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6"/>
  </p:notesMasterIdLst>
  <p:sldIdLst>
    <p:sldId id="256" r:id="rId2"/>
    <p:sldId id="257" r:id="rId3"/>
    <p:sldId id="344" r:id="rId4"/>
    <p:sldId id="350" r:id="rId5"/>
    <p:sldId id="258" r:id="rId6"/>
    <p:sldId id="261" r:id="rId7"/>
    <p:sldId id="388" r:id="rId8"/>
    <p:sldId id="348" r:id="rId9"/>
    <p:sldId id="345" r:id="rId10"/>
    <p:sldId id="349" r:id="rId11"/>
    <p:sldId id="263" r:id="rId12"/>
    <p:sldId id="268" r:id="rId13"/>
    <p:sldId id="341" r:id="rId14"/>
    <p:sldId id="332" r:id="rId15"/>
    <p:sldId id="333" r:id="rId16"/>
    <p:sldId id="266" r:id="rId17"/>
    <p:sldId id="272" r:id="rId18"/>
    <p:sldId id="273" r:id="rId19"/>
    <p:sldId id="336" r:id="rId20"/>
    <p:sldId id="337" r:id="rId21"/>
    <p:sldId id="351" r:id="rId22"/>
    <p:sldId id="274" r:id="rId23"/>
    <p:sldId id="283" r:id="rId24"/>
    <p:sldId id="286" r:id="rId25"/>
    <p:sldId id="287" r:id="rId26"/>
    <p:sldId id="327" r:id="rId27"/>
    <p:sldId id="328" r:id="rId28"/>
    <p:sldId id="342" r:id="rId29"/>
    <p:sldId id="329" r:id="rId30"/>
    <p:sldId id="339" r:id="rId31"/>
    <p:sldId id="299" r:id="rId32"/>
    <p:sldId id="301" r:id="rId33"/>
    <p:sldId id="307" r:id="rId34"/>
    <p:sldId id="308" r:id="rId35"/>
    <p:sldId id="343" r:id="rId36"/>
    <p:sldId id="310" r:id="rId37"/>
    <p:sldId id="311" r:id="rId38"/>
    <p:sldId id="312" r:id="rId39"/>
    <p:sldId id="331" r:id="rId40"/>
    <p:sldId id="379" r:id="rId41"/>
    <p:sldId id="352" r:id="rId42"/>
    <p:sldId id="386" r:id="rId43"/>
    <p:sldId id="387" r:id="rId44"/>
    <p:sldId id="354" r:id="rId45"/>
    <p:sldId id="373" r:id="rId46"/>
    <p:sldId id="356" r:id="rId47"/>
    <p:sldId id="357" r:id="rId48"/>
    <p:sldId id="375" r:id="rId49"/>
    <p:sldId id="358" r:id="rId50"/>
    <p:sldId id="359" r:id="rId51"/>
    <p:sldId id="360" r:id="rId52"/>
    <p:sldId id="382" r:id="rId53"/>
    <p:sldId id="384" r:id="rId54"/>
    <p:sldId id="368" r:id="rId55"/>
    <p:sldId id="383" r:id="rId56"/>
    <p:sldId id="378" r:id="rId57"/>
    <p:sldId id="370" r:id="rId58"/>
    <p:sldId id="385" r:id="rId59"/>
    <p:sldId id="372" r:id="rId60"/>
    <p:sldId id="371" r:id="rId61"/>
    <p:sldId id="363" r:id="rId62"/>
    <p:sldId id="313" r:id="rId63"/>
    <p:sldId id="315" r:id="rId64"/>
    <p:sldId id="317" r:id="rId65"/>
  </p:sldIdLst>
  <p:sldSz cx="9144000" cy="5143500" type="screen16x9"/>
  <p:notesSz cx="6858000" cy="9144000"/>
  <p:embeddedFontLst>
    <p:embeddedFont>
      <p:font typeface="Cambria Math" panose="02040503050406030204" pitchFamily="18" charset="0"/>
      <p:regular r:id="rId67"/>
    </p:embeddedFont>
    <p:embeddedFont>
      <p:font typeface="PT Serif" panose="020A0603040505020204" pitchFamily="18" charset="77"/>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C92"/>
    <a:srgbClr val="AAD08C"/>
    <a:srgbClr val="FA9A90"/>
    <a:srgbClr val="91D08F"/>
    <a:srgbClr val="FF6E6B"/>
    <a:srgbClr val="A5E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D0843-3021-D6A7-2966-CB37CA485F30}" v="792" dt="2023-04-04T03:56:02.175"/>
    <p1510:client id="{A86A98D8-F952-08CE-285D-4698E973853A}" v="501" dt="2023-04-04T07:21:44.775"/>
  </p1510:revLst>
</p1510:revInfo>
</file>

<file path=ppt/tableStyles.xml><?xml version="1.0" encoding="utf-8"?>
<a:tblStyleLst xmlns:a="http://schemas.openxmlformats.org/drawingml/2006/main" def="{D8BEB3EA-E940-472B-8125-216AE72E8D71}">
  <a:tblStyle styleId="{D8BEB3EA-E940-472B-8125-216AE72E8D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06"/>
    <p:restoredTop sz="71779"/>
  </p:normalViewPr>
  <p:slideViewPr>
    <p:cSldViewPr snapToGrid="0">
      <p:cViewPr varScale="1">
        <p:scale>
          <a:sx n="112" d="100"/>
          <a:sy n="112" d="100"/>
        </p:scale>
        <p:origin x="208" y="2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iti Partap" userId="S::aditi712@stanford.edu::b8d20bd2-9dd7-4a14-a138-03419559091a" providerId="AD" clId="Web-{A86A98D8-F952-08CE-285D-4698E973853A}"/>
    <pc:docChg chg="delSld modSld">
      <pc:chgData name="Aditi Partap" userId="S::aditi712@stanford.edu::b8d20bd2-9dd7-4a14-a138-03419559091a" providerId="AD" clId="Web-{A86A98D8-F952-08CE-285D-4698E973853A}" dt="2023-04-04T07:21:44.775" v="415" actId="14100"/>
      <pc:docMkLst>
        <pc:docMk/>
      </pc:docMkLst>
      <pc:sldChg chg="modSp">
        <pc:chgData name="Aditi Partap" userId="S::aditi712@stanford.edu::b8d20bd2-9dd7-4a14-a138-03419559091a" providerId="AD" clId="Web-{A86A98D8-F952-08CE-285D-4698E973853A}" dt="2023-04-04T06:59:47.142" v="0" actId="14100"/>
        <pc:sldMkLst>
          <pc:docMk/>
          <pc:sldMk cId="0" sldId="260"/>
        </pc:sldMkLst>
        <pc:spChg chg="mod">
          <ac:chgData name="Aditi Partap" userId="S::aditi712@stanford.edu::b8d20bd2-9dd7-4a14-a138-03419559091a" providerId="AD" clId="Web-{A86A98D8-F952-08CE-285D-4698E973853A}" dt="2023-04-04T06:59:47.142" v="0" actId="14100"/>
          <ac:spMkLst>
            <pc:docMk/>
            <pc:sldMk cId="0" sldId="260"/>
            <ac:spMk id="121" creationId="{00000000-0000-0000-0000-000000000000}"/>
          </ac:spMkLst>
        </pc:spChg>
      </pc:sldChg>
      <pc:sldChg chg="modSp">
        <pc:chgData name="Aditi Partap" userId="S::aditi712@stanford.edu::b8d20bd2-9dd7-4a14-a138-03419559091a" providerId="AD" clId="Web-{A86A98D8-F952-08CE-285D-4698E973853A}" dt="2023-04-04T07:00:09.081" v="2" actId="1076"/>
        <pc:sldMkLst>
          <pc:docMk/>
          <pc:sldMk cId="0" sldId="265"/>
        </pc:sldMkLst>
        <pc:spChg chg="mod">
          <ac:chgData name="Aditi Partap" userId="S::aditi712@stanford.edu::b8d20bd2-9dd7-4a14-a138-03419559091a" providerId="AD" clId="Web-{A86A98D8-F952-08CE-285D-4698E973853A}" dt="2023-04-04T07:00:09.081" v="2" actId="1076"/>
          <ac:spMkLst>
            <pc:docMk/>
            <pc:sldMk cId="0" sldId="265"/>
            <ac:spMk id="196" creationId="{00000000-0000-0000-0000-000000000000}"/>
          </ac:spMkLst>
        </pc:spChg>
      </pc:sldChg>
      <pc:sldChg chg="modSp">
        <pc:chgData name="Aditi Partap" userId="S::aditi712@stanford.edu::b8d20bd2-9dd7-4a14-a138-03419559091a" providerId="AD" clId="Web-{A86A98D8-F952-08CE-285D-4698E973853A}" dt="2023-04-04T07:04:15.228" v="32"/>
        <pc:sldMkLst>
          <pc:docMk/>
          <pc:sldMk cId="0" sldId="274"/>
        </pc:sldMkLst>
        <pc:spChg chg="mod">
          <ac:chgData name="Aditi Partap" userId="S::aditi712@stanford.edu::b8d20bd2-9dd7-4a14-a138-03419559091a" providerId="AD" clId="Web-{A86A98D8-F952-08CE-285D-4698E973853A}" dt="2023-04-04T07:01:12.832" v="4" actId="1076"/>
          <ac:spMkLst>
            <pc:docMk/>
            <pc:sldMk cId="0" sldId="274"/>
            <ac:spMk id="330" creationId="{00000000-0000-0000-0000-000000000000}"/>
          </ac:spMkLst>
        </pc:spChg>
        <pc:graphicFrameChg chg="mod modGraphic">
          <ac:chgData name="Aditi Partap" userId="S::aditi712@stanford.edu::b8d20bd2-9dd7-4a14-a138-03419559091a" providerId="AD" clId="Web-{A86A98D8-F952-08CE-285D-4698E973853A}" dt="2023-04-04T07:04:15.228" v="32"/>
          <ac:graphicFrameMkLst>
            <pc:docMk/>
            <pc:sldMk cId="0" sldId="274"/>
            <ac:graphicFrameMk id="3" creationId="{A5AD4EEE-535F-C5E1-5C85-C09186154DF3}"/>
          </ac:graphicFrameMkLst>
        </pc:graphicFrameChg>
      </pc:sldChg>
      <pc:sldChg chg="del">
        <pc:chgData name="Aditi Partap" userId="S::aditi712@stanford.edu::b8d20bd2-9dd7-4a14-a138-03419559091a" providerId="AD" clId="Web-{A86A98D8-F952-08CE-285D-4698E973853A}" dt="2023-04-04T07:04:44.401" v="33"/>
        <pc:sldMkLst>
          <pc:docMk/>
          <pc:sldMk cId="0" sldId="281"/>
        </pc:sldMkLst>
      </pc:sldChg>
      <pc:sldChg chg="addSp delSp modSp">
        <pc:chgData name="Aditi Partap" userId="S::aditi712@stanford.edu::b8d20bd2-9dd7-4a14-a138-03419559091a" providerId="AD" clId="Web-{A86A98D8-F952-08CE-285D-4698E973853A}" dt="2023-04-04T07:13:25.245" v="178" actId="20577"/>
        <pc:sldMkLst>
          <pc:docMk/>
          <pc:sldMk cId="0" sldId="283"/>
        </pc:sldMkLst>
        <pc:spChg chg="add mod">
          <ac:chgData name="Aditi Partap" userId="S::aditi712@stanford.edu::b8d20bd2-9dd7-4a14-a138-03419559091a" providerId="AD" clId="Web-{A86A98D8-F952-08CE-285D-4698E973853A}" dt="2023-04-04T07:13:21.182" v="177" actId="20577"/>
          <ac:spMkLst>
            <pc:docMk/>
            <pc:sldMk cId="0" sldId="283"/>
            <ac:spMk id="2" creationId="{4CAA49ED-ECB6-0E1B-1E43-A9F4399FED57}"/>
          </ac:spMkLst>
        </pc:spChg>
        <pc:spChg chg="add mod">
          <ac:chgData name="Aditi Partap" userId="S::aditi712@stanford.edu::b8d20bd2-9dd7-4a14-a138-03419559091a" providerId="AD" clId="Web-{A86A98D8-F952-08CE-285D-4698E973853A}" dt="2023-04-04T07:13:25.245" v="178" actId="20577"/>
          <ac:spMkLst>
            <pc:docMk/>
            <pc:sldMk cId="0" sldId="283"/>
            <ac:spMk id="3" creationId="{5598CE06-8160-29F5-EE06-D5BDAE450080}"/>
          </ac:spMkLst>
        </pc:spChg>
        <pc:spChg chg="add mod">
          <ac:chgData name="Aditi Partap" userId="S::aditi712@stanford.edu::b8d20bd2-9dd7-4a14-a138-03419559091a" providerId="AD" clId="Web-{A86A98D8-F952-08CE-285D-4698E973853A}" dt="2023-04-04T07:13:15.479" v="176" actId="20577"/>
          <ac:spMkLst>
            <pc:docMk/>
            <pc:sldMk cId="0" sldId="283"/>
            <ac:spMk id="4" creationId="{1DEF41CE-F202-81A8-D75A-A2EEA744DB24}"/>
          </ac:spMkLst>
        </pc:spChg>
        <pc:spChg chg="add mod">
          <ac:chgData name="Aditi Partap" userId="S::aditi712@stanford.edu::b8d20bd2-9dd7-4a14-a138-03419559091a" providerId="AD" clId="Web-{A86A98D8-F952-08CE-285D-4698E973853A}" dt="2023-04-04T07:11:34.585" v="144" actId="20577"/>
          <ac:spMkLst>
            <pc:docMk/>
            <pc:sldMk cId="0" sldId="283"/>
            <ac:spMk id="5" creationId="{91A8B6C0-7F05-C2A0-C576-73E92E0B75E0}"/>
          </ac:spMkLst>
        </pc:spChg>
        <pc:spChg chg="add del mod">
          <ac:chgData name="Aditi Partap" userId="S::aditi712@stanford.edu::b8d20bd2-9dd7-4a14-a138-03419559091a" providerId="AD" clId="Web-{A86A98D8-F952-08CE-285D-4698E973853A}" dt="2023-04-04T07:12:13.727" v="171"/>
          <ac:spMkLst>
            <pc:docMk/>
            <pc:sldMk cId="0" sldId="283"/>
            <ac:spMk id="7" creationId="{ECDF94BB-E556-26A4-60DE-A313F97EEBBA}"/>
          </ac:spMkLst>
        </pc:spChg>
        <pc:spChg chg="mod">
          <ac:chgData name="Aditi Partap" userId="S::aditi712@stanford.edu::b8d20bd2-9dd7-4a14-a138-03419559091a" providerId="AD" clId="Web-{A86A98D8-F952-08CE-285D-4698E973853A}" dt="2023-04-04T07:06:19.935" v="37" actId="20577"/>
          <ac:spMkLst>
            <pc:docMk/>
            <pc:sldMk cId="0" sldId="283"/>
            <ac:spMk id="415" creationId="{00000000-0000-0000-0000-000000000000}"/>
          </ac:spMkLst>
        </pc:spChg>
        <pc:spChg chg="del mod">
          <ac:chgData name="Aditi Partap" userId="S::aditi712@stanford.edu::b8d20bd2-9dd7-4a14-a138-03419559091a" providerId="AD" clId="Web-{A86A98D8-F952-08CE-285D-4698E973853A}" dt="2023-04-04T07:12:09.805" v="170"/>
          <ac:spMkLst>
            <pc:docMk/>
            <pc:sldMk cId="0" sldId="283"/>
            <ac:spMk id="416" creationId="{00000000-0000-0000-0000-000000000000}"/>
          </ac:spMkLst>
        </pc:spChg>
      </pc:sldChg>
      <pc:sldChg chg="del">
        <pc:chgData name="Aditi Partap" userId="S::aditi712@stanford.edu::b8d20bd2-9dd7-4a14-a138-03419559091a" providerId="AD" clId="Web-{A86A98D8-F952-08CE-285D-4698E973853A}" dt="2023-04-04T07:07:15.249" v="60"/>
        <pc:sldMkLst>
          <pc:docMk/>
          <pc:sldMk cId="0" sldId="284"/>
        </pc:sldMkLst>
      </pc:sldChg>
      <pc:sldChg chg="del">
        <pc:chgData name="Aditi Partap" userId="S::aditi712@stanford.edu::b8d20bd2-9dd7-4a14-a138-03419559091a" providerId="AD" clId="Web-{A86A98D8-F952-08CE-285D-4698E973853A}" dt="2023-04-04T07:07:16.593" v="61"/>
        <pc:sldMkLst>
          <pc:docMk/>
          <pc:sldMk cId="0" sldId="285"/>
        </pc:sldMkLst>
      </pc:sldChg>
      <pc:sldChg chg="addSp modSp addAnim modNotes">
        <pc:chgData name="Aditi Partap" userId="S::aditi712@stanford.edu::b8d20bd2-9dd7-4a14-a138-03419559091a" providerId="AD" clId="Web-{A86A98D8-F952-08CE-285D-4698E973853A}" dt="2023-04-04T07:21:44.775" v="415" actId="14100"/>
        <pc:sldMkLst>
          <pc:docMk/>
          <pc:sldMk cId="0" sldId="286"/>
        </pc:sldMkLst>
        <pc:spChg chg="add mod">
          <ac:chgData name="Aditi Partap" userId="S::aditi712@stanford.edu::b8d20bd2-9dd7-4a14-a138-03419559091a" providerId="AD" clId="Web-{A86A98D8-F952-08CE-285D-4698E973853A}" dt="2023-04-04T07:20:56.446" v="406" actId="1076"/>
          <ac:spMkLst>
            <pc:docMk/>
            <pc:sldMk cId="0" sldId="286"/>
            <ac:spMk id="5" creationId="{1B6FD8C7-5A75-B814-A2E9-39D32E9D24B7}"/>
          </ac:spMkLst>
        </pc:spChg>
        <pc:spChg chg="add">
          <ac:chgData name="Aditi Partap" userId="S::aditi712@stanford.edu::b8d20bd2-9dd7-4a14-a138-03419559091a" providerId="AD" clId="Web-{A86A98D8-F952-08CE-285D-4698E973853A}" dt="2023-04-04T07:13:46.214" v="185"/>
          <ac:spMkLst>
            <pc:docMk/>
            <pc:sldMk cId="0" sldId="286"/>
            <ac:spMk id="7" creationId="{818472E3-3232-81F6-1E2A-40EDDCC68977}"/>
          </ac:spMkLst>
        </pc:spChg>
        <pc:spChg chg="add mod">
          <ac:chgData name="Aditi Partap" userId="S::aditi712@stanford.edu::b8d20bd2-9dd7-4a14-a138-03419559091a" providerId="AD" clId="Web-{A86A98D8-F952-08CE-285D-4698E973853A}" dt="2023-04-04T07:18:56.083" v="376" actId="20577"/>
          <ac:spMkLst>
            <pc:docMk/>
            <pc:sldMk cId="0" sldId="286"/>
            <ac:spMk id="10" creationId="{5F18E51D-26FA-5315-6090-115BBE6FD6AC}"/>
          </ac:spMkLst>
        </pc:spChg>
        <pc:spChg chg="mod">
          <ac:chgData name="Aditi Partap" userId="S::aditi712@stanford.edu::b8d20bd2-9dd7-4a14-a138-03419559091a" providerId="AD" clId="Web-{A86A98D8-F952-08CE-285D-4698E973853A}" dt="2023-04-04T07:20:56.508" v="408" actId="1076"/>
          <ac:spMkLst>
            <pc:docMk/>
            <pc:sldMk cId="0" sldId="286"/>
            <ac:spMk id="478" creationId="{00000000-0000-0000-0000-000000000000}"/>
          </ac:spMkLst>
        </pc:spChg>
        <pc:graphicFrameChg chg="add mod modGraphic">
          <ac:chgData name="Aditi Partap" userId="S::aditi712@stanford.edu::b8d20bd2-9dd7-4a14-a138-03419559091a" providerId="AD" clId="Web-{A86A98D8-F952-08CE-285D-4698E973853A}" dt="2023-04-04T07:20:56.477" v="407" actId="1076"/>
          <ac:graphicFrameMkLst>
            <pc:docMk/>
            <pc:sldMk cId="0" sldId="286"/>
            <ac:graphicFrameMk id="8" creationId="{A6B64A34-5E1C-9252-8B4C-BF53E13B41D3}"/>
          </ac:graphicFrameMkLst>
        </pc:graphicFrameChg>
        <pc:picChg chg="add">
          <ac:chgData name="Aditi Partap" userId="S::aditi712@stanford.edu::b8d20bd2-9dd7-4a14-a138-03419559091a" providerId="AD" clId="Web-{A86A98D8-F952-08CE-285D-4698E973853A}" dt="2023-04-04T07:13:46.199" v="183"/>
          <ac:picMkLst>
            <pc:docMk/>
            <pc:sldMk cId="0" sldId="286"/>
            <ac:picMk id="3" creationId="{7DF477F3-63C7-A702-1496-E0C80CF4BE6D}"/>
          </ac:picMkLst>
        </pc:picChg>
        <pc:cxnChg chg="add">
          <ac:chgData name="Aditi Partap" userId="S::aditi712@stanford.edu::b8d20bd2-9dd7-4a14-a138-03419559091a" providerId="AD" clId="Web-{A86A98D8-F952-08CE-285D-4698E973853A}" dt="2023-04-04T07:18:48.848" v="374"/>
          <ac:cxnSpMkLst>
            <pc:docMk/>
            <pc:sldMk cId="0" sldId="286"/>
            <ac:cxnSpMk id="12" creationId="{3ED5057A-017E-ABE3-D212-23BABDE65E68}"/>
          </ac:cxnSpMkLst>
        </pc:cxnChg>
        <pc:cxnChg chg="add mod">
          <ac:chgData name="Aditi Partap" userId="S::aditi712@stanford.edu::b8d20bd2-9dd7-4a14-a138-03419559091a" providerId="AD" clId="Web-{A86A98D8-F952-08CE-285D-4698E973853A}" dt="2023-04-04T07:21:44.775" v="415" actId="14100"/>
          <ac:cxnSpMkLst>
            <pc:docMk/>
            <pc:sldMk cId="0" sldId="286"/>
            <ac:cxnSpMk id="13" creationId="{AF189352-5002-52E0-9932-E3B42732AB3D}"/>
          </ac:cxnSpMkLst>
        </pc:cxnChg>
      </pc:sldChg>
      <pc:sldChg chg="delSp delAnim">
        <pc:chgData name="Aditi Partap" userId="S::aditi712@stanford.edu::b8d20bd2-9dd7-4a14-a138-03419559091a" providerId="AD" clId="Web-{A86A98D8-F952-08CE-285D-4698E973853A}" dt="2023-04-04T07:18:46.176" v="373"/>
        <pc:sldMkLst>
          <pc:docMk/>
          <pc:sldMk cId="0" sldId="287"/>
        </pc:sldMkLst>
        <pc:spChg chg="del">
          <ac:chgData name="Aditi Partap" userId="S::aditi712@stanford.edu::b8d20bd2-9dd7-4a14-a138-03419559091a" providerId="AD" clId="Web-{A86A98D8-F952-08CE-285D-4698E973853A}" dt="2023-04-04T07:18:46.176" v="373"/>
          <ac:spMkLst>
            <pc:docMk/>
            <pc:sldMk cId="0" sldId="287"/>
            <ac:spMk id="485" creationId="{00000000-0000-0000-0000-000000000000}"/>
          </ac:spMkLst>
        </pc:spChg>
      </pc:sldChg>
      <pc:sldChg chg="del">
        <pc:chgData name="Aditi Partap" userId="S::aditi712@stanford.edu::b8d20bd2-9dd7-4a14-a138-03419559091a" providerId="AD" clId="Web-{A86A98D8-F952-08CE-285D-4698E973853A}" dt="2023-04-04T07:07:25.734" v="62"/>
        <pc:sldMkLst>
          <pc:docMk/>
          <pc:sldMk cId="0" sldId="291"/>
        </pc:sldMkLst>
      </pc:sldChg>
      <pc:sldChg chg="del">
        <pc:chgData name="Aditi Partap" userId="S::aditi712@stanford.edu::b8d20bd2-9dd7-4a14-a138-03419559091a" providerId="AD" clId="Web-{A86A98D8-F952-08CE-285D-4698E973853A}" dt="2023-04-04T07:07:27.140" v="63"/>
        <pc:sldMkLst>
          <pc:docMk/>
          <pc:sldMk cId="0" sldId="292"/>
        </pc:sldMkLst>
      </pc:sldChg>
      <pc:sldChg chg="del">
        <pc:chgData name="Aditi Partap" userId="S::aditi712@stanford.edu::b8d20bd2-9dd7-4a14-a138-03419559091a" providerId="AD" clId="Web-{A86A98D8-F952-08CE-285D-4698E973853A}" dt="2023-04-04T07:07:31.031" v="64"/>
        <pc:sldMkLst>
          <pc:docMk/>
          <pc:sldMk cId="0" sldId="293"/>
        </pc:sldMkLst>
      </pc:sldChg>
      <pc:sldChg chg="modSp">
        <pc:chgData name="Aditi Partap" userId="S::aditi712@stanford.edu::b8d20bd2-9dd7-4a14-a138-03419559091a" providerId="AD" clId="Web-{A86A98D8-F952-08CE-285D-4698E973853A}" dt="2023-04-04T07:08:20.564" v="84"/>
        <pc:sldMkLst>
          <pc:docMk/>
          <pc:sldMk cId="0" sldId="299"/>
        </pc:sldMkLst>
        <pc:graphicFrameChg chg="mod modGraphic">
          <ac:chgData name="Aditi Partap" userId="S::aditi712@stanford.edu::b8d20bd2-9dd7-4a14-a138-03419559091a" providerId="AD" clId="Web-{A86A98D8-F952-08CE-285D-4698E973853A}" dt="2023-04-04T07:08:20.564" v="84"/>
          <ac:graphicFrameMkLst>
            <pc:docMk/>
            <pc:sldMk cId="0" sldId="299"/>
            <ac:graphicFrameMk id="781" creationId="{00000000-0000-0000-0000-000000000000}"/>
          </ac:graphicFrameMkLst>
        </pc:graphicFrameChg>
      </pc:sldChg>
      <pc:sldChg chg="delSp">
        <pc:chgData name="Aditi Partap" userId="S::aditi712@stanford.edu::b8d20bd2-9dd7-4a14-a138-03419559091a" providerId="AD" clId="Web-{A86A98D8-F952-08CE-285D-4698E973853A}" dt="2023-04-04T07:01:01.004" v="3"/>
        <pc:sldMkLst>
          <pc:docMk/>
          <pc:sldMk cId="1258135669" sldId="326"/>
        </pc:sldMkLst>
        <pc:spChg chg="del">
          <ac:chgData name="Aditi Partap" userId="S::aditi712@stanford.edu::b8d20bd2-9dd7-4a14-a138-03419559091a" providerId="AD" clId="Web-{A86A98D8-F952-08CE-285D-4698E973853A}" dt="2023-04-04T07:01:01.004" v="3"/>
          <ac:spMkLst>
            <pc:docMk/>
            <pc:sldMk cId="1258135669" sldId="326"/>
            <ac:spMk id="4" creationId="{726F8876-8145-9F54-4E34-C8BBFBA22FF5}"/>
          </ac:spMkLst>
        </pc:spChg>
      </pc:sldChg>
    </pc:docChg>
  </pc:docChgLst>
  <pc:docChgLst>
    <pc:chgData name="Aditi Partap" userId="S::aditi712@stanford.edu::b8d20bd2-9dd7-4a14-a138-03419559091a" providerId="AD" clId="Web-{029D0843-3021-D6A7-2966-CB37CA485F30}"/>
    <pc:docChg chg="addSld delSld modSld sldOrd">
      <pc:chgData name="Aditi Partap" userId="S::aditi712@stanford.edu::b8d20bd2-9dd7-4a14-a138-03419559091a" providerId="AD" clId="Web-{029D0843-3021-D6A7-2966-CB37CA485F30}" dt="2023-04-04T03:56:02.175" v="915"/>
      <pc:docMkLst>
        <pc:docMk/>
      </pc:docMkLst>
      <pc:sldChg chg="addSp modSp">
        <pc:chgData name="Aditi Partap" userId="S::aditi712@stanford.edu::b8d20bd2-9dd7-4a14-a138-03419559091a" providerId="AD" clId="Web-{029D0843-3021-D6A7-2966-CB37CA485F30}" dt="2023-04-04T03:25:51.621" v="499" actId="20577"/>
        <pc:sldMkLst>
          <pc:docMk/>
          <pc:sldMk cId="0" sldId="262"/>
        </pc:sldMkLst>
        <pc:spChg chg="add mod">
          <ac:chgData name="Aditi Partap" userId="S::aditi712@stanford.edu::b8d20bd2-9dd7-4a14-a138-03419559091a" providerId="AD" clId="Web-{029D0843-3021-D6A7-2966-CB37CA485F30}" dt="2023-04-04T03:25:51.621" v="499" actId="20577"/>
          <ac:spMkLst>
            <pc:docMk/>
            <pc:sldMk cId="0" sldId="262"/>
            <ac:spMk id="2" creationId="{6765BE9B-264D-D584-4045-90C01C901DB0}"/>
          </ac:spMkLst>
        </pc:spChg>
      </pc:sldChg>
      <pc:sldChg chg="modSp modNotes">
        <pc:chgData name="Aditi Partap" userId="S::aditi712@stanford.edu::b8d20bd2-9dd7-4a14-a138-03419559091a" providerId="AD" clId="Web-{029D0843-3021-D6A7-2966-CB37CA485F30}" dt="2023-04-04T03:03:03.424" v="113" actId="20577"/>
        <pc:sldMkLst>
          <pc:docMk/>
          <pc:sldMk cId="0" sldId="263"/>
        </pc:sldMkLst>
        <pc:spChg chg="mod">
          <ac:chgData name="Aditi Partap" userId="S::aditi712@stanford.edu::b8d20bd2-9dd7-4a14-a138-03419559091a" providerId="AD" clId="Web-{029D0843-3021-D6A7-2966-CB37CA485F30}" dt="2023-04-04T03:03:03.424" v="113" actId="20577"/>
          <ac:spMkLst>
            <pc:docMk/>
            <pc:sldMk cId="0" sldId="263"/>
            <ac:spMk id="153" creationId="{00000000-0000-0000-0000-000000000000}"/>
          </ac:spMkLst>
        </pc:spChg>
      </pc:sldChg>
      <pc:sldChg chg="addSp delSp modSp">
        <pc:chgData name="Aditi Partap" userId="S::aditi712@stanford.edu::b8d20bd2-9dd7-4a14-a138-03419559091a" providerId="AD" clId="Web-{029D0843-3021-D6A7-2966-CB37CA485F30}" dt="2023-04-04T03:28:03.750" v="500" actId="14100"/>
        <pc:sldMkLst>
          <pc:docMk/>
          <pc:sldMk cId="0" sldId="264"/>
        </pc:sldMkLst>
        <pc:spChg chg="add mod">
          <ac:chgData name="Aditi Partap" userId="S::aditi712@stanford.edu::b8d20bd2-9dd7-4a14-a138-03419559091a" providerId="AD" clId="Web-{029D0843-3021-D6A7-2966-CB37CA485F30}" dt="2023-04-04T03:28:03.750" v="500" actId="14100"/>
          <ac:spMkLst>
            <pc:docMk/>
            <pc:sldMk cId="0" sldId="264"/>
            <ac:spMk id="9" creationId="{97C8DD09-2A5F-21A0-7A56-08E3DCDD9B33}"/>
          </ac:spMkLst>
        </pc:spChg>
        <pc:spChg chg="mod">
          <ac:chgData name="Aditi Partap" userId="S::aditi712@stanford.edu::b8d20bd2-9dd7-4a14-a138-03419559091a" providerId="AD" clId="Web-{029D0843-3021-D6A7-2966-CB37CA485F30}" dt="2023-04-04T03:09:49.374" v="192" actId="1076"/>
          <ac:spMkLst>
            <pc:docMk/>
            <pc:sldMk cId="0" sldId="264"/>
            <ac:spMk id="173" creationId="{00000000-0000-0000-0000-000000000000}"/>
          </ac:spMkLst>
        </pc:spChg>
        <pc:spChg chg="mod">
          <ac:chgData name="Aditi Partap" userId="S::aditi712@stanford.edu::b8d20bd2-9dd7-4a14-a138-03419559091a" providerId="AD" clId="Web-{029D0843-3021-D6A7-2966-CB37CA485F30}" dt="2023-04-04T03:09:49.374" v="193" actId="1076"/>
          <ac:spMkLst>
            <pc:docMk/>
            <pc:sldMk cId="0" sldId="264"/>
            <ac:spMk id="174" creationId="{00000000-0000-0000-0000-000000000000}"/>
          </ac:spMkLst>
        </pc:spChg>
        <pc:spChg chg="mod ord">
          <ac:chgData name="Aditi Partap" userId="S::aditi712@stanford.edu::b8d20bd2-9dd7-4a14-a138-03419559091a" providerId="AD" clId="Web-{029D0843-3021-D6A7-2966-CB37CA485F30}" dt="2023-04-04T03:09:49.374" v="194" actId="1076"/>
          <ac:spMkLst>
            <pc:docMk/>
            <pc:sldMk cId="0" sldId="264"/>
            <ac:spMk id="175" creationId="{00000000-0000-0000-0000-000000000000}"/>
          </ac:spMkLst>
        </pc:spChg>
        <pc:picChg chg="add del">
          <ac:chgData name="Aditi Partap" userId="S::aditi712@stanford.edu::b8d20bd2-9dd7-4a14-a138-03419559091a" providerId="AD" clId="Web-{029D0843-3021-D6A7-2966-CB37CA485F30}" dt="2023-04-04T03:08:07.230" v="172"/>
          <ac:picMkLst>
            <pc:docMk/>
            <pc:sldMk cId="0" sldId="264"/>
            <ac:picMk id="3" creationId="{D786B43B-D112-275D-5A70-09F08CE79DE4}"/>
          </ac:picMkLst>
        </pc:picChg>
        <pc:picChg chg="add del">
          <ac:chgData name="Aditi Partap" userId="S::aditi712@stanford.edu::b8d20bd2-9dd7-4a14-a138-03419559091a" providerId="AD" clId="Web-{029D0843-3021-D6A7-2966-CB37CA485F30}" dt="2023-04-04T03:08:07.230" v="171"/>
          <ac:picMkLst>
            <pc:docMk/>
            <pc:sldMk cId="0" sldId="264"/>
            <ac:picMk id="5" creationId="{A23585BC-5033-4260-6EF2-FA7ADE27C05C}"/>
          </ac:picMkLst>
        </pc:picChg>
        <pc:picChg chg="add del">
          <ac:chgData name="Aditi Partap" userId="S::aditi712@stanford.edu::b8d20bd2-9dd7-4a14-a138-03419559091a" providerId="AD" clId="Web-{029D0843-3021-D6A7-2966-CB37CA485F30}" dt="2023-04-04T03:08:07.230" v="170"/>
          <ac:picMkLst>
            <pc:docMk/>
            <pc:sldMk cId="0" sldId="264"/>
            <ac:picMk id="7" creationId="{6BF111A0-1E85-3890-7447-C0B38C40AD93}"/>
          </ac:picMkLst>
        </pc:picChg>
        <pc:picChg chg="add del mod">
          <ac:chgData name="Aditi Partap" userId="S::aditi712@stanford.edu::b8d20bd2-9dd7-4a14-a138-03419559091a" providerId="AD" clId="Web-{029D0843-3021-D6A7-2966-CB37CA485F30}" dt="2023-04-04T03:09:49.280" v="184" actId="1076"/>
          <ac:picMkLst>
            <pc:docMk/>
            <pc:sldMk cId="0" sldId="264"/>
            <ac:picMk id="159" creationId="{00000000-0000-0000-0000-000000000000}"/>
          </ac:picMkLst>
        </pc:picChg>
        <pc:picChg chg="mod">
          <ac:chgData name="Aditi Partap" userId="S::aditi712@stanford.edu::b8d20bd2-9dd7-4a14-a138-03419559091a" providerId="AD" clId="Web-{029D0843-3021-D6A7-2966-CB37CA485F30}" dt="2023-04-04T03:09:49.296" v="185" actId="1076"/>
          <ac:picMkLst>
            <pc:docMk/>
            <pc:sldMk cId="0" sldId="264"/>
            <ac:picMk id="160" creationId="{00000000-0000-0000-0000-000000000000}"/>
          </ac:picMkLst>
        </pc:picChg>
        <pc:picChg chg="add del mod">
          <ac:chgData name="Aditi Partap" userId="S::aditi712@stanford.edu::b8d20bd2-9dd7-4a14-a138-03419559091a" providerId="AD" clId="Web-{029D0843-3021-D6A7-2966-CB37CA485F30}" dt="2023-04-04T03:09:49.296" v="186" actId="1076"/>
          <ac:picMkLst>
            <pc:docMk/>
            <pc:sldMk cId="0" sldId="264"/>
            <ac:picMk id="161" creationId="{00000000-0000-0000-0000-000000000000}"/>
          </ac:picMkLst>
        </pc:picChg>
        <pc:picChg chg="mod">
          <ac:chgData name="Aditi Partap" userId="S::aditi712@stanford.edu::b8d20bd2-9dd7-4a14-a138-03419559091a" providerId="AD" clId="Web-{029D0843-3021-D6A7-2966-CB37CA485F30}" dt="2023-04-04T03:09:49.311" v="187" actId="1076"/>
          <ac:picMkLst>
            <pc:docMk/>
            <pc:sldMk cId="0" sldId="264"/>
            <ac:picMk id="162" creationId="{00000000-0000-0000-0000-000000000000}"/>
          </ac:picMkLst>
        </pc:picChg>
        <pc:picChg chg="add del mod">
          <ac:chgData name="Aditi Partap" userId="S::aditi712@stanford.edu::b8d20bd2-9dd7-4a14-a138-03419559091a" providerId="AD" clId="Web-{029D0843-3021-D6A7-2966-CB37CA485F30}" dt="2023-04-04T03:09:49.327" v="188" actId="1076"/>
          <ac:picMkLst>
            <pc:docMk/>
            <pc:sldMk cId="0" sldId="264"/>
            <ac:picMk id="163" creationId="{00000000-0000-0000-0000-000000000000}"/>
          </ac:picMkLst>
        </pc:picChg>
        <pc:picChg chg="mod">
          <ac:chgData name="Aditi Partap" userId="S::aditi712@stanford.edu::b8d20bd2-9dd7-4a14-a138-03419559091a" providerId="AD" clId="Web-{029D0843-3021-D6A7-2966-CB37CA485F30}" dt="2023-04-04T03:09:49.342" v="189" actId="1076"/>
          <ac:picMkLst>
            <pc:docMk/>
            <pc:sldMk cId="0" sldId="264"/>
            <ac:picMk id="164" creationId="{00000000-0000-0000-0000-000000000000}"/>
          </ac:picMkLst>
        </pc:picChg>
        <pc:picChg chg="mod">
          <ac:chgData name="Aditi Partap" userId="S::aditi712@stanford.edu::b8d20bd2-9dd7-4a14-a138-03419559091a" providerId="AD" clId="Web-{029D0843-3021-D6A7-2966-CB37CA485F30}" dt="2023-04-04T03:09:49.358" v="190" actId="1076"/>
          <ac:picMkLst>
            <pc:docMk/>
            <pc:sldMk cId="0" sldId="264"/>
            <ac:picMk id="165" creationId="{00000000-0000-0000-0000-000000000000}"/>
          </ac:picMkLst>
        </pc:picChg>
        <pc:picChg chg="mod">
          <ac:chgData name="Aditi Partap" userId="S::aditi712@stanford.edu::b8d20bd2-9dd7-4a14-a138-03419559091a" providerId="AD" clId="Web-{029D0843-3021-D6A7-2966-CB37CA485F30}" dt="2023-04-04T03:09:49.358" v="191" actId="1076"/>
          <ac:picMkLst>
            <pc:docMk/>
            <pc:sldMk cId="0" sldId="264"/>
            <ac:picMk id="167" creationId="{00000000-0000-0000-0000-000000000000}"/>
          </ac:picMkLst>
        </pc:picChg>
      </pc:sldChg>
      <pc:sldChg chg="addSp modSp addAnim modAnim modNotes">
        <pc:chgData name="Aditi Partap" userId="S::aditi712@stanford.edu::b8d20bd2-9dd7-4a14-a138-03419559091a" providerId="AD" clId="Web-{029D0843-3021-D6A7-2966-CB37CA485F30}" dt="2023-04-04T03:41:11.586" v="664" actId="1076"/>
        <pc:sldMkLst>
          <pc:docMk/>
          <pc:sldMk cId="0" sldId="265"/>
        </pc:sldMkLst>
        <pc:spChg chg="add mod">
          <ac:chgData name="Aditi Partap" userId="S::aditi712@stanford.edu::b8d20bd2-9dd7-4a14-a138-03419559091a" providerId="AD" clId="Web-{029D0843-3021-D6A7-2966-CB37CA485F30}" dt="2023-04-04T03:28:08.313" v="501" actId="14100"/>
          <ac:spMkLst>
            <pc:docMk/>
            <pc:sldMk cId="0" sldId="265"/>
            <ac:spMk id="3" creationId="{26714CEF-DAC4-391B-A0AA-188C48B1B013}"/>
          </ac:spMkLst>
        </pc:spChg>
        <pc:spChg chg="add mod">
          <ac:chgData name="Aditi Partap" userId="S::aditi712@stanford.edu::b8d20bd2-9dd7-4a14-a138-03419559091a" providerId="AD" clId="Web-{029D0843-3021-D6A7-2966-CB37CA485F30}" dt="2023-04-04T03:29:23.127" v="514" actId="1076"/>
          <ac:spMkLst>
            <pc:docMk/>
            <pc:sldMk cId="0" sldId="265"/>
            <ac:spMk id="4" creationId="{D1EE469B-EC91-5165-86C4-72EF7153A833}"/>
          </ac:spMkLst>
        </pc:spChg>
        <pc:spChg chg="mod">
          <ac:chgData name="Aditi Partap" userId="S::aditi712@stanford.edu::b8d20bd2-9dd7-4a14-a138-03419559091a" providerId="AD" clId="Web-{029D0843-3021-D6A7-2966-CB37CA485F30}" dt="2023-04-04T03:41:11.586" v="664" actId="1076"/>
          <ac:spMkLst>
            <pc:docMk/>
            <pc:sldMk cId="0" sldId="265"/>
            <ac:spMk id="181" creationId="{00000000-0000-0000-0000-000000000000}"/>
          </ac:spMkLst>
        </pc:spChg>
        <pc:spChg chg="mod">
          <ac:chgData name="Aditi Partap" userId="S::aditi712@stanford.edu::b8d20bd2-9dd7-4a14-a138-03419559091a" providerId="AD" clId="Web-{029D0843-3021-D6A7-2966-CB37CA485F30}" dt="2023-04-04T03:40:57.523" v="661" actId="1076"/>
          <ac:spMkLst>
            <pc:docMk/>
            <pc:sldMk cId="0" sldId="265"/>
            <ac:spMk id="182" creationId="{00000000-0000-0000-0000-000000000000}"/>
          </ac:spMkLst>
        </pc:spChg>
        <pc:spChg chg="mod">
          <ac:chgData name="Aditi Partap" userId="S::aditi712@stanford.edu::b8d20bd2-9dd7-4a14-a138-03419559091a" providerId="AD" clId="Web-{029D0843-3021-D6A7-2966-CB37CA485F30}" dt="2023-04-04T03:41:03.945" v="663" actId="14100"/>
          <ac:spMkLst>
            <pc:docMk/>
            <pc:sldMk cId="0" sldId="265"/>
            <ac:spMk id="183" creationId="{00000000-0000-0000-0000-000000000000}"/>
          </ac:spMkLst>
        </pc:spChg>
        <pc:spChg chg="mod">
          <ac:chgData name="Aditi Partap" userId="S::aditi712@stanford.edu::b8d20bd2-9dd7-4a14-a138-03419559091a" providerId="AD" clId="Web-{029D0843-3021-D6A7-2966-CB37CA485F30}" dt="2023-04-04T03:13:12.442" v="272" actId="1076"/>
          <ac:spMkLst>
            <pc:docMk/>
            <pc:sldMk cId="0" sldId="265"/>
            <ac:spMk id="192" creationId="{00000000-0000-0000-0000-000000000000}"/>
          </ac:spMkLst>
        </pc:spChg>
        <pc:spChg chg="mod">
          <ac:chgData name="Aditi Partap" userId="S::aditi712@stanford.edu::b8d20bd2-9dd7-4a14-a138-03419559091a" providerId="AD" clId="Web-{029D0843-3021-D6A7-2966-CB37CA485F30}" dt="2023-04-04T03:13:12.442" v="273" actId="1076"/>
          <ac:spMkLst>
            <pc:docMk/>
            <pc:sldMk cId="0" sldId="265"/>
            <ac:spMk id="193" creationId="{00000000-0000-0000-0000-000000000000}"/>
          </ac:spMkLst>
        </pc:spChg>
        <pc:spChg chg="mod">
          <ac:chgData name="Aditi Partap" userId="S::aditi712@stanford.edu::b8d20bd2-9dd7-4a14-a138-03419559091a" providerId="AD" clId="Web-{029D0843-3021-D6A7-2966-CB37CA485F30}" dt="2023-04-04T03:13:12.458" v="274" actId="1076"/>
          <ac:spMkLst>
            <pc:docMk/>
            <pc:sldMk cId="0" sldId="265"/>
            <ac:spMk id="194" creationId="{00000000-0000-0000-0000-000000000000}"/>
          </ac:spMkLst>
        </pc:spChg>
        <pc:picChg chg="mod">
          <ac:chgData name="Aditi Partap" userId="S::aditi712@stanford.edu::b8d20bd2-9dd7-4a14-a138-03419559091a" providerId="AD" clId="Web-{029D0843-3021-D6A7-2966-CB37CA485F30}" dt="2023-04-04T03:13:12.333" v="265" actId="1076"/>
          <ac:picMkLst>
            <pc:docMk/>
            <pc:sldMk cId="0" sldId="265"/>
            <ac:picMk id="185" creationId="{00000000-0000-0000-0000-000000000000}"/>
          </ac:picMkLst>
        </pc:picChg>
        <pc:picChg chg="mod">
          <ac:chgData name="Aditi Partap" userId="S::aditi712@stanford.edu::b8d20bd2-9dd7-4a14-a138-03419559091a" providerId="AD" clId="Web-{029D0843-3021-D6A7-2966-CB37CA485F30}" dt="2023-04-04T03:13:12.348" v="266" actId="1076"/>
          <ac:picMkLst>
            <pc:docMk/>
            <pc:sldMk cId="0" sldId="265"/>
            <ac:picMk id="186" creationId="{00000000-0000-0000-0000-000000000000}"/>
          </ac:picMkLst>
        </pc:picChg>
        <pc:picChg chg="mod">
          <ac:chgData name="Aditi Partap" userId="S::aditi712@stanford.edu::b8d20bd2-9dd7-4a14-a138-03419559091a" providerId="AD" clId="Web-{029D0843-3021-D6A7-2966-CB37CA485F30}" dt="2023-04-04T03:13:12.364" v="267" actId="1076"/>
          <ac:picMkLst>
            <pc:docMk/>
            <pc:sldMk cId="0" sldId="265"/>
            <ac:picMk id="187" creationId="{00000000-0000-0000-0000-000000000000}"/>
          </ac:picMkLst>
        </pc:picChg>
        <pc:picChg chg="mod">
          <ac:chgData name="Aditi Partap" userId="S::aditi712@stanford.edu::b8d20bd2-9dd7-4a14-a138-03419559091a" providerId="AD" clId="Web-{029D0843-3021-D6A7-2966-CB37CA485F30}" dt="2023-04-04T03:13:12.380" v="268" actId="1076"/>
          <ac:picMkLst>
            <pc:docMk/>
            <pc:sldMk cId="0" sldId="265"/>
            <ac:picMk id="188" creationId="{00000000-0000-0000-0000-000000000000}"/>
          </ac:picMkLst>
        </pc:picChg>
        <pc:picChg chg="mod">
          <ac:chgData name="Aditi Partap" userId="S::aditi712@stanford.edu::b8d20bd2-9dd7-4a14-a138-03419559091a" providerId="AD" clId="Web-{029D0843-3021-D6A7-2966-CB37CA485F30}" dt="2023-04-04T03:13:12.395" v="269" actId="1076"/>
          <ac:picMkLst>
            <pc:docMk/>
            <pc:sldMk cId="0" sldId="265"/>
            <ac:picMk id="189" creationId="{00000000-0000-0000-0000-000000000000}"/>
          </ac:picMkLst>
        </pc:picChg>
        <pc:picChg chg="mod">
          <ac:chgData name="Aditi Partap" userId="S::aditi712@stanford.edu::b8d20bd2-9dd7-4a14-a138-03419559091a" providerId="AD" clId="Web-{029D0843-3021-D6A7-2966-CB37CA485F30}" dt="2023-04-04T03:13:12.411" v="270" actId="1076"/>
          <ac:picMkLst>
            <pc:docMk/>
            <pc:sldMk cId="0" sldId="265"/>
            <ac:picMk id="190" creationId="{00000000-0000-0000-0000-000000000000}"/>
          </ac:picMkLst>
        </pc:picChg>
        <pc:picChg chg="mod">
          <ac:chgData name="Aditi Partap" userId="S::aditi712@stanford.edu::b8d20bd2-9dd7-4a14-a138-03419559091a" providerId="AD" clId="Web-{029D0843-3021-D6A7-2966-CB37CA485F30}" dt="2023-04-04T03:13:12.427" v="271" actId="1076"/>
          <ac:picMkLst>
            <pc:docMk/>
            <pc:sldMk cId="0" sldId="265"/>
            <ac:picMk id="191" creationId="{00000000-0000-0000-0000-000000000000}"/>
          </ac:picMkLst>
        </pc:picChg>
        <pc:picChg chg="mod">
          <ac:chgData name="Aditi Partap" userId="S::aditi712@stanford.edu::b8d20bd2-9dd7-4a14-a138-03419559091a" providerId="AD" clId="Web-{029D0843-3021-D6A7-2966-CB37CA485F30}" dt="2023-04-04T03:13:12.473" v="275" actId="1076"/>
          <ac:picMkLst>
            <pc:docMk/>
            <pc:sldMk cId="0" sldId="265"/>
            <ac:picMk id="195" creationId="{00000000-0000-0000-0000-000000000000}"/>
          </ac:picMkLst>
        </pc:picChg>
        <pc:cxnChg chg="mod">
          <ac:chgData name="Aditi Partap" userId="S::aditi712@stanford.edu::b8d20bd2-9dd7-4a14-a138-03419559091a" providerId="AD" clId="Web-{029D0843-3021-D6A7-2966-CB37CA485F30}" dt="2023-04-04T03:13:12.473" v="276" actId="1076"/>
          <ac:cxnSpMkLst>
            <pc:docMk/>
            <pc:sldMk cId="0" sldId="265"/>
            <ac:cxnSpMk id="197" creationId="{00000000-0000-0000-0000-000000000000}"/>
          </ac:cxnSpMkLst>
        </pc:cxnChg>
        <pc:cxnChg chg="mod">
          <ac:chgData name="Aditi Partap" userId="S::aditi712@stanford.edu::b8d20bd2-9dd7-4a14-a138-03419559091a" providerId="AD" clId="Web-{029D0843-3021-D6A7-2966-CB37CA485F30}" dt="2023-04-04T03:13:12.489" v="277" actId="1076"/>
          <ac:cxnSpMkLst>
            <pc:docMk/>
            <pc:sldMk cId="0" sldId="265"/>
            <ac:cxnSpMk id="198" creationId="{00000000-0000-0000-0000-000000000000}"/>
          </ac:cxnSpMkLst>
        </pc:cxnChg>
        <pc:cxnChg chg="mod">
          <ac:chgData name="Aditi Partap" userId="S::aditi712@stanford.edu::b8d20bd2-9dd7-4a14-a138-03419559091a" providerId="AD" clId="Web-{029D0843-3021-D6A7-2966-CB37CA485F30}" dt="2023-04-04T03:13:12.489" v="278" actId="1076"/>
          <ac:cxnSpMkLst>
            <pc:docMk/>
            <pc:sldMk cId="0" sldId="265"/>
            <ac:cxnSpMk id="199" creationId="{00000000-0000-0000-0000-000000000000}"/>
          </ac:cxnSpMkLst>
        </pc:cxnChg>
      </pc:sldChg>
      <pc:sldChg chg="addSp delSp modSp modNotes">
        <pc:chgData name="Aditi Partap" userId="S::aditi712@stanford.edu::b8d20bd2-9dd7-4a14-a138-03419559091a" providerId="AD" clId="Web-{029D0843-3021-D6A7-2966-CB37CA485F30}" dt="2023-04-04T03:33:47.713" v="593"/>
        <pc:sldMkLst>
          <pc:docMk/>
          <pc:sldMk cId="0" sldId="266"/>
        </pc:sldMkLst>
        <pc:spChg chg="add mod">
          <ac:chgData name="Aditi Partap" userId="S::aditi712@stanford.edu::b8d20bd2-9dd7-4a14-a138-03419559091a" providerId="AD" clId="Web-{029D0843-3021-D6A7-2966-CB37CA485F30}" dt="2023-04-04T03:22:57.178" v="435" actId="14100"/>
          <ac:spMkLst>
            <pc:docMk/>
            <pc:sldMk cId="0" sldId="266"/>
            <ac:spMk id="2" creationId="{FFDC5EE5-AE97-06BA-8094-348331FD0654}"/>
          </ac:spMkLst>
        </pc:spChg>
        <pc:spChg chg="add mod">
          <ac:chgData name="Aditi Partap" userId="S::aditi712@stanford.edu::b8d20bd2-9dd7-4a14-a138-03419559091a" providerId="AD" clId="Web-{029D0843-3021-D6A7-2966-CB37CA485F30}" dt="2023-04-04T03:23:17.413" v="439" actId="20577"/>
          <ac:spMkLst>
            <pc:docMk/>
            <pc:sldMk cId="0" sldId="266"/>
            <ac:spMk id="3" creationId="{E39F3C68-8E47-29B3-6101-8340AFB01740}"/>
          </ac:spMkLst>
        </pc:spChg>
        <pc:spChg chg="mod">
          <ac:chgData name="Aditi Partap" userId="S::aditi712@stanford.edu::b8d20bd2-9dd7-4a14-a138-03419559091a" providerId="AD" clId="Web-{029D0843-3021-D6A7-2966-CB37CA485F30}" dt="2023-04-04T03:17:22.043" v="326" actId="20577"/>
          <ac:spMkLst>
            <pc:docMk/>
            <pc:sldMk cId="0" sldId="266"/>
            <ac:spMk id="207" creationId="{00000000-0000-0000-0000-000000000000}"/>
          </ac:spMkLst>
        </pc:spChg>
        <pc:spChg chg="del">
          <ac:chgData name="Aditi Partap" userId="S::aditi712@stanford.edu::b8d20bd2-9dd7-4a14-a138-03419559091a" providerId="AD" clId="Web-{029D0843-3021-D6A7-2966-CB37CA485F30}" dt="2023-04-04T03:17:12.762" v="318"/>
          <ac:spMkLst>
            <pc:docMk/>
            <pc:sldMk cId="0" sldId="266"/>
            <ac:spMk id="208" creationId="{00000000-0000-0000-0000-000000000000}"/>
          </ac:spMkLst>
        </pc:spChg>
      </pc:sldChg>
      <pc:sldChg chg="del">
        <pc:chgData name="Aditi Partap" userId="S::aditi712@stanford.edu::b8d20bd2-9dd7-4a14-a138-03419559091a" providerId="AD" clId="Web-{029D0843-3021-D6A7-2966-CB37CA485F30}" dt="2023-04-04T03:52:05.762" v="832"/>
        <pc:sldMkLst>
          <pc:docMk/>
          <pc:sldMk cId="0" sldId="267"/>
        </pc:sldMkLst>
      </pc:sldChg>
      <pc:sldChg chg="modSp ord">
        <pc:chgData name="Aditi Partap" userId="S::aditi712@stanford.edu::b8d20bd2-9dd7-4a14-a138-03419559091a" providerId="AD" clId="Web-{029D0843-3021-D6A7-2966-CB37CA485F30}" dt="2023-04-04T03:42:01.431" v="672" actId="20577"/>
        <pc:sldMkLst>
          <pc:docMk/>
          <pc:sldMk cId="0" sldId="268"/>
        </pc:sldMkLst>
        <pc:spChg chg="mod">
          <ac:chgData name="Aditi Partap" userId="S::aditi712@stanford.edu::b8d20bd2-9dd7-4a14-a138-03419559091a" providerId="AD" clId="Web-{029D0843-3021-D6A7-2966-CB37CA485F30}" dt="2023-04-04T03:03:33.034" v="121" actId="20577"/>
          <ac:spMkLst>
            <pc:docMk/>
            <pc:sldMk cId="0" sldId="268"/>
            <ac:spMk id="220" creationId="{00000000-0000-0000-0000-000000000000}"/>
          </ac:spMkLst>
        </pc:spChg>
        <pc:spChg chg="mod">
          <ac:chgData name="Aditi Partap" userId="S::aditi712@stanford.edu::b8d20bd2-9dd7-4a14-a138-03419559091a" providerId="AD" clId="Web-{029D0843-3021-D6A7-2966-CB37CA485F30}" dt="2023-04-04T03:42:01.431" v="672" actId="20577"/>
          <ac:spMkLst>
            <pc:docMk/>
            <pc:sldMk cId="0" sldId="268"/>
            <ac:spMk id="221" creationId="{00000000-0000-0000-0000-000000000000}"/>
          </ac:spMkLst>
        </pc:spChg>
        <pc:spChg chg="mod">
          <ac:chgData name="Aditi Partap" userId="S::aditi712@stanford.edu::b8d20bd2-9dd7-4a14-a138-03419559091a" providerId="AD" clId="Web-{029D0843-3021-D6A7-2966-CB37CA485F30}" dt="2023-04-04T03:41:51.525" v="666" actId="20577"/>
          <ac:spMkLst>
            <pc:docMk/>
            <pc:sldMk cId="0" sldId="268"/>
            <ac:spMk id="227" creationId="{00000000-0000-0000-0000-000000000000}"/>
          </ac:spMkLst>
        </pc:spChg>
        <pc:spChg chg="mod">
          <ac:chgData name="Aditi Partap" userId="S::aditi712@stanford.edu::b8d20bd2-9dd7-4a14-a138-03419559091a" providerId="AD" clId="Web-{029D0843-3021-D6A7-2966-CB37CA485F30}" dt="2023-04-04T03:41:54.634" v="668" actId="20577"/>
          <ac:spMkLst>
            <pc:docMk/>
            <pc:sldMk cId="0" sldId="268"/>
            <ac:spMk id="228" creationId="{00000000-0000-0000-0000-000000000000}"/>
          </ac:spMkLst>
        </pc:spChg>
        <pc:spChg chg="mod">
          <ac:chgData name="Aditi Partap" userId="S::aditi712@stanford.edu::b8d20bd2-9dd7-4a14-a138-03419559091a" providerId="AD" clId="Web-{029D0843-3021-D6A7-2966-CB37CA485F30}" dt="2023-04-04T03:41:58.306" v="669" actId="20577"/>
          <ac:spMkLst>
            <pc:docMk/>
            <pc:sldMk cId="0" sldId="268"/>
            <ac:spMk id="229" creationId="{00000000-0000-0000-0000-000000000000}"/>
          </ac:spMkLst>
        </pc:spChg>
      </pc:sldChg>
      <pc:sldChg chg="addSp delSp modSp ord addAnim">
        <pc:chgData name="Aditi Partap" userId="S::aditi712@stanford.edu::b8d20bd2-9dd7-4a14-a138-03419559091a" providerId="AD" clId="Web-{029D0843-3021-D6A7-2966-CB37CA485F30}" dt="2023-04-04T03:42:12.494" v="678" actId="20577"/>
        <pc:sldMkLst>
          <pc:docMk/>
          <pc:sldMk cId="0" sldId="269"/>
        </pc:sldMkLst>
        <pc:spChg chg="add mod">
          <ac:chgData name="Aditi Partap" userId="S::aditi712@stanford.edu::b8d20bd2-9dd7-4a14-a138-03419559091a" providerId="AD" clId="Web-{029D0843-3021-D6A7-2966-CB37CA485F30}" dt="2023-04-04T03:42:05.900" v="674" actId="20577"/>
          <ac:spMkLst>
            <pc:docMk/>
            <pc:sldMk cId="0" sldId="269"/>
            <ac:spMk id="3" creationId="{26A5D14C-7D2E-931E-C1A9-92C1AB0FEFBB}"/>
          </ac:spMkLst>
        </pc:spChg>
        <pc:spChg chg="add mod">
          <ac:chgData name="Aditi Partap" userId="S::aditi712@stanford.edu::b8d20bd2-9dd7-4a14-a138-03419559091a" providerId="AD" clId="Web-{029D0843-3021-D6A7-2966-CB37CA485F30}" dt="2023-04-04T03:42:08.744" v="675" actId="20577"/>
          <ac:spMkLst>
            <pc:docMk/>
            <pc:sldMk cId="0" sldId="269"/>
            <ac:spMk id="5" creationId="{CCC1DB34-DBD7-E7FC-6136-1AF612B72556}"/>
          </ac:spMkLst>
        </pc:spChg>
        <pc:spChg chg="add mod">
          <ac:chgData name="Aditi Partap" userId="S::aditi712@stanford.edu::b8d20bd2-9dd7-4a14-a138-03419559091a" providerId="AD" clId="Web-{029D0843-3021-D6A7-2966-CB37CA485F30}" dt="2023-04-04T03:42:12.494" v="678" actId="20577"/>
          <ac:spMkLst>
            <pc:docMk/>
            <pc:sldMk cId="0" sldId="269"/>
            <ac:spMk id="7" creationId="{FB4A1DFD-8CB7-84AB-9760-6E006D0D2582}"/>
          </ac:spMkLst>
        </pc:spChg>
        <pc:spChg chg="del">
          <ac:chgData name="Aditi Partap" userId="S::aditi712@stanford.edu::b8d20bd2-9dd7-4a14-a138-03419559091a" providerId="AD" clId="Web-{029D0843-3021-D6A7-2966-CB37CA485F30}" dt="2023-04-04T03:05:04.271" v="131"/>
          <ac:spMkLst>
            <pc:docMk/>
            <pc:sldMk cId="0" sldId="269"/>
            <ac:spMk id="243" creationId="{00000000-0000-0000-0000-000000000000}"/>
          </ac:spMkLst>
        </pc:spChg>
        <pc:spChg chg="del">
          <ac:chgData name="Aditi Partap" userId="S::aditi712@stanford.edu::b8d20bd2-9dd7-4a14-a138-03419559091a" providerId="AD" clId="Web-{029D0843-3021-D6A7-2966-CB37CA485F30}" dt="2023-04-04T03:05:04.271" v="130"/>
          <ac:spMkLst>
            <pc:docMk/>
            <pc:sldMk cId="0" sldId="269"/>
            <ac:spMk id="244" creationId="{00000000-0000-0000-0000-000000000000}"/>
          </ac:spMkLst>
        </pc:spChg>
        <pc:spChg chg="del">
          <ac:chgData name="Aditi Partap" userId="S::aditi712@stanford.edu::b8d20bd2-9dd7-4a14-a138-03419559091a" providerId="AD" clId="Web-{029D0843-3021-D6A7-2966-CB37CA485F30}" dt="2023-04-04T03:05:04.271" v="129"/>
          <ac:spMkLst>
            <pc:docMk/>
            <pc:sldMk cId="0" sldId="269"/>
            <ac:spMk id="245" creationId="{00000000-0000-0000-0000-000000000000}"/>
          </ac:spMkLst>
        </pc:spChg>
        <pc:spChg chg="mod">
          <ac:chgData name="Aditi Partap" userId="S::aditi712@stanford.edu::b8d20bd2-9dd7-4a14-a138-03419559091a" providerId="AD" clId="Web-{029D0843-3021-D6A7-2966-CB37CA485F30}" dt="2023-04-04T03:08:22.340" v="179" actId="14100"/>
          <ac:spMkLst>
            <pc:docMk/>
            <pc:sldMk cId="0" sldId="269"/>
            <ac:spMk id="248" creationId="{00000000-0000-0000-0000-000000000000}"/>
          </ac:spMkLst>
        </pc:spChg>
      </pc:sldChg>
      <pc:sldChg chg="addSp delSp modSp ord addAnim delAnim">
        <pc:chgData name="Aditi Partap" userId="S::aditi712@stanford.edu::b8d20bd2-9dd7-4a14-a138-03419559091a" providerId="AD" clId="Web-{029D0843-3021-D6A7-2966-CB37CA485F30}" dt="2023-04-04T03:42:25.494" v="684"/>
        <pc:sldMkLst>
          <pc:docMk/>
          <pc:sldMk cId="0" sldId="270"/>
        </pc:sldMkLst>
        <pc:spChg chg="add del">
          <ac:chgData name="Aditi Partap" userId="S::aditi712@stanford.edu::b8d20bd2-9dd7-4a14-a138-03419559091a" providerId="AD" clId="Web-{029D0843-3021-D6A7-2966-CB37CA485F30}" dt="2023-04-04T03:42:25.213" v="681"/>
          <ac:spMkLst>
            <pc:docMk/>
            <pc:sldMk cId="0" sldId="270"/>
            <ac:spMk id="3" creationId="{B3CA146D-D1D4-C74A-858C-6DEB2BB7383B}"/>
          </ac:spMkLst>
        </pc:spChg>
        <pc:spChg chg="add del">
          <ac:chgData name="Aditi Partap" userId="S::aditi712@stanford.edu::b8d20bd2-9dd7-4a14-a138-03419559091a" providerId="AD" clId="Web-{029D0843-3021-D6A7-2966-CB37CA485F30}" dt="2023-04-04T03:42:25.213" v="680"/>
          <ac:spMkLst>
            <pc:docMk/>
            <pc:sldMk cId="0" sldId="270"/>
            <ac:spMk id="5" creationId="{D0AA237A-D682-A51F-DFD2-2A5ED5600778}"/>
          </ac:spMkLst>
        </pc:spChg>
        <pc:spChg chg="add del">
          <ac:chgData name="Aditi Partap" userId="S::aditi712@stanford.edu::b8d20bd2-9dd7-4a14-a138-03419559091a" providerId="AD" clId="Web-{029D0843-3021-D6A7-2966-CB37CA485F30}" dt="2023-04-04T03:42:25.213" v="679"/>
          <ac:spMkLst>
            <pc:docMk/>
            <pc:sldMk cId="0" sldId="270"/>
            <ac:spMk id="7" creationId="{C075F8D3-5A5A-B9C5-6E22-09F55A36A47F}"/>
          </ac:spMkLst>
        </pc:spChg>
        <pc:spChg chg="add">
          <ac:chgData name="Aditi Partap" userId="S::aditi712@stanford.edu::b8d20bd2-9dd7-4a14-a138-03419559091a" providerId="AD" clId="Web-{029D0843-3021-D6A7-2966-CB37CA485F30}" dt="2023-04-04T03:42:25.463" v="682"/>
          <ac:spMkLst>
            <pc:docMk/>
            <pc:sldMk cId="0" sldId="270"/>
            <ac:spMk id="9" creationId="{781252A2-1A28-225A-0B87-9BCC801AC318}"/>
          </ac:spMkLst>
        </pc:spChg>
        <pc:spChg chg="add">
          <ac:chgData name="Aditi Partap" userId="S::aditi712@stanford.edu::b8d20bd2-9dd7-4a14-a138-03419559091a" providerId="AD" clId="Web-{029D0843-3021-D6A7-2966-CB37CA485F30}" dt="2023-04-04T03:42:25.479" v="683"/>
          <ac:spMkLst>
            <pc:docMk/>
            <pc:sldMk cId="0" sldId="270"/>
            <ac:spMk id="11" creationId="{B21A4C76-9142-A048-E59E-D6FB8CE57412}"/>
          </ac:spMkLst>
        </pc:spChg>
        <pc:spChg chg="add">
          <ac:chgData name="Aditi Partap" userId="S::aditi712@stanford.edu::b8d20bd2-9dd7-4a14-a138-03419559091a" providerId="AD" clId="Web-{029D0843-3021-D6A7-2966-CB37CA485F30}" dt="2023-04-04T03:42:25.494" v="684"/>
          <ac:spMkLst>
            <pc:docMk/>
            <pc:sldMk cId="0" sldId="270"/>
            <ac:spMk id="13" creationId="{BE55D489-4251-00C2-E083-ACCBE699E580}"/>
          </ac:spMkLst>
        </pc:spChg>
        <pc:spChg chg="ord">
          <ac:chgData name="Aditi Partap" userId="S::aditi712@stanford.edu::b8d20bd2-9dd7-4a14-a138-03419559091a" providerId="AD" clId="Web-{029D0843-3021-D6A7-2966-CB37CA485F30}" dt="2023-04-04T03:08:12.949" v="176"/>
          <ac:spMkLst>
            <pc:docMk/>
            <pc:sldMk cId="0" sldId="270"/>
            <ac:spMk id="258" creationId="{00000000-0000-0000-0000-000000000000}"/>
          </ac:spMkLst>
        </pc:spChg>
        <pc:spChg chg="del">
          <ac:chgData name="Aditi Partap" userId="S::aditi712@stanford.edu::b8d20bd2-9dd7-4a14-a138-03419559091a" providerId="AD" clId="Web-{029D0843-3021-D6A7-2966-CB37CA485F30}" dt="2023-04-04T03:05:09.818" v="137"/>
          <ac:spMkLst>
            <pc:docMk/>
            <pc:sldMk cId="0" sldId="270"/>
            <ac:spMk id="264" creationId="{00000000-0000-0000-0000-000000000000}"/>
          </ac:spMkLst>
        </pc:spChg>
        <pc:spChg chg="del">
          <ac:chgData name="Aditi Partap" userId="S::aditi712@stanford.edu::b8d20bd2-9dd7-4a14-a138-03419559091a" providerId="AD" clId="Web-{029D0843-3021-D6A7-2966-CB37CA485F30}" dt="2023-04-04T03:05:09.818" v="136"/>
          <ac:spMkLst>
            <pc:docMk/>
            <pc:sldMk cId="0" sldId="270"/>
            <ac:spMk id="265" creationId="{00000000-0000-0000-0000-000000000000}"/>
          </ac:spMkLst>
        </pc:spChg>
        <pc:spChg chg="del">
          <ac:chgData name="Aditi Partap" userId="S::aditi712@stanford.edu::b8d20bd2-9dd7-4a14-a138-03419559091a" providerId="AD" clId="Web-{029D0843-3021-D6A7-2966-CB37CA485F30}" dt="2023-04-04T03:05:09.818" v="135"/>
          <ac:spMkLst>
            <pc:docMk/>
            <pc:sldMk cId="0" sldId="270"/>
            <ac:spMk id="266" creationId="{00000000-0000-0000-0000-000000000000}"/>
          </ac:spMkLst>
        </pc:spChg>
        <pc:spChg chg="mod">
          <ac:chgData name="Aditi Partap" userId="S::aditi712@stanford.edu::b8d20bd2-9dd7-4a14-a138-03419559091a" providerId="AD" clId="Web-{029D0843-3021-D6A7-2966-CB37CA485F30}" dt="2023-04-04T03:08:25.152" v="180" actId="14100"/>
          <ac:spMkLst>
            <pc:docMk/>
            <pc:sldMk cId="0" sldId="270"/>
            <ac:spMk id="269" creationId="{00000000-0000-0000-0000-000000000000}"/>
          </ac:spMkLst>
        </pc:spChg>
      </pc:sldChg>
      <pc:sldChg chg="del">
        <pc:chgData name="Aditi Partap" userId="S::aditi712@stanford.edu::b8d20bd2-9dd7-4a14-a138-03419559091a" providerId="AD" clId="Web-{029D0843-3021-D6A7-2966-CB37CA485F30}" dt="2023-04-04T03:52:07.543" v="833"/>
        <pc:sldMkLst>
          <pc:docMk/>
          <pc:sldMk cId="0" sldId="271"/>
        </pc:sldMkLst>
      </pc:sldChg>
      <pc:sldChg chg="addSp delSp modSp ord addAnim delAnim modNotes">
        <pc:chgData name="Aditi Partap" userId="S::aditi712@stanford.edu::b8d20bd2-9dd7-4a14-a138-03419559091a" providerId="AD" clId="Web-{029D0843-3021-D6A7-2966-CB37CA485F30}" dt="2023-04-04T03:42:48.854" v="691" actId="20577"/>
        <pc:sldMkLst>
          <pc:docMk/>
          <pc:sldMk cId="0" sldId="272"/>
        </pc:sldMkLst>
        <pc:spChg chg="add">
          <ac:chgData name="Aditi Partap" userId="S::aditi712@stanford.edu::b8d20bd2-9dd7-4a14-a138-03419559091a" providerId="AD" clId="Web-{029D0843-3021-D6A7-2966-CB37CA485F30}" dt="2023-04-04T03:34:48.028" v="601"/>
          <ac:spMkLst>
            <pc:docMk/>
            <pc:sldMk cId="0" sldId="272"/>
            <ac:spMk id="5" creationId="{45386194-4AD9-4569-61E7-6D9E7EC372B6}"/>
          </ac:spMkLst>
        </pc:spChg>
        <pc:spChg chg="del">
          <ac:chgData name="Aditi Partap" userId="S::aditi712@stanford.edu::b8d20bd2-9dd7-4a14-a138-03419559091a" providerId="AD" clId="Web-{029D0843-3021-D6A7-2966-CB37CA485F30}" dt="2023-04-04T03:34:35.340" v="597"/>
          <ac:spMkLst>
            <pc:docMk/>
            <pc:sldMk cId="0" sldId="272"/>
            <ac:spMk id="289" creationId="{00000000-0000-0000-0000-000000000000}"/>
          </ac:spMkLst>
        </pc:spChg>
        <pc:spChg chg="mod">
          <ac:chgData name="Aditi Partap" userId="S::aditi712@stanford.edu::b8d20bd2-9dd7-4a14-a138-03419559091a" providerId="AD" clId="Web-{029D0843-3021-D6A7-2966-CB37CA485F30}" dt="2023-04-04T03:42:42.573" v="687" actId="20577"/>
          <ac:spMkLst>
            <pc:docMk/>
            <pc:sldMk cId="0" sldId="272"/>
            <ac:spMk id="295" creationId="{00000000-0000-0000-0000-000000000000}"/>
          </ac:spMkLst>
        </pc:spChg>
        <pc:spChg chg="mod">
          <ac:chgData name="Aditi Partap" userId="S::aditi712@stanford.edu::b8d20bd2-9dd7-4a14-a138-03419559091a" providerId="AD" clId="Web-{029D0843-3021-D6A7-2966-CB37CA485F30}" dt="2023-04-04T03:42:45.870" v="690" actId="20577"/>
          <ac:spMkLst>
            <pc:docMk/>
            <pc:sldMk cId="0" sldId="272"/>
            <ac:spMk id="296" creationId="{00000000-0000-0000-0000-000000000000}"/>
          </ac:spMkLst>
        </pc:spChg>
        <pc:spChg chg="mod">
          <ac:chgData name="Aditi Partap" userId="S::aditi712@stanford.edu::b8d20bd2-9dd7-4a14-a138-03419559091a" providerId="AD" clId="Web-{029D0843-3021-D6A7-2966-CB37CA485F30}" dt="2023-04-04T03:42:48.854" v="691" actId="20577"/>
          <ac:spMkLst>
            <pc:docMk/>
            <pc:sldMk cId="0" sldId="272"/>
            <ac:spMk id="297" creationId="{00000000-0000-0000-0000-000000000000}"/>
          </ac:spMkLst>
        </pc:spChg>
        <pc:picChg chg="add">
          <ac:chgData name="Aditi Partap" userId="S::aditi712@stanford.edu::b8d20bd2-9dd7-4a14-a138-03419559091a" providerId="AD" clId="Web-{029D0843-3021-D6A7-2966-CB37CA485F30}" dt="2023-04-04T03:34:48.012" v="600"/>
          <ac:picMkLst>
            <pc:docMk/>
            <pc:sldMk cId="0" sldId="272"/>
            <ac:picMk id="3" creationId="{936FD6D0-C2E8-29EC-6DD3-76B6E3318579}"/>
          </ac:picMkLst>
        </pc:picChg>
        <pc:picChg chg="del">
          <ac:chgData name="Aditi Partap" userId="S::aditi712@stanford.edu::b8d20bd2-9dd7-4a14-a138-03419559091a" providerId="AD" clId="Web-{029D0843-3021-D6A7-2966-CB37CA485F30}" dt="2023-04-04T03:34:35.324" v="596"/>
          <ac:picMkLst>
            <pc:docMk/>
            <pc:sldMk cId="0" sldId="272"/>
            <ac:picMk id="286" creationId="{00000000-0000-0000-0000-000000000000}"/>
          </ac:picMkLst>
        </pc:picChg>
        <pc:picChg chg="del">
          <ac:chgData name="Aditi Partap" userId="S::aditi712@stanford.edu::b8d20bd2-9dd7-4a14-a138-03419559091a" providerId="AD" clId="Web-{029D0843-3021-D6A7-2966-CB37CA485F30}" dt="2023-04-04T03:34:35.324" v="595"/>
          <ac:picMkLst>
            <pc:docMk/>
            <pc:sldMk cId="0" sldId="272"/>
            <ac:picMk id="288" creationId="{00000000-0000-0000-0000-000000000000}"/>
          </ac:picMkLst>
        </pc:picChg>
        <pc:cxnChg chg="del mod">
          <ac:chgData name="Aditi Partap" userId="S::aditi712@stanford.edu::b8d20bd2-9dd7-4a14-a138-03419559091a" providerId="AD" clId="Web-{029D0843-3021-D6A7-2966-CB37CA485F30}" dt="2023-04-04T03:34:35.340" v="599"/>
          <ac:cxnSpMkLst>
            <pc:docMk/>
            <pc:sldMk cId="0" sldId="272"/>
            <ac:cxnSpMk id="285" creationId="{00000000-0000-0000-0000-000000000000}"/>
          </ac:cxnSpMkLst>
        </pc:cxnChg>
        <pc:cxnChg chg="del mod">
          <ac:chgData name="Aditi Partap" userId="S::aditi712@stanford.edu::b8d20bd2-9dd7-4a14-a138-03419559091a" providerId="AD" clId="Web-{029D0843-3021-D6A7-2966-CB37CA485F30}" dt="2023-04-04T03:34:35.340" v="598"/>
          <ac:cxnSpMkLst>
            <pc:docMk/>
            <pc:sldMk cId="0" sldId="272"/>
            <ac:cxnSpMk id="287" creationId="{00000000-0000-0000-0000-000000000000}"/>
          </ac:cxnSpMkLst>
        </pc:cxnChg>
      </pc:sldChg>
      <pc:sldChg chg="addSp delSp modSp ord addAnim delAnim">
        <pc:chgData name="Aditi Partap" userId="S::aditi712@stanford.edu::b8d20bd2-9dd7-4a14-a138-03419559091a" providerId="AD" clId="Web-{029D0843-3021-D6A7-2966-CB37CA485F30}" dt="2023-04-04T03:49:51.945" v="816" actId="20577"/>
        <pc:sldMkLst>
          <pc:docMk/>
          <pc:sldMk cId="0" sldId="273"/>
        </pc:sldMkLst>
        <pc:spChg chg="add">
          <ac:chgData name="Aditi Partap" userId="S::aditi712@stanford.edu::b8d20bd2-9dd7-4a14-a138-03419559091a" providerId="AD" clId="Web-{029D0843-3021-D6A7-2966-CB37CA485F30}" dt="2023-04-04T03:40:40.272" v="659"/>
          <ac:spMkLst>
            <pc:docMk/>
            <pc:sldMk cId="0" sldId="273"/>
            <ac:spMk id="5" creationId="{798ED5B4-410D-66D9-B2F7-9EF76D6D62A5}"/>
          </ac:spMkLst>
        </pc:spChg>
        <pc:spChg chg="add ord">
          <ac:chgData name="Aditi Partap" userId="S::aditi712@stanford.edu::b8d20bd2-9dd7-4a14-a138-03419559091a" providerId="AD" clId="Web-{029D0843-3021-D6A7-2966-CB37CA485F30}" dt="2023-04-04T03:43:15.011" v="698"/>
          <ac:spMkLst>
            <pc:docMk/>
            <pc:sldMk cId="0" sldId="273"/>
            <ac:spMk id="7" creationId="{12118FA5-6696-8AEC-C21B-FD2863B8AF7D}"/>
          </ac:spMkLst>
        </pc:spChg>
        <pc:spChg chg="add ord">
          <ac:chgData name="Aditi Partap" userId="S::aditi712@stanford.edu::b8d20bd2-9dd7-4a14-a138-03419559091a" providerId="AD" clId="Web-{029D0843-3021-D6A7-2966-CB37CA485F30}" dt="2023-04-04T03:43:39.434" v="702"/>
          <ac:spMkLst>
            <pc:docMk/>
            <pc:sldMk cId="0" sldId="273"/>
            <ac:spMk id="9" creationId="{57019D53-9407-F73E-895D-4CE3F2688617}"/>
          </ac:spMkLst>
        </pc:spChg>
        <pc:spChg chg="add ord">
          <ac:chgData name="Aditi Partap" userId="S::aditi712@stanford.edu::b8d20bd2-9dd7-4a14-a138-03419559091a" providerId="AD" clId="Web-{029D0843-3021-D6A7-2966-CB37CA485F30}" dt="2023-04-04T03:43:42.903" v="703"/>
          <ac:spMkLst>
            <pc:docMk/>
            <pc:sldMk cId="0" sldId="273"/>
            <ac:spMk id="11" creationId="{E26ABA8E-A0E3-C1A7-B5D9-660EFBAA506A}"/>
          </ac:spMkLst>
        </pc:spChg>
        <pc:spChg chg="add">
          <ac:chgData name="Aditi Partap" userId="S::aditi712@stanford.edu::b8d20bd2-9dd7-4a14-a138-03419559091a" providerId="AD" clId="Web-{029D0843-3021-D6A7-2966-CB37CA485F30}" dt="2023-04-04T03:44:49.905" v="711"/>
          <ac:spMkLst>
            <pc:docMk/>
            <pc:sldMk cId="0" sldId="273"/>
            <ac:spMk id="15" creationId="{C2D6F39E-3EED-BCF9-5BC3-7833B10D928A}"/>
          </ac:spMkLst>
        </pc:spChg>
        <pc:spChg chg="mod">
          <ac:chgData name="Aditi Partap" userId="S::aditi712@stanford.edu::b8d20bd2-9dd7-4a14-a138-03419559091a" providerId="AD" clId="Web-{029D0843-3021-D6A7-2966-CB37CA485F30}" dt="2023-04-04T03:49:51.945" v="816" actId="20577"/>
          <ac:spMkLst>
            <pc:docMk/>
            <pc:sldMk cId="0" sldId="273"/>
            <ac:spMk id="304" creationId="{00000000-0000-0000-0000-000000000000}"/>
          </ac:spMkLst>
        </pc:spChg>
        <pc:spChg chg="del">
          <ac:chgData name="Aditi Partap" userId="S::aditi712@stanford.edu::b8d20bd2-9dd7-4a14-a138-03419559091a" providerId="AD" clId="Web-{029D0843-3021-D6A7-2966-CB37CA485F30}" dt="2023-04-04T03:35:01.997" v="606"/>
          <ac:spMkLst>
            <pc:docMk/>
            <pc:sldMk cId="0" sldId="273"/>
            <ac:spMk id="305" creationId="{00000000-0000-0000-0000-000000000000}"/>
          </ac:spMkLst>
        </pc:spChg>
        <pc:spChg chg="del">
          <ac:chgData name="Aditi Partap" userId="S::aditi712@stanford.edu::b8d20bd2-9dd7-4a14-a138-03419559091a" providerId="AD" clId="Web-{029D0843-3021-D6A7-2966-CB37CA485F30}" dt="2023-04-04T03:45:46.360" v="714"/>
          <ac:spMkLst>
            <pc:docMk/>
            <pc:sldMk cId="0" sldId="273"/>
            <ac:spMk id="306" creationId="{00000000-0000-0000-0000-000000000000}"/>
          </ac:spMkLst>
        </pc:spChg>
        <pc:spChg chg="del mod">
          <ac:chgData name="Aditi Partap" userId="S::aditi712@stanford.edu::b8d20bd2-9dd7-4a14-a138-03419559091a" providerId="AD" clId="Web-{029D0843-3021-D6A7-2966-CB37CA485F30}" dt="2023-04-04T03:43:04.808" v="694"/>
          <ac:spMkLst>
            <pc:docMk/>
            <pc:sldMk cId="0" sldId="273"/>
            <ac:spMk id="309" creationId="{00000000-0000-0000-0000-000000000000}"/>
          </ac:spMkLst>
        </pc:spChg>
        <pc:spChg chg="del mod">
          <ac:chgData name="Aditi Partap" userId="S::aditi712@stanford.edu::b8d20bd2-9dd7-4a14-a138-03419559091a" providerId="AD" clId="Web-{029D0843-3021-D6A7-2966-CB37CA485F30}" dt="2023-04-04T03:43:04.808" v="693"/>
          <ac:spMkLst>
            <pc:docMk/>
            <pc:sldMk cId="0" sldId="273"/>
            <ac:spMk id="310" creationId="{00000000-0000-0000-0000-000000000000}"/>
          </ac:spMkLst>
        </pc:spChg>
        <pc:spChg chg="del">
          <ac:chgData name="Aditi Partap" userId="S::aditi712@stanford.edu::b8d20bd2-9dd7-4a14-a138-03419559091a" providerId="AD" clId="Web-{029D0843-3021-D6A7-2966-CB37CA485F30}" dt="2023-04-04T03:43:04.808" v="692"/>
          <ac:spMkLst>
            <pc:docMk/>
            <pc:sldMk cId="0" sldId="273"/>
            <ac:spMk id="311" creationId="{00000000-0000-0000-0000-000000000000}"/>
          </ac:spMkLst>
        </pc:spChg>
        <pc:spChg chg="mod">
          <ac:chgData name="Aditi Partap" userId="S::aditi712@stanford.edu::b8d20bd2-9dd7-4a14-a138-03419559091a" providerId="AD" clId="Web-{029D0843-3021-D6A7-2966-CB37CA485F30}" dt="2023-04-04T03:43:34.215" v="701" actId="1076"/>
          <ac:spMkLst>
            <pc:docMk/>
            <pc:sldMk cId="0" sldId="273"/>
            <ac:spMk id="312" creationId="{00000000-0000-0000-0000-000000000000}"/>
          </ac:spMkLst>
        </pc:spChg>
        <pc:spChg chg="mod">
          <ac:chgData name="Aditi Partap" userId="S::aditi712@stanford.edu::b8d20bd2-9dd7-4a14-a138-03419559091a" providerId="AD" clId="Web-{029D0843-3021-D6A7-2966-CB37CA485F30}" dt="2023-04-04T03:44:03.997" v="707" actId="1076"/>
          <ac:spMkLst>
            <pc:docMk/>
            <pc:sldMk cId="0" sldId="273"/>
            <ac:spMk id="313" creationId="{00000000-0000-0000-0000-000000000000}"/>
          </ac:spMkLst>
        </pc:spChg>
        <pc:spChg chg="mod">
          <ac:chgData name="Aditi Partap" userId="S::aditi712@stanford.edu::b8d20bd2-9dd7-4a14-a138-03419559091a" providerId="AD" clId="Web-{029D0843-3021-D6A7-2966-CB37CA485F30}" dt="2023-04-04T03:44:20.404" v="709" actId="1076"/>
          <ac:spMkLst>
            <pc:docMk/>
            <pc:sldMk cId="0" sldId="273"/>
            <ac:spMk id="314" creationId="{00000000-0000-0000-0000-000000000000}"/>
          </ac:spMkLst>
        </pc:spChg>
        <pc:picChg chg="add">
          <ac:chgData name="Aditi Partap" userId="S::aditi712@stanford.edu::b8d20bd2-9dd7-4a14-a138-03419559091a" providerId="AD" clId="Web-{029D0843-3021-D6A7-2966-CB37CA485F30}" dt="2023-04-04T03:40:40.257" v="658"/>
          <ac:picMkLst>
            <pc:docMk/>
            <pc:sldMk cId="0" sldId="273"/>
            <ac:picMk id="3" creationId="{E5895F55-FA28-2035-C1AB-CFBDA4B8490C}"/>
          </ac:picMkLst>
        </pc:picChg>
        <pc:picChg chg="add">
          <ac:chgData name="Aditi Partap" userId="S::aditi712@stanford.edu::b8d20bd2-9dd7-4a14-a138-03419559091a" providerId="AD" clId="Web-{029D0843-3021-D6A7-2966-CB37CA485F30}" dt="2023-04-04T03:44:49.889" v="710"/>
          <ac:picMkLst>
            <pc:docMk/>
            <pc:sldMk cId="0" sldId="273"/>
            <ac:picMk id="13" creationId="{03C73C50-2195-921A-58D1-76EE9C293A26}"/>
          </ac:picMkLst>
        </pc:picChg>
        <pc:picChg chg="ord">
          <ac:chgData name="Aditi Partap" userId="S::aditi712@stanford.edu::b8d20bd2-9dd7-4a14-a138-03419559091a" providerId="AD" clId="Web-{029D0843-3021-D6A7-2966-CB37CA485F30}" dt="2023-04-04T03:44:58.265" v="712"/>
          <ac:picMkLst>
            <pc:docMk/>
            <pc:sldMk cId="0" sldId="273"/>
            <ac:picMk id="307" creationId="{00000000-0000-0000-0000-000000000000}"/>
          </ac:picMkLst>
        </pc:picChg>
        <pc:picChg chg="del">
          <ac:chgData name="Aditi Partap" userId="S::aditi712@stanford.edu::b8d20bd2-9dd7-4a14-a138-03419559091a" providerId="AD" clId="Web-{029D0843-3021-D6A7-2966-CB37CA485F30}" dt="2023-04-04T03:35:01.997" v="603"/>
          <ac:picMkLst>
            <pc:docMk/>
            <pc:sldMk cId="0" sldId="273"/>
            <ac:picMk id="322" creationId="{00000000-0000-0000-0000-000000000000}"/>
          </ac:picMkLst>
        </pc:picChg>
        <pc:picChg chg="del">
          <ac:chgData name="Aditi Partap" userId="S::aditi712@stanford.edu::b8d20bd2-9dd7-4a14-a138-03419559091a" providerId="AD" clId="Web-{029D0843-3021-D6A7-2966-CB37CA485F30}" dt="2023-04-04T03:35:01.981" v="602"/>
          <ac:picMkLst>
            <pc:docMk/>
            <pc:sldMk cId="0" sldId="273"/>
            <ac:picMk id="324" creationId="{00000000-0000-0000-0000-000000000000}"/>
          </ac:picMkLst>
        </pc:picChg>
        <pc:cxnChg chg="mod">
          <ac:chgData name="Aditi Partap" userId="S::aditi712@stanford.edu::b8d20bd2-9dd7-4a14-a138-03419559091a" providerId="AD" clId="Web-{029D0843-3021-D6A7-2966-CB37CA485F30}" dt="2023-04-04T03:43:23.715" v="699" actId="1076"/>
          <ac:cxnSpMkLst>
            <pc:docMk/>
            <pc:sldMk cId="0" sldId="273"/>
            <ac:cxnSpMk id="315" creationId="{00000000-0000-0000-0000-000000000000}"/>
          </ac:cxnSpMkLst>
        </pc:cxnChg>
        <pc:cxnChg chg="mod">
          <ac:chgData name="Aditi Partap" userId="S::aditi712@stanford.edu::b8d20bd2-9dd7-4a14-a138-03419559091a" providerId="AD" clId="Web-{029D0843-3021-D6A7-2966-CB37CA485F30}" dt="2023-04-04T03:43:51.606" v="705" actId="1076"/>
          <ac:cxnSpMkLst>
            <pc:docMk/>
            <pc:sldMk cId="0" sldId="273"/>
            <ac:cxnSpMk id="316" creationId="{00000000-0000-0000-0000-000000000000}"/>
          </ac:cxnSpMkLst>
        </pc:cxnChg>
        <pc:cxnChg chg="mod">
          <ac:chgData name="Aditi Partap" userId="S::aditi712@stanford.edu::b8d20bd2-9dd7-4a14-a138-03419559091a" providerId="AD" clId="Web-{029D0843-3021-D6A7-2966-CB37CA485F30}" dt="2023-04-04T03:44:12.201" v="708" actId="1076"/>
          <ac:cxnSpMkLst>
            <pc:docMk/>
            <pc:sldMk cId="0" sldId="273"/>
            <ac:cxnSpMk id="317" creationId="{00000000-0000-0000-0000-000000000000}"/>
          </ac:cxnSpMkLst>
        </pc:cxnChg>
        <pc:cxnChg chg="del mod">
          <ac:chgData name="Aditi Partap" userId="S::aditi712@stanford.edu::b8d20bd2-9dd7-4a14-a138-03419559091a" providerId="AD" clId="Web-{029D0843-3021-D6A7-2966-CB37CA485F30}" dt="2023-04-04T03:35:01.997" v="605"/>
          <ac:cxnSpMkLst>
            <pc:docMk/>
            <pc:sldMk cId="0" sldId="273"/>
            <ac:cxnSpMk id="321" creationId="{00000000-0000-0000-0000-000000000000}"/>
          </ac:cxnSpMkLst>
        </pc:cxnChg>
        <pc:cxnChg chg="del mod">
          <ac:chgData name="Aditi Partap" userId="S::aditi712@stanford.edu::b8d20bd2-9dd7-4a14-a138-03419559091a" providerId="AD" clId="Web-{029D0843-3021-D6A7-2966-CB37CA485F30}" dt="2023-04-04T03:35:01.997" v="604"/>
          <ac:cxnSpMkLst>
            <pc:docMk/>
            <pc:sldMk cId="0" sldId="273"/>
            <ac:cxnSpMk id="323" creationId="{00000000-0000-0000-0000-000000000000}"/>
          </ac:cxnSpMkLst>
        </pc:cxnChg>
      </pc:sldChg>
      <pc:sldChg chg="addSp modSp addAnim modNotes">
        <pc:chgData name="Aditi Partap" userId="S::aditi712@stanford.edu::b8d20bd2-9dd7-4a14-a138-03419559091a" providerId="AD" clId="Web-{029D0843-3021-D6A7-2966-CB37CA485F30}" dt="2023-04-04T03:54:08.140" v="901"/>
        <pc:sldMkLst>
          <pc:docMk/>
          <pc:sldMk cId="0" sldId="274"/>
        </pc:sldMkLst>
        <pc:spChg chg="mod">
          <ac:chgData name="Aditi Partap" userId="S::aditi712@stanford.edu::b8d20bd2-9dd7-4a14-a138-03419559091a" providerId="AD" clId="Web-{029D0843-3021-D6A7-2966-CB37CA485F30}" dt="2023-04-04T03:52:54.544" v="882" actId="20577"/>
          <ac:spMkLst>
            <pc:docMk/>
            <pc:sldMk cId="0" sldId="274"/>
            <ac:spMk id="330" creationId="{00000000-0000-0000-0000-000000000000}"/>
          </ac:spMkLst>
        </pc:spChg>
        <pc:graphicFrameChg chg="add mod modGraphic">
          <ac:chgData name="Aditi Partap" userId="S::aditi712@stanford.edu::b8d20bd2-9dd7-4a14-a138-03419559091a" providerId="AD" clId="Web-{029D0843-3021-D6A7-2966-CB37CA485F30}" dt="2023-04-04T03:54:08.140" v="901"/>
          <ac:graphicFrameMkLst>
            <pc:docMk/>
            <pc:sldMk cId="0" sldId="274"/>
            <ac:graphicFrameMk id="3" creationId="{A5AD4EEE-535F-C5E1-5C85-C09186154DF3}"/>
          </ac:graphicFrameMkLst>
        </pc:graphicFrameChg>
      </pc:sldChg>
      <pc:sldChg chg="del">
        <pc:chgData name="Aditi Partap" userId="S::aditi712@stanford.edu::b8d20bd2-9dd7-4a14-a138-03419559091a" providerId="AD" clId="Web-{029D0843-3021-D6A7-2966-CB37CA485F30}" dt="2023-04-04T03:48:48.349" v="801"/>
        <pc:sldMkLst>
          <pc:docMk/>
          <pc:sldMk cId="0" sldId="275"/>
        </pc:sldMkLst>
      </pc:sldChg>
      <pc:sldChg chg="del">
        <pc:chgData name="Aditi Partap" userId="S::aditi712@stanford.edu::b8d20bd2-9dd7-4a14-a138-03419559091a" providerId="AD" clId="Web-{029D0843-3021-D6A7-2966-CB37CA485F30}" dt="2023-04-04T03:48:48.349" v="800"/>
        <pc:sldMkLst>
          <pc:docMk/>
          <pc:sldMk cId="0" sldId="276"/>
        </pc:sldMkLst>
      </pc:sldChg>
      <pc:sldChg chg="del">
        <pc:chgData name="Aditi Partap" userId="S::aditi712@stanford.edu::b8d20bd2-9dd7-4a14-a138-03419559091a" providerId="AD" clId="Web-{029D0843-3021-D6A7-2966-CB37CA485F30}" dt="2023-04-04T03:48:48.349" v="799"/>
        <pc:sldMkLst>
          <pc:docMk/>
          <pc:sldMk cId="0" sldId="277"/>
        </pc:sldMkLst>
      </pc:sldChg>
      <pc:sldChg chg="del">
        <pc:chgData name="Aditi Partap" userId="S::aditi712@stanford.edu::b8d20bd2-9dd7-4a14-a138-03419559091a" providerId="AD" clId="Web-{029D0843-3021-D6A7-2966-CB37CA485F30}" dt="2023-04-04T03:48:50.990" v="804"/>
        <pc:sldMkLst>
          <pc:docMk/>
          <pc:sldMk cId="0" sldId="278"/>
        </pc:sldMkLst>
      </pc:sldChg>
      <pc:sldChg chg="del">
        <pc:chgData name="Aditi Partap" userId="S::aditi712@stanford.edu::b8d20bd2-9dd7-4a14-a138-03419559091a" providerId="AD" clId="Web-{029D0843-3021-D6A7-2966-CB37CA485F30}" dt="2023-04-04T03:48:50.990" v="803"/>
        <pc:sldMkLst>
          <pc:docMk/>
          <pc:sldMk cId="0" sldId="279"/>
        </pc:sldMkLst>
      </pc:sldChg>
      <pc:sldChg chg="del">
        <pc:chgData name="Aditi Partap" userId="S::aditi712@stanford.edu::b8d20bd2-9dd7-4a14-a138-03419559091a" providerId="AD" clId="Web-{029D0843-3021-D6A7-2966-CB37CA485F30}" dt="2023-04-04T03:48:50.990" v="802"/>
        <pc:sldMkLst>
          <pc:docMk/>
          <pc:sldMk cId="0" sldId="280"/>
        </pc:sldMkLst>
      </pc:sldChg>
      <pc:sldChg chg="modSp">
        <pc:chgData name="Aditi Partap" userId="S::aditi712@stanford.edu::b8d20bd2-9dd7-4a14-a138-03419559091a" providerId="AD" clId="Web-{029D0843-3021-D6A7-2966-CB37CA485F30}" dt="2023-04-04T03:55:44.221" v="910" actId="20577"/>
        <pc:sldMkLst>
          <pc:docMk/>
          <pc:sldMk cId="0" sldId="300"/>
        </pc:sldMkLst>
        <pc:spChg chg="mod">
          <ac:chgData name="Aditi Partap" userId="S::aditi712@stanford.edu::b8d20bd2-9dd7-4a14-a138-03419559091a" providerId="AD" clId="Web-{029D0843-3021-D6A7-2966-CB37CA485F30}" dt="2023-04-04T03:55:44.221" v="910" actId="20577"/>
          <ac:spMkLst>
            <pc:docMk/>
            <pc:sldMk cId="0" sldId="300"/>
            <ac:spMk id="787" creationId="{00000000-0000-0000-0000-000000000000}"/>
          </ac:spMkLst>
        </pc:spChg>
      </pc:sldChg>
      <pc:sldChg chg="del">
        <pc:chgData name="Aditi Partap" userId="S::aditi712@stanford.edu::b8d20bd2-9dd7-4a14-a138-03419559091a" providerId="AD" clId="Web-{029D0843-3021-D6A7-2966-CB37CA485F30}" dt="2023-04-04T03:55:20.814" v="904"/>
        <pc:sldMkLst>
          <pc:docMk/>
          <pc:sldMk cId="0" sldId="302"/>
        </pc:sldMkLst>
      </pc:sldChg>
      <pc:sldChg chg="del">
        <pc:chgData name="Aditi Partap" userId="S::aditi712@stanford.edu::b8d20bd2-9dd7-4a14-a138-03419559091a" providerId="AD" clId="Web-{029D0843-3021-D6A7-2966-CB37CA485F30}" dt="2023-04-04T03:55:22.158" v="905"/>
        <pc:sldMkLst>
          <pc:docMk/>
          <pc:sldMk cId="0" sldId="303"/>
        </pc:sldMkLst>
      </pc:sldChg>
      <pc:sldChg chg="del">
        <pc:chgData name="Aditi Partap" userId="S::aditi712@stanford.edu::b8d20bd2-9dd7-4a14-a138-03419559091a" providerId="AD" clId="Web-{029D0843-3021-D6A7-2966-CB37CA485F30}" dt="2023-04-04T03:55:24.080" v="906"/>
        <pc:sldMkLst>
          <pc:docMk/>
          <pc:sldMk cId="0" sldId="304"/>
        </pc:sldMkLst>
      </pc:sldChg>
      <pc:sldChg chg="del">
        <pc:chgData name="Aditi Partap" userId="S::aditi712@stanford.edu::b8d20bd2-9dd7-4a14-a138-03419559091a" providerId="AD" clId="Web-{029D0843-3021-D6A7-2966-CB37CA485F30}" dt="2023-04-04T03:55:36.830" v="907"/>
        <pc:sldMkLst>
          <pc:docMk/>
          <pc:sldMk cId="0" sldId="305"/>
        </pc:sldMkLst>
      </pc:sldChg>
      <pc:sldChg chg="del">
        <pc:chgData name="Aditi Partap" userId="S::aditi712@stanford.edu::b8d20bd2-9dd7-4a14-a138-03419559091a" providerId="AD" clId="Web-{029D0843-3021-D6A7-2966-CB37CA485F30}" dt="2023-04-04T03:55:38.221" v="908"/>
        <pc:sldMkLst>
          <pc:docMk/>
          <pc:sldMk cId="0" sldId="306"/>
        </pc:sldMkLst>
      </pc:sldChg>
      <pc:sldChg chg="add del">
        <pc:chgData name="Aditi Partap" userId="S::aditi712@stanford.edu::b8d20bd2-9dd7-4a14-a138-03419559091a" providerId="AD" clId="Web-{029D0843-3021-D6A7-2966-CB37CA485F30}" dt="2023-04-04T03:55:09.361" v="903"/>
        <pc:sldMkLst>
          <pc:docMk/>
          <pc:sldMk cId="0" sldId="309"/>
        </pc:sldMkLst>
      </pc:sldChg>
      <pc:sldChg chg="del">
        <pc:chgData name="Aditi Partap" userId="S::aditi712@stanford.edu::b8d20bd2-9dd7-4a14-a138-03419559091a" providerId="AD" clId="Web-{029D0843-3021-D6A7-2966-CB37CA485F30}" dt="2023-04-04T03:55:54.159" v="911"/>
        <pc:sldMkLst>
          <pc:docMk/>
          <pc:sldMk cId="0" sldId="319"/>
        </pc:sldMkLst>
      </pc:sldChg>
      <pc:sldChg chg="del">
        <pc:chgData name="Aditi Partap" userId="S::aditi712@stanford.edu::b8d20bd2-9dd7-4a14-a138-03419559091a" providerId="AD" clId="Web-{029D0843-3021-D6A7-2966-CB37CA485F30}" dt="2023-04-04T03:55:56.284" v="912"/>
        <pc:sldMkLst>
          <pc:docMk/>
          <pc:sldMk cId="0" sldId="320"/>
        </pc:sldMkLst>
      </pc:sldChg>
      <pc:sldChg chg="del">
        <pc:chgData name="Aditi Partap" userId="S::aditi712@stanford.edu::b8d20bd2-9dd7-4a14-a138-03419559091a" providerId="AD" clId="Web-{029D0843-3021-D6A7-2966-CB37CA485F30}" dt="2023-04-04T03:55:58.394" v="913"/>
        <pc:sldMkLst>
          <pc:docMk/>
          <pc:sldMk cId="0" sldId="321"/>
        </pc:sldMkLst>
      </pc:sldChg>
      <pc:sldChg chg="del">
        <pc:chgData name="Aditi Partap" userId="S::aditi712@stanford.edu::b8d20bd2-9dd7-4a14-a138-03419559091a" providerId="AD" clId="Web-{029D0843-3021-D6A7-2966-CB37CA485F30}" dt="2023-04-04T03:56:00.612" v="914"/>
        <pc:sldMkLst>
          <pc:docMk/>
          <pc:sldMk cId="0" sldId="322"/>
        </pc:sldMkLst>
      </pc:sldChg>
      <pc:sldChg chg="del">
        <pc:chgData name="Aditi Partap" userId="S::aditi712@stanford.edu::b8d20bd2-9dd7-4a14-a138-03419559091a" providerId="AD" clId="Web-{029D0843-3021-D6A7-2966-CB37CA485F30}" dt="2023-04-04T03:56:02.175" v="915"/>
        <pc:sldMkLst>
          <pc:docMk/>
          <pc:sldMk cId="0" sldId="323"/>
        </pc:sldMkLst>
      </pc:sldChg>
      <pc:sldChg chg="delSp modSp add replId delAnim">
        <pc:chgData name="Aditi Partap" userId="S::aditi712@stanford.edu::b8d20bd2-9dd7-4a14-a138-03419559091a" providerId="AD" clId="Web-{029D0843-3021-D6A7-2966-CB37CA485F30}" dt="2023-04-04T03:50:39.993" v="823" actId="1076"/>
        <pc:sldMkLst>
          <pc:docMk/>
          <pc:sldMk cId="2024096774" sldId="324"/>
        </pc:sldMkLst>
        <pc:spChg chg="mod">
          <ac:chgData name="Aditi Partap" userId="S::aditi712@stanford.edu::b8d20bd2-9dd7-4a14-a138-03419559091a" providerId="AD" clId="Web-{029D0843-3021-D6A7-2966-CB37CA485F30}" dt="2023-04-04T03:50:39.993" v="823" actId="1076"/>
          <ac:spMkLst>
            <pc:docMk/>
            <pc:sldMk cId="2024096774" sldId="324"/>
            <ac:spMk id="304" creationId="{00000000-0000-0000-0000-000000000000}"/>
          </ac:spMkLst>
        </pc:spChg>
        <pc:spChg chg="del">
          <ac:chgData name="Aditi Partap" userId="S::aditi712@stanford.edu::b8d20bd2-9dd7-4a14-a138-03419559091a" providerId="AD" clId="Web-{029D0843-3021-D6A7-2966-CB37CA485F30}" dt="2023-04-04T03:50:18.649" v="819"/>
          <ac:spMkLst>
            <pc:docMk/>
            <pc:sldMk cId="2024096774" sldId="324"/>
            <ac:spMk id="306" creationId="{00000000-0000-0000-0000-000000000000}"/>
          </ac:spMkLst>
        </pc:spChg>
      </pc:sldChg>
      <pc:sldChg chg="modSp add replId">
        <pc:chgData name="Aditi Partap" userId="S::aditi712@stanford.edu::b8d20bd2-9dd7-4a14-a138-03419559091a" providerId="AD" clId="Web-{029D0843-3021-D6A7-2966-CB37CA485F30}" dt="2023-04-04T03:50:00.117" v="817" actId="20577"/>
        <pc:sldMkLst>
          <pc:docMk/>
          <pc:sldMk cId="355536844" sldId="325"/>
        </pc:sldMkLst>
        <pc:spChg chg="mod">
          <ac:chgData name="Aditi Partap" userId="S::aditi712@stanford.edu::b8d20bd2-9dd7-4a14-a138-03419559091a" providerId="AD" clId="Web-{029D0843-3021-D6A7-2966-CB37CA485F30}" dt="2023-04-04T03:50:00.117" v="817" actId="20577"/>
          <ac:spMkLst>
            <pc:docMk/>
            <pc:sldMk cId="355536844" sldId="325"/>
            <ac:spMk id="304" creationId="{00000000-0000-0000-0000-000000000000}"/>
          </ac:spMkLst>
        </pc:spChg>
      </pc:sldChg>
      <pc:sldChg chg="addSp delSp modSp add replId delAnim">
        <pc:chgData name="Aditi Partap" userId="S::aditi712@stanford.edu::b8d20bd2-9dd7-4a14-a138-03419559091a" providerId="AD" clId="Web-{029D0843-3021-D6A7-2966-CB37CA485F30}" dt="2023-04-04T03:53:11.435" v="883" actId="20577"/>
        <pc:sldMkLst>
          <pc:docMk/>
          <pc:sldMk cId="1258135669" sldId="326"/>
        </pc:sldMkLst>
        <pc:spChg chg="add mod">
          <ac:chgData name="Aditi Partap" userId="S::aditi712@stanford.edu::b8d20bd2-9dd7-4a14-a138-03419559091a" providerId="AD" clId="Web-{029D0843-3021-D6A7-2966-CB37CA485F30}" dt="2023-04-04T03:53:11.435" v="883" actId="20577"/>
          <ac:spMkLst>
            <pc:docMk/>
            <pc:sldMk cId="1258135669" sldId="326"/>
            <ac:spMk id="4" creationId="{726F8876-8145-9F54-4E34-C8BBFBA22FF5}"/>
          </ac:spMkLst>
        </pc:spChg>
        <pc:spChg chg="del">
          <ac:chgData name="Aditi Partap" userId="S::aditi712@stanford.edu::b8d20bd2-9dd7-4a14-a138-03419559091a" providerId="AD" clId="Web-{029D0843-3021-D6A7-2966-CB37CA485F30}" dt="2023-04-04T03:50:44.072" v="824"/>
          <ac:spMkLst>
            <pc:docMk/>
            <pc:sldMk cId="1258135669" sldId="326"/>
            <ac:spMk id="304" creationId="{00000000-0000-0000-0000-000000000000}"/>
          </ac:spMkLst>
        </pc:spChg>
        <pc:spChg chg="mod">
          <ac:chgData name="Aditi Partap" userId="S::aditi712@stanford.edu::b8d20bd2-9dd7-4a14-a138-03419559091a" providerId="AD" clId="Web-{029D0843-3021-D6A7-2966-CB37CA485F30}" dt="2023-04-04T03:51:31.839" v="831" actId="1076"/>
          <ac:spMkLst>
            <pc:docMk/>
            <pc:sldMk cId="1258135669" sldId="326"/>
            <ac:spMk id="30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 everyone, </a:t>
            </a:r>
            <a:r>
              <a:rPr lang="en" dirty="0" err="1"/>
              <a:t>im</a:t>
            </a:r>
            <a:r>
              <a:rPr lang="en" dirty="0"/>
              <a:t> </a:t>
            </a:r>
            <a:r>
              <a:rPr lang="en" dirty="0" err="1"/>
              <a:t>aditi</a:t>
            </a:r>
            <a:r>
              <a:rPr lang="en" dirty="0"/>
              <a:t>, and today </a:t>
            </a:r>
            <a:r>
              <a:rPr lang="en" dirty="0" err="1"/>
              <a:t>i’ll</a:t>
            </a:r>
            <a:r>
              <a:rPr lang="en" dirty="0"/>
              <a:t> be presenting our work on proactive refresh for accountable threshold signatures. This is joint work with dan </a:t>
            </a:r>
            <a:r>
              <a:rPr lang="en" dirty="0" err="1"/>
              <a:t>boneh</a:t>
            </a:r>
            <a:r>
              <a:rPr lang="en" dirty="0"/>
              <a:t> and </a:t>
            </a:r>
            <a:r>
              <a:rPr lang="en" dirty="0" err="1"/>
              <a:t>lior</a:t>
            </a:r>
            <a:r>
              <a:rPr lang="en" dirty="0"/>
              <a:t> </a:t>
            </a:r>
            <a:r>
              <a:rPr lang="en" dirty="0" err="1"/>
              <a:t>rotem</a:t>
            </a:r>
            <a:r>
              <a:rPr lang="en" dirty="0"/>
              <a:t> at </a:t>
            </a:r>
            <a:r>
              <a:rPr lang="en-US" dirty="0"/>
              <a:t>S</a:t>
            </a:r>
            <a:r>
              <a:rPr lang="en" dirty="0" err="1"/>
              <a:t>tanford</a:t>
            </a:r>
            <a:r>
              <a:rPr lang="en" dirty="0"/>
              <a:t> university.</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a7f22fb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a7f22fb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an example, lets say a bank splits a signing key among 3 executives with threshold of 2. then, if there’s a rogue </a:t>
            </a:r>
            <a:r>
              <a:rPr lang="en-US" dirty="0" err="1"/>
              <a:t>txn</a:t>
            </a:r>
            <a:r>
              <a:rPr lang="en-US" dirty="0"/>
              <a:t>, we can take its signature, run the Trace algorithm, and figure out which executives were involved! </a:t>
            </a:r>
            <a:endParaRPr lang="en" dirty="0"/>
          </a:p>
        </p:txBody>
      </p:sp>
    </p:spTree>
    <p:extLst>
      <p:ext uri="{BB962C8B-B14F-4D97-AF65-F5344CB8AC3E}">
        <p14:creationId xmlns:p14="http://schemas.microsoft.com/office/powerpoint/2010/main" val="562494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a7f22fb4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2a7f22fb4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To get accustomed to the accountability definition, lets take a trivial example:</a:t>
            </a:r>
          </a:p>
          <a:p>
            <a:pPr marL="0" indent="0">
              <a:buNone/>
            </a:pPr>
            <a:r>
              <a:rPr lang="en-US" dirty="0"/>
              <a:t>if we have a private threshold scheme with functions </a:t>
            </a:r>
            <a:r>
              <a:rPr lang="en-US" dirty="0" err="1"/>
              <a:t>KeyGen</a:t>
            </a:r>
            <a:r>
              <a:rPr lang="en-US" dirty="0"/>
              <a:t>, Sign etc. could we just make it accountable by Signing both the message and the quorum? i.e. we set Sign </a:t>
            </a:r>
            <a:r>
              <a:rPr lang="en-US" dirty="0" err="1"/>
              <a:t>func</a:t>
            </a:r>
            <a:r>
              <a:rPr lang="en-US" dirty="0"/>
              <a:t> to sign </a:t>
            </a:r>
            <a:r>
              <a:rPr lang="en-US" dirty="0" err="1"/>
              <a:t>m,J</a:t>
            </a:r>
            <a:r>
              <a:rPr lang="en-US" dirty="0"/>
              <a:t>?</a:t>
            </a:r>
          </a:p>
          <a:p>
            <a:pPr marL="0" indent="0">
              <a:buNone/>
            </a:pPr>
            <a:r>
              <a:rPr lang="en-US" dirty="0"/>
              <a:t>The answer is no, since if an attacker has secret keys for a quorum J, meaning they control this quorum, then, they can blame any other honest set J’ by just signing </a:t>
            </a:r>
            <a:r>
              <a:rPr lang="en-US" dirty="0" err="1"/>
              <a:t>m,J</a:t>
            </a:r>
            <a:r>
              <a:rPr lang="en-US" dirty="0"/>
              <a:t>’.  And since the threshold scheme is not accountable, no one can detect this!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29e5fa8e49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29e5fa8e49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t>
            </a:r>
            <a:r>
              <a:rPr lang="en" dirty="0" err="1"/>
              <a:t>ets</a:t>
            </a:r>
            <a:r>
              <a:rPr lang="en" dirty="0"/>
              <a:t> see a trivial Accountable </a:t>
            </a:r>
            <a:r>
              <a:rPr lang="en" dirty="0" err="1"/>
              <a:t>thre</a:t>
            </a:r>
            <a:r>
              <a:rPr lang="en-US" dirty="0" err="1"/>
              <a:t>sh</a:t>
            </a:r>
            <a:r>
              <a:rPr lang="en" dirty="0"/>
              <a:t>old scheme to get more intuition. </a:t>
            </a:r>
          </a:p>
          <a:p>
            <a:pPr marL="0" lvl="0" indent="0" algn="l" rtl="0">
              <a:spcBef>
                <a:spcPts val="0"/>
              </a:spcBef>
              <a:spcAft>
                <a:spcPts val="0"/>
              </a:spcAft>
              <a:buNone/>
            </a:pPr>
            <a:r>
              <a:rPr lang="en" dirty="0"/>
              <a:t>Here, key pairs for all parties are sampled independently for some sign scheme. </a:t>
            </a:r>
          </a:p>
          <a:p>
            <a:pPr marL="0" lvl="0" indent="0" algn="l" rtl="0">
              <a:spcBef>
                <a:spcPts val="0"/>
              </a:spcBef>
              <a:spcAft>
                <a:spcPts val="0"/>
              </a:spcAft>
              <a:buNone/>
            </a:pPr>
            <a:r>
              <a:rPr lang="en" dirty="0"/>
              <a:t>In our example here,  A,B,C each have a </a:t>
            </a:r>
            <a:r>
              <a:rPr lang="en" dirty="0" err="1"/>
              <a:t>pk,sk</a:t>
            </a:r>
            <a:r>
              <a:rPr lang="en" dirty="0"/>
              <a:t> pair. The overall pk of the scheme is the list of all these pub keys, pk1 to pk3.</a:t>
            </a:r>
          </a:p>
          <a:p>
            <a:pPr marL="0" lvl="0" indent="0" algn="l" rtl="0">
              <a:spcBef>
                <a:spcPts val="0"/>
              </a:spcBef>
              <a:spcAft>
                <a:spcPts val="0"/>
              </a:spcAft>
              <a:buNone/>
            </a:pPr>
            <a:r>
              <a:rPr lang="en-US" dirty="0"/>
              <a:t>Then, the sign on a msg is just a list of signs from all the parties involved. </a:t>
            </a:r>
          </a:p>
          <a:p>
            <a:pPr marL="0" lvl="0" indent="0" algn="l" rtl="0">
              <a:spcBef>
                <a:spcPts val="0"/>
              </a:spcBef>
              <a:spcAft>
                <a:spcPts val="0"/>
              </a:spcAft>
              <a:buNone/>
            </a:pPr>
            <a:r>
              <a:rPr lang="en-US" dirty="0"/>
              <a:t>E.g. lets say </a:t>
            </a:r>
            <a:r>
              <a:rPr lang="en-US" dirty="0" err="1"/>
              <a:t>Alice,Bob</a:t>
            </a:r>
            <a:r>
              <a:rPr lang="en-US" dirty="0"/>
              <a:t> </a:t>
            </a:r>
            <a:r>
              <a:rPr lang="en-US" dirty="0" err="1"/>
              <a:t>wanna</a:t>
            </a:r>
            <a:r>
              <a:rPr lang="en-US" dirty="0"/>
              <a:t> sign something. They’ll use their own secret keys to generate signatures sig1 and sig2, and the overall sign is just </a:t>
            </a:r>
            <a:r>
              <a:rPr lang="en-US" dirty="0" err="1"/>
              <a:t>concat</a:t>
            </a:r>
            <a:r>
              <a:rPr lang="en-US" dirty="0"/>
              <a:t> of sig1 and sig2. To verify, we separately verify sig1 </a:t>
            </a:r>
            <a:r>
              <a:rPr lang="en-US" dirty="0" err="1"/>
              <a:t>wrt</a:t>
            </a:r>
            <a:r>
              <a:rPr lang="en-US" dirty="0"/>
              <a:t> pk1 and sig2 </a:t>
            </a:r>
            <a:r>
              <a:rPr lang="en-US" dirty="0" err="1"/>
              <a:t>wrt</a:t>
            </a:r>
            <a:r>
              <a:rPr lang="en-US" dirty="0"/>
              <a:t> pk2.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29e5fa8e49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29e5fa8e49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Similarly, sign from bob, </a:t>
            </a:r>
            <a:r>
              <a:rPr lang="en-US" dirty="0" err="1"/>
              <a:t>charlie</a:t>
            </a:r>
            <a:r>
              <a:rPr lang="en-US" dirty="0"/>
              <a:t> is just a </a:t>
            </a:r>
            <a:r>
              <a:rPr lang="en-US" dirty="0" err="1"/>
              <a:t>concat</a:t>
            </a:r>
            <a:r>
              <a:rPr lang="en-US" dirty="0"/>
              <a:t> of sig2 and sig3. </a:t>
            </a:r>
          </a:p>
          <a:p>
            <a:pPr marL="0" lvl="0" indent="0" algn="l" rtl="0">
              <a:spcBef>
                <a:spcPts val="0"/>
              </a:spcBef>
              <a:spcAft>
                <a:spcPts val="0"/>
              </a:spcAft>
              <a:buNone/>
            </a:pPr>
            <a:r>
              <a:rPr lang="en-US" dirty="0"/>
              <a:t>this scheme is quite inefficient since it has large signatures: </a:t>
            </a:r>
            <a:r>
              <a:rPr lang="en-US" dirty="0" err="1"/>
              <a:t>atleast</a:t>
            </a:r>
            <a:r>
              <a:rPr lang="en-US" dirty="0"/>
              <a:t> t*lambda where lambda is security parameter, also slow to verify: need to verify t individual signatures.</a:t>
            </a:r>
          </a:p>
          <a:p>
            <a:pPr marL="0" lvl="0" indent="0" algn="l" rtl="0">
              <a:spcBef>
                <a:spcPts val="0"/>
              </a:spcBef>
              <a:spcAft>
                <a:spcPts val="0"/>
              </a:spcAft>
              <a:buNone/>
            </a:pPr>
            <a:r>
              <a:rPr lang="en-US" dirty="0"/>
              <a:t>Most real world deployments, including the bitcoin </a:t>
            </a:r>
            <a:r>
              <a:rPr lang="en-US" dirty="0" err="1"/>
              <a:t>multisig</a:t>
            </a:r>
            <a:r>
              <a:rPr lang="en-US" dirty="0"/>
              <a:t>, use this trivial ATS construction, even though</a:t>
            </a:r>
          </a:p>
          <a:p>
            <a:pPr marL="0" lvl="0" indent="0" algn="l" rtl="0">
              <a:spcBef>
                <a:spcPts val="0"/>
              </a:spcBef>
              <a:spcAft>
                <a:spcPts val="0"/>
              </a:spcAft>
              <a:buNone/>
            </a:pPr>
            <a:r>
              <a:rPr lang="en-US" dirty="0"/>
              <a:t>There exist more efficient ATS schemes, where the signature is shorter and verification is efficient.</a:t>
            </a:r>
          </a:p>
          <a:p>
            <a:pPr marL="0" lvl="0" indent="0" algn="l" rtl="0">
              <a:spcBef>
                <a:spcPts val="0"/>
              </a:spcBef>
              <a:spcAft>
                <a:spcPts val="0"/>
              </a:spcAft>
              <a:buNone/>
            </a:pPr>
            <a:r>
              <a:rPr lang="en-US" dirty="0"/>
              <a:t>In this talk, we give another reason why not to use the trivial ATS, to explain that reason, lets talk about….perpetual leakage</a:t>
            </a:r>
          </a:p>
        </p:txBody>
      </p:sp>
    </p:spTree>
    <p:extLst>
      <p:ext uri="{BB962C8B-B14F-4D97-AF65-F5344CB8AC3E}">
        <p14:creationId xmlns:p14="http://schemas.microsoft.com/office/powerpoint/2010/main" val="2432905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In our setting with 3 people with secret key shares, we know that the attacker needs to hack </a:t>
            </a:r>
            <a:r>
              <a:rPr lang="en-US" dirty="0" err="1"/>
              <a:t>atleast</a:t>
            </a:r>
            <a:r>
              <a:rPr lang="en-US" dirty="0"/>
              <a:t> 2 parties. Lets say it takes the adversary ~1week to hack into 1 party. If they're really hardworking, they can hack 2 parties in 2weeks….and then, they would have 2 </a:t>
            </a:r>
            <a:r>
              <a:rPr lang="en-US" dirty="0" err="1"/>
              <a:t>sk</a:t>
            </a:r>
            <a:r>
              <a:rPr lang="en-US" dirty="0"/>
              <a:t> shares and can sign anything!! This is called perpetual leakage,</a:t>
            </a:r>
          </a:p>
          <a:p>
            <a:endParaRPr lang="en-US" dirty="0"/>
          </a:p>
        </p:txBody>
      </p:sp>
    </p:spTree>
    <p:extLst>
      <p:ext uri="{BB962C8B-B14F-4D97-AF65-F5344CB8AC3E}">
        <p14:creationId xmlns:p14="http://schemas.microsoft.com/office/powerpoint/2010/main" val="366790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To protect against such attacks, one solution is proactive refresh: lets see what that means: in week1, the adversary hacks A and gets sk1. But, at the end of week1, A,B,C run some fancy Update protocol together, and refresh their secret key shares to sk1’, sk2’ and so on, these keys are unrelated to the original secret keys, except for that they can still generate a valid sign </a:t>
            </a:r>
            <a:r>
              <a:rPr lang="en-US" dirty="0" err="1"/>
              <a:t>wrt</a:t>
            </a:r>
            <a:r>
              <a:rPr lang="en-US" dirty="0"/>
              <a:t> the same pk. </a:t>
            </a:r>
          </a:p>
          <a:p>
            <a:pPr marL="0" lvl="0" indent="0" algn="l">
              <a:spcBef>
                <a:spcPts val="0"/>
              </a:spcBef>
              <a:spcAft>
                <a:spcPts val="0"/>
              </a:spcAft>
              <a:buNone/>
            </a:pPr>
            <a:r>
              <a:rPr lang="en-US" dirty="0"/>
              <a:t>Now, when the adversary hacks into B’s laptop in week2, they get sk2’!! Since they’re unrelated, they cant combine sigs from sk1 and sk2’. </a:t>
            </a:r>
          </a:p>
          <a:p>
            <a:pPr marL="0" lvl="0" indent="0" algn="l" rtl="0">
              <a:spcBef>
                <a:spcPts val="0"/>
              </a:spcBef>
              <a:spcAft>
                <a:spcPts val="0"/>
              </a:spcAft>
              <a:buNone/>
            </a:pPr>
            <a:r>
              <a:rPr lang="en-US" dirty="0"/>
              <a:t>Meaning, the only way the adversary can forge sigs in this setup is if they hack 2 laptops within one week!!! making our scheme more secure</a:t>
            </a:r>
          </a:p>
        </p:txBody>
      </p:sp>
    </p:spTree>
    <p:extLst>
      <p:ext uri="{BB962C8B-B14F-4D97-AF65-F5344CB8AC3E}">
        <p14:creationId xmlns:p14="http://schemas.microsoft.com/office/powerpoint/2010/main" val="2286549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1fa850bd56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1fa850bd56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the literature, there’s a lot of existing work on Private Threshold Signatures with Proactive Refresh, and Accountable Threshold Signatures.</a:t>
            </a:r>
            <a:endParaRPr dirty="0"/>
          </a:p>
          <a:p>
            <a:pPr marL="0" indent="0">
              <a:buNone/>
            </a:pPr>
            <a:r>
              <a:rPr lang="en" dirty="0"/>
              <a:t>Unfortunately, no work on Accountable Threshold Signatures that support Proactive refresh. this is because, at first glance, it seems impossible. Secret keys are actually used to hold users accountable, but if we refresh the secret keys, how are we </a:t>
            </a:r>
            <a:r>
              <a:rPr lang="en" dirty="0" err="1"/>
              <a:t>gonna</a:t>
            </a:r>
            <a:r>
              <a:rPr lang="en" dirty="0"/>
              <a:t> trace a signature back to the signers?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1fa850bd56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1fa850bd56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W</a:t>
            </a:r>
            <a:r>
              <a:rPr lang="en" dirty="0"/>
              <a:t>hats worse, is that the trivial ATS is actually not refreshable at all!! </a:t>
            </a:r>
            <a:r>
              <a:rPr lang="en-US" dirty="0"/>
              <a:t>A</a:t>
            </a:r>
            <a:r>
              <a:rPr lang="en" dirty="0" err="1"/>
              <a:t>nd</a:t>
            </a:r>
            <a:r>
              <a:rPr lang="en" dirty="0"/>
              <a:t> here’s why:</a:t>
            </a:r>
          </a:p>
          <a:p>
            <a:pPr marL="0" indent="0">
              <a:buNone/>
            </a:pPr>
            <a:r>
              <a:rPr lang="en-US" dirty="0"/>
              <a:t>L</a:t>
            </a:r>
            <a:r>
              <a:rPr lang="en" dirty="0" err="1"/>
              <a:t>ets</a:t>
            </a:r>
            <a:r>
              <a:rPr lang="en" dirty="0"/>
              <a:t> say the adv hacks into </a:t>
            </a:r>
            <a:r>
              <a:rPr lang="en" dirty="0" err="1"/>
              <a:t>alice’s</a:t>
            </a:r>
            <a:r>
              <a:rPr lang="en" dirty="0"/>
              <a:t> laptop in week1, and gets sk1.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1fa850bd56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1fa850bd56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week2, we update the </a:t>
            </a:r>
            <a:r>
              <a:rPr lang="en" dirty="0" err="1"/>
              <a:t>sk</a:t>
            </a:r>
            <a:r>
              <a:rPr lang="en" dirty="0"/>
              <a:t> shares to sk1’ </a:t>
            </a:r>
            <a:r>
              <a:rPr lang="en" dirty="0" err="1"/>
              <a:t>etc</a:t>
            </a:r>
            <a:r>
              <a:rPr lang="en" dirty="0"/>
              <a:t>, then the adversary would get sk2’ when they hack Bob in week2. but, the sad part, is that sk1 is still a valid secret key </a:t>
            </a:r>
            <a:r>
              <a:rPr lang="en-US" dirty="0" err="1"/>
              <a:t>w.r.t</a:t>
            </a:r>
            <a:r>
              <a:rPr lang="en-US" dirty="0"/>
              <a:t> the public key pk1, which remains unchanged</a:t>
            </a:r>
            <a:r>
              <a:rPr lang="en" dirty="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1fa850bd56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1fa850bd56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Therefore, the adv can still use sk1 to get sigma1, and use sk2’ to get sigma2’, and this will be a valid signature!</a:t>
            </a:r>
          </a:p>
        </p:txBody>
      </p:sp>
    </p:spTree>
    <p:extLst>
      <p:ext uri="{BB962C8B-B14F-4D97-AF65-F5344CB8AC3E}">
        <p14:creationId xmlns:p14="http://schemas.microsoft.com/office/powerpoint/2010/main" val="323343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1fa850bd5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1fa850bd5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Signatures are a way to digitally sign things like transactions or messages. They are used in many applications, ranging from social networks to online banking and blockchains.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1fa850bd56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1fa850bd56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Infact</a:t>
            </a:r>
            <a:r>
              <a:rPr lang="en-US" dirty="0"/>
              <a:t>, it is impossible to </a:t>
            </a:r>
            <a:r>
              <a:rPr lang="en-US" sz="1100" dirty="0"/>
              <a:t>securely refresh secret keys without changing the public key, in the trivial ATS</a:t>
            </a:r>
          </a:p>
        </p:txBody>
      </p:sp>
    </p:spTree>
    <p:extLst>
      <p:ext uri="{BB962C8B-B14F-4D97-AF65-F5344CB8AC3E}">
        <p14:creationId xmlns:p14="http://schemas.microsoft.com/office/powerpoint/2010/main" val="3709073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1fa850bd56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1fa850bd56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this means, is that for applications that use this trivial ATS, the only way to protect against perpetual leakage is to generate a brand new public key and corresponding secret keys.</a:t>
            </a:r>
          </a:p>
          <a:p>
            <a:pPr marL="0" lvl="0" indent="0" algn="l" rtl="0">
              <a:spcBef>
                <a:spcPts val="0"/>
              </a:spcBef>
              <a:spcAft>
                <a:spcPts val="0"/>
              </a:spcAft>
              <a:buNone/>
            </a:pPr>
            <a:r>
              <a:rPr lang="en-US" dirty="0"/>
              <a:t>For an example of a bank using signatures for transactions, if they want to refresh their keys, they will need to inform every one of their clients about the new public key. This is really cumbersome, because of which, it can be hard to refresh keys frequently.</a:t>
            </a:r>
          </a:p>
        </p:txBody>
      </p:sp>
    </p:spTree>
    <p:extLst>
      <p:ext uri="{BB962C8B-B14F-4D97-AF65-F5344CB8AC3E}">
        <p14:creationId xmlns:p14="http://schemas.microsoft.com/office/powerpoint/2010/main" val="2846412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1fa850bd56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fa850bd56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In this work,</a:t>
            </a:r>
            <a:endParaRPr dirty="0"/>
          </a:p>
          <a:p>
            <a:pPr>
              <a:buAutoNum type="arabicPeriod"/>
            </a:pPr>
            <a:r>
              <a:rPr lang="en" dirty="0"/>
              <a:t>We Define secure proactive refresh for an Accountable Threshold Scheme, I'll explain this in a few slides</a:t>
            </a:r>
            <a:endParaRPr dirty="0"/>
          </a:p>
          <a:p>
            <a:pPr>
              <a:buAutoNum type="arabicPeriod"/>
            </a:pPr>
            <a:r>
              <a:rPr lang="en-US" dirty="0"/>
              <a:t>A</a:t>
            </a:r>
            <a:r>
              <a:rPr lang="en" dirty="0" err="1"/>
              <a:t>nd</a:t>
            </a:r>
            <a:r>
              <a:rPr lang="en" dirty="0"/>
              <a:t> we Present 5 constructions that are accountable and securely refreshable! the first one is a combinatorial ATS-PR scheme, which is strongly secure (</a:t>
            </a:r>
            <a:r>
              <a:rPr lang="en-US" dirty="0"/>
              <a:t>I</a:t>
            </a:r>
            <a:r>
              <a:rPr lang="en" dirty="0"/>
              <a:t>’ll explain what that means in a bit), but is efficient only when </a:t>
            </a:r>
            <a:r>
              <a:rPr lang="en" dirty="0" err="1"/>
              <a:t>nChoose</a:t>
            </a:r>
            <a:r>
              <a:rPr lang="en" dirty="0"/>
              <a:t> t is small. </a:t>
            </a:r>
          </a:p>
          <a:p>
            <a:pPr>
              <a:buAutoNum type="arabicPeriod"/>
            </a:pPr>
            <a:r>
              <a:rPr lang="en" dirty="0"/>
              <a:t>Next, we have a 2-level ATS-PR scheme, which is again strongly secure, but has large signs. </a:t>
            </a:r>
          </a:p>
          <a:p>
            <a:pPr>
              <a:buAutoNum type="arabicPeriod"/>
            </a:pPr>
            <a:r>
              <a:rPr lang="en" dirty="0"/>
              <a:t>Our third construction is RSA-based, strongly secure, and </a:t>
            </a:r>
            <a:r>
              <a:rPr lang="en" dirty="0" err="1"/>
              <a:t>kinda</a:t>
            </a:r>
            <a:r>
              <a:rPr lang="en" dirty="0"/>
              <a:t> short signs: they are of size t + poly lambda, but still longer than our last two constructions.</a:t>
            </a:r>
          </a:p>
          <a:p>
            <a:pPr>
              <a:buAutoNum type="arabicPeriod"/>
            </a:pPr>
            <a:r>
              <a:rPr lang="en-US" dirty="0"/>
              <a:t>which</a:t>
            </a:r>
            <a:r>
              <a:rPr lang="en" dirty="0"/>
              <a:t> are bls and </a:t>
            </a:r>
            <a:r>
              <a:rPr lang="en" dirty="0" err="1"/>
              <a:t>schnorr</a:t>
            </a:r>
            <a:r>
              <a:rPr lang="en" dirty="0"/>
              <a:t> based, and both of them are quite efficient (short sigs) but are only secure.</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09d2e660b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09d2e660b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We’ll start with the security notions for an accountable threshold scheme with proactive refresh. </a:t>
            </a:r>
          </a:p>
          <a:p>
            <a:pPr marL="0" lvl="0" indent="0" algn="l" rtl="0">
              <a:spcBef>
                <a:spcPts val="0"/>
              </a:spcBef>
              <a:spcAft>
                <a:spcPts val="0"/>
              </a:spcAft>
              <a:buNone/>
            </a:pPr>
            <a:r>
              <a:rPr lang="en-US" dirty="0"/>
              <a:t>The 1</a:t>
            </a:r>
            <a:r>
              <a:rPr lang="en-US" baseline="30000" dirty="0"/>
              <a:t>st</a:t>
            </a:r>
            <a:r>
              <a:rPr lang="en-US" dirty="0"/>
              <a:t> notion is unforgeability, meaning the adv shouldn’t be able to forge signatures. we define 2 levels of unforgeability, called uf1 (which is the stronger notion) and uf0 – these are based on the work of </a:t>
            </a:r>
            <a:r>
              <a:rPr lang="en-US" dirty="0" err="1"/>
              <a:t>bellare</a:t>
            </a:r>
            <a:r>
              <a:rPr lang="en-US" dirty="0"/>
              <a:t> and </a:t>
            </a:r>
            <a:r>
              <a:rPr lang="en-US" dirty="0" err="1"/>
              <a:t>crites</a:t>
            </a:r>
            <a:r>
              <a:rPr lang="en-US" dirty="0"/>
              <a:t> from 2022. </a:t>
            </a:r>
          </a:p>
          <a:p>
            <a:pPr marL="0" lvl="0" indent="0" algn="l" rtl="0">
              <a:spcBef>
                <a:spcPts val="0"/>
              </a:spcBef>
              <a:spcAft>
                <a:spcPts val="0"/>
              </a:spcAft>
              <a:buNone/>
            </a:pPr>
            <a:r>
              <a:rPr lang="en-US" dirty="0"/>
              <a:t>the 2</a:t>
            </a:r>
            <a:r>
              <a:rPr lang="en-US" baseline="30000" dirty="0"/>
              <a:t>nd</a:t>
            </a:r>
            <a:r>
              <a:rPr lang="en-US" dirty="0"/>
              <a:t> notion is accountability, which basically means that a malicious set of signers cannot frame another set. We again define 2 levels of accountability, called acc1 (which is stronger) and acc0. </a:t>
            </a:r>
          </a:p>
          <a:p>
            <a:pPr marL="0" lvl="0" indent="0" algn="l" rtl="0">
              <a:spcBef>
                <a:spcPts val="0"/>
              </a:spcBef>
              <a:spcAft>
                <a:spcPts val="0"/>
              </a:spcAft>
              <a:buNone/>
            </a:pPr>
            <a:r>
              <a:rPr lang="en-US" dirty="0"/>
              <a:t>combining these together, we get a total of 4 notions of security: </a:t>
            </a:r>
            <a:r>
              <a:rPr lang="en-US" dirty="0" err="1"/>
              <a:t>uf</a:t>
            </a:r>
            <a:r>
              <a:rPr lang="en-US" dirty="0"/>
              <a:t>-b &amp; acc-b’ where b, b’ can be 0 or 1 (e.g. a scheme could achieve uf1 but acc0, and so on)</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09d2e660bd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09d2e660bd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298450"/>
            <a:r>
              <a:rPr lang="en-US" dirty="0"/>
              <a:t>we use a game based definition for all our security notions.</a:t>
            </a:r>
          </a:p>
          <a:p>
            <a:pPr marL="457200" indent="-298450"/>
            <a:r>
              <a:rPr lang="en-US" dirty="0"/>
              <a:t>Here’s the setup for the game: we have the </a:t>
            </a:r>
            <a:r>
              <a:rPr lang="en-US" dirty="0" err="1"/>
              <a:t>Chal</a:t>
            </a:r>
            <a:r>
              <a:rPr lang="en-US" dirty="0"/>
              <a:t> on the left and the Adv on the right.</a:t>
            </a:r>
          </a:p>
          <a:p>
            <a:pPr marL="457200" indent="-298450"/>
            <a:r>
              <a:rPr lang="en-US" dirty="0"/>
              <a:t>The game starts with Adv sending n: #parties, t: threshold and E: #epochs to the </a:t>
            </a:r>
            <a:r>
              <a:rPr lang="en-US" dirty="0" err="1"/>
              <a:t>Chal</a:t>
            </a:r>
            <a:r>
              <a:rPr lang="en-US" dirty="0"/>
              <a:t>. The </a:t>
            </a:r>
            <a:r>
              <a:rPr lang="en-US" dirty="0" err="1"/>
              <a:t>Chal</a:t>
            </a:r>
            <a:r>
              <a:rPr lang="en-US" dirty="0"/>
              <a:t> then runs </a:t>
            </a:r>
            <a:r>
              <a:rPr lang="en-US" dirty="0" err="1"/>
              <a:t>KeyGen</a:t>
            </a:r>
            <a:r>
              <a:rPr lang="en-US" dirty="0"/>
              <a:t> to get pk, and </a:t>
            </a:r>
            <a:r>
              <a:rPr lang="en-US" dirty="0" err="1"/>
              <a:t>sk</a:t>
            </a:r>
            <a:r>
              <a:rPr lang="en-US" dirty="0"/>
              <a:t> for all parties: these secret keys correspond to the first epoch.</a:t>
            </a:r>
          </a:p>
          <a:p>
            <a:pPr marL="457200" indent="-298450"/>
            <a:r>
              <a:rPr lang="en-US" dirty="0"/>
              <a:t>The </a:t>
            </a:r>
            <a:r>
              <a:rPr lang="en-US" dirty="0" err="1"/>
              <a:t>Chal</a:t>
            </a:r>
            <a:r>
              <a:rPr lang="en-US" dirty="0"/>
              <a:t> then also runs the Update protocol to generate secret keys for epoch 2, epoch 3 and so on till epoch E. The </a:t>
            </a:r>
            <a:r>
              <a:rPr lang="en-US" dirty="0" err="1"/>
              <a:t>Chal</a:t>
            </a:r>
            <a:r>
              <a:rPr lang="en-US" dirty="0"/>
              <a:t> then sends pk to the Adv.</a:t>
            </a:r>
          </a:p>
          <a:p>
            <a:pPr marL="457200" indent="-298450"/>
            <a:r>
              <a:rPr lang="en-US" dirty="0"/>
              <a:t>Note the </a:t>
            </a:r>
            <a:r>
              <a:rPr lang="en-US" dirty="0" err="1"/>
              <a:t>Chal</a:t>
            </a:r>
            <a:r>
              <a:rPr lang="en-US" dirty="0"/>
              <a:t> can produce secret keys for all epochs at setup because we’re assuming that all parties behave honestly during the Update protocol. We discuss handling malicious updates in our paper, but we won't cover that today.</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27fd9f4cc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27fd9f4cc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a:t>
            </a:r>
            <a:r>
              <a:rPr lang="en" dirty="0" err="1"/>
              <a:t>fter</a:t>
            </a:r>
            <a:r>
              <a:rPr lang="en" dirty="0"/>
              <a:t> the setup, the adv can query 2 oracles: a) the </a:t>
            </a:r>
            <a:r>
              <a:rPr lang="en" dirty="0" err="1"/>
              <a:t>sk</a:t>
            </a:r>
            <a:r>
              <a:rPr lang="en" dirty="0"/>
              <a:t> Oracle, which models an Attacker hacking into party </a:t>
            </a:r>
            <a:r>
              <a:rPr lang="en" dirty="0" err="1"/>
              <a:t>i</a:t>
            </a:r>
            <a:r>
              <a:rPr lang="en" dirty="0"/>
              <a:t> in week e: </a:t>
            </a:r>
            <a:r>
              <a:rPr lang="en" dirty="0" err="1"/>
              <a:t>Chal</a:t>
            </a:r>
            <a:r>
              <a:rPr lang="en" dirty="0"/>
              <a:t> returns </a:t>
            </a:r>
            <a:r>
              <a:rPr lang="en" dirty="0" err="1"/>
              <a:t>skie</a:t>
            </a:r>
            <a:r>
              <a:rPr lang="en" dirty="0"/>
              <a:t>.</a:t>
            </a:r>
            <a:endParaRPr dirty="0"/>
          </a:p>
          <a:p>
            <a:pPr marL="0" lvl="0" indent="0" algn="l" rtl="0">
              <a:spcBef>
                <a:spcPts val="0"/>
              </a:spcBef>
              <a:spcAft>
                <a:spcPts val="0"/>
              </a:spcAft>
              <a:buNone/>
            </a:pPr>
            <a:r>
              <a:rPr lang="en" dirty="0"/>
              <a:t>b) And the Sign oracle, models attacker requesting for signature shares in week e. </a:t>
            </a:r>
            <a:r>
              <a:rPr lang="en" dirty="0" err="1"/>
              <a:t>Chal</a:t>
            </a:r>
            <a:r>
              <a:rPr lang="en" dirty="0"/>
              <a:t> returns the corresponding sign. </a:t>
            </a:r>
          </a:p>
          <a:p>
            <a:pPr marL="0" lvl="0" indent="0" algn="l" rtl="0">
              <a:spcBef>
                <a:spcPts val="0"/>
              </a:spcBef>
              <a:spcAft>
                <a:spcPts val="0"/>
              </a:spcAft>
              <a:buNone/>
            </a:pPr>
            <a:r>
              <a:rPr lang="en" dirty="0"/>
              <a:t>Adv can call these </a:t>
            </a:r>
            <a:r>
              <a:rPr lang="en" dirty="0" err="1"/>
              <a:t>sk</a:t>
            </a:r>
            <a:r>
              <a:rPr lang="en" dirty="0"/>
              <a:t>, Sign oracles polynomial number of times. In the end, Adv returns a forgery: signature sigma* on a message m*</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say that the adv wins the uf1 game if it produces a valid sign on m*, non trivially, </a:t>
            </a:r>
          </a:p>
          <a:p>
            <a:r>
              <a:rPr lang="en-US" dirty="0"/>
              <a:t>what we mean by that is, in each epoch, the number of secret key oracle calls + the number of Sign Oracle calls on m* is less than t, specifically we count the number of signers from whom the adv queried either their secret key or a signature on m*.</a:t>
            </a:r>
          </a:p>
          <a:p>
            <a:r>
              <a:rPr lang="en-US" dirty="0"/>
              <a:t>(so for example, if in any epoch adv got t secret keys, making a valid sign would be trivial)</a:t>
            </a:r>
          </a:p>
          <a:p>
            <a:r>
              <a:rPr lang="en-US" dirty="0"/>
              <a:t>The scheme is uf-1 secure if no efficient adversary can win this game</a:t>
            </a:r>
          </a:p>
        </p:txBody>
      </p:sp>
    </p:spTree>
    <p:extLst>
      <p:ext uri="{BB962C8B-B14F-4D97-AF65-F5344CB8AC3E}">
        <p14:creationId xmlns:p14="http://schemas.microsoft.com/office/powerpoint/2010/main" val="3236486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To define uf0, we use the same game, but with the following restrictions on the adversary: a) first we consider the adv to be semi adaptive, meaning, in each epoch, the Adv makes all the secret key oracle calls first, before they can start calling the sign oracle.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What this intuitively means is that in each epoch, the adv has to first tell us which all parties are corrupt in this epoch. Also this is semi adaptive </a:t>
            </a:r>
            <a:r>
              <a:rPr lang="en-US" dirty="0" err="1"/>
              <a:t>cuz</a:t>
            </a:r>
            <a:r>
              <a:rPr lang="en-US" dirty="0"/>
              <a:t> the adversary can corrupt different parties in different epochs, but it cant adaptively corrupt parties within one epoch.</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B) second, the Adv is not allowed to query signature shares on m*. this is actually the notion of unforgeability used in many papers.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And we say that </a:t>
            </a:r>
            <a:r>
              <a:rPr lang="en-US" sz="1100" dirty="0">
                <a:solidFill>
                  <a:schemeClr val="accent1">
                    <a:lumMod val="50000"/>
                  </a:schemeClr>
                </a:solidFill>
                <a:latin typeface="PT Serif" panose="020A0603040505020204" pitchFamily="18" charset="77"/>
              </a:rPr>
              <a:t>An ATS scheme with Proactive Refresh is uf0 secure if no efficient adversary can win this game.</a:t>
            </a:r>
          </a:p>
        </p:txBody>
      </p:sp>
    </p:spTree>
    <p:extLst>
      <p:ext uri="{BB962C8B-B14F-4D97-AF65-F5344CB8AC3E}">
        <p14:creationId xmlns:p14="http://schemas.microsoft.com/office/powerpoint/2010/main" val="1474651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27fd9f4cc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27fd9f4cc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Moving on to accountability, which means that a malicious signer set cannot frame another set.</a:t>
            </a:r>
          </a:p>
          <a:p>
            <a:r>
              <a:rPr lang="en-US" dirty="0"/>
              <a:t>we use the exact same game that we saw before,</a:t>
            </a:r>
            <a:endParaRPr dirty="0"/>
          </a:p>
        </p:txBody>
      </p:sp>
    </p:spTree>
    <p:extLst>
      <p:ext uri="{BB962C8B-B14F-4D97-AF65-F5344CB8AC3E}">
        <p14:creationId xmlns:p14="http://schemas.microsoft.com/office/powerpoint/2010/main" val="1881716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the only thing that changes is the winning condition:</a:t>
            </a:r>
          </a:p>
          <a:p>
            <a:r>
              <a:rPr lang="en-US" dirty="0"/>
              <a:t>For acc1, we say that the </a:t>
            </a:r>
            <a:r>
              <a:rPr lang="en-US" sz="1100" dirty="0">
                <a:solidFill>
                  <a:schemeClr val="bg2"/>
                </a:solidFill>
              </a:rPr>
              <a:t>Adv wins if </a:t>
            </a:r>
            <a:r>
              <a:rPr lang="en-US" sz="1100" b="0" i="0" u="none" strike="noStrike" dirty="0">
                <a:solidFill>
                  <a:schemeClr val="bg2"/>
                </a:solidFill>
                <a:effectLst/>
                <a:latin typeface="PT Serif" panose="020A0603040505020204" pitchFamily="18" charset="77"/>
              </a:rPr>
              <a:t>𝜎* is a valid signature on m*, </a:t>
            </a:r>
          </a:p>
          <a:p>
            <a:r>
              <a:rPr lang="en-US" sz="1100" b="0" i="0" u="none" strike="noStrike" dirty="0">
                <a:solidFill>
                  <a:schemeClr val="bg2"/>
                </a:solidFill>
                <a:effectLst/>
                <a:latin typeface="PT Serif" panose="020A0603040505020204" pitchFamily="18" charset="77"/>
              </a:rPr>
              <a:t>and for</a:t>
            </a:r>
            <a:r>
              <a:rPr lang="en-US" sz="1100" i="0" u="none" strike="noStrike" dirty="0">
                <a:solidFill>
                  <a:schemeClr val="bg2"/>
                </a:solidFill>
                <a:effectLst/>
                <a:latin typeface="PT Serif" panose="020A0603040505020204" pitchFamily="18" charset="77"/>
              </a:rPr>
              <a:t> every epoch e</a:t>
            </a:r>
            <a:r>
              <a:rPr lang="en-US" sz="1100" b="0" i="0" u="none" strike="noStrike" dirty="0">
                <a:solidFill>
                  <a:schemeClr val="bg2"/>
                </a:solidFill>
                <a:effectLst/>
                <a:latin typeface="PT Serif" panose="020A0603040505020204" pitchFamily="18" charset="77"/>
              </a:rPr>
              <a:t>, there’s some party </a:t>
            </a:r>
            <a:r>
              <a:rPr lang="en-US" sz="1100" b="0" i="0" u="none" strike="noStrike" dirty="0" err="1">
                <a:solidFill>
                  <a:schemeClr val="bg2"/>
                </a:solidFill>
                <a:effectLst/>
                <a:latin typeface="PT Serif" panose="020A0603040505020204" pitchFamily="18" charset="77"/>
              </a:rPr>
              <a:t>i</a:t>
            </a:r>
            <a:r>
              <a:rPr lang="en-US" sz="1100" b="0" i="0" u="none" strike="noStrike" baseline="-25000" dirty="0" err="1">
                <a:solidFill>
                  <a:schemeClr val="bg2"/>
                </a:solidFill>
                <a:effectLst/>
                <a:latin typeface="PT Serif" panose="020A0603040505020204" pitchFamily="18" charset="77"/>
              </a:rPr>
              <a:t>e</a:t>
            </a:r>
            <a:r>
              <a:rPr lang="en-US" sz="1100" b="0" i="0" u="none" strike="noStrike" dirty="0">
                <a:solidFill>
                  <a:schemeClr val="bg2"/>
                </a:solidFill>
                <a:effectLst/>
                <a:latin typeface="PT Serif" panose="020A0603040505020204" pitchFamily="18" charset="77"/>
              </a:rPr>
              <a:t>, </a:t>
            </a:r>
          </a:p>
          <a:p>
            <a:r>
              <a:rPr lang="en-US" sz="1100" b="0" i="0" u="none" strike="noStrike" dirty="0" err="1">
                <a:solidFill>
                  <a:schemeClr val="bg2"/>
                </a:solidFill>
                <a:effectLst/>
                <a:latin typeface="PT Serif" panose="020A0603040505020204" pitchFamily="18" charset="77"/>
              </a:rPr>
              <a:t>s.t.</a:t>
            </a:r>
            <a:r>
              <a:rPr lang="en-US" sz="1100" b="0" i="0" u="none" strike="noStrike" dirty="0">
                <a:solidFill>
                  <a:schemeClr val="bg2"/>
                </a:solidFill>
                <a:effectLst/>
                <a:latin typeface="PT Serif" panose="020A0603040505020204" pitchFamily="18" charset="77"/>
              </a:rPr>
              <a:t> the Adv </a:t>
            </a:r>
            <a:r>
              <a:rPr lang="en-US" sz="1100" b="0" i="0" u="none" strike="noStrike" dirty="0" err="1">
                <a:solidFill>
                  <a:schemeClr val="bg2"/>
                </a:solidFill>
                <a:effectLst/>
                <a:latin typeface="PT Serif" panose="020A0603040505020204" pitchFamily="18" charset="77"/>
              </a:rPr>
              <a:t>doesnt</a:t>
            </a:r>
            <a:r>
              <a:rPr lang="en-US" sz="1100" b="0" i="0" u="none" strike="noStrike" dirty="0">
                <a:solidFill>
                  <a:schemeClr val="bg2"/>
                </a:solidFill>
                <a:effectLst/>
                <a:latin typeface="PT Serif" panose="020A0603040505020204" pitchFamily="18" charset="77"/>
              </a:rPr>
              <a:t> query the secret key oracle for </a:t>
            </a:r>
            <a:r>
              <a:rPr lang="en-US" sz="1100" b="0" i="0" u="none" strike="noStrike" dirty="0" err="1">
                <a:solidFill>
                  <a:schemeClr val="bg2"/>
                </a:solidFill>
                <a:effectLst/>
                <a:latin typeface="PT Serif" panose="020A0603040505020204" pitchFamily="18" charset="77"/>
              </a:rPr>
              <a:t>ie</a:t>
            </a:r>
            <a:r>
              <a:rPr lang="en-US" sz="1100" b="0" i="0" u="none" strike="noStrike" dirty="0">
                <a:solidFill>
                  <a:schemeClr val="bg2"/>
                </a:solidFill>
                <a:effectLst/>
                <a:latin typeface="PT Serif" panose="020A0603040505020204" pitchFamily="18" charset="77"/>
              </a:rPr>
              <a:t> in this epoch, and it also </a:t>
            </a:r>
            <a:r>
              <a:rPr lang="en-US" sz="1100" b="0" i="0" u="none" strike="noStrike" dirty="0" err="1">
                <a:solidFill>
                  <a:schemeClr val="bg2"/>
                </a:solidFill>
                <a:effectLst/>
                <a:latin typeface="PT Serif" panose="020A0603040505020204" pitchFamily="18" charset="77"/>
              </a:rPr>
              <a:t>doesnt</a:t>
            </a:r>
            <a:r>
              <a:rPr lang="en-US" sz="1100" b="0" i="0" u="none" strike="noStrike" dirty="0">
                <a:solidFill>
                  <a:schemeClr val="bg2"/>
                </a:solidFill>
                <a:effectLst/>
                <a:latin typeface="PT Serif" panose="020A0603040505020204" pitchFamily="18" charset="77"/>
              </a:rPr>
              <a:t> query the signature oracle on </a:t>
            </a:r>
            <a:r>
              <a:rPr lang="en-US" sz="1100" b="0" i="0" u="none" strike="noStrike" dirty="0" err="1">
                <a:solidFill>
                  <a:schemeClr val="bg2"/>
                </a:solidFill>
                <a:effectLst/>
                <a:latin typeface="PT Serif" panose="020A0603040505020204" pitchFamily="18" charset="77"/>
              </a:rPr>
              <a:t>ie</a:t>
            </a:r>
            <a:r>
              <a:rPr lang="en-US" sz="1100" b="0" i="0" u="none" strike="noStrike" dirty="0">
                <a:solidFill>
                  <a:schemeClr val="bg2"/>
                </a:solidFill>
                <a:effectLst/>
                <a:latin typeface="PT Serif" panose="020A0603040505020204" pitchFamily="18" charset="77"/>
              </a:rPr>
              <a:t> for m* in this epoch e, </a:t>
            </a:r>
          </a:p>
          <a:p>
            <a:r>
              <a:rPr lang="en-US" sz="1100" b="0" i="0" u="none" strike="noStrike" dirty="0">
                <a:solidFill>
                  <a:schemeClr val="bg2"/>
                </a:solidFill>
                <a:effectLst/>
                <a:latin typeface="PT Serif" panose="020A0603040505020204" pitchFamily="18" charset="77"/>
              </a:rPr>
              <a:t>but </a:t>
            </a:r>
            <a:r>
              <a:rPr lang="en-US" sz="1100" b="0" i="0" u="none" strike="noStrike" dirty="0" err="1">
                <a:solidFill>
                  <a:schemeClr val="bg2"/>
                </a:solidFill>
                <a:effectLst/>
                <a:latin typeface="PT Serif" panose="020A0603040505020204" pitchFamily="18" charset="77"/>
              </a:rPr>
              <a:t>ie</a:t>
            </a:r>
            <a:r>
              <a:rPr lang="en-US" sz="1100" b="0" i="0" u="none" strike="noStrike" dirty="0">
                <a:solidFill>
                  <a:schemeClr val="bg2"/>
                </a:solidFill>
                <a:effectLst/>
                <a:latin typeface="PT Serif" panose="020A0603040505020204" pitchFamily="18" charset="77"/>
              </a:rPr>
              <a:t> is in trace of 𝜎*, intuitively, the party </a:t>
            </a:r>
            <a:r>
              <a:rPr lang="en-US" sz="1100" b="0" i="0" u="none" strike="noStrike" dirty="0" err="1">
                <a:solidFill>
                  <a:schemeClr val="bg2"/>
                </a:solidFill>
                <a:effectLst/>
                <a:latin typeface="PT Serif" panose="020A0603040505020204" pitchFamily="18" charset="77"/>
              </a:rPr>
              <a:t>ie</a:t>
            </a:r>
            <a:r>
              <a:rPr lang="en-US" sz="1100" b="0" i="0" u="none" strike="noStrike" dirty="0">
                <a:solidFill>
                  <a:schemeClr val="bg2"/>
                </a:solidFill>
                <a:effectLst/>
                <a:latin typeface="PT Serif" panose="020A0603040505020204" pitchFamily="18" charset="77"/>
              </a:rPr>
              <a:t> is falsely blamed in epoch e.</a:t>
            </a:r>
          </a:p>
          <a:p>
            <a:r>
              <a:rPr lang="en-US" sz="1100" b="0" i="0" u="none" strike="noStrike" dirty="0">
                <a:solidFill>
                  <a:schemeClr val="bg2"/>
                </a:solidFill>
                <a:effectLst/>
                <a:latin typeface="PT Serif" panose="020A0603040505020204" pitchFamily="18" charset="77"/>
              </a:rPr>
              <a:t>this sounds </a:t>
            </a:r>
            <a:r>
              <a:rPr lang="en-US" sz="1100" b="0" i="0" u="none" strike="noStrike" dirty="0" err="1">
                <a:solidFill>
                  <a:schemeClr val="bg2"/>
                </a:solidFill>
                <a:effectLst/>
                <a:latin typeface="PT Serif" panose="020A0603040505020204" pitchFamily="18" charset="77"/>
              </a:rPr>
              <a:t>kinda</a:t>
            </a:r>
            <a:r>
              <a:rPr lang="en-US" sz="1100" b="0" i="0" u="none" strike="noStrike" dirty="0">
                <a:solidFill>
                  <a:schemeClr val="bg2"/>
                </a:solidFill>
                <a:effectLst/>
                <a:latin typeface="PT Serif" panose="020A0603040505020204" pitchFamily="18" charset="77"/>
              </a:rPr>
              <a:t> complicated, but this is indeed the right </a:t>
            </a:r>
            <a:r>
              <a:rPr lang="en-US" sz="1100" b="0" i="0" u="none" strike="noStrike" dirty="0" err="1">
                <a:solidFill>
                  <a:schemeClr val="bg2"/>
                </a:solidFill>
                <a:effectLst/>
                <a:latin typeface="PT Serif" panose="020A0603040505020204" pitchFamily="18" charset="77"/>
              </a:rPr>
              <a:t>defn</a:t>
            </a:r>
            <a:r>
              <a:rPr lang="en-US" sz="1100" b="0" i="0" u="none" strike="noStrike" dirty="0">
                <a:solidFill>
                  <a:schemeClr val="bg2"/>
                </a:solidFill>
                <a:effectLst/>
                <a:latin typeface="PT Serif" panose="020A0603040505020204" pitchFamily="18" charset="77"/>
              </a:rPr>
              <a:t>, and you can check out the paper as to why.</a:t>
            </a:r>
          </a:p>
          <a:p>
            <a:r>
              <a:rPr lang="en-US" sz="1100" b="0" i="0" u="none" strike="noStrike" dirty="0">
                <a:solidFill>
                  <a:schemeClr val="bg2"/>
                </a:solidFill>
                <a:effectLst/>
                <a:latin typeface="PT Serif" panose="020A0603040505020204" pitchFamily="18" charset="77"/>
              </a:rPr>
              <a:t>and, we say that the scheme is acc1 secure if no efficient adv can win this game.</a:t>
            </a:r>
          </a:p>
        </p:txBody>
      </p:sp>
    </p:spTree>
    <p:extLst>
      <p:ext uri="{BB962C8B-B14F-4D97-AF65-F5344CB8AC3E}">
        <p14:creationId xmlns:p14="http://schemas.microsoft.com/office/powerpoint/2010/main" val="4268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way signatures work, is </a:t>
            </a:r>
            <a:r>
              <a:rPr lang="en-US" dirty="0" err="1"/>
              <a:t>alice</a:t>
            </a:r>
            <a:r>
              <a:rPr lang="en-US" dirty="0"/>
              <a:t> would generate a public key pk, which she’ll share with everyone, and a corresponding secret key </a:t>
            </a:r>
            <a:r>
              <a:rPr lang="en-US" dirty="0" err="1"/>
              <a:t>sk</a:t>
            </a:r>
            <a:r>
              <a:rPr lang="en-US" dirty="0"/>
              <a:t>, which she’ll store on her personal device, lets say her laptop. </a:t>
            </a:r>
          </a:p>
          <a:p>
            <a:r>
              <a:rPr lang="en-US" dirty="0"/>
              <a:t>Then, she can use this secret key to sign any message m, like ‘send 100$ to Bob’ and get the signature sigma. </a:t>
            </a:r>
          </a:p>
          <a:p>
            <a:r>
              <a:rPr lang="en-US" dirty="0"/>
              <a:t>Anyone can verify this signature by using </a:t>
            </a:r>
            <a:r>
              <a:rPr lang="en-US" dirty="0" err="1"/>
              <a:t>alice’s</a:t>
            </a:r>
            <a:r>
              <a:rPr lang="en-US" dirty="0"/>
              <a:t> public key and m. </a:t>
            </a:r>
          </a:p>
          <a:p>
            <a:r>
              <a:rPr lang="en-US" dirty="0"/>
              <a:t>since sigma here was honestly generated by </a:t>
            </a:r>
            <a:r>
              <a:rPr lang="en-US" dirty="0" err="1"/>
              <a:t>alice</a:t>
            </a:r>
            <a:r>
              <a:rPr lang="en-US" dirty="0"/>
              <a:t>, this will be a valid signature. </a:t>
            </a:r>
          </a:p>
        </p:txBody>
      </p:sp>
    </p:spTree>
    <p:extLst>
      <p:ext uri="{BB962C8B-B14F-4D97-AF65-F5344CB8AC3E}">
        <p14:creationId xmlns:p14="http://schemas.microsoft.com/office/powerpoint/2010/main" val="425642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dirty="0">
                <a:solidFill>
                  <a:schemeClr val="bg2"/>
                </a:solidFill>
                <a:effectLst/>
                <a:latin typeface="PT Serif" panose="020A0603040505020204" pitchFamily="18" charset="77"/>
              </a:rPr>
              <a:t>Next, for acc0, we again have the same game as acc1, but the winning condition is more restrictive, </a:t>
            </a:r>
          </a:p>
          <a:p>
            <a:r>
              <a:rPr lang="en-US" sz="1100" b="0" i="0" u="none" strike="noStrike" dirty="0">
                <a:solidFill>
                  <a:schemeClr val="bg2"/>
                </a:solidFill>
                <a:effectLst/>
                <a:latin typeface="PT Serif" panose="020A0603040505020204" pitchFamily="18" charset="77"/>
              </a:rPr>
              <a:t>we say that Adv wins if there’s a single party </a:t>
            </a:r>
            <a:r>
              <a:rPr lang="en-US" sz="1100" b="0" i="0" u="none" strike="noStrike" dirty="0" err="1">
                <a:solidFill>
                  <a:schemeClr val="bg2"/>
                </a:solidFill>
                <a:effectLst/>
                <a:latin typeface="PT Serif" panose="020A0603040505020204" pitchFamily="18" charset="77"/>
              </a:rPr>
              <a:t>i</a:t>
            </a:r>
            <a:r>
              <a:rPr lang="en-US" sz="1100" b="0" i="0" u="none" strike="noStrike" dirty="0">
                <a:solidFill>
                  <a:schemeClr val="bg2"/>
                </a:solidFill>
                <a:effectLst/>
                <a:latin typeface="PT Serif" panose="020A0603040505020204" pitchFamily="18" charset="77"/>
              </a:rPr>
              <a:t>, for which </a:t>
            </a:r>
          </a:p>
          <a:p>
            <a:pPr lvl="1"/>
            <a:r>
              <a:rPr lang="en-US" sz="1100" b="0" i="0" u="none" strike="noStrike" dirty="0">
                <a:solidFill>
                  <a:schemeClr val="bg2"/>
                </a:solidFill>
                <a:effectLst/>
                <a:latin typeface="PT Serif" panose="020A0603040505020204" pitchFamily="18" charset="77"/>
              </a:rPr>
              <a:t>the adv never queries the secret key in any epoch, </a:t>
            </a:r>
          </a:p>
          <a:p>
            <a:pPr lvl="1"/>
            <a:r>
              <a:rPr lang="en-US" sz="1100" b="0" i="0" u="none" strike="noStrike" dirty="0">
                <a:solidFill>
                  <a:schemeClr val="bg2"/>
                </a:solidFill>
                <a:effectLst/>
                <a:latin typeface="PT Serif" panose="020A0603040505020204" pitchFamily="18" charset="77"/>
              </a:rPr>
              <a:t>also, the adv never asks this party to sign m* </a:t>
            </a:r>
            <a:r>
              <a:rPr lang="en-US" sz="1100" i="0" u="none" strike="noStrike" dirty="0">
                <a:solidFill>
                  <a:schemeClr val="bg2"/>
                </a:solidFill>
                <a:effectLst/>
                <a:latin typeface="PT Serif" panose="020A0603040505020204" pitchFamily="18" charset="77"/>
              </a:rPr>
              <a:t>in any epoch</a:t>
            </a:r>
            <a:r>
              <a:rPr lang="en-US" sz="1100" b="0" i="0" u="none" strike="noStrike" dirty="0">
                <a:solidFill>
                  <a:schemeClr val="bg2"/>
                </a:solidFill>
                <a:effectLst/>
                <a:latin typeface="PT Serif" panose="020A0603040505020204" pitchFamily="18" charset="77"/>
              </a:rPr>
              <a:t>,</a:t>
            </a:r>
          </a:p>
          <a:p>
            <a:pPr lvl="1"/>
            <a:r>
              <a:rPr lang="en-US" sz="1100" b="0" i="0" u="none" strike="noStrike" dirty="0">
                <a:solidFill>
                  <a:schemeClr val="bg2"/>
                </a:solidFill>
                <a:effectLst/>
                <a:latin typeface="PT Serif" panose="020A0603040505020204" pitchFamily="18" charset="77"/>
              </a:rPr>
              <a:t> but </a:t>
            </a:r>
            <a:r>
              <a:rPr lang="en-US" sz="1100" b="0" i="0" u="none" strike="noStrike" dirty="0" err="1">
                <a:solidFill>
                  <a:schemeClr val="bg2"/>
                </a:solidFill>
                <a:effectLst/>
                <a:latin typeface="PT Serif" panose="020A0603040505020204" pitchFamily="18" charset="77"/>
              </a:rPr>
              <a:t>i</a:t>
            </a:r>
            <a:r>
              <a:rPr lang="en-US" sz="1100" b="0" i="0" u="none" strike="noStrike" dirty="0">
                <a:solidFill>
                  <a:schemeClr val="bg2"/>
                </a:solidFill>
                <a:effectLst/>
                <a:latin typeface="PT Serif" panose="020A0603040505020204" pitchFamily="18" charset="77"/>
              </a:rPr>
              <a:t> is in the trace of sign 𝜎*. </a:t>
            </a:r>
          </a:p>
          <a:p>
            <a:pPr lvl="1"/>
            <a:r>
              <a:rPr lang="en-US" sz="1100" b="0" i="0" u="none" strike="noStrike" dirty="0">
                <a:solidFill>
                  <a:schemeClr val="bg2"/>
                </a:solidFill>
                <a:effectLst/>
                <a:latin typeface="PT Serif" panose="020A0603040505020204" pitchFamily="18" charset="77"/>
              </a:rPr>
              <a:t>Intuitively, this party </a:t>
            </a:r>
            <a:r>
              <a:rPr lang="en-US" sz="1100" b="0" i="0" u="none" strike="noStrike" dirty="0" err="1">
                <a:solidFill>
                  <a:schemeClr val="bg2"/>
                </a:solidFill>
                <a:effectLst/>
                <a:latin typeface="PT Serif" panose="020A0603040505020204" pitchFamily="18" charset="77"/>
              </a:rPr>
              <a:t>i</a:t>
            </a:r>
            <a:r>
              <a:rPr lang="en-US" sz="1100" b="0" i="0" u="none" strike="noStrike" dirty="0">
                <a:solidFill>
                  <a:schemeClr val="bg2"/>
                </a:solidFill>
                <a:effectLst/>
                <a:latin typeface="PT Serif" panose="020A0603040505020204" pitchFamily="18" charset="77"/>
              </a:rPr>
              <a:t> was never involved in any epoch, but has been falsely blamed for signing sigma*</a:t>
            </a:r>
          </a:p>
          <a:p>
            <a:r>
              <a:rPr lang="en-US" sz="1100" b="0" i="0" u="none" strike="noStrike" dirty="0">
                <a:solidFill>
                  <a:schemeClr val="bg2"/>
                </a:solidFill>
                <a:effectLst/>
                <a:latin typeface="PT Serif" panose="020A0603040505020204" pitchFamily="18" charset="77"/>
              </a:rPr>
              <a:t>We say that a scheme is acc0 secure if no efficient adversary can win this game!</a:t>
            </a:r>
          </a:p>
          <a:p>
            <a:r>
              <a:rPr lang="en-US" sz="1100" b="0" i="0" u="none" strike="noStrike" dirty="0">
                <a:solidFill>
                  <a:schemeClr val="bg2"/>
                </a:solidFill>
                <a:effectLst/>
                <a:latin typeface="PT Serif" panose="020A0603040505020204" pitchFamily="18" charset="77"/>
              </a:rPr>
              <a:t>Note that this is actually satisfied by any scheme that is accountable but not refreshable.</a:t>
            </a:r>
            <a:endParaRPr lang="en-US" dirty="0"/>
          </a:p>
        </p:txBody>
      </p:sp>
    </p:spTree>
    <p:extLst>
      <p:ext uri="{BB962C8B-B14F-4D97-AF65-F5344CB8AC3E}">
        <p14:creationId xmlns:p14="http://schemas.microsoft.com/office/powerpoint/2010/main" val="2603013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21fa850bd56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21fa850bd56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Here’s a more detailed overview of our constructions with precise security properties. </a:t>
            </a:r>
            <a:r>
              <a:rPr lang="en-US" dirty="0"/>
              <a:t>T</a:t>
            </a:r>
            <a:r>
              <a:rPr lang="en" dirty="0"/>
              <a:t>he first 3 constructions, i.e. the combinatorial one, the 2-level one and the RSA-based all satisfy uf1 and acc-1.</a:t>
            </a:r>
          </a:p>
          <a:p>
            <a:pPr marL="0" lvl="0" indent="0" algn="l" rtl="0">
              <a:spcBef>
                <a:spcPts val="0"/>
              </a:spcBef>
              <a:spcAft>
                <a:spcPts val="0"/>
              </a:spcAft>
              <a:buNone/>
            </a:pPr>
            <a:r>
              <a:rPr lang="en" dirty="0"/>
              <a:t>the bls and </a:t>
            </a:r>
            <a:r>
              <a:rPr lang="en" dirty="0" err="1"/>
              <a:t>schnorr</a:t>
            </a:r>
            <a:r>
              <a:rPr lang="en" dirty="0"/>
              <a:t> satisfy uf0 and acc0, but can achieve semi adaptive uf1 with stronger assumptions. </a:t>
            </a:r>
          </a:p>
          <a:p>
            <a:pPr marL="0" lvl="0" indent="0" algn="l" rtl="0">
              <a:spcBef>
                <a:spcPts val="0"/>
              </a:spcBef>
              <a:spcAft>
                <a:spcPts val="0"/>
              </a:spcAft>
              <a:buNone/>
            </a:pPr>
            <a:r>
              <a:rPr lang="en-US" dirty="0"/>
              <a:t>We’ll first start with the BLS based scheme, since it’s the simplest and most practical.</a:t>
            </a:r>
            <a:endParaRPr lang="e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21fa850bd56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21fa850bd56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here’s a quick overview of BLS sig scheme to refresh our memory: We have a group G of prime order q and generator g, a bilinear pairing e from G*G to GT, also of order q. And a hash </a:t>
            </a:r>
            <a:r>
              <a:rPr lang="en" dirty="0" err="1"/>
              <a:t>func</a:t>
            </a:r>
            <a:r>
              <a:rPr lang="en" dirty="0"/>
              <a:t> from message space to G.</a:t>
            </a:r>
            <a:endParaRPr dirty="0"/>
          </a:p>
          <a:p>
            <a:pPr marL="0" lvl="0" indent="0" algn="l" rtl="0">
              <a:spcBef>
                <a:spcPts val="0"/>
              </a:spcBef>
              <a:spcAft>
                <a:spcPts val="0"/>
              </a:spcAft>
              <a:buNone/>
            </a:pPr>
            <a:r>
              <a:rPr lang="en" dirty="0"/>
              <a:t>In </a:t>
            </a:r>
            <a:r>
              <a:rPr lang="en" dirty="0" err="1"/>
              <a:t>KeyGen</a:t>
            </a:r>
            <a:r>
              <a:rPr lang="en" dirty="0"/>
              <a:t>: we sample random alpha as the secret key, and set pk to </a:t>
            </a:r>
            <a:r>
              <a:rPr lang="en" dirty="0" err="1"/>
              <a:t>g^alpha</a:t>
            </a:r>
            <a:r>
              <a:rPr lang="en" dirty="0"/>
              <a:t>.</a:t>
            </a:r>
            <a:endParaRPr dirty="0"/>
          </a:p>
          <a:p>
            <a:pPr marL="0" lvl="0" indent="0" algn="l" rtl="0">
              <a:spcBef>
                <a:spcPts val="0"/>
              </a:spcBef>
              <a:spcAft>
                <a:spcPts val="0"/>
              </a:spcAft>
              <a:buNone/>
            </a:pPr>
            <a:r>
              <a:rPr lang="en" dirty="0"/>
              <a:t>To sign a msg m, we take hash of m and raise it to power alpha</a:t>
            </a:r>
            <a:endParaRPr dirty="0"/>
          </a:p>
          <a:p>
            <a:pPr marL="0" lvl="0" indent="0" algn="l" rtl="0">
              <a:spcBef>
                <a:spcPts val="0"/>
              </a:spcBef>
              <a:spcAft>
                <a:spcPts val="0"/>
              </a:spcAft>
              <a:buNone/>
            </a:pPr>
            <a:r>
              <a:rPr lang="en" dirty="0"/>
              <a:t>To verify, we check the pairing of g, sigma with the pairing of public key, H(m). </a:t>
            </a:r>
            <a:endParaRPr dirty="0"/>
          </a:p>
        </p:txBody>
      </p:sp>
    </p:spTree>
    <p:extLst>
      <p:ext uri="{BB962C8B-B14F-4D97-AF65-F5344CB8AC3E}">
        <p14:creationId xmlns:p14="http://schemas.microsoft.com/office/powerpoint/2010/main" val="2733597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21fa850bd56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21fa850bd56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Now, lets look at how a BLS based ATS scheme works. In </a:t>
            </a:r>
            <a:r>
              <a:rPr lang="en" dirty="0" err="1"/>
              <a:t>KeyGen</a:t>
            </a:r>
            <a:r>
              <a:rPr lang="en" dirty="0"/>
              <a:t>: all parties just randomly sample their sk.</a:t>
            </a:r>
          </a:p>
          <a:p>
            <a:pPr marL="0" lvl="0" indent="0" algn="l" rtl="0">
              <a:spcBef>
                <a:spcPts val="0"/>
              </a:spcBef>
              <a:spcAft>
                <a:spcPts val="0"/>
              </a:spcAft>
              <a:buNone/>
            </a:pPr>
            <a:r>
              <a:rPr lang="en" dirty="0"/>
              <a:t>We then define a separate pk for each party: </a:t>
            </a:r>
            <a:r>
              <a:rPr lang="en" dirty="0" err="1"/>
              <a:t>pki</a:t>
            </a:r>
            <a:r>
              <a:rPr lang="en" dirty="0"/>
              <a:t> = </a:t>
            </a:r>
            <a:r>
              <a:rPr lang="en" dirty="0" err="1"/>
              <a:t>g^ski</a:t>
            </a:r>
            <a:r>
              <a:rPr lang="en" dirty="0"/>
              <a:t>, and the overall pk is the list of all </a:t>
            </a:r>
            <a:r>
              <a:rPr lang="en" dirty="0" err="1"/>
              <a:t>pki’s</a:t>
            </a:r>
            <a:r>
              <a:rPr lang="en" dirty="0"/>
              <a:t>. </a:t>
            </a:r>
          </a:p>
          <a:p>
            <a:pPr marL="0" lvl="0" indent="0" algn="l" rtl="0">
              <a:spcBef>
                <a:spcPts val="0"/>
              </a:spcBef>
              <a:spcAft>
                <a:spcPts val="0"/>
              </a:spcAft>
              <a:buNone/>
            </a:pPr>
            <a:r>
              <a:rPr lang="en" dirty="0"/>
              <a:t>We also define a separate public key for each subset J of size t, </a:t>
            </a:r>
            <a:r>
              <a:rPr lang="en" dirty="0">
                <a:solidFill>
                  <a:schemeClr val="dk1"/>
                </a:solidFill>
              </a:rPr>
              <a:t>as the product of </a:t>
            </a:r>
            <a:r>
              <a:rPr lang="en" dirty="0" err="1">
                <a:solidFill>
                  <a:schemeClr val="dk1"/>
                </a:solidFill>
              </a:rPr>
              <a:t>pkis</a:t>
            </a:r>
            <a:r>
              <a:rPr lang="en" dirty="0">
                <a:solidFill>
                  <a:schemeClr val="dk1"/>
                </a:solidFill>
              </a:rPr>
              <a:t> of all signers in the set, and </a:t>
            </a:r>
            <a:r>
              <a:rPr lang="en" dirty="0"/>
              <a:t>this is basically g raised to the sum of secret keys of all parties in J. note that this is publicly computable from pk1 to </a:t>
            </a:r>
            <a:r>
              <a:rPr lang="en" dirty="0" err="1"/>
              <a:t>pkn</a:t>
            </a:r>
            <a:r>
              <a:rPr lang="en" dirty="0"/>
              <a:t>.</a:t>
            </a:r>
            <a:endParaRPr dirty="0"/>
          </a:p>
          <a:p>
            <a:pPr marL="0" lvl="0" indent="0" algn="l" rtl="0">
              <a:spcBef>
                <a:spcPts val="0"/>
              </a:spcBef>
              <a:spcAft>
                <a:spcPts val="0"/>
              </a:spcAft>
              <a:buNone/>
            </a:pPr>
            <a:r>
              <a:rPr lang="en" dirty="0"/>
              <a:t>also: we aren’t considering rogue key attacks here, this is a simplified version with a DKG for example.</a:t>
            </a:r>
            <a:endParaRPr dirty="0"/>
          </a:p>
        </p:txBody>
      </p:sp>
    </p:spTree>
    <p:extLst>
      <p:ext uri="{BB962C8B-B14F-4D97-AF65-F5344CB8AC3E}">
        <p14:creationId xmlns:p14="http://schemas.microsoft.com/office/powerpoint/2010/main" val="3436136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21fa850bd56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21fa850bd56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Sign: same as classic BLS.</a:t>
            </a:r>
            <a:endParaRPr dirty="0"/>
          </a:p>
          <a:p>
            <a:pPr marL="0" lvl="0" indent="0" algn="l" rtl="0">
              <a:spcBef>
                <a:spcPts val="0"/>
              </a:spcBef>
              <a:spcAft>
                <a:spcPts val="0"/>
              </a:spcAft>
              <a:buNone/>
            </a:pPr>
            <a:r>
              <a:rPr lang="en" dirty="0"/>
              <a:t>And to Combine signature shares: we just multiply them together, and also return the set of signers {</a:t>
            </a:r>
            <a:r>
              <a:rPr lang="en" dirty="0" err="1"/>
              <a:t>i,j</a:t>
            </a:r>
            <a:r>
              <a:rPr lang="en" dirty="0"/>
              <a:t>}. So The full signature sigma, is H(m)^</a:t>
            </a:r>
            <a:r>
              <a:rPr lang="en" dirty="0" err="1"/>
              <a:t>ski+skj</a:t>
            </a:r>
            <a:r>
              <a:rPr lang="en" dirty="0"/>
              <a:t>. and we can see, that </a:t>
            </a:r>
            <a:endParaRPr dirty="0"/>
          </a:p>
          <a:p>
            <a:pPr marL="0" lvl="0" indent="0" algn="l" rtl="0">
              <a:spcBef>
                <a:spcPts val="0"/>
              </a:spcBef>
              <a:spcAft>
                <a:spcPts val="0"/>
              </a:spcAft>
              <a:buNone/>
            </a:pPr>
            <a:r>
              <a:rPr lang="en-US" dirty="0"/>
              <a:t>This is indeed a valid signature </a:t>
            </a:r>
            <a:r>
              <a:rPr lang="en-US" dirty="0" err="1"/>
              <a:t>w.r.t.</a:t>
            </a:r>
            <a:r>
              <a:rPr lang="en-US" dirty="0"/>
              <a:t> the public key of the set {</a:t>
            </a:r>
            <a:r>
              <a:rPr lang="en-US" dirty="0" err="1"/>
              <a:t>I,j</a:t>
            </a:r>
            <a:r>
              <a:rPr lang="en-US" dirty="0"/>
              <a:t>}, which is g^ ski + </a:t>
            </a:r>
            <a:r>
              <a:rPr lang="en-US" dirty="0" err="1"/>
              <a:t>skj</a:t>
            </a:r>
            <a:r>
              <a:rPr lang="en-US" dirty="0"/>
              <a:t>.</a:t>
            </a:r>
            <a:endParaRPr dirty="0"/>
          </a:p>
        </p:txBody>
      </p:sp>
    </p:spTree>
    <p:extLst>
      <p:ext uri="{BB962C8B-B14F-4D97-AF65-F5344CB8AC3E}">
        <p14:creationId xmlns:p14="http://schemas.microsoft.com/office/powerpoint/2010/main" val="1827345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21fa850bd56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21fa850bd56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And the Trace function simply returns the set J included in the sign.</a:t>
            </a:r>
            <a:endParaRPr lang="en-US" dirty="0"/>
          </a:p>
        </p:txBody>
      </p:sp>
    </p:spTree>
    <p:extLst>
      <p:ext uri="{BB962C8B-B14F-4D97-AF65-F5344CB8AC3E}">
        <p14:creationId xmlns:p14="http://schemas.microsoft.com/office/powerpoint/2010/main" val="1306117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21fa850bd56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21fa850bd56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chemeClr val="dk1"/>
                </a:solidFill>
              </a:rPr>
              <a:t>Now, we want to add proactive refresh to this accountable threshold scheme.</a:t>
            </a:r>
            <a:endParaRPr dirty="0">
              <a:solidFill>
                <a:schemeClr val="dk1"/>
              </a:solidFill>
            </a:endParaRPr>
          </a:p>
          <a:p>
            <a:pPr marL="0" lvl="0" indent="0" algn="l" rtl="0">
              <a:lnSpc>
                <a:spcPct val="100000"/>
              </a:lnSpc>
              <a:spcBef>
                <a:spcPts val="0"/>
              </a:spcBef>
              <a:spcAft>
                <a:spcPts val="0"/>
              </a:spcAft>
              <a:buNone/>
            </a:pPr>
            <a:r>
              <a:rPr lang="en" dirty="0">
                <a:solidFill>
                  <a:schemeClr val="dk1"/>
                </a:solidFill>
              </a:rPr>
              <a:t>Lets see what happens If we simply use the standard proactive refresh here, i.e. t-out-of-n </a:t>
            </a:r>
            <a:r>
              <a:rPr lang="en" dirty="0" err="1">
                <a:solidFill>
                  <a:schemeClr val="dk1"/>
                </a:solidFill>
              </a:rPr>
              <a:t>shamir</a:t>
            </a:r>
            <a:r>
              <a:rPr lang="en" dirty="0">
                <a:solidFill>
                  <a:schemeClr val="dk1"/>
                </a:solidFill>
              </a:rPr>
              <a:t> sharing of 0, and add the </a:t>
            </a:r>
            <a:r>
              <a:rPr lang="en" dirty="0" err="1">
                <a:solidFill>
                  <a:schemeClr val="dk1"/>
                </a:solidFill>
              </a:rPr>
              <a:t>shamir</a:t>
            </a:r>
            <a:r>
              <a:rPr lang="en" dirty="0">
                <a:solidFill>
                  <a:schemeClr val="dk1"/>
                </a:solidFill>
              </a:rPr>
              <a:t> shares deltas to the secret keys, e.g. sk1' = sk1 + delta1. and the public key remains the same as before.</a:t>
            </a:r>
          </a:p>
          <a:p>
            <a:pPr marL="0" lvl="0" indent="0" algn="l" rtl="0">
              <a:lnSpc>
                <a:spcPct val="100000"/>
              </a:lnSpc>
              <a:spcBef>
                <a:spcPts val="0"/>
              </a:spcBef>
              <a:spcAft>
                <a:spcPts val="0"/>
              </a:spcAft>
              <a:buNone/>
            </a:pPr>
            <a:r>
              <a:rPr lang="en" dirty="0">
                <a:solidFill>
                  <a:schemeClr val="dk1"/>
                </a:solidFill>
              </a:rPr>
              <a:t>then, the new sign </a:t>
            </a:r>
            <a:r>
              <a:rPr lang="en" dirty="0" err="1">
                <a:solidFill>
                  <a:schemeClr val="dk1"/>
                </a:solidFill>
              </a:rPr>
              <a:t>si</a:t>
            </a:r>
            <a:r>
              <a:rPr lang="en-US" dirty="0">
                <a:solidFill>
                  <a:schemeClr val="dk1"/>
                </a:solidFill>
              </a:rPr>
              <a:t>gm</a:t>
            </a:r>
            <a:r>
              <a:rPr lang="en" dirty="0">
                <a:solidFill>
                  <a:schemeClr val="dk1"/>
                </a:solidFill>
              </a:rPr>
              <a:t>a’ is going to be H(m)^sum of new secret keys, which simplifies to H(m)^(ski + </a:t>
            </a:r>
            <a:r>
              <a:rPr lang="en" dirty="0" err="1">
                <a:solidFill>
                  <a:schemeClr val="dk1"/>
                </a:solidFill>
              </a:rPr>
              <a:t>skj</a:t>
            </a:r>
            <a:r>
              <a:rPr lang="en" dirty="0">
                <a:solidFill>
                  <a:schemeClr val="dk1"/>
                </a:solidFill>
              </a:rPr>
              <a:t> + </a:t>
            </a:r>
            <a:r>
              <a:rPr lang="en" dirty="0" err="1">
                <a:solidFill>
                  <a:schemeClr val="dk1"/>
                </a:solidFill>
              </a:rPr>
              <a:t>deltai</a:t>
            </a:r>
            <a:r>
              <a:rPr lang="en" dirty="0">
                <a:solidFill>
                  <a:schemeClr val="dk1"/>
                </a:solidFill>
              </a:rPr>
              <a:t> + </a:t>
            </a:r>
            <a:r>
              <a:rPr lang="en" dirty="0" err="1">
                <a:solidFill>
                  <a:schemeClr val="dk1"/>
                </a:solidFill>
              </a:rPr>
              <a:t>deltaj</a:t>
            </a:r>
            <a:r>
              <a:rPr lang="en" dirty="0">
                <a:solidFill>
                  <a:schemeClr val="dk1"/>
                </a:solidFill>
              </a:rPr>
              <a:t>). But, note that the pk is still the same, with (</a:t>
            </a:r>
            <a:r>
              <a:rPr lang="en" dirty="0" err="1">
                <a:solidFill>
                  <a:schemeClr val="dk1"/>
                </a:solidFill>
              </a:rPr>
              <a:t>ski+skj</a:t>
            </a:r>
            <a:r>
              <a:rPr lang="en" dirty="0">
                <a:solidFill>
                  <a:schemeClr val="dk1"/>
                </a:solidFill>
              </a:rPr>
              <a:t>) in the exponent. Hence sigma' is actually not a valid signature because </a:t>
            </a:r>
            <a:r>
              <a:rPr lang="en" dirty="0" err="1">
                <a:solidFill>
                  <a:schemeClr val="dk1"/>
                </a:solidFill>
              </a:rPr>
              <a:t>deltai</a:t>
            </a:r>
            <a:r>
              <a:rPr lang="en" dirty="0">
                <a:solidFill>
                  <a:schemeClr val="dk1"/>
                </a:solidFill>
              </a:rPr>
              <a:t> + </a:t>
            </a:r>
            <a:r>
              <a:rPr lang="en" dirty="0" err="1">
                <a:solidFill>
                  <a:schemeClr val="dk1"/>
                </a:solidFill>
              </a:rPr>
              <a:t>deltaj</a:t>
            </a:r>
            <a:r>
              <a:rPr lang="en" dirty="0">
                <a:solidFill>
                  <a:schemeClr val="dk1"/>
                </a:solidFill>
              </a:rPr>
              <a:t> is NOT 0!!</a:t>
            </a:r>
          </a:p>
        </p:txBody>
      </p:sp>
    </p:spTree>
    <p:extLst>
      <p:ext uri="{BB962C8B-B14F-4D97-AF65-F5344CB8AC3E}">
        <p14:creationId xmlns:p14="http://schemas.microsoft.com/office/powerpoint/2010/main" val="27590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21fa850bd56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21fa850bd56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main insight we use to solve this issue, is that, </a:t>
            </a:r>
            <a:r>
              <a:rPr lang="en-US" dirty="0"/>
              <a:t>Shamir sharing of 0 has this property that for any </a:t>
            </a:r>
            <a:r>
              <a:rPr lang="en-US" dirty="0" err="1"/>
              <a:t>I,j</a:t>
            </a:r>
            <a:r>
              <a:rPr lang="en-US" dirty="0"/>
              <a:t> in {1,2,3}, if we do </a:t>
            </a:r>
            <a:r>
              <a:rPr lang="en-US" dirty="0" err="1"/>
              <a:t>lagrange</a:t>
            </a:r>
            <a:r>
              <a:rPr lang="en-US" dirty="0"/>
              <a:t> interpolation, we get 0,</a:t>
            </a:r>
            <a:r>
              <a:rPr lang="en" dirty="0"/>
              <a:t> I.e. lambda </a:t>
            </a:r>
            <a:r>
              <a:rPr lang="en" dirty="0" err="1"/>
              <a:t>i</a:t>
            </a:r>
            <a:r>
              <a:rPr lang="en" dirty="0"/>
              <a:t> * delta </a:t>
            </a:r>
            <a:r>
              <a:rPr lang="en" dirty="0" err="1"/>
              <a:t>i</a:t>
            </a:r>
            <a:r>
              <a:rPr lang="en" dirty="0"/>
              <a:t> + lambda j * delta j = 0. where lambda's are the </a:t>
            </a:r>
            <a:r>
              <a:rPr lang="en" dirty="0" err="1"/>
              <a:t>lagrange</a:t>
            </a:r>
            <a:r>
              <a:rPr lang="en" dirty="0"/>
              <a:t> coefficients.</a:t>
            </a:r>
            <a:endParaRPr dirty="0"/>
          </a:p>
          <a:p>
            <a:pPr marL="0" lvl="0" indent="0" algn="l" rtl="0">
              <a:spcBef>
                <a:spcPts val="0"/>
              </a:spcBef>
              <a:spcAft>
                <a:spcPts val="0"/>
              </a:spcAft>
              <a:buNone/>
            </a:pPr>
            <a:r>
              <a:rPr lang="en" dirty="0"/>
              <a:t>Now, consider a modified scheme, where the the pk for set J is the product of </a:t>
            </a:r>
            <a:r>
              <a:rPr lang="en" dirty="0" err="1"/>
              <a:t>pki</a:t>
            </a:r>
            <a:r>
              <a:rPr lang="en" dirty="0"/>
              <a:t> raised to lambda </a:t>
            </a:r>
            <a:r>
              <a:rPr lang="en-US" dirty="0"/>
              <a:t>I</a:t>
            </a:r>
            <a:r>
              <a:rPr lang="en" dirty="0"/>
              <a:t>, this means that </a:t>
            </a:r>
            <a:r>
              <a:rPr lang="en" dirty="0" err="1"/>
              <a:t>pkJ</a:t>
            </a:r>
            <a:r>
              <a:rPr lang="en" dirty="0"/>
              <a:t> is g^(sum of ski * lambda </a:t>
            </a:r>
            <a:r>
              <a:rPr lang="en-US" dirty="0"/>
              <a:t>I</a:t>
            </a:r>
            <a:r>
              <a:rPr lang="en" dirty="0"/>
              <a:t> for all </a:t>
            </a:r>
            <a:r>
              <a:rPr lang="en-US" dirty="0"/>
              <a:t>I</a:t>
            </a:r>
            <a:r>
              <a:rPr lang="en" dirty="0"/>
              <a:t> in the set J)</a:t>
            </a:r>
          </a:p>
          <a:p>
            <a:pPr marL="0" lvl="0" indent="0" algn="l" rtl="0">
              <a:spcBef>
                <a:spcPts val="0"/>
              </a:spcBef>
              <a:spcAft>
                <a:spcPts val="0"/>
              </a:spcAft>
              <a:buNone/>
            </a:pPr>
            <a:r>
              <a:rPr lang="en" dirty="0"/>
              <a:t>We also modify the Combine </a:t>
            </a:r>
            <a:r>
              <a:rPr lang="en" dirty="0" err="1"/>
              <a:t>func</a:t>
            </a:r>
            <a:r>
              <a:rPr lang="en" dirty="0"/>
              <a:t>: to multiply </a:t>
            </a:r>
            <a:r>
              <a:rPr lang="en" dirty="0" err="1"/>
              <a:t>sigmai</a:t>
            </a:r>
            <a:r>
              <a:rPr lang="en" dirty="0"/>
              <a:t> raised to </a:t>
            </a:r>
            <a:r>
              <a:rPr lang="en" dirty="0" err="1"/>
              <a:t>lambdai</a:t>
            </a:r>
            <a:r>
              <a:rPr lang="en" dirty="0"/>
              <a:t> with </a:t>
            </a:r>
            <a:r>
              <a:rPr lang="en" dirty="0" err="1"/>
              <a:t>sigmaj</a:t>
            </a:r>
            <a:r>
              <a:rPr lang="en" dirty="0"/>
              <a:t> raised to lambda j.</a:t>
            </a:r>
          </a:p>
          <a:p>
            <a:pPr marL="0" lvl="0" indent="0" algn="l" rtl="0">
              <a:spcBef>
                <a:spcPts val="0"/>
              </a:spcBef>
              <a:spcAft>
                <a:spcPts val="0"/>
              </a:spcAft>
              <a:buNone/>
            </a:pPr>
            <a:r>
              <a:rPr lang="en" dirty="0"/>
              <a:t>what this means is that the sign sigma' is H(m)^lambda </a:t>
            </a:r>
            <a:r>
              <a:rPr lang="en-US" dirty="0" err="1"/>
              <a:t>i</a:t>
            </a:r>
            <a:r>
              <a:rPr lang="en" dirty="0"/>
              <a:t> * ski’ + lambda j * </a:t>
            </a:r>
            <a:r>
              <a:rPr lang="en" dirty="0" err="1"/>
              <a:t>skj</a:t>
            </a:r>
            <a:r>
              <a:rPr lang="en" dirty="0"/>
              <a:t>’, which simplifies to </a:t>
            </a:r>
            <a:r>
              <a:rPr lang="en" dirty="0" err="1"/>
              <a:t>lambdai</a:t>
            </a:r>
            <a:r>
              <a:rPr lang="en" dirty="0"/>
              <a:t> * ski + lambda j * </a:t>
            </a:r>
            <a:r>
              <a:rPr lang="en" dirty="0" err="1"/>
              <a:t>skj</a:t>
            </a:r>
            <a:r>
              <a:rPr lang="en" dirty="0"/>
              <a:t> + 0, because the interpolation of deltas is 0.</a:t>
            </a:r>
            <a:endParaRPr dirty="0"/>
          </a:p>
          <a:p>
            <a:pPr marL="0" lvl="0" indent="0" algn="l" rtl="0">
              <a:spcBef>
                <a:spcPts val="0"/>
              </a:spcBef>
              <a:spcAft>
                <a:spcPts val="0"/>
              </a:spcAft>
              <a:buNone/>
            </a:pPr>
            <a:r>
              <a:rPr lang="en" dirty="0"/>
              <a:t>Now lets </a:t>
            </a:r>
            <a:r>
              <a:rPr lang="en-US" dirty="0"/>
              <a:t>compare this with the</a:t>
            </a:r>
            <a:r>
              <a:rPr lang="en" dirty="0"/>
              <a:t> public key of set {</a:t>
            </a:r>
            <a:r>
              <a:rPr lang="en" dirty="0" err="1"/>
              <a:t>i,j</a:t>
            </a:r>
            <a:r>
              <a:rPr lang="en" dirty="0"/>
              <a:t>} which is g^(sum of </a:t>
            </a:r>
            <a:r>
              <a:rPr lang="en" dirty="0" err="1"/>
              <a:t>lambdai</a:t>
            </a:r>
            <a:r>
              <a:rPr lang="en" dirty="0"/>
              <a:t> * ski) : as we can see, sigma' is indeed a valid sign </a:t>
            </a:r>
            <a:r>
              <a:rPr lang="en" dirty="0" err="1"/>
              <a:t>wrt</a:t>
            </a:r>
            <a:r>
              <a:rPr lang="en" dirty="0"/>
              <a:t> this public key.</a:t>
            </a:r>
          </a:p>
          <a:p>
            <a:pPr marL="0" lvl="0" indent="0" algn="l" rtl="0">
              <a:spcBef>
                <a:spcPts val="0"/>
              </a:spcBef>
              <a:spcAft>
                <a:spcPts val="0"/>
              </a:spcAft>
              <a:buNone/>
            </a:pPr>
            <a:r>
              <a:rPr lang="en" dirty="0"/>
              <a:t>And </a:t>
            </a:r>
            <a:r>
              <a:rPr lang="en" dirty="0" err="1"/>
              <a:t>thats</a:t>
            </a:r>
            <a:r>
              <a:rPr lang="en" dirty="0"/>
              <a:t> it – this is our bls-based scheme, which we call BLS-PR.</a:t>
            </a:r>
            <a:endParaRPr dirty="0"/>
          </a:p>
        </p:txBody>
      </p:sp>
    </p:spTree>
    <p:extLst>
      <p:ext uri="{BB962C8B-B14F-4D97-AF65-F5344CB8AC3E}">
        <p14:creationId xmlns:p14="http://schemas.microsoft.com/office/powerpoint/2010/main" val="3854517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21fa850bd56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21fa850bd56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Ok, we’ve seen our scheme and its correctness. Moving on to its security properties, we have proved uf0 and acc0 for our scheme, by reducing to the unforgeability of BLS. </a:t>
            </a:r>
          </a:p>
          <a:p>
            <a:pPr marL="0" lvl="0" indent="0" algn="l" rtl="0">
              <a:spcBef>
                <a:spcPts val="0"/>
              </a:spcBef>
              <a:spcAft>
                <a:spcPts val="0"/>
              </a:spcAft>
              <a:buNone/>
            </a:pPr>
            <a:r>
              <a:rPr lang="en-US" dirty="0"/>
              <a:t>M</a:t>
            </a:r>
            <a:r>
              <a:rPr lang="en" dirty="0"/>
              <a:t>ore formally, for every adv A for the uf0 and acc0 game respectively, there exist adversaries B1, and B2 for unforgeability of BLS, </a:t>
            </a:r>
            <a:r>
              <a:rPr lang="en" dirty="0" err="1"/>
              <a:t>s.t.</a:t>
            </a:r>
            <a:r>
              <a:rPr lang="en" dirty="0"/>
              <a:t> advantage of A is less than n times the advantage of B1 and B2 respectively. </a:t>
            </a:r>
            <a:r>
              <a:rPr lang="en-US" dirty="0"/>
              <a:t>H</a:t>
            </a:r>
            <a:r>
              <a:rPr lang="en" dirty="0"/>
              <a:t>ere n max is an upper bound on the number of signers.</a:t>
            </a:r>
          </a:p>
        </p:txBody>
      </p:sp>
    </p:spTree>
    <p:extLst>
      <p:ext uri="{BB962C8B-B14F-4D97-AF65-F5344CB8AC3E}">
        <p14:creationId xmlns:p14="http://schemas.microsoft.com/office/powerpoint/2010/main" val="3190814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21fa850bd56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21fa850bd56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unfortunately our scheme cannot achieve acc1, we showed an efficient adv that breaks acc1.</a:t>
            </a:r>
            <a:endParaRPr dirty="0"/>
          </a:p>
        </p:txBody>
      </p:sp>
    </p:spTree>
    <p:extLst>
      <p:ext uri="{BB962C8B-B14F-4D97-AF65-F5344CB8AC3E}">
        <p14:creationId xmlns:p14="http://schemas.microsoft.com/office/powerpoint/2010/main" val="71291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Signatures are useful because they are unforgeable, what that means, is that an attacker who can observe the public key and signatures on many messages, of their choice, cannot forge signature on a new message 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But, what if </a:t>
            </a:r>
            <a:r>
              <a:rPr lang="en-US" dirty="0" err="1"/>
              <a:t>alice</a:t>
            </a:r>
            <a:r>
              <a:rPr lang="en-US" dirty="0"/>
              <a:t> gets hacked? The hacker can steal the secret key </a:t>
            </a:r>
            <a:r>
              <a:rPr lang="en-US" dirty="0" err="1"/>
              <a:t>sk</a:t>
            </a:r>
            <a:r>
              <a:rPr lang="en-US" dirty="0"/>
              <a:t> and use it to sign anything!</a:t>
            </a:r>
          </a:p>
        </p:txBody>
      </p:sp>
    </p:spTree>
    <p:extLst>
      <p:ext uri="{BB962C8B-B14F-4D97-AF65-F5344CB8AC3E}">
        <p14:creationId xmlns:p14="http://schemas.microsoft.com/office/powerpoint/2010/main" val="487413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21fa850bd56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21fa850bd56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a:t>
            </a:r>
            <a:r>
              <a:rPr lang="en" dirty="0" err="1"/>
              <a:t>ext</a:t>
            </a:r>
            <a:r>
              <a:rPr lang="en" dirty="0"/>
              <a:t>, we’ll look at our 2-level ATS PR scheme.</a:t>
            </a:r>
          </a:p>
        </p:txBody>
      </p:sp>
    </p:spTree>
    <p:extLst>
      <p:ext uri="{BB962C8B-B14F-4D97-AF65-F5344CB8AC3E}">
        <p14:creationId xmlns:p14="http://schemas.microsoft.com/office/powerpoint/2010/main" val="1526185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 generic scheme, and we use 2 building blocks for it:</a:t>
            </a:r>
          </a:p>
          <a:p>
            <a:pPr>
              <a:lnSpc>
                <a:spcPct val="120000"/>
              </a:lnSpc>
              <a:spcBef>
                <a:spcPts val="300"/>
              </a:spcBef>
              <a:spcAft>
                <a:spcPts val="300"/>
              </a:spcAft>
              <a:buFont typeface="Wingdings" pitchFamily="2" charset="2"/>
              <a:buChar char="§"/>
            </a:pPr>
            <a:r>
              <a:rPr lang="en-US" dirty="0"/>
              <a:t>First, an n-out-of-n </a:t>
            </a:r>
            <a:r>
              <a:rPr lang="en-US" sz="2200" dirty="0"/>
              <a:t>Threshold Signature with Proactive Refresh, this scheme need </a:t>
            </a:r>
            <a:r>
              <a:rPr lang="en-US" sz="2000" dirty="0"/>
              <a:t>Not be accountable, and we refer to it as </a:t>
            </a:r>
            <a:r>
              <a:rPr lang="en-US" sz="2000" dirty="0" err="1"/>
              <a:t>SRef</a:t>
            </a:r>
            <a:r>
              <a:rPr lang="en-US" sz="2000" dirty="0"/>
              <a:t>.</a:t>
            </a:r>
          </a:p>
          <a:p>
            <a:pPr>
              <a:lnSpc>
                <a:spcPct val="120000"/>
              </a:lnSpc>
              <a:spcBef>
                <a:spcPts val="300"/>
              </a:spcBef>
              <a:spcAft>
                <a:spcPts val="300"/>
              </a:spcAft>
              <a:buFont typeface="Wingdings" pitchFamily="2" charset="2"/>
              <a:buChar char="§"/>
            </a:pPr>
            <a:r>
              <a:rPr lang="en-US" sz="2000" dirty="0"/>
              <a:t>Second, we use a t-out-of-n Accountable threshold signature scheme, this need not be refreshable. We refer to it as </a:t>
            </a:r>
            <a:r>
              <a:rPr lang="en-US" sz="2000" dirty="0" err="1"/>
              <a:t>SAcc</a:t>
            </a:r>
            <a:r>
              <a:rPr lang="en-US" sz="2000" dirty="0"/>
              <a:t>. We use Pi to refer to the DKG protocol for this accountable scheme.</a:t>
            </a:r>
            <a:endParaRPr lang="en-US" sz="1800" dirty="0"/>
          </a:p>
          <a:p>
            <a:endParaRPr lang="en-US" dirty="0"/>
          </a:p>
        </p:txBody>
      </p:sp>
    </p:spTree>
    <p:extLst>
      <p:ext uri="{BB962C8B-B14F-4D97-AF65-F5344CB8AC3E}">
        <p14:creationId xmlns:p14="http://schemas.microsoft.com/office/powerpoint/2010/main" val="730916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the high level idea of our 2-level scheme is as follows.</a:t>
            </a:r>
          </a:p>
          <a:p>
            <a:r>
              <a:rPr lang="en-US" dirty="0"/>
              <a:t>lets say we have </a:t>
            </a:r>
            <a:r>
              <a:rPr lang="en-US" dirty="0" err="1"/>
              <a:t>pkref</a:t>
            </a:r>
            <a:r>
              <a:rPr lang="en-US" dirty="0"/>
              <a:t> and </a:t>
            </a:r>
            <a:r>
              <a:rPr lang="en-US" dirty="0" err="1"/>
              <a:t>sk</a:t>
            </a:r>
            <a:r>
              <a:rPr lang="en-US" dirty="0"/>
              <a:t> ref, </a:t>
            </a:r>
            <a:r>
              <a:rPr lang="en-US" dirty="0" err="1"/>
              <a:t>i</a:t>
            </a:r>
            <a:r>
              <a:rPr lang="en-US" dirty="0"/>
              <a:t> as the public key and the secret keys for the refreshable scheme </a:t>
            </a:r>
            <a:r>
              <a:rPr lang="en-US" dirty="0" err="1"/>
              <a:t>Sref</a:t>
            </a:r>
            <a:r>
              <a:rPr lang="en-US" dirty="0"/>
              <a:t>.</a:t>
            </a:r>
          </a:p>
          <a:p>
            <a:r>
              <a:rPr lang="en-US" dirty="0"/>
              <a:t>similarly we have pk acc and </a:t>
            </a:r>
            <a:r>
              <a:rPr lang="en-US" dirty="0" err="1"/>
              <a:t>sk</a:t>
            </a:r>
            <a:r>
              <a:rPr lang="en-US" dirty="0"/>
              <a:t> </a:t>
            </a:r>
            <a:r>
              <a:rPr lang="en-US" dirty="0" err="1"/>
              <a:t>acc,i</a:t>
            </a:r>
            <a:r>
              <a:rPr lang="en-US" dirty="0"/>
              <a:t> are the keys for the accountable scheme S acc.</a:t>
            </a:r>
          </a:p>
          <a:p>
            <a:r>
              <a:rPr lang="en-US" dirty="0"/>
              <a:t>first, we use the refreshable scheme to sign the accountable scheme. What I mean by that, is </a:t>
            </a:r>
          </a:p>
          <a:p>
            <a:r>
              <a:rPr lang="en-US" dirty="0"/>
              <a:t>We sign the public key of the accountable scheme, which is pk Acc, using the refreshable scheme.</a:t>
            </a:r>
          </a:p>
          <a:p>
            <a:r>
              <a:rPr lang="en-US" dirty="0"/>
              <a:t>we call </a:t>
            </a:r>
            <a:r>
              <a:rPr lang="en-US" dirty="0" err="1"/>
              <a:t>SRef.Sign</a:t>
            </a:r>
            <a:r>
              <a:rPr lang="en-US" dirty="0"/>
              <a:t>, and </a:t>
            </a:r>
            <a:r>
              <a:rPr lang="en-US" dirty="0" err="1"/>
              <a:t>Sref.combine</a:t>
            </a:r>
            <a:r>
              <a:rPr lang="en-US" dirty="0"/>
              <a:t> to get a full signature sigma pk. This sign protocol can be interactive or non interactive, depending on which refreshable scheme we use</a:t>
            </a:r>
          </a:p>
          <a:p>
            <a:r>
              <a:rPr lang="en-US" dirty="0"/>
              <a:t>Next, we use the accountable scheme to sign the message m, i.e. we call </a:t>
            </a:r>
            <a:r>
              <a:rPr lang="en-US" dirty="0" err="1"/>
              <a:t>SAcc.Sign</a:t>
            </a:r>
            <a:r>
              <a:rPr lang="en-US" dirty="0"/>
              <a:t>. This again gives us sig shares which we combine to get sigma m.</a:t>
            </a:r>
          </a:p>
          <a:p>
            <a:r>
              <a:rPr lang="en-US" dirty="0"/>
              <a:t>the full signature is sigma pk, sigma m, and </a:t>
            </a:r>
            <a:r>
              <a:rPr lang="en-US" dirty="0" err="1"/>
              <a:t>pkacc</a:t>
            </a:r>
            <a:r>
              <a:rPr lang="en-US" dirty="0"/>
              <a:t>, the public key of the accountable scheme.</a:t>
            </a:r>
          </a:p>
          <a:p>
            <a:r>
              <a:rPr lang="en-US" dirty="0"/>
              <a:t>Lastly the public key of the overall scheme is just </a:t>
            </a:r>
            <a:r>
              <a:rPr lang="en-US" dirty="0" err="1"/>
              <a:t>pkRef</a:t>
            </a:r>
            <a:r>
              <a:rPr lang="en-US" dirty="0"/>
              <a:t>, which is the pk of the refreshable scheme.</a:t>
            </a:r>
          </a:p>
        </p:txBody>
      </p:sp>
    </p:spTree>
    <p:extLst>
      <p:ext uri="{BB962C8B-B14F-4D97-AF65-F5344CB8AC3E}">
        <p14:creationId xmlns:p14="http://schemas.microsoft.com/office/powerpoint/2010/main" val="2959992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to refresh the keys for our 2-level scheme, </a:t>
            </a:r>
          </a:p>
          <a:p>
            <a:r>
              <a:rPr lang="en-US" dirty="0"/>
              <a:t>we first refresh the secret keys of the refreshable scheme, by calling </a:t>
            </a:r>
            <a:r>
              <a:rPr lang="en-US" dirty="0" err="1"/>
              <a:t>SRef.Update</a:t>
            </a:r>
            <a:r>
              <a:rPr lang="en-US" dirty="0"/>
              <a:t> : we get new secret keys, </a:t>
            </a:r>
            <a:r>
              <a:rPr lang="en-US" dirty="0" err="1"/>
              <a:t>skRef</a:t>
            </a:r>
            <a:r>
              <a:rPr lang="en-US" dirty="0"/>
              <a:t> I’, for the next epoch. note that since we just refreshed the keys, the public key </a:t>
            </a:r>
            <a:r>
              <a:rPr lang="en-US" dirty="0" err="1"/>
              <a:t>pkRef</a:t>
            </a:r>
            <a:r>
              <a:rPr lang="en-US" dirty="0"/>
              <a:t> is going to remain the same.</a:t>
            </a:r>
          </a:p>
          <a:p>
            <a:r>
              <a:rPr lang="en-US" dirty="0"/>
              <a:t>secondly, for the accountable scheme, we simply run the DKG pi to generate a brand new set of keys. So we get a new public key </a:t>
            </a:r>
            <a:r>
              <a:rPr lang="en-US" dirty="0" err="1"/>
              <a:t>pkAcc</a:t>
            </a:r>
            <a:r>
              <a:rPr lang="en-US" dirty="0"/>
              <a:t>’ and new secret keys </a:t>
            </a:r>
            <a:r>
              <a:rPr lang="en-US" dirty="0" err="1"/>
              <a:t>sk</a:t>
            </a:r>
            <a:r>
              <a:rPr lang="en-US" dirty="0"/>
              <a:t> Acc </a:t>
            </a:r>
            <a:r>
              <a:rPr lang="en-US" dirty="0" err="1"/>
              <a:t>i</a:t>
            </a:r>
            <a:r>
              <a:rPr lang="en-US" dirty="0"/>
              <a:t>’ for the epoch e+1</a:t>
            </a:r>
          </a:p>
          <a:p>
            <a:r>
              <a:rPr lang="en-US" dirty="0"/>
              <a:t>Lastly, we use the refreshable scheme to sign the new public key </a:t>
            </a:r>
            <a:r>
              <a:rPr lang="en-US" dirty="0" err="1"/>
              <a:t>pkAcc</a:t>
            </a:r>
            <a:r>
              <a:rPr lang="en-US" dirty="0"/>
              <a:t>’, so we call </a:t>
            </a:r>
            <a:r>
              <a:rPr lang="en-US" dirty="0" err="1"/>
              <a:t>SRef.Sign</a:t>
            </a:r>
            <a:r>
              <a:rPr lang="en-US" dirty="0"/>
              <a:t> and </a:t>
            </a:r>
            <a:r>
              <a:rPr lang="en-US" dirty="0" err="1"/>
              <a:t>Sref.combine</a:t>
            </a:r>
            <a:r>
              <a:rPr lang="en-US" dirty="0"/>
              <a:t>, to get sigma pk’</a:t>
            </a:r>
          </a:p>
          <a:p>
            <a:r>
              <a:rPr lang="en-US" dirty="0"/>
              <a:t>the new secret key for party </a:t>
            </a:r>
            <a:r>
              <a:rPr lang="en-US" dirty="0" err="1"/>
              <a:t>i</a:t>
            </a:r>
            <a:r>
              <a:rPr lang="en-US" dirty="0"/>
              <a:t> is going to be </a:t>
            </a:r>
            <a:r>
              <a:rPr lang="en-US" dirty="0" err="1"/>
              <a:t>sk</a:t>
            </a:r>
            <a:r>
              <a:rPr lang="en-US" dirty="0"/>
              <a:t> acc </a:t>
            </a:r>
            <a:r>
              <a:rPr lang="en-US" dirty="0" err="1"/>
              <a:t>i</a:t>
            </a:r>
            <a:r>
              <a:rPr lang="en-US" dirty="0"/>
              <a:t> ' : the new secret key for </a:t>
            </a:r>
            <a:r>
              <a:rPr lang="en-US" dirty="0" err="1"/>
              <a:t>Sacc</a:t>
            </a:r>
            <a:r>
              <a:rPr lang="en-US" dirty="0"/>
              <a:t>, pk acc' : the public key for </a:t>
            </a:r>
            <a:r>
              <a:rPr lang="en-US" dirty="0" err="1"/>
              <a:t>Sacc</a:t>
            </a:r>
            <a:r>
              <a:rPr lang="en-US" dirty="0"/>
              <a:t> , </a:t>
            </a:r>
            <a:r>
              <a:rPr lang="en-US" dirty="0" err="1"/>
              <a:t>sk</a:t>
            </a:r>
            <a:r>
              <a:rPr lang="en-US" dirty="0"/>
              <a:t> ref </a:t>
            </a:r>
            <a:r>
              <a:rPr lang="en-US" dirty="0" err="1"/>
              <a:t>i</a:t>
            </a:r>
            <a:r>
              <a:rPr lang="en-US" dirty="0"/>
              <a:t> ' : which is the secret key for the refreshable scheme and sigma pk', the new signature on pk acc '.</a:t>
            </a:r>
          </a:p>
        </p:txBody>
      </p:sp>
    </p:spTree>
    <p:extLst>
      <p:ext uri="{BB962C8B-B14F-4D97-AF65-F5344CB8AC3E}">
        <p14:creationId xmlns:p14="http://schemas.microsoft.com/office/powerpoint/2010/main" val="38058461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More specifically, a signature on a msg m in epoch e would look like this: </a:t>
            </a:r>
          </a:p>
          <a:p>
            <a:r>
              <a:rPr lang="en-US" dirty="0"/>
              <a:t>it'll have </a:t>
            </a:r>
            <a:r>
              <a:rPr lang="en-US" dirty="0" err="1"/>
              <a:t>pkAcc,e</a:t>
            </a:r>
            <a:r>
              <a:rPr lang="en-US" dirty="0"/>
              <a:t> : public key of the accountable scheme for this epoch</a:t>
            </a:r>
          </a:p>
          <a:p>
            <a:r>
              <a:rPr lang="en-US" dirty="0"/>
              <a:t>(As we saw in the last slide, we have a new public key for the accountable scheme in each epoch, so we include the epoch specific public key in the signature), </a:t>
            </a:r>
          </a:p>
          <a:p>
            <a:r>
              <a:rPr lang="en-US" dirty="0"/>
              <a:t>sigma pk: signature on </a:t>
            </a:r>
            <a:r>
              <a:rPr lang="en-US" dirty="0" err="1"/>
              <a:t>pkAcc,e</a:t>
            </a:r>
            <a:r>
              <a:rPr lang="en-US" dirty="0"/>
              <a:t> </a:t>
            </a:r>
            <a:r>
              <a:rPr lang="en-US" dirty="0" err="1"/>
              <a:t>wrt</a:t>
            </a:r>
            <a:r>
              <a:rPr lang="en-US" dirty="0"/>
              <a:t> the refreshable scheme </a:t>
            </a:r>
            <a:r>
              <a:rPr lang="en-US" dirty="0" err="1"/>
              <a:t>Sref</a:t>
            </a:r>
            <a:r>
              <a:rPr lang="en-US" dirty="0"/>
              <a:t>, </a:t>
            </a:r>
          </a:p>
          <a:p>
            <a:r>
              <a:rPr lang="en-US" dirty="0"/>
              <a:t>and sigma m: which is the signature on the msg m, using the accountable scheme of this epoch.</a:t>
            </a:r>
          </a:p>
        </p:txBody>
      </p:sp>
    </p:spTree>
    <p:extLst>
      <p:ext uri="{BB962C8B-B14F-4D97-AF65-F5344CB8AC3E}">
        <p14:creationId xmlns:p14="http://schemas.microsoft.com/office/powerpoint/2010/main" val="547443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Moving on to the formal description for our 2-level scheme, the </a:t>
            </a:r>
            <a:r>
              <a:rPr lang="en-US" dirty="0" err="1"/>
              <a:t>KeyGen</a:t>
            </a:r>
            <a:r>
              <a:rPr lang="en-US" dirty="0"/>
              <a:t> looks like </a:t>
            </a:r>
            <a:r>
              <a:rPr lang="en-US" dirty="0" err="1"/>
              <a:t>this:We</a:t>
            </a:r>
            <a:r>
              <a:rPr lang="en-US" dirty="0"/>
              <a:t> generate a pk, skis for the accountable scheme by calling </a:t>
            </a:r>
            <a:r>
              <a:rPr lang="en-US" dirty="0" err="1"/>
              <a:t>SAcc.KeyGen</a:t>
            </a:r>
            <a:r>
              <a:rPr lang="en-US" dirty="0"/>
              <a:t> : each party stores the public key </a:t>
            </a:r>
            <a:r>
              <a:rPr lang="en-US" dirty="0" err="1"/>
              <a:t>pkAcc</a:t>
            </a:r>
            <a:r>
              <a:rPr lang="en-US" dirty="0"/>
              <a:t> and its corresponding secret key, e.g. Alice stores </a:t>
            </a:r>
            <a:r>
              <a:rPr lang="en-US" dirty="0" err="1"/>
              <a:t>pkAcc</a:t>
            </a:r>
            <a:r>
              <a:rPr lang="en-US" dirty="0"/>
              <a:t> and skAcc,1.</a:t>
            </a:r>
          </a:p>
          <a:p>
            <a:r>
              <a:rPr lang="en-US" dirty="0"/>
              <a:t>Then we generate a pk, skis for the n-out-of-n refreshable scheme by calling </a:t>
            </a:r>
            <a:r>
              <a:rPr lang="en-US" dirty="0" err="1"/>
              <a:t>Sref.KeyGen</a:t>
            </a:r>
            <a:r>
              <a:rPr lang="en-US" dirty="0"/>
              <a:t>. Each party stores its secret key </a:t>
            </a:r>
            <a:r>
              <a:rPr lang="en-US" dirty="0" err="1"/>
              <a:t>skRef,i</a:t>
            </a:r>
            <a:r>
              <a:rPr lang="en-US" dirty="0"/>
              <a:t>.</a:t>
            </a:r>
          </a:p>
          <a:p>
            <a:r>
              <a:rPr lang="en-US" dirty="0"/>
              <a:t>All the parties then execute the Sign protocol for the refreshable scheme and then combine their signatures to get a signature on </a:t>
            </a:r>
            <a:r>
              <a:rPr lang="en-US" dirty="0" err="1"/>
              <a:t>pkAcc</a:t>
            </a:r>
            <a:r>
              <a:rPr lang="en-US" dirty="0"/>
              <a:t>. which we call sigma pk.</a:t>
            </a:r>
          </a:p>
          <a:p>
            <a:r>
              <a:rPr lang="en-US" dirty="0"/>
              <a:t>We set the </a:t>
            </a:r>
            <a:r>
              <a:rPr lang="en-US" dirty="0" err="1"/>
              <a:t>sk</a:t>
            </a:r>
            <a:r>
              <a:rPr lang="en-US" dirty="0"/>
              <a:t> for each party to be the the </a:t>
            </a:r>
            <a:r>
              <a:rPr lang="en-US" dirty="0" err="1"/>
              <a:t>sk</a:t>
            </a:r>
            <a:r>
              <a:rPr lang="en-US" dirty="0"/>
              <a:t> for the accountable scheme </a:t>
            </a:r>
            <a:r>
              <a:rPr lang="en-US" dirty="0" err="1"/>
              <a:t>skAcc,i</a:t>
            </a:r>
            <a:r>
              <a:rPr lang="en-US" dirty="0"/>
              <a:t>, along with the pk for the accountable scheme </a:t>
            </a:r>
            <a:r>
              <a:rPr lang="en-US" dirty="0" err="1"/>
              <a:t>pkAcc</a:t>
            </a:r>
            <a:r>
              <a:rPr lang="en-US" dirty="0"/>
              <a:t>, then </a:t>
            </a:r>
            <a:r>
              <a:rPr lang="en-US" dirty="0" err="1"/>
              <a:t>sk</a:t>
            </a:r>
            <a:r>
              <a:rPr lang="en-US" dirty="0"/>
              <a:t> for the refreshable scheme </a:t>
            </a:r>
            <a:r>
              <a:rPr lang="en-US" dirty="0" err="1"/>
              <a:t>skRefi</a:t>
            </a:r>
            <a:r>
              <a:rPr lang="en-US" dirty="0"/>
              <a:t>, and the signature </a:t>
            </a:r>
            <a:r>
              <a:rPr lang="en-US" dirty="0" err="1"/>
              <a:t>sigma_pk</a:t>
            </a:r>
            <a:r>
              <a:rPr lang="en-US" dirty="0"/>
              <a:t> on </a:t>
            </a:r>
            <a:r>
              <a:rPr lang="en-US" dirty="0" err="1"/>
              <a:t>pkAcc</a:t>
            </a:r>
            <a:r>
              <a:rPr lang="en-US" dirty="0"/>
              <a:t>, </a:t>
            </a:r>
          </a:p>
          <a:p>
            <a:r>
              <a:rPr lang="en-US" dirty="0"/>
              <a:t>And the public key of the overall scheme is just the public key of the refreshable scheme </a:t>
            </a:r>
            <a:r>
              <a:rPr lang="en-US" dirty="0" err="1"/>
              <a:t>pkRef</a:t>
            </a:r>
            <a:r>
              <a:rPr lang="en-US" dirty="0"/>
              <a:t>.</a:t>
            </a:r>
          </a:p>
        </p:txBody>
      </p:sp>
    </p:spTree>
    <p:extLst>
      <p:ext uri="{BB962C8B-B14F-4D97-AF65-F5344CB8AC3E}">
        <p14:creationId xmlns:p14="http://schemas.microsoft.com/office/powerpoint/2010/main" val="725336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Sign a msg in this scheme, we simply run the sign protocol of the accountable scheme, we call </a:t>
            </a:r>
            <a:r>
              <a:rPr lang="en-US" dirty="0" err="1"/>
              <a:t>SAcc.sign</a:t>
            </a:r>
            <a:r>
              <a:rPr lang="en-US" dirty="0"/>
              <a:t> using </a:t>
            </a:r>
            <a:r>
              <a:rPr lang="en-US" dirty="0" err="1"/>
              <a:t>sk</a:t>
            </a:r>
            <a:r>
              <a:rPr lang="en-US" dirty="0"/>
              <a:t> </a:t>
            </a:r>
            <a:r>
              <a:rPr lang="en-US" dirty="0" err="1"/>
              <a:t>Acc,I</a:t>
            </a:r>
            <a:r>
              <a:rPr lang="en-US" dirty="0"/>
              <a:t>, the secret key of party I for the accountable scheme to get sigma </a:t>
            </a:r>
            <a:r>
              <a:rPr lang="en-US" dirty="0" err="1"/>
              <a:t>m,i</a:t>
            </a:r>
            <a:r>
              <a:rPr lang="en-US" dirty="0"/>
              <a:t>. </a:t>
            </a:r>
          </a:p>
          <a:p>
            <a:r>
              <a:rPr lang="en-US" dirty="0"/>
              <a:t>The signature share would then be the signer set J, the ATS signature sigma </a:t>
            </a:r>
            <a:r>
              <a:rPr lang="en-US" dirty="0" err="1"/>
              <a:t>m,I</a:t>
            </a:r>
            <a:r>
              <a:rPr lang="en-US" dirty="0"/>
              <a:t>,</a:t>
            </a:r>
          </a:p>
          <a:p>
            <a:r>
              <a:rPr lang="en-US" dirty="0"/>
              <a:t> the public key of the accountable scheme </a:t>
            </a:r>
            <a:r>
              <a:rPr lang="en-US" dirty="0" err="1"/>
              <a:t>pkAcc</a:t>
            </a:r>
            <a:r>
              <a:rPr lang="en-US" dirty="0"/>
              <a:t> (which is included in the secret key), and</a:t>
            </a:r>
          </a:p>
          <a:p>
            <a:r>
              <a:rPr lang="en-US" dirty="0"/>
              <a:t>the signature on </a:t>
            </a:r>
            <a:r>
              <a:rPr lang="en-US" dirty="0" err="1"/>
              <a:t>pkAcc</a:t>
            </a:r>
            <a:r>
              <a:rPr lang="en-US" dirty="0"/>
              <a:t> that is sigma pk (this is also included in the secret key), </a:t>
            </a:r>
          </a:p>
          <a:p>
            <a:r>
              <a:rPr lang="en-US" dirty="0"/>
              <a:t>To Combine signature shares, we first check that the signer set, the public key </a:t>
            </a:r>
            <a:r>
              <a:rPr lang="en-US" dirty="0" err="1"/>
              <a:t>pkAcc</a:t>
            </a:r>
            <a:r>
              <a:rPr lang="en-US" dirty="0"/>
              <a:t> and the signature on public key sigma pk are actually consistent across all signature shares.</a:t>
            </a:r>
          </a:p>
          <a:p>
            <a:r>
              <a:rPr lang="en-US" dirty="0"/>
              <a:t>If that’s true, we combine the signature shares of the accountable scheme, by calling </a:t>
            </a:r>
            <a:r>
              <a:rPr lang="en-US" dirty="0" err="1"/>
              <a:t>SAcc.Combine</a:t>
            </a:r>
            <a:r>
              <a:rPr lang="en-US" dirty="0"/>
              <a:t>, to get a full signature sigma m. </a:t>
            </a:r>
          </a:p>
          <a:p>
            <a:r>
              <a:rPr lang="en-US" dirty="0"/>
              <a:t>As we saw before, the overall signature is the public key of the accountable scheme </a:t>
            </a:r>
            <a:r>
              <a:rPr lang="en-US" dirty="0" err="1"/>
              <a:t>pkAcc</a:t>
            </a:r>
            <a:r>
              <a:rPr lang="en-US" dirty="0"/>
              <a:t>, signature on this public key sigma pk, and the ATS signature on m sigma m.</a:t>
            </a:r>
          </a:p>
        </p:txBody>
      </p:sp>
    </p:spTree>
    <p:extLst>
      <p:ext uri="{BB962C8B-B14F-4D97-AF65-F5344CB8AC3E}">
        <p14:creationId xmlns:p14="http://schemas.microsoft.com/office/powerpoint/2010/main" val="1364542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verify a signature which is the tuple pk acc, sigma pk and sigma m,</a:t>
            </a:r>
          </a:p>
          <a:p>
            <a:r>
              <a:rPr lang="en-US" dirty="0"/>
              <a:t>we simply verify whether </a:t>
            </a:r>
            <a:r>
              <a:rPr lang="en-US" dirty="0" err="1"/>
              <a:t>sigma_pk</a:t>
            </a:r>
            <a:r>
              <a:rPr lang="en-US" dirty="0"/>
              <a:t> is a valid signature on </a:t>
            </a:r>
            <a:r>
              <a:rPr lang="en-US" dirty="0" err="1"/>
              <a:t>pkAcc</a:t>
            </a:r>
            <a:r>
              <a:rPr lang="en-US" dirty="0"/>
              <a:t> </a:t>
            </a:r>
            <a:r>
              <a:rPr lang="en-US" dirty="0" err="1"/>
              <a:t>wrt</a:t>
            </a:r>
            <a:r>
              <a:rPr lang="en-US" dirty="0"/>
              <a:t> the refreshable scheme by calling </a:t>
            </a:r>
            <a:r>
              <a:rPr lang="en-US" dirty="0" err="1"/>
              <a:t>SRef.Verify</a:t>
            </a:r>
            <a:endParaRPr lang="en-US" dirty="0"/>
          </a:p>
          <a:p>
            <a:r>
              <a:rPr lang="en-US" dirty="0"/>
              <a:t>, and secondly, we verify that sigma m is a valid signature on the msg, </a:t>
            </a:r>
            <a:r>
              <a:rPr lang="en-US" dirty="0" err="1"/>
              <a:t>w.r.t.</a:t>
            </a:r>
            <a:r>
              <a:rPr lang="en-US" dirty="0"/>
              <a:t> the accountable public key </a:t>
            </a:r>
            <a:r>
              <a:rPr lang="en-US" dirty="0" err="1"/>
              <a:t>pkAcc</a:t>
            </a:r>
            <a:r>
              <a:rPr lang="en-US" dirty="0"/>
              <a:t> </a:t>
            </a:r>
          </a:p>
          <a:p>
            <a:r>
              <a:rPr lang="en-US" dirty="0"/>
              <a:t>We do this by calling </a:t>
            </a:r>
            <a:r>
              <a:rPr lang="en-US" dirty="0" err="1"/>
              <a:t>SAcc.Verify</a:t>
            </a:r>
            <a:r>
              <a:rPr lang="en-US" dirty="0"/>
              <a:t>.</a:t>
            </a:r>
          </a:p>
          <a:p>
            <a:r>
              <a:rPr lang="en-US" dirty="0"/>
              <a:t>To trace, we use the accountability of S acc: we just call </a:t>
            </a:r>
            <a:r>
              <a:rPr lang="en-US" dirty="0" err="1"/>
              <a:t>Sacc.Trace</a:t>
            </a:r>
            <a:r>
              <a:rPr lang="en-US" dirty="0"/>
              <a:t> on </a:t>
            </a:r>
            <a:r>
              <a:rPr lang="en-US" dirty="0" err="1"/>
              <a:t>sigma_m</a:t>
            </a:r>
            <a:r>
              <a:rPr lang="en-US" dirty="0"/>
              <a:t>, </a:t>
            </a:r>
            <a:r>
              <a:rPr lang="en-US" dirty="0" err="1"/>
              <a:t>w.r.t</a:t>
            </a:r>
            <a:r>
              <a:rPr lang="en-US" dirty="0"/>
              <a:t> </a:t>
            </a:r>
            <a:r>
              <a:rPr lang="en-US" dirty="0" err="1"/>
              <a:t>pkAcc</a:t>
            </a:r>
            <a:r>
              <a:rPr lang="en-US" dirty="0"/>
              <a:t>. </a:t>
            </a:r>
          </a:p>
        </p:txBody>
      </p:sp>
    </p:spTree>
    <p:extLst>
      <p:ext uri="{BB962C8B-B14F-4D97-AF65-F5344CB8AC3E}">
        <p14:creationId xmlns:p14="http://schemas.microsoft.com/office/powerpoint/2010/main" val="8983750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Lastly, to refresh this scheme, we do the following, note that the current public key which is </a:t>
            </a:r>
            <a:r>
              <a:rPr lang="en-US" dirty="0" err="1"/>
              <a:t>pkRef</a:t>
            </a:r>
            <a:r>
              <a:rPr lang="en-US" dirty="0"/>
              <a:t> , remains unchanged. we'll see how we refresh the secret keys: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1st thing we do, is We run the DKG protocol pi to generate a brand new public key and secret keys for the accountable scheme, so we get new </a:t>
            </a:r>
            <a:r>
              <a:rPr lang="en-US" dirty="0" err="1"/>
              <a:t>pkAcc</a:t>
            </a:r>
            <a:r>
              <a:rPr lang="en-US" dirty="0"/>
              <a:t>' and new secret keys skAcc,1' for example.</a:t>
            </a:r>
          </a:p>
          <a:p>
            <a:r>
              <a:rPr lang="en-US" dirty="0"/>
              <a:t>next, we simply call </a:t>
            </a:r>
            <a:r>
              <a:rPr lang="en-US" dirty="0" err="1"/>
              <a:t>SRef.Update</a:t>
            </a:r>
            <a:r>
              <a:rPr lang="en-US" dirty="0"/>
              <a:t>, to get new secret keys for the refreshable scheme, skRef,1' for example.</a:t>
            </a:r>
          </a:p>
          <a:p>
            <a:r>
              <a:rPr lang="en-US" dirty="0"/>
              <a:t>Next, We get a signature on the new public key </a:t>
            </a:r>
            <a:r>
              <a:rPr lang="en-US" dirty="0" err="1"/>
              <a:t>pkAcc</a:t>
            </a:r>
            <a:r>
              <a:rPr lang="en-US" dirty="0"/>
              <a:t>’ by calling </a:t>
            </a:r>
            <a:r>
              <a:rPr lang="en-US" dirty="0" err="1"/>
              <a:t>SRef.Sign</a:t>
            </a:r>
            <a:r>
              <a:rPr lang="en-US" dirty="0"/>
              <a:t> and </a:t>
            </a:r>
            <a:r>
              <a:rPr lang="en-US" dirty="0" err="1"/>
              <a:t>Sref.Combine</a:t>
            </a:r>
            <a:r>
              <a:rPr lang="en-US" dirty="0"/>
              <a:t>. We call this new signature sigma pk’</a:t>
            </a:r>
          </a:p>
          <a:p>
            <a:r>
              <a:rPr lang="en-US" dirty="0"/>
              <a:t>Lastly, we set the new secret key of party </a:t>
            </a:r>
            <a:r>
              <a:rPr lang="en-US" dirty="0" err="1"/>
              <a:t>i</a:t>
            </a:r>
            <a:r>
              <a:rPr lang="en-US" dirty="0"/>
              <a:t> to include the new secret keys for the accountable and the refreshable schemes, along with new public key </a:t>
            </a:r>
            <a:r>
              <a:rPr lang="en-US" dirty="0" err="1"/>
              <a:t>pkAcc</a:t>
            </a:r>
            <a:r>
              <a:rPr lang="en-US" dirty="0"/>
              <a:t>’ and new signature on it, sigma pk ‘.</a:t>
            </a:r>
          </a:p>
          <a:p>
            <a:r>
              <a:rPr lang="en-US" dirty="0"/>
              <a:t>This completes the description of our 2-Level scheme.</a:t>
            </a:r>
          </a:p>
        </p:txBody>
      </p:sp>
    </p:spTree>
    <p:extLst>
      <p:ext uri="{BB962C8B-B14F-4D97-AF65-F5344CB8AC3E}">
        <p14:creationId xmlns:p14="http://schemas.microsoft.com/office/powerpoint/2010/main" val="9449754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Moving on to the security analysis of this scheme, we have proved that if the accountable scheme </a:t>
            </a:r>
            <a:r>
              <a:rPr lang="en-US" dirty="0" err="1"/>
              <a:t>Sacc</a:t>
            </a:r>
            <a:r>
              <a:rPr lang="en-US" dirty="0"/>
              <a:t> is unforgeable and accountable, and if the refreshable scheme </a:t>
            </a:r>
            <a:r>
              <a:rPr lang="en-US" dirty="0" err="1"/>
              <a:t>Sref</a:t>
            </a:r>
            <a:r>
              <a:rPr lang="en-US" dirty="0"/>
              <a:t> is unforgeable, then, this scheme is unforgeable as well as accountable. </a:t>
            </a:r>
          </a:p>
          <a:p>
            <a:r>
              <a:rPr lang="en-US" dirty="0"/>
              <a:t>More formally, for every b in 0 or 1, and for every adversary A which breaks </a:t>
            </a:r>
            <a:r>
              <a:rPr lang="en-US" dirty="0" err="1"/>
              <a:t>uf</a:t>
            </a:r>
            <a:r>
              <a:rPr lang="en-US" dirty="0"/>
              <a:t>-b or acc1 for our scheme, there exist adversaries B1, B2 </a:t>
            </a:r>
            <a:r>
              <a:rPr lang="en-US" dirty="0" err="1"/>
              <a:t>s.t.</a:t>
            </a:r>
            <a:r>
              <a:rPr lang="en-US" dirty="0"/>
              <a:t> the advantage of A is bounded by E* the advantage of B1 breaking </a:t>
            </a:r>
            <a:r>
              <a:rPr lang="en-US" dirty="0" err="1"/>
              <a:t>uf</a:t>
            </a:r>
            <a:r>
              <a:rPr lang="en-US" dirty="0"/>
              <a:t>-b or acc-1 for </a:t>
            </a:r>
            <a:r>
              <a:rPr lang="en-US" dirty="0" err="1"/>
              <a:t>Sacc</a:t>
            </a:r>
            <a:r>
              <a:rPr lang="en-US" dirty="0"/>
              <a:t> + the advantage of B2 in breaking </a:t>
            </a:r>
            <a:r>
              <a:rPr lang="en-US" dirty="0" err="1"/>
              <a:t>uf</a:t>
            </a:r>
            <a:r>
              <a:rPr lang="en-US" dirty="0"/>
              <a:t>-b for the private refreshable scheme </a:t>
            </a:r>
            <a:r>
              <a:rPr lang="en-US" dirty="0" err="1"/>
              <a:t>Sref</a:t>
            </a:r>
            <a:r>
              <a:rPr lang="en-US" dirty="0"/>
              <a:t>.</a:t>
            </a:r>
          </a:p>
          <a:p>
            <a:r>
              <a:rPr lang="en-US" dirty="0"/>
              <a:t>Here E is an upper bound on the number of epochs.</a:t>
            </a:r>
          </a:p>
          <a:p>
            <a:r>
              <a:rPr lang="en-US" dirty="0"/>
              <a:t>Effectively our scheme inherits the security properties from the underlying scheme, if both </a:t>
            </a:r>
            <a:r>
              <a:rPr lang="en-US" dirty="0" err="1"/>
              <a:t>Sacc</a:t>
            </a:r>
            <a:r>
              <a:rPr lang="en-US" dirty="0"/>
              <a:t> and </a:t>
            </a:r>
            <a:r>
              <a:rPr lang="en-US" dirty="0" err="1"/>
              <a:t>Sref</a:t>
            </a:r>
            <a:r>
              <a:rPr lang="en-US" dirty="0"/>
              <a:t> are uf1, then our scheme is also uf1.</a:t>
            </a:r>
          </a:p>
        </p:txBody>
      </p:sp>
    </p:spTree>
    <p:extLst>
      <p:ext uri="{BB962C8B-B14F-4D97-AF65-F5344CB8AC3E}">
        <p14:creationId xmlns:p14="http://schemas.microsoft.com/office/powerpoint/2010/main" val="27226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1fa850bd5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1fa850bd5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 help solve this issue, Threshold signatures are used to distribute the secret key among multiple people.</a:t>
            </a:r>
          </a:p>
          <a:p>
            <a:pPr marL="0" lvl="0" indent="0" algn="l" rtl="0">
              <a:spcBef>
                <a:spcPts val="0"/>
              </a:spcBef>
              <a:spcAft>
                <a:spcPts val="0"/>
              </a:spcAft>
              <a:buNone/>
            </a:pPr>
            <a:r>
              <a:rPr lang="en" dirty="0"/>
              <a:t>Lets say we have 3 parties, </a:t>
            </a:r>
            <a:r>
              <a:rPr lang="en" dirty="0" err="1"/>
              <a:t>alice</a:t>
            </a:r>
            <a:r>
              <a:rPr lang="en" dirty="0"/>
              <a:t>, bob and </a:t>
            </a:r>
            <a:r>
              <a:rPr lang="en-US" dirty="0"/>
              <a:t>C</a:t>
            </a:r>
            <a:r>
              <a:rPr lang="en" dirty="0" err="1"/>
              <a:t>harlie</a:t>
            </a:r>
            <a:r>
              <a:rPr lang="en" dirty="0"/>
              <a:t> and a threshold of 2. </a:t>
            </a:r>
          </a:p>
          <a:p>
            <a:pPr marL="0" lvl="0" indent="0" algn="l" rtl="0">
              <a:spcBef>
                <a:spcPts val="0"/>
              </a:spcBef>
              <a:spcAft>
                <a:spcPts val="0"/>
              </a:spcAft>
              <a:buNone/>
            </a:pPr>
            <a:r>
              <a:rPr lang="en-US" dirty="0"/>
              <a:t>W</a:t>
            </a:r>
            <a:r>
              <a:rPr lang="en" dirty="0"/>
              <a:t>e can first run </a:t>
            </a:r>
            <a:r>
              <a:rPr lang="en" dirty="0" err="1"/>
              <a:t>KeyGen</a:t>
            </a:r>
            <a:r>
              <a:rPr lang="en" dirty="0"/>
              <a:t> to get a pk and a secret key for all parties. </a:t>
            </a:r>
          </a:p>
          <a:p>
            <a:pPr marL="0" lvl="0" indent="0" algn="l" rtl="0">
              <a:spcBef>
                <a:spcPts val="0"/>
              </a:spcBef>
              <a:spcAft>
                <a:spcPts val="0"/>
              </a:spcAft>
              <a:buNone/>
            </a:pPr>
            <a:r>
              <a:rPr lang="en-US" dirty="0"/>
              <a:t>T</a:t>
            </a:r>
            <a:r>
              <a:rPr lang="en" dirty="0"/>
              <a:t>hen, if we want a signature on some msg m, we can send it to any 2 parties, </a:t>
            </a:r>
            <a:r>
              <a:rPr lang="en-US" dirty="0"/>
              <a:t>L</a:t>
            </a:r>
            <a:r>
              <a:rPr lang="en" dirty="0" err="1"/>
              <a:t>ets</a:t>
            </a:r>
            <a:r>
              <a:rPr lang="en" dirty="0"/>
              <a:t> say </a:t>
            </a:r>
            <a:r>
              <a:rPr lang="en" dirty="0" err="1"/>
              <a:t>alice</a:t>
            </a:r>
            <a:r>
              <a:rPr lang="en" dirty="0"/>
              <a:t> and </a:t>
            </a:r>
            <a:r>
              <a:rPr lang="en-US" dirty="0"/>
              <a:t>C</a:t>
            </a:r>
            <a:r>
              <a:rPr lang="en" dirty="0" err="1"/>
              <a:t>harlie</a:t>
            </a:r>
            <a:r>
              <a:rPr lang="en" dirty="0"/>
              <a:t>. </a:t>
            </a:r>
          </a:p>
          <a:p>
            <a:pPr marL="0" lvl="0" indent="0" algn="l" rtl="0">
              <a:spcBef>
                <a:spcPts val="0"/>
              </a:spcBef>
              <a:spcAft>
                <a:spcPts val="0"/>
              </a:spcAft>
              <a:buNone/>
            </a:pPr>
            <a:r>
              <a:rPr lang="en-US" dirty="0"/>
              <a:t>T</a:t>
            </a:r>
            <a:r>
              <a:rPr lang="en" dirty="0"/>
              <a:t>hey would then respond with their signature shares sigma1 and sigma3, which can be combined to get a full sign sigma. </a:t>
            </a:r>
          </a:p>
          <a:p>
            <a:pPr marL="0" lvl="0" indent="0" algn="l" rtl="0">
              <a:spcBef>
                <a:spcPts val="0"/>
              </a:spcBef>
              <a:spcAft>
                <a:spcPts val="0"/>
              </a:spcAft>
              <a:buNone/>
            </a:pPr>
            <a:r>
              <a:rPr lang="en-US" dirty="0"/>
              <a:t>T</a:t>
            </a:r>
            <a:r>
              <a:rPr lang="en" dirty="0"/>
              <a:t>he main benefit of threshold sigs is, since no single party stores the whole secret key, an attacker would need to hack </a:t>
            </a:r>
            <a:r>
              <a:rPr lang="en" dirty="0" err="1"/>
              <a:t>atleast</a:t>
            </a:r>
            <a:r>
              <a:rPr lang="en" dirty="0"/>
              <a:t> t parties to be able to forge signatures.</a:t>
            </a:r>
          </a:p>
          <a:p>
            <a:pPr marL="0" lvl="0" indent="0" algn="l" rtl="0">
              <a:spcBef>
                <a:spcPts val="0"/>
              </a:spcBef>
              <a:spcAft>
                <a:spcPts val="0"/>
              </a:spcAft>
              <a:buNone/>
            </a:pPr>
            <a:r>
              <a:rPr lang="en" dirty="0"/>
              <a:t>Note, this diagram depicts non interactive signing just for simplicity.</a:t>
            </a: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lets see how efficient this scheme is. In terms of the public key, its just the public key of the refreshable scheme </a:t>
            </a:r>
            <a:r>
              <a:rPr lang="en-US" dirty="0" err="1"/>
              <a:t>Sref</a:t>
            </a:r>
            <a:r>
              <a:rPr lang="en-US" dirty="0"/>
              <a:t>.</a:t>
            </a:r>
          </a:p>
          <a:p>
            <a:r>
              <a:rPr lang="en-US" dirty="0"/>
              <a:t>In terms of the size of the signature, we have a signature for the refreshable scheme, a signature for the accountable scheme, and a public key for the accountable scheme,. </a:t>
            </a:r>
          </a:p>
          <a:p>
            <a:r>
              <a:rPr lang="en-US" dirty="0"/>
              <a:t>In terms of update complexity, we do a key refresh for </a:t>
            </a:r>
            <a:r>
              <a:rPr lang="en-US" dirty="0" err="1"/>
              <a:t>Sref</a:t>
            </a:r>
            <a:r>
              <a:rPr lang="en-US" dirty="0"/>
              <a:t>, we get a signature for </a:t>
            </a:r>
            <a:r>
              <a:rPr lang="en-US" dirty="0" err="1"/>
              <a:t>Sref</a:t>
            </a:r>
            <a:r>
              <a:rPr lang="en-US" dirty="0"/>
              <a:t>, and then run the DKG to get new keys for the accountable scheme </a:t>
            </a:r>
            <a:r>
              <a:rPr lang="en-US" dirty="0" err="1"/>
              <a:t>Sacc</a:t>
            </a:r>
            <a:r>
              <a:rPr lang="en-US" dirty="0"/>
              <a:t>. </a:t>
            </a:r>
          </a:p>
          <a:p>
            <a:r>
              <a:rPr lang="en-US" dirty="0"/>
              <a:t>Now, there are existing refreshable schemes which have a short public key, a short sig and efficient key refresh and signing protocol.</a:t>
            </a:r>
          </a:p>
          <a:p>
            <a:r>
              <a:rPr lang="en-US" dirty="0"/>
              <a:t>There’s also a lot of accountable schemes with short signatures.</a:t>
            </a:r>
          </a:p>
          <a:p>
            <a:r>
              <a:rPr lang="en-US" dirty="0"/>
              <a:t>But, what’s missing is an accountable scheme that has a short public key and an efficient DKG protocol - no existing scheme has both properties!</a:t>
            </a:r>
          </a:p>
        </p:txBody>
      </p:sp>
    </p:spTree>
    <p:extLst>
      <p:ext uri="{BB962C8B-B14F-4D97-AF65-F5344CB8AC3E}">
        <p14:creationId xmlns:p14="http://schemas.microsoft.com/office/powerpoint/2010/main" val="19510932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our work, we also construct a new ATS scheme, which has short pks and an efficient distributed keygen algorithm. This ATS scheme is based on RSA accumulators and can be of independent interest as well.</a:t>
            </a:r>
          </a:p>
        </p:txBody>
      </p:sp>
    </p:spTree>
    <p:extLst>
      <p:ext uri="{BB962C8B-B14F-4D97-AF65-F5344CB8AC3E}">
        <p14:creationId xmlns:p14="http://schemas.microsoft.com/office/powerpoint/2010/main" val="35271366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how it works. Lets go back to our trivial ATS example:</a:t>
            </a:r>
          </a:p>
          <a:p>
            <a:r>
              <a:rPr lang="en-US" dirty="0"/>
              <a:t>Here, each party just sampled its own public key, secret key pair. So we can do this as a DKG. </a:t>
            </a:r>
          </a:p>
          <a:p>
            <a:r>
              <a:rPr lang="en-US" dirty="0"/>
              <a:t>But the main problem here is that the public key is huge: in this example, we have the public key as the list pk1 to pk3, and generally, its linear in the total number of parties. </a:t>
            </a:r>
          </a:p>
          <a:p>
            <a:r>
              <a:rPr lang="en-US" dirty="0"/>
              <a:t>This is where the accumulator comes in:</a:t>
            </a:r>
          </a:p>
          <a:p>
            <a:r>
              <a:rPr lang="en-US" dirty="0"/>
              <a:t>Our main idea, is that we put all the public keys in an accumulator, and use the final value, </a:t>
            </a:r>
            <a:r>
              <a:rPr lang="en-US" dirty="0" err="1"/>
              <a:t>Acc_pk</a:t>
            </a:r>
            <a:r>
              <a:rPr lang="en-US" dirty="0"/>
              <a:t> as the public key.</a:t>
            </a:r>
          </a:p>
          <a:p>
            <a:r>
              <a:rPr lang="en-US" dirty="0"/>
              <a:t>Then, the signature is just a signature from proof of knowledge, what that means is that the signature from a signer set J is a proof of knowledge of ski that corresponds to </a:t>
            </a:r>
            <a:r>
              <a:rPr lang="en-US" dirty="0" err="1"/>
              <a:t>pki</a:t>
            </a:r>
            <a:r>
              <a:rPr lang="en-US" dirty="0"/>
              <a:t> for all parties in J, and also proves that all </a:t>
            </a:r>
            <a:r>
              <a:rPr lang="en-US" dirty="0" err="1"/>
              <a:t>pki</a:t>
            </a:r>
            <a:r>
              <a:rPr lang="en-US" dirty="0"/>
              <a:t> are in the accumulated value acc pk, for all parties in J.</a:t>
            </a:r>
          </a:p>
        </p:txBody>
      </p:sp>
    </p:spTree>
    <p:extLst>
      <p:ext uri="{BB962C8B-B14F-4D97-AF65-F5344CB8AC3E}">
        <p14:creationId xmlns:p14="http://schemas.microsoft.com/office/powerpoint/2010/main" val="865481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Just to quickly review what a signature from proof of knowledge is, </a:t>
            </a:r>
          </a:p>
          <a:p>
            <a:r>
              <a:rPr lang="en-US" dirty="0"/>
              <a:t>Lets say we have a public coin interactive protocol for proof of knowledge, </a:t>
            </a:r>
            <a:r>
              <a:rPr lang="en-US" dirty="0" err="1"/>
              <a:t>im</a:t>
            </a:r>
            <a:r>
              <a:rPr lang="en-US" dirty="0"/>
              <a:t> considering a simple 3-round sigma protocol here: P sends alpha, V sends a random challenge beta, and Prover responds with gamma. </a:t>
            </a:r>
          </a:p>
          <a:p>
            <a:r>
              <a:rPr lang="en-US" dirty="0"/>
              <a:t>We can make it non interactive by using the fiat </a:t>
            </a:r>
            <a:r>
              <a:rPr lang="en-US" dirty="0" err="1"/>
              <a:t>shamir</a:t>
            </a:r>
            <a:r>
              <a:rPr lang="en-US" dirty="0"/>
              <a:t> heuristic, where the Prover computes the first msg alpha as before, and then we replace the verifier challenge beta by a call to the hash function, we take Hash of the public </a:t>
            </a:r>
            <a:r>
              <a:rPr lang="en-US" dirty="0" err="1"/>
              <a:t>stmt</a:t>
            </a:r>
            <a:r>
              <a:rPr lang="en-US" dirty="0"/>
              <a:t> x, and prover’s msg alpha. </a:t>
            </a:r>
          </a:p>
          <a:p>
            <a:r>
              <a:rPr lang="en-US" dirty="0"/>
              <a:t>The prover can now compute its final msg gamma, and this is non interactive as the prover can simply send alpha, gamma together as the full proof.</a:t>
            </a:r>
          </a:p>
          <a:p>
            <a:r>
              <a:rPr lang="en-US" dirty="0"/>
              <a:t>Then, to make this a signature from proof of knowledge, we simply include the message m as another input to the hash function. And the signature is the full proof, that’s alpha, gamma.</a:t>
            </a:r>
          </a:p>
          <a:p>
            <a:r>
              <a:rPr lang="en-US" dirty="0"/>
              <a:t>This is a simplified version where there’s a single prover. In our threshold scheme, we have an interactive protocol where the witness w is shared among the signers.</a:t>
            </a:r>
          </a:p>
        </p:txBody>
      </p:sp>
    </p:spTree>
    <p:extLst>
      <p:ext uri="{BB962C8B-B14F-4D97-AF65-F5344CB8AC3E}">
        <p14:creationId xmlns:p14="http://schemas.microsoft.com/office/powerpoint/2010/main" val="2537031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going back to our RSA based ATS scheme,</a:t>
            </a:r>
          </a:p>
          <a:p>
            <a:r>
              <a:rPr lang="en-US" dirty="0"/>
              <a:t>A bit more concretely, the public key contains some element Y (we’ll see where Y comes from in a bit), and secret key of the </a:t>
            </a:r>
            <a:r>
              <a:rPr lang="en-US" dirty="0" err="1"/>
              <a:t>ith</a:t>
            </a:r>
            <a:r>
              <a:rPr lang="en-US" dirty="0"/>
              <a:t> party ski is defined to be the </a:t>
            </a:r>
            <a:r>
              <a:rPr lang="en-US" dirty="0" err="1"/>
              <a:t>eith</a:t>
            </a:r>
            <a:r>
              <a:rPr lang="en-US" dirty="0"/>
              <a:t> root of Y, where </a:t>
            </a:r>
            <a:r>
              <a:rPr lang="en-US" dirty="0" err="1"/>
              <a:t>ei</a:t>
            </a:r>
            <a:r>
              <a:rPr lang="en-US" dirty="0"/>
              <a:t> is , the </a:t>
            </a:r>
            <a:r>
              <a:rPr lang="en-US" dirty="0" err="1"/>
              <a:t>ith</a:t>
            </a:r>
            <a:r>
              <a:rPr lang="en-US" dirty="0"/>
              <a:t> prime larger than 2^lambda. Note here that these </a:t>
            </a:r>
            <a:r>
              <a:rPr lang="en-US" dirty="0" err="1"/>
              <a:t>ei</a:t>
            </a:r>
            <a:r>
              <a:rPr lang="en-US" dirty="0"/>
              <a:t> values for each signer are publicly computable from the signer’s ID.</a:t>
            </a:r>
          </a:p>
          <a:p>
            <a:r>
              <a:rPr lang="en-US" dirty="0"/>
              <a:t>Then, the signature from a signer set J on msg m, is a signature from proof of knowledge of product </a:t>
            </a:r>
            <a:r>
              <a:rPr lang="en-US" dirty="0" err="1"/>
              <a:t>ei</a:t>
            </a:r>
            <a:r>
              <a:rPr lang="en-US" dirty="0"/>
              <a:t> </a:t>
            </a:r>
            <a:r>
              <a:rPr lang="en-US" dirty="0" err="1"/>
              <a:t>th</a:t>
            </a:r>
            <a:r>
              <a:rPr lang="en-US" dirty="0"/>
              <a:t> root of Y.</a:t>
            </a:r>
          </a:p>
          <a:p>
            <a:r>
              <a:rPr lang="en-US" dirty="0"/>
              <a:t>So at a high level, signer </a:t>
            </a:r>
            <a:r>
              <a:rPr lang="en-US" dirty="0" err="1"/>
              <a:t>i</a:t>
            </a:r>
            <a:r>
              <a:rPr lang="en-US" dirty="0"/>
              <a:t> has the </a:t>
            </a:r>
            <a:r>
              <a:rPr lang="en-US" dirty="0" err="1"/>
              <a:t>eith</a:t>
            </a:r>
            <a:r>
              <a:rPr lang="en-US" dirty="0"/>
              <a:t> root, and all signers in set J will run an interactive protocol to get this signature of </a:t>
            </a:r>
            <a:r>
              <a:rPr lang="en-US" dirty="0" err="1"/>
              <a:t>pok</a:t>
            </a:r>
            <a:r>
              <a:rPr lang="en-US" dirty="0"/>
              <a:t>.</a:t>
            </a:r>
          </a:p>
          <a:p>
            <a:r>
              <a:rPr lang="en-US" dirty="0"/>
              <a:t>Note that we can do a similar construction with other groups of unknown order, like class groups for example.</a:t>
            </a:r>
          </a:p>
        </p:txBody>
      </p:sp>
    </p:spTree>
    <p:extLst>
      <p:ext uri="{BB962C8B-B14F-4D97-AF65-F5344CB8AC3E}">
        <p14:creationId xmlns:p14="http://schemas.microsoft.com/office/powerpoint/2010/main" val="15111199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More formally, in </a:t>
            </a:r>
            <a:r>
              <a:rPr lang="en-US" dirty="0" err="1"/>
              <a:t>KeyGen</a:t>
            </a:r>
            <a:r>
              <a:rPr lang="en-US" dirty="0"/>
              <a:t> for our RSA-ATS scheme, we sample Xi for all I in 1 to n, then, compute X as the product of all Xi, and we define Y to be this X raised to the power of the product of </a:t>
            </a:r>
            <a:r>
              <a:rPr lang="en-US" dirty="0" err="1"/>
              <a:t>ei</a:t>
            </a:r>
            <a:r>
              <a:rPr lang="en-US" dirty="0"/>
              <a:t> for all parties. </a:t>
            </a:r>
          </a:p>
          <a:p>
            <a:r>
              <a:rPr lang="en-US" dirty="0"/>
              <a:t>Then, we can easily compute secret key of </a:t>
            </a:r>
            <a:r>
              <a:rPr lang="en-US" dirty="0" err="1"/>
              <a:t>ith</a:t>
            </a:r>
            <a:r>
              <a:rPr lang="en-US" dirty="0"/>
              <a:t> party, by raising X to the power of product of all </a:t>
            </a:r>
            <a:r>
              <a:rPr lang="en-US" dirty="0" err="1"/>
              <a:t>ej</a:t>
            </a:r>
            <a:r>
              <a:rPr lang="en-US" dirty="0"/>
              <a:t> except for </a:t>
            </a:r>
            <a:r>
              <a:rPr lang="en-US" dirty="0" err="1"/>
              <a:t>i</a:t>
            </a:r>
            <a:r>
              <a:rPr lang="en-US" dirty="0"/>
              <a:t>. this would give us the </a:t>
            </a:r>
            <a:r>
              <a:rPr lang="en-US" dirty="0" err="1"/>
              <a:t>ei</a:t>
            </a:r>
            <a:r>
              <a:rPr lang="en-US" dirty="0"/>
              <a:t> </a:t>
            </a:r>
            <a:r>
              <a:rPr lang="en-US" dirty="0" err="1"/>
              <a:t>th</a:t>
            </a:r>
            <a:r>
              <a:rPr lang="en-US" dirty="0"/>
              <a:t> root of Y, which is exactly what we wanted. </a:t>
            </a:r>
          </a:p>
          <a:p>
            <a:r>
              <a:rPr lang="en-US" dirty="0"/>
              <a:t>we can do this as a distributed protocol, which I’ll cover in a bit.</a:t>
            </a:r>
          </a:p>
        </p:txBody>
      </p:sp>
    </p:spTree>
    <p:extLst>
      <p:ext uri="{BB962C8B-B14F-4D97-AF65-F5344CB8AC3E}">
        <p14:creationId xmlns:p14="http://schemas.microsoft.com/office/powerpoint/2010/main" val="23424073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dirty="0"/>
              <a:t>Next, signing for our scheme is a 3 round interactive protocol. So for a sign query for signer set J, all the parties in J will run the following protocol:</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 the first round, we sample a random number zi, raise it to power </a:t>
            </a:r>
            <a:r>
              <a:rPr lang="en-US" sz="1800" b="0" i="0" u="none" strike="noStrike" dirty="0" err="1">
                <a:solidFill>
                  <a:srgbClr val="000000"/>
                </a:solidFill>
                <a:effectLst/>
                <a:latin typeface="Arial" panose="020B0604020202020204" pitchFamily="34" charset="0"/>
              </a:rPr>
              <a:t>eJ</a:t>
            </a:r>
            <a:r>
              <a:rPr lang="en-US" sz="1800" b="0" i="0" u="none" strike="noStrike" dirty="0">
                <a:solidFill>
                  <a:srgbClr val="000000"/>
                </a:solidFill>
                <a:effectLst/>
                <a:latin typeface="Arial" panose="020B0604020202020204" pitchFamily="34" charset="0"/>
              </a:rPr>
              <a:t> which is the product </a:t>
            </a:r>
            <a:r>
              <a:rPr lang="en-US" sz="1800" dirty="0"/>
              <a:t>of </a:t>
            </a:r>
            <a:r>
              <a:rPr lang="en-US" sz="1800" dirty="0" err="1"/>
              <a:t>el’s</a:t>
            </a:r>
            <a:r>
              <a:rPr lang="en-US" sz="1800" dirty="0"/>
              <a:t> of all parties l in the signing set J</a:t>
            </a:r>
            <a:r>
              <a:rPr lang="en-US" sz="1800" b="0" i="0" u="none" strike="noStrike" dirty="0">
                <a:solidFill>
                  <a:srgbClr val="000000"/>
                </a:solidFill>
                <a:effectLst/>
                <a:latin typeface="Arial" panose="020B0604020202020204" pitchFamily="34" charset="0"/>
              </a:rPr>
              <a:t>, and send a commitment to this randomness to all parties in J: specifically, we send a hash of J, Ri.</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 round 2, if we receive a commitment from all parties in J, then, we open the commitment, and send Ri to all parties.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 round 3, once we receive the opening from all parties in J, we first check that all the openings are valid, i.e. </a:t>
            </a:r>
            <a:r>
              <a:rPr lang="en-US" sz="1800" b="0" i="0" u="none" strike="noStrike" dirty="0" err="1">
                <a:solidFill>
                  <a:srgbClr val="000000"/>
                </a:solidFill>
                <a:effectLst/>
                <a:latin typeface="Arial" panose="020B0604020202020204" pitchFamily="34" charset="0"/>
              </a:rPr>
              <a:t>tl</a:t>
            </a:r>
            <a:r>
              <a:rPr lang="en-US" sz="1800" b="0" i="0" u="none" strike="noStrike" dirty="0">
                <a:solidFill>
                  <a:srgbClr val="000000"/>
                </a:solidFill>
                <a:effectLst/>
                <a:latin typeface="Arial" panose="020B0604020202020204" pitchFamily="34" charset="0"/>
              </a:rPr>
              <a:t> = hash of J , </a:t>
            </a:r>
            <a:r>
              <a:rPr lang="en-US" sz="1800" b="0" i="0" u="none" strike="noStrike" dirty="0" err="1">
                <a:solidFill>
                  <a:srgbClr val="000000"/>
                </a:solidFill>
                <a:effectLst/>
                <a:latin typeface="Arial" panose="020B0604020202020204" pitchFamily="34" charset="0"/>
              </a:rPr>
              <a:t>Rl</a:t>
            </a:r>
            <a:r>
              <a:rPr lang="en-US" sz="1800" b="0" i="0" u="none" strike="noStrike" dirty="0">
                <a:solidFill>
                  <a:srgbClr val="000000"/>
                </a:solidFill>
                <a:effectLst/>
                <a:latin typeface="Arial" panose="020B0604020202020204" pitchFamily="34" charset="0"/>
              </a:rPr>
              <a:t> for all l in the signer set J.</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if that’s the case, we calculate R = product of all </a:t>
            </a:r>
            <a:r>
              <a:rPr lang="en-US" sz="1800" b="0" i="0" u="none" strike="noStrike" dirty="0" err="1">
                <a:solidFill>
                  <a:srgbClr val="000000"/>
                </a:solidFill>
                <a:effectLst/>
                <a:latin typeface="Arial" panose="020B0604020202020204" pitchFamily="34" charset="0"/>
              </a:rPr>
              <a:t>Rl</a:t>
            </a:r>
            <a:r>
              <a:rPr lang="en-US" sz="1800" b="0" i="0" u="none" strike="noStrike" dirty="0">
                <a:solidFill>
                  <a:srgbClr val="000000"/>
                </a:solidFill>
                <a:effectLst/>
                <a:latin typeface="Arial" panose="020B0604020202020204" pitchFamily="34" charset="0"/>
              </a:rPr>
              <a:t>, and compute c, which is hash of R, msg m, the signing set J and the public key pk. we then return the signature to be c, and zi*</a:t>
            </a:r>
            <a:r>
              <a:rPr lang="en-US" sz="1800" b="0" i="0" u="none" strike="noStrike" dirty="0" err="1">
                <a:solidFill>
                  <a:srgbClr val="000000"/>
                </a:solidFill>
                <a:effectLst/>
                <a:latin typeface="Arial" panose="020B0604020202020204" pitchFamily="34" charset="0"/>
              </a:rPr>
              <a:t>ski^c</a:t>
            </a:r>
            <a:r>
              <a:rPr lang="en-US" sz="1800" b="0" i="0" u="none" strike="noStrike" dirty="0">
                <a:solidFill>
                  <a:srgbClr val="000000"/>
                </a:solidFill>
                <a:effectLst/>
                <a:latin typeface="Arial" panose="020B0604020202020204" pitchFamily="34" charset="0"/>
              </a:rPr>
              <a:t> mod N.</a:t>
            </a:r>
            <a:endParaRPr lang="en-US" dirty="0"/>
          </a:p>
          <a:p>
            <a:r>
              <a:rPr lang="en-US" dirty="0"/>
              <a:t>here, note that, this term, zi*</a:t>
            </a:r>
            <a:r>
              <a:rPr lang="en-US" dirty="0" err="1"/>
              <a:t>ski^c</a:t>
            </a:r>
            <a:r>
              <a:rPr lang="en-US" dirty="0"/>
              <a:t>, if we raise this to power </a:t>
            </a:r>
            <a:r>
              <a:rPr lang="en-US" dirty="0" err="1"/>
              <a:t>eJ</a:t>
            </a:r>
            <a:r>
              <a:rPr lang="en-US" dirty="0"/>
              <a:t> (i.e. the product of </a:t>
            </a:r>
            <a:r>
              <a:rPr lang="en-US" dirty="0" err="1"/>
              <a:t>ei</a:t>
            </a:r>
            <a:r>
              <a:rPr lang="en-US" dirty="0"/>
              <a:t> for all parties in J), we get Ri, multiplied to Y raised to the power c*</a:t>
            </a:r>
            <a:r>
              <a:rPr lang="en-US" dirty="0" err="1"/>
              <a:t>eJ</a:t>
            </a:r>
            <a:r>
              <a:rPr lang="en-US" dirty="0"/>
              <a:t>/</a:t>
            </a:r>
            <a:r>
              <a:rPr lang="en-US" dirty="0" err="1"/>
              <a:t>ei</a:t>
            </a:r>
            <a:r>
              <a:rPr lang="en-US" dirty="0"/>
              <a:t>. (this follows from the fact that ski is the </a:t>
            </a:r>
            <a:r>
              <a:rPr lang="en-US" dirty="0" err="1"/>
              <a:t>ei</a:t>
            </a:r>
            <a:r>
              <a:rPr lang="en-US" dirty="0"/>
              <a:t> </a:t>
            </a:r>
            <a:r>
              <a:rPr lang="en-US" dirty="0" err="1"/>
              <a:t>th</a:t>
            </a:r>
            <a:r>
              <a:rPr lang="en-US" dirty="0"/>
              <a:t> root of Y)</a:t>
            </a:r>
          </a:p>
          <a:p>
            <a:r>
              <a:rPr lang="en-US" dirty="0"/>
              <a:t>This is actually just a generalization of the </a:t>
            </a:r>
            <a:r>
              <a:rPr lang="en-US" dirty="0" err="1"/>
              <a:t>Guillou</a:t>
            </a:r>
            <a:r>
              <a:rPr lang="en-US" dirty="0"/>
              <a:t> and </a:t>
            </a:r>
            <a:r>
              <a:rPr lang="en-US" dirty="0" err="1"/>
              <a:t>Quisquater</a:t>
            </a:r>
            <a:r>
              <a:rPr lang="en-US" dirty="0"/>
              <a:t> IBE scheme.</a:t>
            </a:r>
          </a:p>
        </p:txBody>
      </p:sp>
    </p:spTree>
    <p:extLst>
      <p:ext uri="{BB962C8B-B14F-4D97-AF65-F5344CB8AC3E}">
        <p14:creationId xmlns:p14="http://schemas.microsoft.com/office/powerpoint/2010/main" val="28990244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Combine signature shares: we check all c values are consistent, </a:t>
            </a:r>
          </a:p>
          <a:p>
            <a:r>
              <a:rPr lang="en-US" dirty="0"/>
              <a:t>and then we compute s as the product of all </a:t>
            </a:r>
            <a:r>
              <a:rPr lang="en-US" dirty="0" err="1"/>
              <a:t>si</a:t>
            </a:r>
            <a:r>
              <a:rPr lang="en-US" dirty="0"/>
              <a:t> values,</a:t>
            </a:r>
          </a:p>
          <a:p>
            <a:r>
              <a:rPr lang="en-US" dirty="0"/>
              <a:t> and we return the signing set, the value c and s, as the full signature.</a:t>
            </a:r>
          </a:p>
          <a:p>
            <a:r>
              <a:rPr lang="en-US" dirty="0"/>
              <a:t>Note here, that if we raise s to power </a:t>
            </a:r>
            <a:r>
              <a:rPr lang="en-US" dirty="0" err="1"/>
              <a:t>eJ</a:t>
            </a:r>
            <a:r>
              <a:rPr lang="en-US" dirty="0"/>
              <a:t>, we get product of all </a:t>
            </a:r>
            <a:r>
              <a:rPr lang="en-US" dirty="0" err="1"/>
              <a:t>si</a:t>
            </a:r>
            <a:r>
              <a:rPr lang="en-US" dirty="0"/>
              <a:t> raised to </a:t>
            </a:r>
            <a:r>
              <a:rPr lang="en-US" dirty="0" err="1"/>
              <a:t>eJ</a:t>
            </a:r>
            <a:r>
              <a:rPr lang="en-US" dirty="0"/>
              <a:t>.</a:t>
            </a:r>
          </a:p>
          <a:p>
            <a:r>
              <a:rPr lang="en-US" dirty="0"/>
              <a:t>As we saw in the last slide, </a:t>
            </a:r>
            <a:r>
              <a:rPr lang="en-US" dirty="0" err="1"/>
              <a:t>si</a:t>
            </a:r>
            <a:r>
              <a:rPr lang="en-US" dirty="0"/>
              <a:t> power </a:t>
            </a:r>
            <a:r>
              <a:rPr lang="en-US" dirty="0" err="1"/>
              <a:t>eJ</a:t>
            </a:r>
            <a:r>
              <a:rPr lang="en-US" dirty="0"/>
              <a:t> is equal to Ri times Y raised to </a:t>
            </a:r>
            <a:r>
              <a:rPr lang="en-US" dirty="0" err="1"/>
              <a:t>ceJ</a:t>
            </a:r>
            <a:r>
              <a:rPr lang="en-US" dirty="0"/>
              <a:t>/</a:t>
            </a:r>
            <a:r>
              <a:rPr lang="en-US" dirty="0" err="1"/>
              <a:t>ei</a:t>
            </a:r>
            <a:r>
              <a:rPr lang="en-US" dirty="0"/>
              <a:t>.</a:t>
            </a:r>
          </a:p>
          <a:p>
            <a:r>
              <a:rPr lang="en-US" dirty="0"/>
              <a:t>Multiplying all these terms together, we get that s power </a:t>
            </a:r>
            <a:r>
              <a:rPr lang="en-US" dirty="0" err="1"/>
              <a:t>eJ</a:t>
            </a:r>
            <a:r>
              <a:rPr lang="en-US" dirty="0"/>
              <a:t> is equal to R times Y raised to the power c times sum of </a:t>
            </a:r>
            <a:r>
              <a:rPr lang="en-US" dirty="0" err="1"/>
              <a:t>eJ</a:t>
            </a:r>
            <a:r>
              <a:rPr lang="en-US" dirty="0"/>
              <a:t>/</a:t>
            </a:r>
            <a:r>
              <a:rPr lang="en-US" dirty="0" err="1"/>
              <a:t>ei</a:t>
            </a:r>
            <a:r>
              <a:rPr lang="en-US" dirty="0"/>
              <a:t>,</a:t>
            </a:r>
          </a:p>
        </p:txBody>
      </p:sp>
    </p:spTree>
    <p:extLst>
      <p:ext uri="{BB962C8B-B14F-4D97-AF65-F5344CB8AC3E}">
        <p14:creationId xmlns:p14="http://schemas.microsoft.com/office/powerpoint/2010/main" val="33556209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to verify the signature, we first compute YJ, which we define as, Y raised to the power of sum of </a:t>
            </a:r>
            <a:r>
              <a:rPr lang="en-US" sz="1800" b="0" i="0" u="none" strike="noStrike" dirty="0" err="1">
                <a:solidFill>
                  <a:srgbClr val="000000"/>
                </a:solidFill>
                <a:effectLst/>
                <a:latin typeface="Arial" panose="020B0604020202020204" pitchFamily="34" charset="0"/>
              </a:rPr>
              <a:t>eJ</a:t>
            </a:r>
            <a:r>
              <a:rPr lang="en-US" sz="1800" b="0" i="0" u="none" strike="noStrike" dirty="0">
                <a:solidFill>
                  <a:srgbClr val="000000"/>
                </a:solidFill>
                <a:effectLst/>
                <a:latin typeface="Arial" panose="020B0604020202020204" pitchFamily="34" charset="0"/>
              </a:rPr>
              <a:t>/</a:t>
            </a:r>
            <a:r>
              <a:rPr lang="en-US" sz="1800" b="0" i="0" u="none" strike="noStrike" dirty="0" err="1">
                <a:solidFill>
                  <a:srgbClr val="000000"/>
                </a:solidFill>
                <a:effectLst/>
                <a:latin typeface="Arial" panose="020B0604020202020204" pitchFamily="34" charset="0"/>
              </a:rPr>
              <a:t>ei</a:t>
            </a:r>
            <a:r>
              <a:rPr lang="en-US" sz="1800" b="0" i="0" u="none" strike="noStrike" dirty="0">
                <a:solidFill>
                  <a:srgbClr val="000000"/>
                </a:solidFill>
                <a:effectLst/>
                <a:latin typeface="Arial" panose="020B0604020202020204" pitchFamily="34" charset="0"/>
              </a:rPr>
              <a:t> (note this looks similar to the expression we saw in the last slide).</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Then, we compute R as : </a:t>
            </a:r>
            <a:r>
              <a:rPr lang="en-US" sz="1800" b="0" i="0" u="none" strike="noStrike" dirty="0" err="1">
                <a:solidFill>
                  <a:srgbClr val="000000"/>
                </a:solidFill>
                <a:effectLst/>
                <a:latin typeface="Arial" panose="020B0604020202020204" pitchFamily="34" charset="0"/>
              </a:rPr>
              <a:t>s^eJ</a:t>
            </a:r>
            <a:r>
              <a:rPr lang="en-US" sz="1800" b="0" i="0" u="none" strike="noStrike" dirty="0">
                <a:solidFill>
                  <a:srgbClr val="000000"/>
                </a:solidFill>
                <a:effectLst/>
                <a:latin typeface="Arial" panose="020B0604020202020204" pitchFamily="34" charset="0"/>
              </a:rPr>
              <a:t> divided by, YJ raised to the power c.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and, based on what we saw in the last slide, this expression would give us the correct value of R.</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then, to verify the sig, we check that the signer set is of size </a:t>
            </a:r>
            <a:r>
              <a:rPr lang="en-US" sz="1800" b="0" i="0" u="none" strike="noStrike" dirty="0" err="1">
                <a:solidFill>
                  <a:srgbClr val="000000"/>
                </a:solidFill>
                <a:effectLst/>
                <a:latin typeface="Arial" panose="020B0604020202020204" pitchFamily="34" charset="0"/>
              </a:rPr>
              <a:t>atleast</a:t>
            </a:r>
            <a:r>
              <a:rPr lang="en-US" sz="1800" b="0" i="0" u="none" strike="noStrike" dirty="0">
                <a:solidFill>
                  <a:srgbClr val="000000"/>
                </a:solidFill>
                <a:effectLst/>
                <a:latin typeface="Arial" panose="020B0604020202020204" pitchFamily="34" charset="0"/>
              </a:rPr>
              <a:t> t, and that the c value is indeed the hash of this value R, msg m, signer set J and public key.</a:t>
            </a:r>
            <a:endParaRPr lang="en-US" dirty="0"/>
          </a:p>
          <a:p>
            <a:r>
              <a:rPr lang="en-US" dirty="0"/>
              <a:t>Lastly trace just returns the signer set included in the signature.</a:t>
            </a:r>
          </a:p>
        </p:txBody>
      </p:sp>
    </p:spTree>
    <p:extLst>
      <p:ext uri="{BB962C8B-B14F-4D97-AF65-F5344CB8AC3E}">
        <p14:creationId xmlns:p14="http://schemas.microsoft.com/office/powerpoint/2010/main" val="27825743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terms of security, we have proved that our RSA-ATS scheme is unforgeable and accountable if strong RSA holds. </a:t>
            </a:r>
          </a:p>
          <a:p>
            <a:r>
              <a:rPr lang="en-US" dirty="0"/>
              <a:t>Formally, for every adversary A that breaks uf1 or acc1 for our RSA ATS scheme, there exists an adversary B that breaks strong RSA with the following relation b/w their advantages.</a:t>
            </a:r>
          </a:p>
        </p:txBody>
      </p:sp>
    </p:spTree>
    <p:extLst>
      <p:ext uri="{BB962C8B-B14F-4D97-AF65-F5344CB8AC3E}">
        <p14:creationId xmlns:p14="http://schemas.microsoft.com/office/powerpoint/2010/main" val="156778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1fa850bd56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1fa850bd56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a threshold sig more formally, has 4 algos: keygen which returns the pk and the </a:t>
            </a:r>
            <a:r>
              <a:rPr lang="en" dirty="0" err="1">
                <a:solidFill>
                  <a:schemeClr val="dk1"/>
                </a:solidFill>
              </a:rPr>
              <a:t>sks</a:t>
            </a:r>
            <a:r>
              <a:rPr lang="en" dirty="0">
                <a:solidFill>
                  <a:schemeClr val="dk1"/>
                </a:solidFill>
              </a:rPr>
              <a:t>, </a:t>
            </a:r>
          </a:p>
          <a:p>
            <a:pPr marL="0" lvl="0" indent="0" algn="l" rtl="0">
              <a:spcBef>
                <a:spcPts val="0"/>
              </a:spcBef>
              <a:spcAft>
                <a:spcPts val="0"/>
              </a:spcAft>
              <a:buClr>
                <a:schemeClr val="dk1"/>
              </a:buClr>
              <a:buSzPts val="1100"/>
              <a:buFont typeface="Arial"/>
              <a:buNone/>
            </a:pPr>
            <a:r>
              <a:rPr lang="en" dirty="0">
                <a:solidFill>
                  <a:schemeClr val="dk1"/>
                </a:solidFill>
              </a:rPr>
              <a:t>A sign </a:t>
            </a:r>
            <a:r>
              <a:rPr lang="en" dirty="0" err="1">
                <a:solidFill>
                  <a:schemeClr val="dk1"/>
                </a:solidFill>
              </a:rPr>
              <a:t>func</a:t>
            </a:r>
            <a:r>
              <a:rPr lang="en" dirty="0">
                <a:solidFill>
                  <a:schemeClr val="dk1"/>
                </a:solidFill>
              </a:rPr>
              <a:t> which returns the signature share for a party for some quorum J of size </a:t>
            </a:r>
            <a:r>
              <a:rPr lang="en" dirty="0" err="1">
                <a:solidFill>
                  <a:schemeClr val="dk1"/>
                </a:solidFill>
              </a:rPr>
              <a:t>atleast</a:t>
            </a:r>
            <a:r>
              <a:rPr lang="en" dirty="0">
                <a:solidFill>
                  <a:schemeClr val="dk1"/>
                </a:solidFill>
              </a:rPr>
              <a:t> t, </a:t>
            </a:r>
          </a:p>
          <a:p>
            <a:pPr marL="0" lvl="0" indent="0" algn="l" rtl="0">
              <a:spcBef>
                <a:spcPts val="0"/>
              </a:spcBef>
              <a:spcAft>
                <a:spcPts val="0"/>
              </a:spcAft>
              <a:buClr>
                <a:schemeClr val="dk1"/>
              </a:buClr>
              <a:buSzPts val="1100"/>
              <a:buFont typeface="Arial"/>
              <a:buNone/>
            </a:pPr>
            <a:r>
              <a:rPr lang="en" dirty="0">
                <a:solidFill>
                  <a:schemeClr val="dk1"/>
                </a:solidFill>
              </a:rPr>
              <a:t>A combine algo that combines sig shares to get a full sig, </a:t>
            </a:r>
          </a:p>
          <a:p>
            <a:pPr marL="0" lvl="0" indent="0" algn="l" rtl="0">
              <a:spcBef>
                <a:spcPts val="0"/>
              </a:spcBef>
              <a:spcAft>
                <a:spcPts val="0"/>
              </a:spcAft>
              <a:buClr>
                <a:schemeClr val="dk1"/>
              </a:buClr>
              <a:buSzPts val="1100"/>
              <a:buFont typeface="Arial"/>
              <a:buNone/>
            </a:pPr>
            <a:r>
              <a:rPr lang="en" dirty="0">
                <a:solidFill>
                  <a:schemeClr val="dk1"/>
                </a:solidFill>
              </a:rPr>
              <a:t>and Verify, which checks whether sigma is a valid sign on m </a:t>
            </a:r>
            <a:r>
              <a:rPr lang="en" dirty="0" err="1">
                <a:solidFill>
                  <a:schemeClr val="dk1"/>
                </a:solidFill>
              </a:rPr>
              <a:t>w.r.t.</a:t>
            </a:r>
            <a:r>
              <a:rPr lang="en" dirty="0">
                <a:solidFill>
                  <a:schemeClr val="dk1"/>
                </a:solidFill>
              </a:rPr>
              <a:t> pk.</a:t>
            </a:r>
          </a:p>
          <a:p>
            <a:pPr marL="0" lvl="0" indent="0" algn="l" rtl="0">
              <a:spcBef>
                <a:spcPts val="0"/>
              </a:spcBef>
              <a:spcAft>
                <a:spcPts val="0"/>
              </a:spcAft>
              <a:buClr>
                <a:schemeClr val="dk1"/>
              </a:buClr>
              <a:buSzPts val="1100"/>
              <a:buFont typeface="Arial"/>
              <a:buNone/>
            </a:pPr>
            <a:r>
              <a:rPr lang="en-US" dirty="0">
                <a:solidFill>
                  <a:schemeClr val="dk1"/>
                </a:solidFill>
              </a:rPr>
              <a:t>Somewhat I</a:t>
            </a:r>
            <a:r>
              <a:rPr lang="en" dirty="0" err="1">
                <a:solidFill>
                  <a:schemeClr val="dk1"/>
                </a:solidFill>
              </a:rPr>
              <a:t>nformally</a:t>
            </a:r>
            <a:r>
              <a:rPr lang="en" dirty="0">
                <a:solidFill>
                  <a:schemeClr val="dk1"/>
                </a:solidFill>
              </a:rPr>
              <a:t>, a secure Threshold Sign scheme has the following 2 properties: </a:t>
            </a:r>
          </a:p>
          <a:p>
            <a:pPr marL="0" lvl="0" indent="0" algn="l" rtl="0">
              <a:spcBef>
                <a:spcPts val="0"/>
              </a:spcBef>
              <a:spcAft>
                <a:spcPts val="0"/>
              </a:spcAft>
              <a:buClr>
                <a:schemeClr val="dk1"/>
              </a:buClr>
              <a:buSzPts val="1100"/>
              <a:buFont typeface="Arial"/>
              <a:buNone/>
            </a:pPr>
            <a:r>
              <a:rPr lang="en-US" dirty="0">
                <a:solidFill>
                  <a:schemeClr val="dk1"/>
                </a:solidFill>
              </a:rPr>
              <a:t>Its C</a:t>
            </a:r>
            <a:r>
              <a:rPr lang="en" dirty="0" err="1">
                <a:solidFill>
                  <a:schemeClr val="dk1"/>
                </a:solidFill>
              </a:rPr>
              <a:t>orrect</a:t>
            </a:r>
            <a:r>
              <a:rPr lang="en" dirty="0">
                <a:solidFill>
                  <a:schemeClr val="dk1"/>
                </a:solidFill>
              </a:rPr>
              <a:t>, meaning that combining honest signatures from any t parties gives a valid sign, </a:t>
            </a:r>
          </a:p>
          <a:p>
            <a:pPr marL="0" lvl="0" indent="0" algn="l" rtl="0">
              <a:spcBef>
                <a:spcPts val="0"/>
              </a:spcBef>
              <a:spcAft>
                <a:spcPts val="0"/>
              </a:spcAft>
              <a:buClr>
                <a:schemeClr val="dk1"/>
              </a:buClr>
              <a:buSzPts val="1100"/>
              <a:buFont typeface="Arial"/>
              <a:buNone/>
            </a:pPr>
            <a:r>
              <a:rPr lang="en" dirty="0">
                <a:solidFill>
                  <a:schemeClr val="dk1"/>
                </a:solidFill>
              </a:rPr>
              <a:t>and they’re unforgeable : </a:t>
            </a:r>
            <a:r>
              <a:rPr lang="en" dirty="0" err="1">
                <a:solidFill>
                  <a:schemeClr val="dk1"/>
                </a:solidFill>
              </a:rPr>
              <a:t>i</a:t>
            </a:r>
            <a:r>
              <a:rPr lang="en" dirty="0">
                <a:solidFill>
                  <a:schemeClr val="dk1"/>
                </a:solidFill>
              </a:rPr>
              <a:t> will define this precisely later in the talk.</a:t>
            </a: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Going back to our 2-level scheme, what we needed was an ATS scheme with short public key and an efficient DKG, lets see if our new RSA-ATS scheme satisfies these requirements.</a:t>
            </a:r>
          </a:p>
          <a:p>
            <a:r>
              <a:rPr lang="en-US" dirty="0"/>
              <a:t>In terms of the public key: we have the numbers n, t, the RSA modulus N, and an additional element Y, so this is short. Note that I haven’t included the </a:t>
            </a:r>
            <a:r>
              <a:rPr lang="en-US" dirty="0" err="1"/>
              <a:t>ei</a:t>
            </a:r>
            <a:r>
              <a:rPr lang="en-US" dirty="0"/>
              <a:t> values in the public key, since they are publicly computable and don’t need to be stored explicitly.</a:t>
            </a:r>
          </a:p>
          <a:p>
            <a:r>
              <a:rPr lang="en-US" dirty="0"/>
              <a:t>Next, we also have an efficient DKG, it’s a 1-round or non interactive. The way it works is, first, each signer samples a random number Xi, and sends Yi which is Xi raised to </a:t>
            </a:r>
            <a:r>
              <a:rPr lang="en-US" dirty="0" err="1"/>
              <a:t>ei</a:t>
            </a:r>
            <a:r>
              <a:rPr lang="en-US" dirty="0"/>
              <a:t>, to all other parties. </a:t>
            </a:r>
          </a:p>
          <a:p>
            <a:r>
              <a:rPr lang="en-US" dirty="0"/>
              <a:t>Once it gets </a:t>
            </a:r>
            <a:r>
              <a:rPr lang="en-US" dirty="0" err="1"/>
              <a:t>Yj</a:t>
            </a:r>
            <a:r>
              <a:rPr lang="en-US" dirty="0"/>
              <a:t> from all other parties, signer I sets, the public key Y to be product of Yi raised to product of all </a:t>
            </a:r>
            <a:r>
              <a:rPr lang="en-US" dirty="0" err="1"/>
              <a:t>ej</a:t>
            </a:r>
            <a:r>
              <a:rPr lang="en-US" dirty="0"/>
              <a:t> except </a:t>
            </a:r>
            <a:r>
              <a:rPr lang="en-US" dirty="0" err="1"/>
              <a:t>i</a:t>
            </a:r>
            <a:r>
              <a:rPr lang="en-US" dirty="0"/>
              <a:t>. </a:t>
            </a:r>
          </a:p>
          <a:p>
            <a:r>
              <a:rPr lang="en-US" dirty="0"/>
              <a:t>in simple terms, this gives us the product of all Xi, raised to product of all </a:t>
            </a:r>
            <a:r>
              <a:rPr lang="en-US" dirty="0" err="1"/>
              <a:t>ej’s</a:t>
            </a:r>
            <a:r>
              <a:rPr lang="en-US" dirty="0"/>
              <a:t>. </a:t>
            </a:r>
          </a:p>
          <a:p>
            <a:r>
              <a:rPr lang="en-US" dirty="0"/>
              <a:t>Next, signer </a:t>
            </a:r>
            <a:r>
              <a:rPr lang="en-US" dirty="0" err="1"/>
              <a:t>i</a:t>
            </a:r>
            <a:r>
              <a:rPr lang="en-US" dirty="0"/>
              <a:t> calculates their secret key as this complicated expression, but it effectively gives us the </a:t>
            </a:r>
            <a:r>
              <a:rPr lang="en-US" dirty="0" err="1"/>
              <a:t>ei</a:t>
            </a:r>
            <a:r>
              <a:rPr lang="en-US" dirty="0"/>
              <a:t> </a:t>
            </a:r>
            <a:r>
              <a:rPr lang="en-US" dirty="0" err="1"/>
              <a:t>th</a:t>
            </a:r>
            <a:r>
              <a:rPr lang="en-US" dirty="0"/>
              <a:t> root of Y, which is exactly what we wanted.</a:t>
            </a:r>
          </a:p>
          <a:p>
            <a:r>
              <a:rPr lang="en-US" dirty="0"/>
              <a:t>So, what this means, is that we now have an RSA based ATS scheme, which has a short public key and an efficient DKG protocol!!</a:t>
            </a:r>
          </a:p>
        </p:txBody>
      </p:sp>
    </p:spTree>
    <p:extLst>
      <p:ext uri="{BB962C8B-B14F-4D97-AF65-F5344CB8AC3E}">
        <p14:creationId xmlns:p14="http://schemas.microsoft.com/office/powerpoint/2010/main" val="35419213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21fa850bd56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21fa850bd56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recap, we just saw our RSA-ATS scheme, and if we use it as the accountable scheme for our 2-level generic scheme which we saw before, we get an ATS with proactive refresh, which satisfies uf1 and acc1 and has short-</a:t>
            </a:r>
            <a:r>
              <a:rPr lang="en-US" dirty="0" err="1"/>
              <a:t>ish</a:t>
            </a:r>
            <a:r>
              <a:rPr lang="en-US" dirty="0"/>
              <a:t> signatures!</a:t>
            </a:r>
          </a:p>
        </p:txBody>
      </p:sp>
    </p:spTree>
    <p:extLst>
      <p:ext uri="{BB962C8B-B14F-4D97-AF65-F5344CB8AC3E}">
        <p14:creationId xmlns:p14="http://schemas.microsoft.com/office/powerpoint/2010/main" val="34666577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209d2e660bd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209d2e660bd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summarize, we give 5 constructions for an accountable threshold scheme with proactive refresh, the bls construction that we saw today is the simplest, and most practical one. </a:t>
            </a:r>
          </a:p>
          <a:p>
            <a:pPr marL="0" lvl="0" indent="0" algn="l" rtl="0">
              <a:spcBef>
                <a:spcPts val="0"/>
              </a:spcBef>
              <a:spcAft>
                <a:spcPts val="0"/>
              </a:spcAft>
              <a:buNone/>
            </a:pPr>
            <a:r>
              <a:rPr lang="en-US" dirty="0"/>
              <a:t> the </a:t>
            </a:r>
            <a:r>
              <a:rPr lang="en-US" dirty="0" err="1"/>
              <a:t>schnorr</a:t>
            </a:r>
            <a:r>
              <a:rPr lang="en-US" dirty="0"/>
              <a:t> based construction relies on similar ideas as the bls one but the analysis is much more complicated.</a:t>
            </a:r>
          </a:p>
          <a:p>
            <a:pPr marL="0" lvl="0" indent="0" algn="l" rtl="0">
              <a:spcBef>
                <a:spcPts val="0"/>
              </a:spcBef>
              <a:spcAft>
                <a:spcPts val="0"/>
              </a:spcAft>
              <a:buNone/>
            </a:pPr>
            <a:r>
              <a:rPr lang="en-US" dirty="0"/>
              <a:t>the first 3 constructions achieve the stronger notions of security but are not as efficient. everyone is encouraged to look at our paper for the schemes we couldn’t cover today!</a:t>
            </a: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21fa850bd56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21fa850bd56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 conclude, </a:t>
            </a:r>
            <a:r>
              <a:rPr lang="en-US" dirty="0"/>
              <a:t>M</a:t>
            </a:r>
            <a:r>
              <a:rPr lang="en" dirty="0" err="1"/>
              <a:t>ost</a:t>
            </a:r>
            <a:r>
              <a:rPr lang="en" dirty="0"/>
              <a:t> real world systems use the trivial ATS, which is bad because, it has large sigs, its slow to verify, but as we showed today, its also not refreshable!</a:t>
            </a:r>
            <a:endParaRPr dirty="0"/>
          </a:p>
          <a:p>
            <a:pPr marL="0" lvl="0" indent="0" algn="l" rtl="0">
              <a:spcBef>
                <a:spcPts val="0"/>
              </a:spcBef>
              <a:spcAft>
                <a:spcPts val="0"/>
              </a:spcAft>
              <a:buNone/>
            </a:pPr>
            <a:r>
              <a:rPr lang="en-US" dirty="0"/>
              <a:t>This paper gives 5 </a:t>
            </a:r>
            <a:r>
              <a:rPr lang="en-US" dirty="0" err="1"/>
              <a:t>cosntructions</a:t>
            </a:r>
            <a:r>
              <a:rPr lang="en-US" dirty="0"/>
              <a:t> including some that have short signs, are fast to verify, and are also refreshable!! hence, we should not use the trivial ATS!</a:t>
            </a:r>
          </a:p>
          <a:p>
            <a:pPr marL="0" lvl="0" indent="0" algn="l" rtl="0">
              <a:spcBef>
                <a:spcPts val="0"/>
              </a:spcBef>
              <a:spcAft>
                <a:spcPts val="0"/>
              </a:spcAft>
              <a:buNone/>
            </a:pPr>
            <a:r>
              <a:rPr lang="en-US" dirty="0"/>
              <a:t>I would like to end with an open problem of building efficient ATS-PR schemes based on BLS that are acc1 secure. We actually have a pairing based signature scheme that satisfies acc1, and we’re currently writing it up.</a:t>
            </a:r>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21fa850bd56_0_1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21fa850bd56_0_1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Thankyou!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a7f22fb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a7f22fb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Existing threshold schemes fall into 2 categories: first, are called private threshold sig schemes, wherein the signatures are </a:t>
            </a:r>
            <a:r>
              <a:rPr lang="en" sz="1100" dirty="0">
                <a:solidFill>
                  <a:srgbClr val="595959"/>
                </a:solidFill>
              </a:rPr>
              <a:t>sampled from a distribution that is independent of the quorum.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595959"/>
                </a:solidFill>
              </a:rPr>
              <a:t>In other words</a:t>
            </a:r>
            <a:r>
              <a:rPr lang="en" sz="1100" dirty="0">
                <a:solidFill>
                  <a:srgbClr val="595959"/>
                </a:solidFill>
              </a:rPr>
              <a:t>, there’s no way to find out which parties signed or what the threshold is, by just looking at the signatures. </a:t>
            </a:r>
            <a:r>
              <a:rPr lang="en-US" sz="1100" dirty="0">
                <a:solidFill>
                  <a:srgbClr val="595959"/>
                </a:solidFill>
              </a:rPr>
              <a:t>T</a:t>
            </a:r>
            <a:r>
              <a:rPr lang="en" sz="1100" dirty="0" err="1">
                <a:solidFill>
                  <a:srgbClr val="595959"/>
                </a:solidFill>
              </a:rPr>
              <a:t>hese</a:t>
            </a:r>
            <a:r>
              <a:rPr lang="en" sz="1100" dirty="0">
                <a:solidFill>
                  <a:srgbClr val="595959"/>
                </a:solidFill>
              </a:rPr>
              <a:t> sigs are used when you want to hide the inner workings of an organization.</a:t>
            </a:r>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a7f22fb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a7f22fb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what </a:t>
            </a:r>
            <a:r>
              <a:rPr lang="en-US" dirty="0" err="1"/>
              <a:t>i</a:t>
            </a:r>
            <a:r>
              <a:rPr lang="en-US" dirty="0"/>
              <a:t> mean by that is, lets say an organization is running a web server, and wants to split its TLS secret key among multiple machines. Then, the benefit of using a private threshold scheme is,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Since the threshold t is hidden, an Adv doesn’t even know how many machines it needs to hack to be able to forge sigs. Secondly, if an Adv wants to do a DoS like attack, then, since the signing quorum is hidden, the Adv wont know which t parties out of n are actually online at any given time, and hence wouldn’t know who to DoS!!</a:t>
            </a:r>
            <a:endParaRPr lang="en" dirty="0"/>
          </a:p>
        </p:txBody>
      </p:sp>
    </p:spTree>
    <p:extLst>
      <p:ext uri="{BB962C8B-B14F-4D97-AF65-F5344CB8AC3E}">
        <p14:creationId xmlns:p14="http://schemas.microsoft.com/office/powerpoint/2010/main" val="3214489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a7f22fb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a7f22fb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t>
            </a:r>
            <a:r>
              <a:rPr lang="en" dirty="0"/>
              <a:t>he 2</a:t>
            </a:r>
            <a:r>
              <a:rPr lang="en" baseline="30000" dirty="0"/>
              <a:t>nd</a:t>
            </a:r>
            <a:r>
              <a:rPr lang="en" dirty="0"/>
              <a:t> type, which is also the focus of our talk, is called accountable threshold signature, wherein we can track who all signed based on the signature. </a:t>
            </a:r>
            <a:r>
              <a:rPr lang="en-US" dirty="0"/>
              <a:t>S</a:t>
            </a:r>
            <a:r>
              <a:rPr lang="en" dirty="0" err="1"/>
              <a:t>pecifically</a:t>
            </a:r>
            <a:r>
              <a:rPr lang="en" dirty="0"/>
              <a:t>, there’s a trace function that anyone can call, this takes as input pk, msg m and a valid sign sigma, and outputs the coalition J that is responsible.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Informally, these signature schemes are accountable, meaning, one malicious coalition of signers cannot frame another set.</a:t>
            </a:r>
            <a:endParaRPr lang="en" dirty="0"/>
          </a:p>
          <a:p>
            <a:pPr marL="0" lvl="0" indent="0" algn="l" rtl="0">
              <a:spcBef>
                <a:spcPts val="0"/>
              </a:spcBef>
              <a:spcAft>
                <a:spcPts val="0"/>
              </a:spcAft>
              <a:buNone/>
            </a:pPr>
            <a:r>
              <a:rPr lang="en-US" dirty="0"/>
              <a:t>T</a:t>
            </a:r>
            <a:r>
              <a:rPr lang="en" dirty="0" err="1"/>
              <a:t>hese</a:t>
            </a:r>
            <a:r>
              <a:rPr lang="en" dirty="0"/>
              <a:t> are very heavily used in financial applications, since people need to be held accountable for what they sign. </a:t>
            </a:r>
          </a:p>
        </p:txBody>
      </p:sp>
    </p:spTree>
    <p:extLst>
      <p:ext uri="{BB962C8B-B14F-4D97-AF65-F5344CB8AC3E}">
        <p14:creationId xmlns:p14="http://schemas.microsoft.com/office/powerpoint/2010/main" val="220486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163025" y="670800"/>
            <a:ext cx="8795100" cy="39135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T Serif"/>
              <a:buNone/>
              <a:defRPr sz="2800">
                <a:solidFill>
                  <a:schemeClr val="dk1"/>
                </a:solidFill>
                <a:latin typeface="PT Serif"/>
                <a:ea typeface="PT Serif"/>
                <a:cs typeface="PT Serif"/>
                <a:sym typeface="PT Serif"/>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T Serif"/>
              <a:buChar char="●"/>
              <a:defRPr sz="1800">
                <a:solidFill>
                  <a:schemeClr val="dk2"/>
                </a:solidFill>
                <a:latin typeface="PT Serif"/>
                <a:ea typeface="PT Serif"/>
                <a:cs typeface="PT Serif"/>
                <a:sym typeface="PT Serif"/>
              </a:defRPr>
            </a:lvl1pPr>
            <a:lvl2pPr marL="914400" lvl="1" indent="-317500">
              <a:lnSpc>
                <a:spcPct val="115000"/>
              </a:lnSpc>
              <a:spcBef>
                <a:spcPts val="0"/>
              </a:spcBef>
              <a:spcAft>
                <a:spcPts val="0"/>
              </a:spcAft>
              <a:buClr>
                <a:schemeClr val="dk2"/>
              </a:buClr>
              <a:buSzPts val="1400"/>
              <a:buFont typeface="PT Serif"/>
              <a:buChar char="○"/>
              <a:defRPr>
                <a:solidFill>
                  <a:schemeClr val="dk2"/>
                </a:solidFill>
                <a:latin typeface="PT Serif"/>
                <a:ea typeface="PT Serif"/>
                <a:cs typeface="PT Serif"/>
                <a:sym typeface="PT Serif"/>
              </a:defRPr>
            </a:lvl2pPr>
            <a:lvl3pPr marL="1371600" lvl="2" indent="-317500">
              <a:lnSpc>
                <a:spcPct val="115000"/>
              </a:lnSpc>
              <a:spcBef>
                <a:spcPts val="0"/>
              </a:spcBef>
              <a:spcAft>
                <a:spcPts val="0"/>
              </a:spcAft>
              <a:buClr>
                <a:schemeClr val="dk2"/>
              </a:buClr>
              <a:buSzPts val="1400"/>
              <a:buFont typeface="PT Serif"/>
              <a:buChar char="■"/>
              <a:defRPr>
                <a:solidFill>
                  <a:schemeClr val="dk2"/>
                </a:solidFill>
                <a:latin typeface="PT Serif"/>
                <a:ea typeface="PT Serif"/>
                <a:cs typeface="PT Serif"/>
                <a:sym typeface="PT Serif"/>
              </a:defRPr>
            </a:lvl3pPr>
            <a:lvl4pPr marL="1828800" lvl="3" indent="-317500">
              <a:lnSpc>
                <a:spcPct val="115000"/>
              </a:lnSpc>
              <a:spcBef>
                <a:spcPts val="0"/>
              </a:spcBef>
              <a:spcAft>
                <a:spcPts val="0"/>
              </a:spcAft>
              <a:buClr>
                <a:schemeClr val="dk2"/>
              </a:buClr>
              <a:buSzPts val="1400"/>
              <a:buFont typeface="PT Serif"/>
              <a:buChar char="●"/>
              <a:defRPr>
                <a:solidFill>
                  <a:schemeClr val="dk2"/>
                </a:solidFill>
                <a:latin typeface="PT Serif"/>
                <a:ea typeface="PT Serif"/>
                <a:cs typeface="PT Serif"/>
                <a:sym typeface="PT Serif"/>
              </a:defRPr>
            </a:lvl4pPr>
            <a:lvl5pPr marL="2286000" lvl="4" indent="-317500">
              <a:lnSpc>
                <a:spcPct val="115000"/>
              </a:lnSpc>
              <a:spcBef>
                <a:spcPts val="0"/>
              </a:spcBef>
              <a:spcAft>
                <a:spcPts val="0"/>
              </a:spcAft>
              <a:buClr>
                <a:schemeClr val="dk2"/>
              </a:buClr>
              <a:buSzPts val="1400"/>
              <a:buFont typeface="PT Serif"/>
              <a:buChar char="○"/>
              <a:defRPr>
                <a:solidFill>
                  <a:schemeClr val="dk2"/>
                </a:solidFill>
                <a:latin typeface="PT Serif"/>
                <a:ea typeface="PT Serif"/>
                <a:cs typeface="PT Serif"/>
                <a:sym typeface="PT Serif"/>
              </a:defRPr>
            </a:lvl5pPr>
            <a:lvl6pPr marL="2743200" lvl="5" indent="-317500">
              <a:lnSpc>
                <a:spcPct val="115000"/>
              </a:lnSpc>
              <a:spcBef>
                <a:spcPts val="0"/>
              </a:spcBef>
              <a:spcAft>
                <a:spcPts val="0"/>
              </a:spcAft>
              <a:buClr>
                <a:schemeClr val="dk2"/>
              </a:buClr>
              <a:buSzPts val="1400"/>
              <a:buFont typeface="PT Serif"/>
              <a:buChar char="■"/>
              <a:defRPr>
                <a:solidFill>
                  <a:schemeClr val="dk2"/>
                </a:solidFill>
                <a:latin typeface="PT Serif"/>
                <a:ea typeface="PT Serif"/>
                <a:cs typeface="PT Serif"/>
                <a:sym typeface="PT Serif"/>
              </a:defRPr>
            </a:lvl6pPr>
            <a:lvl7pPr marL="3200400" lvl="6" indent="-317500">
              <a:lnSpc>
                <a:spcPct val="115000"/>
              </a:lnSpc>
              <a:spcBef>
                <a:spcPts val="0"/>
              </a:spcBef>
              <a:spcAft>
                <a:spcPts val="0"/>
              </a:spcAft>
              <a:buClr>
                <a:schemeClr val="dk2"/>
              </a:buClr>
              <a:buSzPts val="1400"/>
              <a:buFont typeface="PT Serif"/>
              <a:buChar char="●"/>
              <a:defRPr>
                <a:solidFill>
                  <a:schemeClr val="dk2"/>
                </a:solidFill>
                <a:latin typeface="PT Serif"/>
                <a:ea typeface="PT Serif"/>
                <a:cs typeface="PT Serif"/>
                <a:sym typeface="PT Serif"/>
              </a:defRPr>
            </a:lvl7pPr>
            <a:lvl8pPr marL="3657600" lvl="7" indent="-317500">
              <a:lnSpc>
                <a:spcPct val="115000"/>
              </a:lnSpc>
              <a:spcBef>
                <a:spcPts val="0"/>
              </a:spcBef>
              <a:spcAft>
                <a:spcPts val="0"/>
              </a:spcAft>
              <a:buClr>
                <a:schemeClr val="dk2"/>
              </a:buClr>
              <a:buSzPts val="1400"/>
              <a:buFont typeface="PT Serif"/>
              <a:buChar char="○"/>
              <a:defRPr>
                <a:solidFill>
                  <a:schemeClr val="dk2"/>
                </a:solidFill>
                <a:latin typeface="PT Serif"/>
                <a:ea typeface="PT Serif"/>
                <a:cs typeface="PT Serif"/>
                <a:sym typeface="PT Serif"/>
              </a:defRPr>
            </a:lvl8pPr>
            <a:lvl9pPr marL="4114800" lvl="8" indent="-317500">
              <a:lnSpc>
                <a:spcPct val="115000"/>
              </a:lnSpc>
              <a:spcBef>
                <a:spcPts val="0"/>
              </a:spcBef>
              <a:spcAft>
                <a:spcPts val="0"/>
              </a:spcAft>
              <a:buClr>
                <a:schemeClr val="dk2"/>
              </a:buClr>
              <a:buSzPts val="1400"/>
              <a:buFont typeface="PT Serif"/>
              <a:buChar char="■"/>
              <a:defRPr>
                <a:solidFill>
                  <a:schemeClr val="dk2"/>
                </a:solidFill>
                <a:latin typeface="PT Serif"/>
                <a:ea typeface="PT Serif"/>
                <a:cs typeface="PT Serif"/>
                <a:sym typeface="PT Serif"/>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2.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31.png"/><Relationship Id="rId5" Type="http://schemas.openxmlformats.org/officeDocument/2006/relationships/image" Target="../media/image16.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0.png"/></Relationships>
</file>

<file path=ppt/slides/_rels/slide12.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image" Target="../media/image7.png"/><Relationship Id="rId7" Type="http://schemas.openxmlformats.org/officeDocument/2006/relationships/image" Target="../media/image250.png"/><Relationship Id="rId12" Type="http://schemas.openxmlformats.org/officeDocument/2006/relationships/image" Target="../media/image29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0.png"/><Relationship Id="rId11" Type="http://schemas.openxmlformats.org/officeDocument/2006/relationships/image" Target="../media/image15.png"/><Relationship Id="rId10" Type="http://schemas.openxmlformats.org/officeDocument/2006/relationships/image" Target="../media/image280.png"/><Relationship Id="rId4" Type="http://schemas.openxmlformats.org/officeDocument/2006/relationships/image" Target="../media/image16.png"/><Relationship Id="rId9" Type="http://schemas.openxmlformats.org/officeDocument/2006/relationships/image" Target="../media/image270.png"/></Relationships>
</file>

<file path=ppt/slides/_rels/slide13.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10.png"/><Relationship Id="rId3" Type="http://schemas.openxmlformats.org/officeDocument/2006/relationships/image" Target="../media/image7.png"/><Relationship Id="rId7" Type="http://schemas.openxmlformats.org/officeDocument/2006/relationships/image" Target="../media/image250.png"/><Relationship Id="rId12"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0.png"/><Relationship Id="rId11" Type="http://schemas.openxmlformats.org/officeDocument/2006/relationships/image" Target="../media/image300.png"/><Relationship Id="rId10" Type="http://schemas.openxmlformats.org/officeDocument/2006/relationships/image" Target="../media/image290.png"/><Relationship Id="rId4" Type="http://schemas.openxmlformats.org/officeDocument/2006/relationships/image" Target="../media/image16.png"/><Relationship Id="rId9" Type="http://schemas.openxmlformats.org/officeDocument/2006/relationships/image" Target="../media/image270.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png"/><Relationship Id="rId7" Type="http://schemas.openxmlformats.org/officeDocument/2006/relationships/image" Target="../media/image7.png"/><Relationship Id="rId12"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14.png"/><Relationship Id="rId5" Type="http://schemas.openxmlformats.org/officeDocument/2006/relationships/image" Target="../media/image320.png"/><Relationship Id="rId10" Type="http://schemas.openxmlformats.org/officeDocument/2006/relationships/image" Target="../media/image1110.png"/><Relationship Id="rId4" Type="http://schemas.openxmlformats.org/officeDocument/2006/relationships/image" Target="../media/image32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18" Type="http://schemas.openxmlformats.org/officeDocument/2006/relationships/image" Target="../media/image35.png"/><Relationship Id="rId3" Type="http://schemas.openxmlformats.org/officeDocument/2006/relationships/image" Target="../media/image1110.png"/><Relationship Id="rId7" Type="http://schemas.openxmlformats.org/officeDocument/2006/relationships/image" Target="../media/image38.png"/><Relationship Id="rId12" Type="http://schemas.openxmlformats.org/officeDocument/2006/relationships/image" Target="../media/image320.png"/><Relationship Id="rId17" Type="http://schemas.openxmlformats.org/officeDocument/2006/relationships/image" Target="../media/image15.png"/><Relationship Id="rId2" Type="http://schemas.openxmlformats.org/officeDocument/2006/relationships/notesSlide" Target="../notesSlides/notesSlide15.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4.png"/><Relationship Id="rId15" Type="http://schemas.openxmlformats.org/officeDocument/2006/relationships/image" Target="../media/image16.png"/><Relationship Id="rId9" Type="http://schemas.openxmlformats.org/officeDocument/2006/relationships/image" Target="../media/image40.png"/><Relationship Id="rId1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12"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43.png"/><Relationship Id="rId12" Type="http://schemas.openxmlformats.org/officeDocument/2006/relationships/image" Target="../media/image14.png"/><Relationship Id="rId17" Type="http://schemas.openxmlformats.org/officeDocument/2006/relationships/image" Target="../media/image53.png"/><Relationship Id="rId2" Type="http://schemas.openxmlformats.org/officeDocument/2006/relationships/notesSlide" Target="../notesSlides/notesSlide18.xml"/><Relationship Id="rId16"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47.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16.png"/><Relationship Id="rId9" Type="http://schemas.openxmlformats.org/officeDocument/2006/relationships/image" Target="../media/image45.png"/><Relationship Id="rId1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14.png"/><Relationship Id="rId1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48.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19.xml"/><Relationship Id="rId16"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54.png"/><Relationship Id="rId11" Type="http://schemas.openxmlformats.org/officeDocument/2006/relationships/image" Target="../media/image46.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16.png"/><Relationship Id="rId9" Type="http://schemas.openxmlformats.org/officeDocument/2006/relationships/image" Target="../media/image44.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7.png"/><Relationship Id="rId7" Type="http://schemas.openxmlformats.org/officeDocument/2006/relationships/image" Target="../media/image43.png"/><Relationship Id="rId12" Type="http://schemas.openxmlformats.org/officeDocument/2006/relationships/image" Target="../media/image14.png"/><Relationship Id="rId17" Type="http://schemas.openxmlformats.org/officeDocument/2006/relationships/image" Target="../media/image15.png"/><Relationship Id="rId2" Type="http://schemas.openxmlformats.org/officeDocument/2006/relationships/notesSlide" Target="../notesSlides/notesSlide20.xml"/><Relationship Id="rId16"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47.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16.png"/><Relationship Id="rId9" Type="http://schemas.openxmlformats.org/officeDocument/2006/relationships/image" Target="../media/image45.png"/><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9.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1.xml"/><Relationship Id="rId16" Type="http://schemas.openxmlformats.org/officeDocument/2006/relationships/image" Target="../media/image15.png"/><Relationship Id="rId1" Type="http://schemas.openxmlformats.org/officeDocument/2006/relationships/slideLayout" Target="../slideLayouts/slideLayout3.xml"/><Relationship Id="rId11" Type="http://schemas.openxmlformats.org/officeDocument/2006/relationships/image" Target="../media/image64.png"/><Relationship Id="rId5" Type="http://schemas.openxmlformats.org/officeDocument/2006/relationships/image" Target="../media/image16.png"/><Relationship Id="rId15" Type="http://schemas.openxmlformats.org/officeDocument/2006/relationships/image" Target="../media/image36.png"/><Relationship Id="rId10" Type="http://schemas.openxmlformats.org/officeDocument/2006/relationships/image" Target="../media/image63.png"/><Relationship Id="rId4" Type="http://schemas.openxmlformats.org/officeDocument/2006/relationships/image" Target="../media/image7.png"/><Relationship Id="rId9" Type="http://schemas.openxmlformats.org/officeDocument/2006/relationships/image" Target="../media/image62.png"/><Relationship Id="rId1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00.png"/><Relationship Id="rId7" Type="http://schemas.openxmlformats.org/officeDocument/2006/relationships/image" Target="../media/image64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30.png"/><Relationship Id="rId5" Type="http://schemas.openxmlformats.org/officeDocument/2006/relationships/image" Target="../media/image620.png"/><Relationship Id="rId4" Type="http://schemas.openxmlformats.org/officeDocument/2006/relationships/image" Target="../media/image610.png"/></Relationships>
</file>

<file path=ppt/slides/_rels/slide26.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00.png"/><Relationship Id="rId7" Type="http://schemas.openxmlformats.org/officeDocument/2006/relationships/image" Target="../media/image640.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630.png"/><Relationship Id="rId5" Type="http://schemas.openxmlformats.org/officeDocument/2006/relationships/image" Target="../media/image620.png"/><Relationship Id="rId4" Type="http://schemas.openxmlformats.org/officeDocument/2006/relationships/image" Target="../media/image610.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8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image" Target="../media/image7.png"/><Relationship Id="rId7" Type="http://schemas.openxmlformats.org/officeDocument/2006/relationships/image" Target="../media/image73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720.png"/><Relationship Id="rId9" Type="http://schemas.openxmlformats.org/officeDocument/2006/relationships/image" Target="../media/image750.png"/></Relationships>
</file>

<file path=ppt/slides/_rels/slide34.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image" Target="../media/image74.png"/><Relationship Id="rId7"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720.png"/><Relationship Id="rId10" Type="http://schemas.openxmlformats.org/officeDocument/2006/relationships/image" Target="../media/image770.png"/><Relationship Id="rId4" Type="http://schemas.openxmlformats.org/officeDocument/2006/relationships/image" Target="../media/image7.png"/><Relationship Id="rId9" Type="http://schemas.openxmlformats.org/officeDocument/2006/relationships/image" Target="../media/image750.png"/></Relationships>
</file>

<file path=ppt/slides/_rels/slide35.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image" Target="../media/image73.png"/><Relationship Id="rId7"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720.png"/><Relationship Id="rId10" Type="http://schemas.openxmlformats.org/officeDocument/2006/relationships/image" Target="../media/image770.png"/><Relationship Id="rId4" Type="http://schemas.openxmlformats.org/officeDocument/2006/relationships/image" Target="../media/image7.png"/><Relationship Id="rId9" Type="http://schemas.openxmlformats.org/officeDocument/2006/relationships/image" Target="../media/image750.png"/></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5.png"/><Relationship Id="rId7"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811.png"/><Relationship Id="rId5" Type="http://schemas.openxmlformats.org/officeDocument/2006/relationships/image" Target="../media/image7.png"/><Relationship Id="rId10" Type="http://schemas.openxmlformats.org/officeDocument/2006/relationships/image" Target="../media/image830.png"/><Relationship Id="rId4" Type="http://schemas.openxmlformats.org/officeDocument/2006/relationships/image" Target="../media/image36.png"/><Relationship Id="rId9" Type="http://schemas.openxmlformats.org/officeDocument/2006/relationships/image" Target="../media/image820.png"/></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71.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78.emf"/></Relationships>
</file>

<file path=ppt/slides/_rels/slide4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8.png"/><Relationship Id="rId9" Type="http://schemas.openxmlformats.org/officeDocument/2006/relationships/image" Target="../media/image85.png"/></Relationships>
</file>

<file path=ppt/slides/_rels/slide43.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80.png"/><Relationship Id="rId14" Type="http://schemas.openxmlformats.org/officeDocument/2006/relationships/image" Target="../media/image79.emf"/></Relationships>
</file>

<file path=ppt/slides/_rels/slide4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45.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3" Type="http://schemas.openxmlformats.org/officeDocument/2006/relationships/image" Target="../media/image781.png"/><Relationship Id="rId21" Type="http://schemas.openxmlformats.org/officeDocument/2006/relationships/image" Target="../media/image116.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 Type="http://schemas.openxmlformats.org/officeDocument/2006/relationships/notesSlide" Target="../notesSlides/notesSlide45.xml"/><Relationship Id="rId16" Type="http://schemas.openxmlformats.org/officeDocument/2006/relationships/image" Target="../media/image111.png"/><Relationship Id="rId20" Type="http://schemas.openxmlformats.org/officeDocument/2006/relationships/image" Target="../media/image115.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06.png"/><Relationship Id="rId5" Type="http://schemas.openxmlformats.org/officeDocument/2006/relationships/image" Target="../media/image16.png"/><Relationship Id="rId15" Type="http://schemas.openxmlformats.org/officeDocument/2006/relationships/image" Target="../media/image110.png"/><Relationship Id="rId10" Type="http://schemas.openxmlformats.org/officeDocument/2006/relationships/image" Target="../media/image105.png"/><Relationship Id="rId19" Type="http://schemas.openxmlformats.org/officeDocument/2006/relationships/image" Target="../media/image114.png"/><Relationship Id="rId4" Type="http://schemas.openxmlformats.org/officeDocument/2006/relationships/image" Target="../media/image7.png"/><Relationship Id="rId9" Type="http://schemas.openxmlformats.org/officeDocument/2006/relationships/image" Target="../media/image104.png"/><Relationship Id="rId14" Type="http://schemas.openxmlformats.org/officeDocument/2006/relationships/image" Target="../media/image109.png"/></Relationships>
</file>

<file path=ppt/slides/_rels/slide4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23.png"/><Relationship Id="rId18" Type="http://schemas.openxmlformats.org/officeDocument/2006/relationships/image" Target="../media/image128.png"/><Relationship Id="rId26" Type="http://schemas.openxmlformats.org/officeDocument/2006/relationships/image" Target="../media/image136.png"/><Relationship Id="rId3" Type="http://schemas.openxmlformats.org/officeDocument/2006/relationships/image" Target="../media/image16.png"/><Relationship Id="rId21" Type="http://schemas.openxmlformats.org/officeDocument/2006/relationships/image" Target="../media/image130.png"/><Relationship Id="rId7" Type="http://schemas.openxmlformats.org/officeDocument/2006/relationships/image" Target="../media/image92.png"/><Relationship Id="rId12" Type="http://schemas.openxmlformats.org/officeDocument/2006/relationships/image" Target="../media/image122.png"/><Relationship Id="rId17" Type="http://schemas.openxmlformats.org/officeDocument/2006/relationships/image" Target="../media/image127.png"/><Relationship Id="rId25" Type="http://schemas.openxmlformats.org/officeDocument/2006/relationships/image" Target="../media/image135.png"/><Relationship Id="rId2" Type="http://schemas.openxmlformats.org/officeDocument/2006/relationships/notesSlide" Target="../notesSlides/notesSlide48.xml"/><Relationship Id="rId16" Type="http://schemas.openxmlformats.org/officeDocument/2006/relationships/image" Target="../media/image126.png"/><Relationship Id="rId20" Type="http://schemas.openxmlformats.org/officeDocument/2006/relationships/image" Target="../media/image129.png"/><Relationship Id="rId1" Type="http://schemas.openxmlformats.org/officeDocument/2006/relationships/slideLayout" Target="../slideLayouts/slideLayout3.xml"/><Relationship Id="rId6" Type="http://schemas.openxmlformats.org/officeDocument/2006/relationships/image" Target="../media/image980.png"/><Relationship Id="rId11" Type="http://schemas.openxmlformats.org/officeDocument/2006/relationships/image" Target="../media/image121.png"/><Relationship Id="rId24" Type="http://schemas.openxmlformats.org/officeDocument/2006/relationships/image" Target="../media/image134.png"/><Relationship Id="rId5" Type="http://schemas.openxmlformats.org/officeDocument/2006/relationships/image" Target="../media/image7.png"/><Relationship Id="rId15" Type="http://schemas.openxmlformats.org/officeDocument/2006/relationships/image" Target="../media/image125.png"/><Relationship Id="rId23" Type="http://schemas.openxmlformats.org/officeDocument/2006/relationships/image" Target="../media/image133.png"/><Relationship Id="rId28" Type="http://schemas.openxmlformats.org/officeDocument/2006/relationships/image" Target="../media/image78.emf"/><Relationship Id="rId10" Type="http://schemas.openxmlformats.org/officeDocument/2006/relationships/image" Target="../media/image120.png"/><Relationship Id="rId19" Type="http://schemas.openxmlformats.org/officeDocument/2006/relationships/image" Target="../media/image131.png"/><Relationship Id="rId4" Type="http://schemas.openxmlformats.org/officeDocument/2006/relationships/image" Target="../media/image15.png"/><Relationship Id="rId9" Type="http://schemas.openxmlformats.org/officeDocument/2006/relationships/image" Target="../media/image119.png"/><Relationship Id="rId14" Type="http://schemas.openxmlformats.org/officeDocument/2006/relationships/image" Target="../media/image124.png"/><Relationship Id="rId22" Type="http://schemas.openxmlformats.org/officeDocument/2006/relationships/image" Target="../media/image132.png"/><Relationship Id="rId27" Type="http://schemas.openxmlformats.org/officeDocument/2006/relationships/image" Target="../media/image137.png"/></Relationships>
</file>

<file path=ppt/slides/_rels/slide4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41.png"/></Relationships>
</file>

<file path=ppt/slides/_rels/slide5.xml.rels><?xml version="1.0" encoding="UTF-8" standalone="yes"?>
<Relationships xmlns="http://schemas.openxmlformats.org/package/2006/relationships"><Relationship Id="rId8" Type="http://schemas.openxmlformats.org/officeDocument/2006/relationships/image" Target="../media/image1210.png"/><Relationship Id="rId13"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110.png"/><Relationship Id="rId12" Type="http://schemas.openxmlformats.org/officeDocument/2006/relationships/image" Target="../media/image16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1510.png"/><Relationship Id="rId5" Type="http://schemas.openxmlformats.org/officeDocument/2006/relationships/image" Target="../media/image810.png"/><Relationship Id="rId15" Type="http://schemas.openxmlformats.org/officeDocument/2006/relationships/image" Target="../media/image19.png"/><Relationship Id="rId10" Type="http://schemas.openxmlformats.org/officeDocument/2006/relationships/image" Target="../media/image1410.png"/><Relationship Id="rId4" Type="http://schemas.openxmlformats.org/officeDocument/2006/relationships/image" Target="../media/image7.png"/><Relationship Id="rId9" Type="http://schemas.openxmlformats.org/officeDocument/2006/relationships/image" Target="../media/image1310.png"/><Relationship Id="rId1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4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image" Target="../media/image1411.png"/><Relationship Id="rId13" Type="http://schemas.openxmlformats.org/officeDocument/2006/relationships/image" Target="../media/image144.png"/><Relationship Id="rId3" Type="http://schemas.openxmlformats.org/officeDocument/2006/relationships/image" Target="../media/image15.png"/><Relationship Id="rId7" Type="http://schemas.openxmlformats.org/officeDocument/2006/relationships/image" Target="../media/image1400.png"/><Relationship Id="rId12" Type="http://schemas.openxmlformats.org/officeDocument/2006/relationships/image" Target="../media/image143.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970.png"/><Relationship Id="rId5" Type="http://schemas.openxmlformats.org/officeDocument/2006/relationships/image" Target="../media/image7.png"/><Relationship Id="rId10" Type="http://schemas.openxmlformats.org/officeDocument/2006/relationships/image" Target="../media/image920.png"/><Relationship Id="rId4" Type="http://schemas.openxmlformats.org/officeDocument/2006/relationships/image" Target="../media/image1390.png"/><Relationship Id="rId9" Type="http://schemas.openxmlformats.org/officeDocument/2006/relationships/image" Target="../media/image1420.png"/></Relationships>
</file>

<file path=ppt/slides/_rels/slide53.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55.png"/><Relationship Id="rId3" Type="http://schemas.openxmlformats.org/officeDocument/2006/relationships/image" Target="../media/image145.png"/><Relationship Id="rId7" Type="http://schemas.openxmlformats.org/officeDocument/2006/relationships/image" Target="../media/image149.png"/><Relationship Id="rId12" Type="http://schemas.openxmlformats.org/officeDocument/2006/relationships/image" Target="../media/image154.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148.png"/><Relationship Id="rId11" Type="http://schemas.openxmlformats.org/officeDocument/2006/relationships/image" Target="../media/image153.png"/><Relationship Id="rId5" Type="http://schemas.openxmlformats.org/officeDocument/2006/relationships/image" Target="../media/image147.png"/><Relationship Id="rId15" Type="http://schemas.openxmlformats.org/officeDocument/2006/relationships/image" Target="../media/image157.png"/><Relationship Id="rId10" Type="http://schemas.openxmlformats.org/officeDocument/2006/relationships/image" Target="../media/image152.png"/><Relationship Id="rId4" Type="http://schemas.openxmlformats.org/officeDocument/2006/relationships/image" Target="../media/image146.png"/><Relationship Id="rId9" Type="http://schemas.openxmlformats.org/officeDocument/2006/relationships/image" Target="../media/image151.png"/><Relationship Id="rId14" Type="http://schemas.openxmlformats.org/officeDocument/2006/relationships/image" Target="../media/image156.png"/></Relationships>
</file>

<file path=ppt/slides/_rels/slide5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39.png"/></Relationships>
</file>

<file path=ppt/slides/_rels/slide55.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590.png"/></Relationships>
</file>

<file path=ppt/slides/_rels/slide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163.png"/><Relationship Id="rId11" Type="http://schemas.openxmlformats.org/officeDocument/2006/relationships/image" Target="../media/image16.png"/><Relationship Id="rId5" Type="http://schemas.openxmlformats.org/officeDocument/2006/relationships/image" Target="../media/image162.png"/><Relationship Id="rId10" Type="http://schemas.openxmlformats.org/officeDocument/2006/relationships/image" Target="../media/image166.png"/><Relationship Id="rId4" Type="http://schemas.openxmlformats.org/officeDocument/2006/relationships/image" Target="../media/image161.png"/><Relationship Id="rId9" Type="http://schemas.openxmlformats.org/officeDocument/2006/relationships/image" Target="../media/image165.png"/></Relationships>
</file>

<file path=ppt/slides/_rels/slide57.xml.rels><?xml version="1.0" encoding="UTF-8" standalone="yes"?>
<Relationships xmlns="http://schemas.openxmlformats.org/package/2006/relationships"><Relationship Id="rId3" Type="http://schemas.openxmlformats.org/officeDocument/2006/relationships/image" Target="../media/image1380.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167.png"/></Relationships>
</file>

<file path=ppt/slides/_rels/slide58.xml.rels><?xml version="1.0" encoding="UTF-8" standalone="yes"?>
<Relationships xmlns="http://schemas.openxmlformats.org/package/2006/relationships"><Relationship Id="rId3" Type="http://schemas.openxmlformats.org/officeDocument/2006/relationships/image" Target="../media/image1391.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77.pn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140.emf"/><Relationship Id="rId5" Type="http://schemas.openxmlformats.org/officeDocument/2006/relationships/image" Target="../media/image1630.png"/></Relationships>
</file>

<file path=ppt/slides/_rels/slide61.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dirty="0">
                <a:solidFill>
                  <a:srgbClr val="212529"/>
                </a:solidFill>
                <a:highlight>
                  <a:srgbClr val="FEFEFE"/>
                </a:highlight>
              </a:rPr>
              <a:t>Proactive Refresh for </a:t>
            </a:r>
            <a:endParaRPr sz="4300" dirty="0">
              <a:solidFill>
                <a:srgbClr val="212529"/>
              </a:solidFill>
              <a:highlight>
                <a:srgbClr val="FEFEFE"/>
              </a:highlight>
            </a:endParaRPr>
          </a:p>
          <a:p>
            <a:pPr marL="0" lvl="0" indent="0" algn="ctr" rtl="0">
              <a:spcBef>
                <a:spcPts val="0"/>
              </a:spcBef>
              <a:spcAft>
                <a:spcPts val="0"/>
              </a:spcAft>
              <a:buNone/>
            </a:pPr>
            <a:r>
              <a:rPr lang="en" sz="4300" dirty="0">
                <a:solidFill>
                  <a:srgbClr val="212529"/>
                </a:solidFill>
                <a:highlight>
                  <a:srgbClr val="FEFEFE"/>
                </a:highlight>
              </a:rPr>
              <a:t>Accountable Threshold Signatures</a:t>
            </a:r>
            <a:endParaRPr sz="4300" dirty="0"/>
          </a:p>
        </p:txBody>
      </p:sp>
      <p:sp>
        <p:nvSpPr>
          <p:cNvPr id="55" name="Google Shape;55;p13"/>
          <p:cNvSpPr txBox="1">
            <a:spLocks noGrp="1"/>
          </p:cNvSpPr>
          <p:nvPr>
            <p:ph type="subTitle" idx="1"/>
          </p:nvPr>
        </p:nvSpPr>
        <p:spPr>
          <a:xfrm>
            <a:off x="311713" y="31952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Dan </a:t>
            </a:r>
            <a:r>
              <a:rPr lang="en" dirty="0" err="1"/>
              <a:t>Boneh</a:t>
            </a:r>
            <a:r>
              <a:rPr lang="en" dirty="0"/>
              <a:t>, </a:t>
            </a:r>
            <a:r>
              <a:rPr lang="en" b="1" dirty="0"/>
              <a:t>Aditi Partap</a:t>
            </a:r>
            <a:r>
              <a:rPr lang="en" dirty="0"/>
              <a:t>, </a:t>
            </a:r>
            <a:r>
              <a:rPr lang="en" dirty="0" err="1"/>
              <a:t>Lior</a:t>
            </a:r>
            <a:r>
              <a:rPr lang="en" dirty="0"/>
              <a:t> </a:t>
            </a:r>
            <a:r>
              <a:rPr lang="en" dirty="0" err="1"/>
              <a:t>Rotem</a:t>
            </a:r>
            <a:endParaRPr dirty="0"/>
          </a:p>
        </p:txBody>
      </p:sp>
      <p:pic>
        <p:nvPicPr>
          <p:cNvPr id="56" name="Google Shape;56;p13"/>
          <p:cNvPicPr preferRelativeResize="0"/>
          <p:nvPr/>
        </p:nvPicPr>
        <p:blipFill>
          <a:blip r:embed="rId3">
            <a:alphaModFix/>
          </a:blip>
          <a:stretch>
            <a:fillRect/>
          </a:stretch>
        </p:blipFill>
        <p:spPr>
          <a:xfrm>
            <a:off x="2883573" y="3987851"/>
            <a:ext cx="3376894" cy="79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Two types of Threshold Signatures - Accountable</a:t>
            </a:r>
            <a:endParaRPr dirty="0"/>
          </a:p>
          <a:p>
            <a:pPr marL="0" lvl="0" indent="0" algn="l" rtl="0">
              <a:spcBef>
                <a:spcPts val="0"/>
              </a:spcBef>
              <a:spcAft>
                <a:spcPts val="0"/>
              </a:spcAft>
              <a:buNone/>
            </a:pPr>
            <a:endParaRPr dirty="0"/>
          </a:p>
        </p:txBody>
      </p:sp>
      <mc:AlternateContent xmlns:mc="http://schemas.openxmlformats.org/markup-compatibility/2006" xmlns:a14="http://schemas.microsoft.com/office/drawing/2010/main">
        <mc:Choice Requires="a14">
          <p:sp>
            <p:nvSpPr>
              <p:cNvPr id="147" name="Google Shape;147;p19"/>
              <p:cNvSpPr txBox="1">
                <a:spLocks noGrp="1"/>
              </p:cNvSpPr>
              <p:nvPr>
                <p:ph type="body" idx="1"/>
              </p:nvPr>
            </p:nvSpPr>
            <p:spPr>
              <a:xfrm>
                <a:off x="163024" y="670800"/>
                <a:ext cx="8904675" cy="3913500"/>
              </a:xfrm>
              <a:prstGeom prst="rect">
                <a:avLst/>
              </a:prstGeom>
            </p:spPr>
            <p:txBody>
              <a:bodyPr spcFirstLastPara="1" wrap="square" lIns="91425" tIns="91425" rIns="91425" bIns="91425" anchor="t" anchorCtr="0">
                <a:normAutofit/>
              </a:bodyPr>
              <a:lstStyle/>
              <a:p>
                <a:pPr marL="101600" lvl="0" indent="0">
                  <a:spcAft>
                    <a:spcPts val="500"/>
                  </a:spcAft>
                  <a:buClr>
                    <a:srgbClr val="595959"/>
                  </a:buClr>
                  <a:buSzPts val="2000"/>
                  <a:buNone/>
                </a:pPr>
                <a:r>
                  <a:rPr lang="en-US" sz="2400" dirty="0"/>
                  <a:t>Bank splits signing </a:t>
                </a:r>
                <a14:m>
                  <m:oMath xmlns:m="http://schemas.openxmlformats.org/officeDocument/2006/math">
                    <m:r>
                      <a:rPr lang="en-US" sz="2400" i="1">
                        <a:solidFill>
                          <a:srgbClr val="595959"/>
                        </a:solidFill>
                        <a:latin typeface="Cambria Math" panose="02040503050406030204" pitchFamily="18" charset="0"/>
                      </a:rPr>
                      <m:t>𝑠𝑘</m:t>
                    </m:r>
                  </m:oMath>
                </a14:m>
                <a:r>
                  <a:rPr lang="en" sz="2400" dirty="0">
                    <a:solidFill>
                      <a:srgbClr val="595959"/>
                    </a:solidFill>
                  </a:rPr>
                  <a:t> among </a:t>
                </a:r>
                <a14:m>
                  <m:oMath xmlns:m="http://schemas.openxmlformats.org/officeDocument/2006/math">
                    <m:r>
                      <a:rPr lang="en-US" sz="2400" b="0" i="1" smtClean="0">
                        <a:solidFill>
                          <a:srgbClr val="595959"/>
                        </a:solidFill>
                        <a:latin typeface="Cambria Math" panose="02040503050406030204" pitchFamily="18" charset="0"/>
                      </a:rPr>
                      <m:t>3</m:t>
                    </m:r>
                  </m:oMath>
                </a14:m>
                <a:r>
                  <a:rPr lang="en" sz="2400" dirty="0">
                    <a:solidFill>
                      <a:srgbClr val="595959"/>
                    </a:solidFill>
                  </a:rPr>
                  <a:t> executives with threshold 2:</a:t>
                </a:r>
              </a:p>
              <a:p>
                <a:pPr marL="101600" lvl="0" indent="0">
                  <a:spcAft>
                    <a:spcPts val="500"/>
                  </a:spcAft>
                  <a:buClr>
                    <a:srgbClr val="595959"/>
                  </a:buClr>
                  <a:buSzPts val="2000"/>
                  <a:buNone/>
                </a:pPr>
                <a:endParaRPr lang="en" sz="2000" dirty="0">
                  <a:solidFill>
                    <a:srgbClr val="595959"/>
                  </a:solidFill>
                </a:endParaRPr>
              </a:p>
              <a:p>
                <a:pPr marL="101600" lvl="0" indent="0">
                  <a:spcAft>
                    <a:spcPts val="500"/>
                  </a:spcAft>
                  <a:buClr>
                    <a:srgbClr val="595959"/>
                  </a:buClr>
                  <a:buSzPts val="2000"/>
                  <a:buNone/>
                </a:pPr>
                <a:endParaRPr lang="en" sz="2000" dirty="0">
                  <a:solidFill>
                    <a:srgbClr val="595959"/>
                  </a:solidFill>
                </a:endParaRPr>
              </a:p>
              <a:p>
                <a:pPr marL="101600" lvl="0" indent="0">
                  <a:spcAft>
                    <a:spcPts val="500"/>
                  </a:spcAft>
                  <a:buClr>
                    <a:srgbClr val="595959"/>
                  </a:buClr>
                  <a:buSzPts val="2000"/>
                  <a:buNone/>
                </a:pPr>
                <a:endParaRPr lang="en" sz="2000" dirty="0">
                  <a:solidFill>
                    <a:srgbClr val="595959"/>
                  </a:solidFill>
                </a:endParaRPr>
              </a:p>
              <a:p>
                <a:pPr marL="101600" lvl="0" indent="0">
                  <a:spcAft>
                    <a:spcPts val="500"/>
                  </a:spcAft>
                  <a:buClr>
                    <a:srgbClr val="595959"/>
                  </a:buClr>
                  <a:buSzPts val="2000"/>
                  <a:buNone/>
                </a:pPr>
                <a:endParaRPr lang="en" sz="2000" dirty="0">
                  <a:solidFill>
                    <a:srgbClr val="595959"/>
                  </a:solidFill>
                </a:endParaRPr>
              </a:p>
              <a:p>
                <a:pPr marL="101600" lvl="0" indent="0">
                  <a:spcAft>
                    <a:spcPts val="500"/>
                  </a:spcAft>
                  <a:buClr>
                    <a:srgbClr val="595959"/>
                  </a:buClr>
                  <a:buSzPts val="2000"/>
                  <a:buNone/>
                </a:pPr>
                <a:endParaRPr lang="en" sz="2000" dirty="0">
                  <a:solidFill>
                    <a:srgbClr val="595959"/>
                  </a:solidFill>
                </a:endParaRPr>
              </a:p>
              <a:p>
                <a:pPr marL="101600" lvl="0" indent="0" algn="ctr">
                  <a:spcAft>
                    <a:spcPts val="500"/>
                  </a:spcAft>
                  <a:buClr>
                    <a:srgbClr val="595959"/>
                  </a:buClr>
                  <a:buSzPts val="2000"/>
                  <a:buNone/>
                </a:pPr>
                <a:r>
                  <a:rPr lang="en" sz="2200" dirty="0">
                    <a:solidFill>
                      <a:srgbClr val="595959"/>
                    </a:solidFill>
                  </a:rPr>
                  <a:t>Sig on rogue transaction identifies who was involved</a:t>
                </a:r>
                <a:endParaRPr sz="2200" dirty="0"/>
              </a:p>
            </p:txBody>
          </p:sp>
        </mc:Choice>
        <mc:Fallback xmlns="">
          <p:sp>
            <p:nvSpPr>
              <p:cNvPr id="147" name="Google Shape;147;p19"/>
              <p:cNvSpPr txBox="1">
                <a:spLocks noGrp="1" noRot="1" noChangeAspect="1" noMove="1" noResize="1" noEditPoints="1" noAdjustHandles="1" noChangeArrowheads="1" noChangeShapeType="1" noTextEdit="1"/>
              </p:cNvSpPr>
              <p:nvPr>
                <p:ph type="body" idx="1"/>
              </p:nvPr>
            </p:nvSpPr>
            <p:spPr>
              <a:xfrm>
                <a:off x="163024" y="670800"/>
                <a:ext cx="8904675" cy="3913500"/>
              </a:xfrm>
              <a:prstGeom prst="rect">
                <a:avLst/>
              </a:prstGeom>
              <a:blipFill>
                <a:blip r:embed="rId3"/>
                <a:stretch>
                  <a:fillRect/>
                </a:stretch>
              </a:blipFill>
            </p:spPr>
            <p:txBody>
              <a:bodyPr/>
              <a:lstStyle/>
              <a:p>
                <a:r>
                  <a:rPr lang="en-US">
                    <a:noFill/>
                  </a:rPr>
                  <a:t> </a:t>
                </a:r>
              </a:p>
            </p:txBody>
          </p:sp>
        </mc:Fallback>
      </mc:AlternateContent>
      <p:pic>
        <p:nvPicPr>
          <p:cNvPr id="2" name="Google Shape;74;p15">
            <a:extLst>
              <a:ext uri="{FF2B5EF4-FFF2-40B4-BE49-F238E27FC236}">
                <a16:creationId xmlns:a16="http://schemas.microsoft.com/office/drawing/2014/main" id="{F3739BB2-3794-5301-3604-92C5813E09E2}"/>
              </a:ext>
            </a:extLst>
          </p:cNvPr>
          <p:cNvPicPr preferRelativeResize="0"/>
          <p:nvPr/>
        </p:nvPicPr>
        <p:blipFill>
          <a:blip r:embed="rId4">
            <a:alphaModFix/>
          </a:blip>
          <a:stretch>
            <a:fillRect/>
          </a:stretch>
        </p:blipFill>
        <p:spPr>
          <a:xfrm>
            <a:off x="2852474" y="1587877"/>
            <a:ext cx="834050" cy="1152898"/>
          </a:xfrm>
          <a:prstGeom prst="rect">
            <a:avLst/>
          </a:prstGeom>
          <a:noFill/>
          <a:ln>
            <a:noFill/>
          </a:ln>
        </p:spPr>
      </p:pic>
      <p:pic>
        <p:nvPicPr>
          <p:cNvPr id="3" name="Google Shape;77;p15">
            <a:extLst>
              <a:ext uri="{FF2B5EF4-FFF2-40B4-BE49-F238E27FC236}">
                <a16:creationId xmlns:a16="http://schemas.microsoft.com/office/drawing/2014/main" id="{5697D5D8-46C7-C378-5858-B036F499DD12}"/>
              </a:ext>
            </a:extLst>
          </p:cNvPr>
          <p:cNvPicPr preferRelativeResize="0"/>
          <p:nvPr/>
        </p:nvPicPr>
        <p:blipFill>
          <a:blip r:embed="rId5">
            <a:alphaModFix/>
          </a:blip>
          <a:stretch>
            <a:fillRect/>
          </a:stretch>
        </p:blipFill>
        <p:spPr>
          <a:xfrm>
            <a:off x="4810486" y="1645058"/>
            <a:ext cx="834050" cy="1095717"/>
          </a:xfrm>
          <a:prstGeom prst="rect">
            <a:avLst/>
          </a:prstGeom>
          <a:noFill/>
          <a:ln>
            <a:noFill/>
          </a:ln>
        </p:spPr>
      </p:pic>
      <p:pic>
        <p:nvPicPr>
          <p:cNvPr id="4" name="Google Shape;79;p15">
            <a:extLst>
              <a:ext uri="{FF2B5EF4-FFF2-40B4-BE49-F238E27FC236}">
                <a16:creationId xmlns:a16="http://schemas.microsoft.com/office/drawing/2014/main" id="{77A83AFA-6818-A82F-6269-2B159C8D2D74}"/>
              </a:ext>
            </a:extLst>
          </p:cNvPr>
          <p:cNvPicPr preferRelativeResize="0"/>
          <p:nvPr/>
        </p:nvPicPr>
        <p:blipFill>
          <a:blip r:embed="rId6">
            <a:alphaModFix/>
          </a:blip>
          <a:stretch>
            <a:fillRect/>
          </a:stretch>
        </p:blipFill>
        <p:spPr>
          <a:xfrm>
            <a:off x="6757819" y="1577912"/>
            <a:ext cx="909710" cy="1152900"/>
          </a:xfrm>
          <a:prstGeom prst="rect">
            <a:avLst/>
          </a:prstGeom>
          <a:noFill/>
          <a:ln>
            <a:noFill/>
          </a:ln>
        </p:spPr>
      </p:pic>
      <mc:AlternateContent xmlns:mc="http://schemas.openxmlformats.org/markup-compatibility/2006">
        <mc:Choice xmlns:a14="http://schemas.microsoft.com/office/drawing/2010/main" Requires="a14">
          <p:sp>
            <p:nvSpPr>
              <p:cNvPr id="8" name="Google Shape;75;p15">
                <a:extLst>
                  <a:ext uri="{FF2B5EF4-FFF2-40B4-BE49-F238E27FC236}">
                    <a16:creationId xmlns:a16="http://schemas.microsoft.com/office/drawing/2014/main" id="{F7B9FFCB-3559-B8E7-E580-CB8AF471C178}"/>
                  </a:ext>
                </a:extLst>
              </p:cNvPr>
              <p:cNvSpPr txBox="1"/>
              <p:nvPr/>
            </p:nvSpPr>
            <p:spPr>
              <a:xfrm>
                <a:off x="2994555" y="2568332"/>
                <a:ext cx="65651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m:oMathPara>
                </a14:m>
                <a:endParaRPr sz="2000" baseline="-25000" dirty="0"/>
              </a:p>
            </p:txBody>
          </p:sp>
        </mc:Choice>
        <mc:Fallback>
          <p:sp>
            <p:nvSpPr>
              <p:cNvPr id="8" name="Google Shape;75;p15">
                <a:extLst>
                  <a:ext uri="{FF2B5EF4-FFF2-40B4-BE49-F238E27FC236}">
                    <a16:creationId xmlns:a16="http://schemas.microsoft.com/office/drawing/2014/main" id="{F7B9FFCB-3559-B8E7-E580-CB8AF471C178}"/>
                  </a:ext>
                </a:extLst>
              </p:cNvPr>
              <p:cNvSpPr txBox="1">
                <a:spLocks noRot="1" noChangeAspect="1" noMove="1" noResize="1" noEditPoints="1" noAdjustHandles="1" noChangeArrowheads="1" noChangeShapeType="1" noTextEdit="1"/>
              </p:cNvSpPr>
              <p:nvPr/>
            </p:nvSpPr>
            <p:spPr>
              <a:xfrm>
                <a:off x="2994555" y="2568332"/>
                <a:ext cx="656512" cy="492412"/>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Google Shape;85;p15">
                <a:extLst>
                  <a:ext uri="{FF2B5EF4-FFF2-40B4-BE49-F238E27FC236}">
                    <a16:creationId xmlns:a16="http://schemas.microsoft.com/office/drawing/2014/main" id="{18E93881-2EED-9D94-DC34-1F180F2ECB49}"/>
                  </a:ext>
                </a:extLst>
              </p:cNvPr>
              <p:cNvSpPr txBox="1"/>
              <p:nvPr/>
            </p:nvSpPr>
            <p:spPr>
              <a:xfrm>
                <a:off x="5023717" y="2559665"/>
                <a:ext cx="719601"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m:oMathPara>
                </a14:m>
                <a:endParaRPr sz="2000" baseline="-25000" dirty="0"/>
              </a:p>
            </p:txBody>
          </p:sp>
        </mc:Choice>
        <mc:Fallback>
          <p:sp>
            <p:nvSpPr>
              <p:cNvPr id="9" name="Google Shape;85;p15">
                <a:extLst>
                  <a:ext uri="{FF2B5EF4-FFF2-40B4-BE49-F238E27FC236}">
                    <a16:creationId xmlns:a16="http://schemas.microsoft.com/office/drawing/2014/main" id="{18E93881-2EED-9D94-DC34-1F180F2ECB49}"/>
                  </a:ext>
                </a:extLst>
              </p:cNvPr>
              <p:cNvSpPr txBox="1">
                <a:spLocks noRot="1" noChangeAspect="1" noMove="1" noResize="1" noEditPoints="1" noAdjustHandles="1" noChangeArrowheads="1" noChangeShapeType="1" noTextEdit="1"/>
              </p:cNvSpPr>
              <p:nvPr/>
            </p:nvSpPr>
            <p:spPr>
              <a:xfrm>
                <a:off x="5023717" y="2559665"/>
                <a:ext cx="719601" cy="492412"/>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Google Shape;86;p15">
                <a:extLst>
                  <a:ext uri="{FF2B5EF4-FFF2-40B4-BE49-F238E27FC236}">
                    <a16:creationId xmlns:a16="http://schemas.microsoft.com/office/drawing/2014/main" id="{BD45E87C-82CE-CAA0-E50A-ECA4FB47A86B}"/>
                  </a:ext>
                </a:extLst>
              </p:cNvPr>
              <p:cNvSpPr txBox="1"/>
              <p:nvPr/>
            </p:nvSpPr>
            <p:spPr>
              <a:xfrm>
                <a:off x="6818779" y="2541746"/>
                <a:ext cx="83405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m:oMathPara>
                </a14:m>
                <a:endParaRPr sz="2000" baseline="-25000" dirty="0"/>
              </a:p>
            </p:txBody>
          </p:sp>
        </mc:Choice>
        <mc:Fallback>
          <p:sp>
            <p:nvSpPr>
              <p:cNvPr id="10" name="Google Shape;86;p15">
                <a:extLst>
                  <a:ext uri="{FF2B5EF4-FFF2-40B4-BE49-F238E27FC236}">
                    <a16:creationId xmlns:a16="http://schemas.microsoft.com/office/drawing/2014/main" id="{BD45E87C-82CE-CAA0-E50A-ECA4FB47A86B}"/>
                  </a:ext>
                </a:extLst>
              </p:cNvPr>
              <p:cNvSpPr txBox="1">
                <a:spLocks noRot="1" noChangeAspect="1" noMove="1" noResize="1" noEditPoints="1" noAdjustHandles="1" noChangeArrowheads="1" noChangeShapeType="1" noTextEdit="1"/>
              </p:cNvSpPr>
              <p:nvPr/>
            </p:nvSpPr>
            <p:spPr>
              <a:xfrm>
                <a:off x="6818779" y="2541746"/>
                <a:ext cx="834050" cy="492412"/>
              </a:xfrm>
              <a:prstGeom prst="rect">
                <a:avLst/>
              </a:prstGeom>
              <a:blipFill>
                <a:blip r:embed="rId9"/>
                <a:stretch>
                  <a:fillRect/>
                </a:stretch>
              </a:blipFill>
              <a:ln>
                <a:noFill/>
              </a:ln>
            </p:spPr>
            <p:txBody>
              <a:bodyPr/>
              <a:lstStyle/>
              <a:p>
                <a:r>
                  <a:rPr lang="en-US">
                    <a:noFill/>
                  </a:rPr>
                  <a:t> </a:t>
                </a:r>
              </a:p>
            </p:txBody>
          </p:sp>
        </mc:Fallback>
      </mc:AlternateContent>
      <p:pic>
        <p:nvPicPr>
          <p:cNvPr id="11" name="Google Shape;165;p21">
            <a:extLst>
              <a:ext uri="{FF2B5EF4-FFF2-40B4-BE49-F238E27FC236}">
                <a16:creationId xmlns:a16="http://schemas.microsoft.com/office/drawing/2014/main" id="{8753D356-41FA-FF68-83AD-307FBADB94B4}"/>
              </a:ext>
            </a:extLst>
          </p:cNvPr>
          <p:cNvPicPr preferRelativeResize="0"/>
          <p:nvPr/>
        </p:nvPicPr>
        <p:blipFill>
          <a:blip r:embed="rId10">
            <a:alphaModFix/>
          </a:blip>
          <a:stretch>
            <a:fillRect/>
          </a:stretch>
        </p:blipFill>
        <p:spPr>
          <a:xfrm>
            <a:off x="2721975" y="1645058"/>
            <a:ext cx="690275" cy="676656"/>
          </a:xfrm>
          <a:prstGeom prst="rect">
            <a:avLst/>
          </a:prstGeom>
          <a:noFill/>
          <a:ln>
            <a:noFill/>
          </a:ln>
        </p:spPr>
      </p:pic>
      <p:pic>
        <p:nvPicPr>
          <p:cNvPr id="12" name="Google Shape;165;p21">
            <a:extLst>
              <a:ext uri="{FF2B5EF4-FFF2-40B4-BE49-F238E27FC236}">
                <a16:creationId xmlns:a16="http://schemas.microsoft.com/office/drawing/2014/main" id="{FA41119D-0429-D4DF-9990-0B5550657730}"/>
              </a:ext>
            </a:extLst>
          </p:cNvPr>
          <p:cNvPicPr preferRelativeResize="0"/>
          <p:nvPr/>
        </p:nvPicPr>
        <p:blipFill>
          <a:blip r:embed="rId10">
            <a:alphaModFix/>
          </a:blip>
          <a:stretch>
            <a:fillRect/>
          </a:stretch>
        </p:blipFill>
        <p:spPr>
          <a:xfrm>
            <a:off x="4597393" y="1645058"/>
            <a:ext cx="690275" cy="674124"/>
          </a:xfrm>
          <a:prstGeom prst="rect">
            <a:avLst/>
          </a:prstGeom>
          <a:noFill/>
          <a:ln>
            <a:noFill/>
          </a:ln>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6C4C150-BC0E-7CBE-4FF1-31F89FF4DAAF}"/>
                  </a:ext>
                </a:extLst>
              </p:cNvPr>
              <p:cNvSpPr txBox="1"/>
              <p:nvPr/>
            </p:nvSpPr>
            <p:spPr>
              <a:xfrm>
                <a:off x="137978" y="2014136"/>
                <a:ext cx="2043316" cy="430887"/>
              </a:xfrm>
              <a:prstGeom prst="rect">
                <a:avLst/>
              </a:prstGeom>
              <a:noFill/>
            </p:spPr>
            <p:txBody>
              <a:bodyPr wrap="none" rtlCol="0">
                <a:spAutoFit/>
              </a:bodyPr>
              <a:lstStyle/>
              <a:p>
                <a:r>
                  <a:rPr lang="en-US" sz="2200" dirty="0">
                    <a:solidFill>
                      <a:schemeClr val="accent1">
                        <a:lumMod val="50000"/>
                      </a:schemeClr>
                    </a:solidFill>
                    <a:latin typeface="PT Serif" panose="020A0603040505020204" pitchFamily="18" charset="77"/>
                  </a:rPr>
                  <a:t>Trace(</a:t>
                </a:r>
                <a14:m>
                  <m:oMath xmlns:m="http://schemas.openxmlformats.org/officeDocument/2006/math">
                    <m:r>
                      <a:rPr lang="en-US" sz="2200" i="1">
                        <a:solidFill>
                          <a:schemeClr val="accent1">
                            <a:lumMod val="50000"/>
                          </a:schemeClr>
                        </a:solidFill>
                        <a:latin typeface="Cambria Math" panose="02040503050406030204" pitchFamily="18" charset="0"/>
                      </a:rPr>
                      <m:t>𝑝𝑘</m:t>
                    </m:r>
                    <m:r>
                      <a:rPr lang="en-US" sz="2200" i="1">
                        <a:solidFill>
                          <a:schemeClr val="accent1">
                            <a:lumMod val="50000"/>
                          </a:schemeClr>
                        </a:solidFill>
                        <a:latin typeface="Cambria Math" panose="02040503050406030204" pitchFamily="18" charset="0"/>
                      </a:rPr>
                      <m:t>, </m:t>
                    </m:r>
                    <m:r>
                      <a:rPr lang="en-US" sz="2200" i="1">
                        <a:solidFill>
                          <a:schemeClr val="accent1">
                            <a:lumMod val="50000"/>
                          </a:schemeClr>
                        </a:solidFill>
                        <a:latin typeface="Cambria Math" panose="02040503050406030204" pitchFamily="18" charset="0"/>
                      </a:rPr>
                      <m:t>𝑚</m:t>
                    </m:r>
                    <m:r>
                      <a:rPr lang="en-US" sz="2200" i="1">
                        <a:solidFill>
                          <a:schemeClr val="accent1">
                            <a:lumMod val="50000"/>
                          </a:schemeClr>
                        </a:solidFill>
                        <a:latin typeface="Cambria Math" panose="02040503050406030204" pitchFamily="18" charset="0"/>
                      </a:rPr>
                      <m:t>, </m:t>
                    </m:r>
                  </m:oMath>
                </a14:m>
                <a:r>
                  <a:rPr lang="en" sz="2200" dirty="0">
                    <a:solidFill>
                      <a:srgbClr val="C00000"/>
                    </a:solidFill>
                    <a:latin typeface="PT Serif"/>
                    <a:ea typeface="PT Serif"/>
                    <a:cs typeface="PT Serif"/>
                    <a:sym typeface="PT Serif"/>
                  </a:rPr>
                  <a:t>𝝈</a:t>
                </a:r>
                <a:r>
                  <a:rPr lang="en-US" sz="2200" dirty="0">
                    <a:solidFill>
                      <a:schemeClr val="accent1">
                        <a:lumMod val="50000"/>
                      </a:schemeClr>
                    </a:solidFill>
                    <a:latin typeface="PT Serif" panose="020A0603040505020204" pitchFamily="18" charset="77"/>
                  </a:rPr>
                  <a:t>)</a:t>
                </a:r>
              </a:p>
            </p:txBody>
          </p:sp>
        </mc:Choice>
        <mc:Fallback>
          <p:sp>
            <p:nvSpPr>
              <p:cNvPr id="5" name="TextBox 4">
                <a:extLst>
                  <a:ext uri="{FF2B5EF4-FFF2-40B4-BE49-F238E27FC236}">
                    <a16:creationId xmlns:a16="http://schemas.microsoft.com/office/drawing/2014/main" id="{16C4C150-BC0E-7CBE-4FF1-31F89FF4DAAF}"/>
                  </a:ext>
                </a:extLst>
              </p:cNvPr>
              <p:cNvSpPr txBox="1">
                <a:spLocks noRot="1" noChangeAspect="1" noMove="1" noResize="1" noEditPoints="1" noAdjustHandles="1" noChangeArrowheads="1" noChangeShapeType="1" noTextEdit="1"/>
              </p:cNvSpPr>
              <p:nvPr/>
            </p:nvSpPr>
            <p:spPr>
              <a:xfrm>
                <a:off x="137978" y="2014136"/>
                <a:ext cx="2043316" cy="430887"/>
              </a:xfrm>
              <a:prstGeom prst="rect">
                <a:avLst/>
              </a:prstGeom>
              <a:blipFill>
                <a:blip r:embed="rId11"/>
                <a:stretch>
                  <a:fillRect l="-4348" t="-8571" r="-3106" b="-28571"/>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B164A837-55FA-D1BE-D023-E7D9111B2F53}"/>
              </a:ext>
            </a:extLst>
          </p:cNvPr>
          <p:cNvCxnSpPr>
            <a:cxnSpLocks/>
          </p:cNvCxnSpPr>
          <p:nvPr/>
        </p:nvCxnSpPr>
        <p:spPr>
          <a:xfrm>
            <a:off x="2151276" y="2243757"/>
            <a:ext cx="445739" cy="10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65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wipe(down)">
                                      <p:cBhvr>
                                        <p:cTn id="7" dur="500"/>
                                        <p:tgtEl>
                                          <p:spTgt spid="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7">
                                            <p:txEl>
                                              <p:pRg st="6" end="6"/>
                                            </p:txEl>
                                          </p:spTgt>
                                        </p:tgtEl>
                                        <p:attrNameLst>
                                          <p:attrName>style.visibility</p:attrName>
                                        </p:attrNameLst>
                                      </p:cBhvr>
                                      <p:to>
                                        <p:strVal val="visible"/>
                                      </p:to>
                                    </p:set>
                                    <p:animEffect transition="in" filter="wipe(down)">
                                      <p:cBhvr>
                                        <p:cTn id="32" dur="500"/>
                                        <p:tgtEl>
                                          <p:spTgt spid="14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1"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uiExpand="1"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Warm-up</a:t>
            </a:r>
            <a:endParaRPr dirty="0"/>
          </a:p>
        </p:txBody>
      </p:sp>
      <mc:AlternateContent xmlns:mc="http://schemas.openxmlformats.org/markup-compatibility/2006" xmlns:a14="http://schemas.microsoft.com/office/drawing/2010/main">
        <mc:Choice Requires="a14">
          <p:sp>
            <p:nvSpPr>
              <p:cNvPr id="153" name="Google Shape;153;p20"/>
              <p:cNvSpPr txBox="1">
                <a:spLocks noGrp="1"/>
              </p:cNvSpPr>
              <p:nvPr>
                <p:ph type="body" idx="1"/>
              </p:nvPr>
            </p:nvSpPr>
            <p:spPr>
              <a:xfrm>
                <a:off x="163025" y="825398"/>
                <a:ext cx="8795100" cy="1914040"/>
              </a:xfrm>
              <a:prstGeom prst="rect">
                <a:avLst/>
              </a:prstGeom>
            </p:spPr>
            <p:txBody>
              <a:bodyPr spcFirstLastPara="1" wrap="square" lIns="91425" tIns="91425" rIns="91425" bIns="91425" anchor="t" anchorCtr="0">
                <a:normAutofit/>
              </a:bodyPr>
              <a:lstStyle/>
              <a:p>
                <a:pPr marL="0" indent="0">
                  <a:spcAft>
                    <a:spcPts val="1200"/>
                  </a:spcAft>
                  <a:buNone/>
                </a:pPr>
                <a:r>
                  <a:rPr lang="en" sz="2400" dirty="0"/>
                  <a:t>Given a private threshold scheme (</a:t>
                </a:r>
                <a:r>
                  <a:rPr lang="en" sz="2400" dirty="0" err="1"/>
                  <a:t>KeyGen</a:t>
                </a:r>
                <a:r>
                  <a:rPr lang="en" sz="2400" dirty="0"/>
                  <a:t>, Sign, …)</a:t>
                </a:r>
              </a:p>
              <a:p>
                <a:pPr marL="0" indent="0">
                  <a:spcAft>
                    <a:spcPts val="1200"/>
                  </a:spcAft>
                  <a:buNone/>
                </a:pPr>
                <a:r>
                  <a:rPr lang="en" sz="2400" dirty="0"/>
                  <a:t>	Can we make it accountable by setting   </a:t>
                </a:r>
              </a:p>
              <a:p>
                <a:pPr marL="0" indent="0">
                  <a:spcAft>
                    <a:spcPts val="1200"/>
                  </a:spcAft>
                  <a:buNone/>
                </a:pPr>
                <a:r>
                  <a:rPr lang="en" sz="2400" dirty="0"/>
                  <a:t>		Sign’(</a:t>
                </a:r>
                <a14:m>
                  <m:oMath xmlns:m="http://schemas.openxmlformats.org/officeDocument/2006/math">
                    <m:r>
                      <a:rPr lang="en" sz="240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 sz="2400" i="1" smtClean="0">
                            <a:latin typeface="Cambria Math" panose="02040503050406030204" pitchFamily="18" charset="0"/>
                          </a:rPr>
                          <m:t>𝑘</m:t>
                        </m:r>
                      </m:e>
                      <m:sub>
                        <m:r>
                          <a:rPr lang="en" sz="2400" i="1" smtClean="0">
                            <a:latin typeface="Cambria Math" panose="02040503050406030204" pitchFamily="18" charset="0"/>
                          </a:rPr>
                          <m:t>𝑖</m:t>
                        </m:r>
                      </m:sub>
                    </m:sSub>
                  </m:oMath>
                </a14:m>
                <a:r>
                  <a:rPr lang="en" sz="2400" dirty="0"/>
                  <a:t>, </a:t>
                </a:r>
                <a14:m>
                  <m:oMath xmlns:m="http://schemas.openxmlformats.org/officeDocument/2006/math">
                    <m:r>
                      <a:rPr lang="en" sz="2400" i="1" smtClean="0">
                        <a:latin typeface="Cambria Math" panose="02040503050406030204" pitchFamily="18" charset="0"/>
                      </a:rPr>
                      <m:t>𝑚</m:t>
                    </m:r>
                  </m:oMath>
                </a14:m>
                <a:r>
                  <a:rPr lang="en" sz="2400" dirty="0"/>
                  <a:t>, </a:t>
                </a:r>
                <a14:m>
                  <m:oMath xmlns:m="http://schemas.openxmlformats.org/officeDocument/2006/math">
                    <m:r>
                      <a:rPr lang="en" sz="2400" i="1" smtClean="0">
                        <a:latin typeface="Cambria Math" panose="02040503050406030204" pitchFamily="18" charset="0"/>
                      </a:rPr>
                      <m:t>𝐽</m:t>
                    </m:r>
                  </m:oMath>
                </a14:m>
                <a:r>
                  <a:rPr lang="en" sz="2400" dirty="0"/>
                  <a:t>)   =   Sign(</a:t>
                </a:r>
                <a14:m>
                  <m:oMath xmlns:m="http://schemas.openxmlformats.org/officeDocument/2006/math">
                    <m:r>
                      <a:rPr lang="en" sz="240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 sz="2400" i="1" smtClean="0">
                            <a:latin typeface="Cambria Math" panose="02040503050406030204" pitchFamily="18" charset="0"/>
                          </a:rPr>
                          <m:t>𝑘</m:t>
                        </m:r>
                      </m:e>
                      <m:sub>
                        <m:r>
                          <a:rPr lang="en" sz="2400" i="1" smtClean="0">
                            <a:latin typeface="Cambria Math" panose="02040503050406030204" pitchFamily="18" charset="0"/>
                          </a:rPr>
                          <m:t>𝑖</m:t>
                        </m:r>
                      </m:sub>
                    </m:sSub>
                  </m:oMath>
                </a14:m>
                <a:r>
                  <a:rPr lang="en" sz="2400" dirty="0"/>
                  <a:t>, </a:t>
                </a:r>
                <a14:m>
                  <m:oMath xmlns:m="http://schemas.openxmlformats.org/officeDocument/2006/math">
                    <m:r>
                      <a:rPr lang="en" sz="2400" i="1" smtClean="0">
                        <a:latin typeface="Cambria Math" panose="02040503050406030204" pitchFamily="18" charset="0"/>
                      </a:rPr>
                      <m:t>(</m:t>
                    </m:r>
                    <m:r>
                      <a:rPr lang="en" sz="2400" i="1" err="1" smtClean="0">
                        <a:latin typeface="Cambria Math" panose="02040503050406030204" pitchFamily="18" charset="0"/>
                      </a:rPr>
                      <m:t>𝑚</m:t>
                    </m:r>
                    <m:r>
                      <a:rPr lang="en-US" sz="2400" b="0" i="1" smtClean="0">
                        <a:latin typeface="Cambria Math" panose="02040503050406030204" pitchFamily="18" charset="0"/>
                      </a:rPr>
                      <m:t> , </m:t>
                    </m:r>
                    <m:r>
                      <a:rPr lang="en" sz="2400" i="1" err="1" smtClean="0">
                        <a:latin typeface="Cambria Math" panose="02040503050406030204" pitchFamily="18" charset="0"/>
                      </a:rPr>
                      <m:t>𝐽</m:t>
                    </m:r>
                    <m:r>
                      <a:rPr lang="en" sz="2400" i="1" smtClean="0">
                        <a:latin typeface="Cambria Math" panose="02040503050406030204" pitchFamily="18" charset="0"/>
                      </a:rPr>
                      <m:t>)</m:t>
                    </m:r>
                  </m:oMath>
                </a14:m>
                <a:r>
                  <a:rPr lang="en" sz="2400" dirty="0"/>
                  <a:t>, </a:t>
                </a:r>
                <a14:m>
                  <m:oMath xmlns:m="http://schemas.openxmlformats.org/officeDocument/2006/math">
                    <m:r>
                      <a:rPr lang="en" sz="2400" i="1" smtClean="0">
                        <a:latin typeface="Cambria Math" panose="02040503050406030204" pitchFamily="18" charset="0"/>
                      </a:rPr>
                      <m:t>𝐽</m:t>
                    </m:r>
                  </m:oMath>
                </a14:m>
                <a:r>
                  <a:rPr lang="en" sz="2400" dirty="0"/>
                  <a:t>)  ??</a:t>
                </a:r>
              </a:p>
            </p:txBody>
          </p:sp>
        </mc:Choice>
        <mc:Fallback xmlns="">
          <p:sp>
            <p:nvSpPr>
              <p:cNvPr id="153" name="Google Shape;153;p20"/>
              <p:cNvSpPr txBox="1">
                <a:spLocks noGrp="1" noRot="1" noChangeAspect="1" noMove="1" noResize="1" noEditPoints="1" noAdjustHandles="1" noChangeArrowheads="1" noChangeShapeType="1" noTextEdit="1"/>
              </p:cNvSpPr>
              <p:nvPr>
                <p:ph type="body" idx="1"/>
              </p:nvPr>
            </p:nvSpPr>
            <p:spPr>
              <a:xfrm>
                <a:off x="163025" y="825398"/>
                <a:ext cx="8795100" cy="1914040"/>
              </a:xfrm>
              <a:prstGeom prst="rect">
                <a:avLst/>
              </a:prstGeom>
              <a:blipFill>
                <a:blip r:embed="rId3"/>
                <a:stretch>
                  <a:fillRect l="-10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CBBEB4B-7D50-3971-8DB9-576B788388E7}"/>
                  </a:ext>
                </a:extLst>
              </p:cNvPr>
              <p:cNvSpPr txBox="1"/>
              <p:nvPr/>
            </p:nvSpPr>
            <p:spPr>
              <a:xfrm>
                <a:off x="76300" y="4388040"/>
                <a:ext cx="8742137" cy="461665"/>
              </a:xfrm>
              <a:prstGeom prst="rect">
                <a:avLst/>
              </a:prstGeom>
              <a:noFill/>
            </p:spPr>
            <p:txBody>
              <a:bodyPr wrap="none" rtlCol="0">
                <a:spAutoFit/>
              </a:bodyPr>
              <a:lstStyle/>
              <a:p>
                <a:r>
                  <a:rPr lang="en" sz="2400" dirty="0">
                    <a:latin typeface="PT Serif" panose="020A0603040505020204" pitchFamily="18" charset="77"/>
                  </a:rPr>
                  <a:t>Insecure!  If an attacker has </a:t>
                </a:r>
                <a14:m>
                  <m:oMath xmlns:m="http://schemas.openxmlformats.org/officeDocument/2006/math">
                    <m:r>
                      <a:rPr lang="en" sz="2400" i="1">
                        <a:latin typeface="Cambria Math" panose="02040503050406030204" pitchFamily="18" charset="0"/>
                      </a:rPr>
                      <m:t>𝑠</m:t>
                    </m:r>
                    <m:r>
                      <a:rPr lang="en-US" sz="2400" b="0" i="1" smtClean="0">
                        <a:latin typeface="Cambria Math" panose="02040503050406030204" pitchFamily="18" charset="0"/>
                      </a:rPr>
                      <m:t>𝑘</m:t>
                    </m:r>
                  </m:oMath>
                </a14:m>
                <a:r>
                  <a:rPr lang="en" sz="2400" dirty="0">
                    <a:latin typeface="PT Serif" panose="020A0603040505020204" pitchFamily="18" charset="77"/>
                  </a:rPr>
                  <a:t> of quorum </a:t>
                </a:r>
                <a14:m>
                  <m:oMath xmlns:m="http://schemas.openxmlformats.org/officeDocument/2006/math">
                    <m:r>
                      <a:rPr lang="en" sz="2400" i="1">
                        <a:latin typeface="Cambria Math" panose="02040503050406030204" pitchFamily="18" charset="0"/>
                      </a:rPr>
                      <m:t>𝐽</m:t>
                    </m:r>
                  </m:oMath>
                </a14:m>
                <a:r>
                  <a:rPr lang="en" sz="2400" dirty="0">
                    <a:latin typeface="PT Serif" panose="020A0603040505020204" pitchFamily="18" charset="77"/>
                  </a:rPr>
                  <a:t>, it can sign </a:t>
                </a:r>
                <a14:m>
                  <m:oMath xmlns:m="http://schemas.openxmlformats.org/officeDocument/2006/math">
                    <m:r>
                      <a:rPr lang="en" sz="2400" i="1">
                        <a:latin typeface="Cambria Math" panose="02040503050406030204" pitchFamily="18" charset="0"/>
                      </a:rPr>
                      <m:t>(</m:t>
                    </m:r>
                    <m:r>
                      <a:rPr lang="en" sz="2400" i="1" err="1">
                        <a:latin typeface="Cambria Math" panose="02040503050406030204" pitchFamily="18" charset="0"/>
                      </a:rPr>
                      <m:t>𝑚</m:t>
                    </m:r>
                    <m:r>
                      <a:rPr lang="en" sz="2400" i="1" err="1">
                        <a:latin typeface="Cambria Math" panose="02040503050406030204" pitchFamily="18" charset="0"/>
                      </a:rPr>
                      <m:t>,</m:t>
                    </m:r>
                    <m:sSup>
                      <m:sSupPr>
                        <m:ctrlPr>
                          <a:rPr lang="en-US" sz="2400" b="0" i="1" smtClean="0">
                            <a:latin typeface="Cambria Math" panose="02040503050406030204" pitchFamily="18" charset="0"/>
                          </a:rPr>
                        </m:ctrlPr>
                      </m:sSupPr>
                      <m:e>
                        <m:r>
                          <a:rPr lang="en" sz="2400" i="1" err="1">
                            <a:latin typeface="Cambria Math" panose="02040503050406030204" pitchFamily="18" charset="0"/>
                          </a:rPr>
                          <m:t>𝐽</m:t>
                        </m:r>
                      </m:e>
                      <m:sup>
                        <m:r>
                          <a:rPr lang="en-US" sz="2400" b="0" i="1" smtClean="0">
                            <a:latin typeface="Cambria Math" panose="02040503050406030204" pitchFamily="18" charset="0"/>
                          </a:rPr>
                          <m:t>′</m:t>
                        </m:r>
                      </m:sup>
                    </m:sSup>
                    <m:r>
                      <a:rPr lang="en" sz="2400" i="1">
                        <a:latin typeface="Cambria Math" panose="02040503050406030204" pitchFamily="18" charset="0"/>
                      </a:rPr>
                      <m:t>)</m:t>
                    </m:r>
                  </m:oMath>
                </a14:m>
                <a:r>
                  <a:rPr lang="en" sz="2400" dirty="0">
                    <a:latin typeface="PT Serif" panose="020A0603040505020204" pitchFamily="18" charset="77"/>
                  </a:rPr>
                  <a:t> !</a:t>
                </a:r>
              </a:p>
            </p:txBody>
          </p:sp>
        </mc:Choice>
        <mc:Fallback xmlns="">
          <p:sp>
            <p:nvSpPr>
              <p:cNvPr id="2" name="TextBox 1">
                <a:extLst>
                  <a:ext uri="{FF2B5EF4-FFF2-40B4-BE49-F238E27FC236}">
                    <a16:creationId xmlns:a16="http://schemas.microsoft.com/office/drawing/2014/main" id="{2CBBEB4B-7D50-3971-8DB9-576B788388E7}"/>
                  </a:ext>
                </a:extLst>
              </p:cNvPr>
              <p:cNvSpPr txBox="1">
                <a:spLocks noRot="1" noChangeAspect="1" noMove="1" noResize="1" noEditPoints="1" noAdjustHandles="1" noChangeArrowheads="1" noChangeShapeType="1" noTextEdit="1"/>
              </p:cNvSpPr>
              <p:nvPr/>
            </p:nvSpPr>
            <p:spPr>
              <a:xfrm>
                <a:off x="76300" y="4388040"/>
                <a:ext cx="8742137" cy="461665"/>
              </a:xfrm>
              <a:prstGeom prst="rect">
                <a:avLst/>
              </a:prstGeom>
              <a:blipFill>
                <a:blip r:embed="rId4"/>
                <a:stretch>
                  <a:fillRect l="-1161" t="-10526" r="-145" b="-26316"/>
                </a:stretch>
              </a:blipFill>
            </p:spPr>
            <p:txBody>
              <a:bodyPr/>
              <a:lstStyle/>
              <a:p>
                <a:r>
                  <a:rPr lang="en-US">
                    <a:noFill/>
                  </a:rPr>
                  <a:t> </a:t>
                </a:r>
              </a:p>
            </p:txBody>
          </p:sp>
        </mc:Fallback>
      </mc:AlternateContent>
      <p:sp>
        <p:nvSpPr>
          <p:cNvPr id="3" name="Rounded Rectangular Callout 2">
            <a:extLst>
              <a:ext uri="{FF2B5EF4-FFF2-40B4-BE49-F238E27FC236}">
                <a16:creationId xmlns:a16="http://schemas.microsoft.com/office/drawing/2014/main" id="{EB6367BD-5A44-6B50-8ADE-7E9D86CC4597}"/>
              </a:ext>
            </a:extLst>
          </p:cNvPr>
          <p:cNvSpPr/>
          <p:nvPr/>
        </p:nvSpPr>
        <p:spPr>
          <a:xfrm>
            <a:off x="1967639" y="2953439"/>
            <a:ext cx="4959458" cy="883065"/>
          </a:xfrm>
          <a:prstGeom prst="wedgeRoundRectCallout">
            <a:avLst>
              <a:gd name="adj1" fmla="val 39468"/>
              <a:gd name="adj2" fmla="val -845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PT Serif" panose="020A0603040505020204" pitchFamily="18" charset="77"/>
              </a:rPr>
              <a:t>Sign both message and quorum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5"/>
          <p:cNvPicPr preferRelativeResize="0"/>
          <p:nvPr/>
        </p:nvPicPr>
        <p:blipFill>
          <a:blip r:embed="rId3">
            <a:alphaModFix/>
          </a:blip>
          <a:stretch>
            <a:fillRect/>
          </a:stretch>
        </p:blipFill>
        <p:spPr>
          <a:xfrm>
            <a:off x="2380385" y="2092265"/>
            <a:ext cx="834050" cy="1152898"/>
          </a:xfrm>
          <a:prstGeom prst="rect">
            <a:avLst/>
          </a:prstGeom>
          <a:noFill/>
          <a:ln>
            <a:noFill/>
          </a:ln>
        </p:spPr>
      </p:pic>
      <p:sp>
        <p:nvSpPr>
          <p:cNvPr id="220" name="Google Shape;220;p25"/>
          <p:cNvSpPr txBox="1">
            <a:spLocks noGrp="1"/>
          </p:cNvSpPr>
          <p:nvPr>
            <p:ph type="title"/>
          </p:nvPr>
        </p:nvSpPr>
        <p:spPr>
          <a:xfrm>
            <a:off x="76300" y="98100"/>
            <a:ext cx="8676900" cy="572700"/>
          </a:xfrm>
          <a:prstGeom prst="rect">
            <a:avLst/>
          </a:prstGeom>
        </p:spPr>
        <p:txBody>
          <a:bodyPr spcFirstLastPara="1" wrap="square" lIns="91425" tIns="91425" rIns="91425" bIns="91425" anchor="t" anchorCtr="0">
            <a:normAutofit fontScale="90000"/>
          </a:bodyPr>
          <a:lstStyle/>
          <a:p>
            <a:r>
              <a:rPr lang="en" dirty="0"/>
              <a:t>The Trivial ATS</a:t>
            </a:r>
            <a:endParaRPr dirty="0"/>
          </a:p>
        </p:txBody>
      </p:sp>
      <p:sp>
        <p:nvSpPr>
          <p:cNvPr id="221" name="Google Shape;221;p25"/>
          <p:cNvSpPr txBox="1">
            <a:spLocks noGrp="1"/>
          </p:cNvSpPr>
          <p:nvPr>
            <p:ph type="body" idx="1"/>
          </p:nvPr>
        </p:nvSpPr>
        <p:spPr>
          <a:xfrm>
            <a:off x="163025" y="670800"/>
            <a:ext cx="8795100" cy="1714591"/>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2000" dirty="0"/>
              <a:t>K</a:t>
            </a:r>
            <a:r>
              <a:rPr lang="en" sz="2000" dirty="0" err="1"/>
              <a:t>eys</a:t>
            </a:r>
            <a:r>
              <a:rPr lang="en" sz="2000" dirty="0"/>
              <a:t> of all parties are sampled independently for some signature scheme.</a:t>
            </a:r>
          </a:p>
          <a:p>
            <a:pPr marL="0" lvl="0" indent="0">
              <a:spcAft>
                <a:spcPts val="1200"/>
              </a:spcAft>
              <a:buNone/>
            </a:pPr>
            <a:r>
              <a:rPr lang="en" sz="2000" dirty="0"/>
              <a:t>Combined Sig : Concatenation of t individual sigs.</a:t>
            </a:r>
            <a:endParaRPr sz="2000" dirty="0"/>
          </a:p>
        </p:txBody>
      </p:sp>
      <p:pic>
        <p:nvPicPr>
          <p:cNvPr id="223" name="Google Shape;223;p25"/>
          <p:cNvPicPr preferRelativeResize="0"/>
          <p:nvPr/>
        </p:nvPicPr>
        <p:blipFill>
          <a:blip r:embed="rId4">
            <a:alphaModFix/>
          </a:blip>
          <a:stretch>
            <a:fillRect/>
          </a:stretch>
        </p:blipFill>
        <p:spPr>
          <a:xfrm>
            <a:off x="4691932" y="2117927"/>
            <a:ext cx="834050" cy="1095717"/>
          </a:xfrm>
          <a:prstGeom prst="rect">
            <a:avLst/>
          </a:prstGeom>
          <a:noFill/>
          <a:ln>
            <a:noFill/>
          </a:ln>
        </p:spPr>
      </p:pic>
      <mc:AlternateContent xmlns:mc="http://schemas.openxmlformats.org/markup-compatibility/2006" xmlns:a14="http://schemas.microsoft.com/office/drawing/2010/main">
        <mc:Choice Requires="a14">
          <p:sp>
            <p:nvSpPr>
              <p:cNvPr id="227" name="Google Shape;227;p25"/>
              <p:cNvSpPr txBox="1"/>
              <p:nvPr/>
            </p:nvSpPr>
            <p:spPr>
              <a:xfrm>
                <a:off x="2191444" y="3145522"/>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m:oMathPara>
                </a14:m>
                <a:endParaRPr sz="2000" dirty="0"/>
              </a:p>
            </p:txBody>
          </p:sp>
        </mc:Choice>
        <mc:Fallback xmlns="">
          <p:sp>
            <p:nvSpPr>
              <p:cNvPr id="227" name="Google Shape;227;p25"/>
              <p:cNvSpPr txBox="1">
                <a:spLocks noRot="1" noChangeAspect="1" noMove="1" noResize="1" noEditPoints="1" noAdjustHandles="1" noChangeArrowheads="1" noChangeShapeType="1" noTextEdit="1"/>
              </p:cNvSpPr>
              <p:nvPr/>
            </p:nvSpPr>
            <p:spPr>
              <a:xfrm>
                <a:off x="2191444" y="3145522"/>
                <a:ext cx="1211932" cy="492412"/>
              </a:xfrm>
              <a:prstGeom prst="rect">
                <a:avLst/>
              </a:prstGeom>
              <a:blipFill>
                <a:blip r:embed="rId6"/>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0" name="Google Shape;230;p25"/>
              <p:cNvSpPr txBox="1"/>
              <p:nvPr/>
            </p:nvSpPr>
            <p:spPr>
              <a:xfrm>
                <a:off x="160734" y="1654627"/>
                <a:ext cx="3639501" cy="492412"/>
              </a:xfrm>
              <a:prstGeom prst="rect">
                <a:avLst/>
              </a:prstGeom>
              <a:noFill/>
              <a:ln>
                <a:noFill/>
              </a:ln>
            </p:spPr>
            <p:txBody>
              <a:bodyPr spcFirstLastPara="1" wrap="square" lIns="91425" tIns="91425" rIns="91425" bIns="91425" anchor="t" anchorCtr="0">
                <a:spAutoFit/>
              </a:bodyPr>
              <a:lstStyle/>
              <a:p>
                <a:pPr lvl="0"/>
                <a:r>
                  <a:rPr lang="en-US" sz="2000" dirty="0">
                    <a:solidFill>
                      <a:schemeClr val="bg2"/>
                    </a:solidFill>
                    <a:latin typeface="PT Serif"/>
                    <a:ea typeface="PT Serif"/>
                    <a:cs typeface="PT Serif"/>
                    <a:sym typeface="PT Serif"/>
                  </a:rPr>
                  <a:t>Public key : {</a:t>
                </a:r>
                <a14:m>
                  <m:oMath xmlns:m="http://schemas.openxmlformats.org/officeDocument/2006/math">
                    <m:r>
                      <a:rPr lang="en-US" sz="2000" b="0" i="0" smtClean="0">
                        <a:solidFill>
                          <a:schemeClr val="bg2"/>
                        </a:solidFill>
                        <a:latin typeface="Cambria Math" panose="02040503050406030204" pitchFamily="18" charset="0"/>
                      </a:rPr>
                      <m:t> </m:t>
                    </m:r>
                    <m:r>
                      <a:rPr lang="en-US"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i="1">
                            <a:solidFill>
                              <a:schemeClr val="bg2"/>
                            </a:solidFill>
                            <a:latin typeface="Cambria Math" panose="02040503050406030204" pitchFamily="18" charset="0"/>
                          </a:rPr>
                          <m:t>1</m:t>
                        </m:r>
                        <m:r>
                          <a:rPr lang="ar-AE" sz="2000" b="0" i="1" smtClean="0">
                            <a:solidFill>
                              <a:schemeClr val="bg2"/>
                            </a:solidFill>
                            <a:latin typeface="Cambria Math" panose="02040503050406030204" pitchFamily="18" charset="0"/>
                          </a:rPr>
                          <m:t> </m:t>
                        </m:r>
                      </m:sub>
                    </m:sSub>
                    <m:r>
                      <a:rPr lang="ar-AE" sz="2000" b="0" i="1" smtClean="0">
                        <a:solidFill>
                          <a:schemeClr val="bg2"/>
                        </a:solidFill>
                        <a:latin typeface="Cambria Math" panose="02040503050406030204" pitchFamily="18" charset="0"/>
                      </a:rPr>
                      <m:t>,</m:t>
                    </m:r>
                    <m:r>
                      <a:rPr lang="ar-AE"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b="0" i="1" smtClean="0">
                            <a:solidFill>
                              <a:schemeClr val="bg2"/>
                            </a:solidFill>
                            <a:latin typeface="Cambria Math" panose="02040503050406030204" pitchFamily="18" charset="0"/>
                          </a:rPr>
                          <m:t>2</m:t>
                        </m:r>
                      </m:sub>
                    </m:sSub>
                  </m:oMath>
                </a14:m>
                <a:r>
                  <a:rPr lang="ar-AE" sz="2000" dirty="0">
                    <a:solidFill>
                      <a:schemeClr val="bg2"/>
                    </a:solidFill>
                    <a:latin typeface="PT Serif"/>
                    <a:ea typeface="PT Serif"/>
                    <a:cs typeface="PT Serif"/>
                    <a:sym typeface="PT Serif"/>
                  </a:rPr>
                  <a:t> , </a:t>
                </a:r>
                <a14:m>
                  <m:oMath xmlns:m="http://schemas.openxmlformats.org/officeDocument/2006/math">
                    <m:r>
                      <a:rPr lang="ar-AE"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b="0" i="1" smtClean="0">
                            <a:solidFill>
                              <a:schemeClr val="bg2"/>
                            </a:solidFill>
                            <a:latin typeface="Cambria Math" panose="02040503050406030204" pitchFamily="18" charset="0"/>
                          </a:rPr>
                          <m:t>3</m:t>
                        </m:r>
                      </m:sub>
                    </m:sSub>
                  </m:oMath>
                </a14:m>
                <a:r>
                  <a:rPr lang="en-US" sz="2000" dirty="0">
                    <a:solidFill>
                      <a:schemeClr val="bg2"/>
                    </a:solidFill>
                    <a:latin typeface="PT Serif"/>
                    <a:ea typeface="PT Serif"/>
                    <a:cs typeface="PT Serif"/>
                    <a:sym typeface="PT Serif"/>
                  </a:rPr>
                  <a:t> }</a:t>
                </a:r>
                <a:endParaRPr lang="ar-AE" sz="2000" dirty="0">
                  <a:solidFill>
                    <a:schemeClr val="bg2"/>
                  </a:solidFill>
                  <a:latin typeface="PT Serif"/>
                  <a:ea typeface="PT Serif"/>
                  <a:cs typeface="PT Serif"/>
                  <a:sym typeface="PT Serif"/>
                </a:endParaRPr>
              </a:p>
            </p:txBody>
          </p:sp>
        </mc:Choice>
        <mc:Fallback xmlns="">
          <p:sp>
            <p:nvSpPr>
              <p:cNvPr id="230" name="Google Shape;230;p25"/>
              <p:cNvSpPr txBox="1">
                <a:spLocks noRot="1" noChangeAspect="1" noMove="1" noResize="1" noEditPoints="1" noAdjustHandles="1" noChangeArrowheads="1" noChangeShapeType="1" noTextEdit="1"/>
              </p:cNvSpPr>
              <p:nvPr/>
            </p:nvSpPr>
            <p:spPr>
              <a:xfrm>
                <a:off x="160734" y="1654627"/>
                <a:ext cx="3639501" cy="492412"/>
              </a:xfrm>
              <a:prstGeom prst="rect">
                <a:avLst/>
              </a:prstGeom>
              <a:blipFill>
                <a:blip r:embed="rId7"/>
                <a:stretch>
                  <a:fillRect l="-1736" b="-1282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Google Shape;227;p25">
                <a:extLst>
                  <a:ext uri="{FF2B5EF4-FFF2-40B4-BE49-F238E27FC236}">
                    <a16:creationId xmlns:a16="http://schemas.microsoft.com/office/drawing/2014/main" id="{6CC8A31F-6D8A-8057-6517-CAFE7097F4E4}"/>
                  </a:ext>
                </a:extLst>
              </p:cNvPr>
              <p:cNvSpPr txBox="1"/>
              <p:nvPr/>
            </p:nvSpPr>
            <p:spPr>
              <a:xfrm>
                <a:off x="4547001" y="3120711"/>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m:oMathPara>
                </a14:m>
                <a:endParaRPr sz="2000" dirty="0"/>
              </a:p>
            </p:txBody>
          </p:sp>
        </mc:Choice>
        <mc:Fallback xmlns="">
          <p:sp>
            <p:nvSpPr>
              <p:cNvPr id="2" name="Google Shape;227;p25">
                <a:extLst>
                  <a:ext uri="{FF2B5EF4-FFF2-40B4-BE49-F238E27FC236}">
                    <a16:creationId xmlns:a16="http://schemas.microsoft.com/office/drawing/2014/main" id="{6CC8A31F-6D8A-8057-6517-CAFE7097F4E4}"/>
                  </a:ext>
                </a:extLst>
              </p:cNvPr>
              <p:cNvSpPr txBox="1">
                <a:spLocks noRot="1" noChangeAspect="1" noMove="1" noResize="1" noEditPoints="1" noAdjustHandles="1" noChangeArrowheads="1" noChangeShapeType="1" noTextEdit="1"/>
              </p:cNvSpPr>
              <p:nvPr/>
            </p:nvSpPr>
            <p:spPr>
              <a:xfrm>
                <a:off x="4547001" y="3120711"/>
                <a:ext cx="1211932" cy="492412"/>
              </a:xfrm>
              <a:prstGeom prst="rect">
                <a:avLst/>
              </a:prstGeom>
              <a:blipFill>
                <a:blip r:embed="rId8"/>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227;p25">
                <a:extLst>
                  <a:ext uri="{FF2B5EF4-FFF2-40B4-BE49-F238E27FC236}">
                    <a16:creationId xmlns:a16="http://schemas.microsoft.com/office/drawing/2014/main" id="{D3556BB7-E8EE-C6FA-A6A5-17231FEA6562}"/>
                  </a:ext>
                </a:extLst>
              </p:cNvPr>
              <p:cNvSpPr txBox="1"/>
              <p:nvPr/>
            </p:nvSpPr>
            <p:spPr>
              <a:xfrm>
                <a:off x="7005607" y="3105839"/>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m:oMathPara>
                </a14:m>
                <a:endParaRPr sz="2000" dirty="0"/>
              </a:p>
            </p:txBody>
          </p:sp>
        </mc:Choice>
        <mc:Fallback xmlns="">
          <p:sp>
            <p:nvSpPr>
              <p:cNvPr id="3" name="Google Shape;227;p25">
                <a:extLst>
                  <a:ext uri="{FF2B5EF4-FFF2-40B4-BE49-F238E27FC236}">
                    <a16:creationId xmlns:a16="http://schemas.microsoft.com/office/drawing/2014/main" id="{D3556BB7-E8EE-C6FA-A6A5-17231FEA6562}"/>
                  </a:ext>
                </a:extLst>
              </p:cNvPr>
              <p:cNvSpPr txBox="1">
                <a:spLocks noRot="1" noChangeAspect="1" noMove="1" noResize="1" noEditPoints="1" noAdjustHandles="1" noChangeArrowheads="1" noChangeShapeType="1" noTextEdit="1"/>
              </p:cNvSpPr>
              <p:nvPr/>
            </p:nvSpPr>
            <p:spPr>
              <a:xfrm>
                <a:off x="7005607" y="3105839"/>
                <a:ext cx="1211932" cy="492412"/>
              </a:xfrm>
              <a:prstGeom prst="rect">
                <a:avLst/>
              </a:prstGeom>
              <a:blipFill>
                <a:blip r:embed="rId9"/>
                <a:stretch>
                  <a:fillRect b="-5000"/>
                </a:stretch>
              </a:blipFill>
              <a:ln>
                <a:noFill/>
              </a:ln>
            </p:spPr>
            <p:txBody>
              <a:bodyPr/>
              <a:lstStyle/>
              <a:p>
                <a:r>
                  <a:rPr lang="en-US">
                    <a:noFill/>
                  </a:rPr>
                  <a:t> </a:t>
                </a:r>
              </a:p>
            </p:txBody>
          </p:sp>
        </mc:Fallback>
      </mc:AlternateContent>
      <p:cxnSp>
        <p:nvCxnSpPr>
          <p:cNvPr id="4" name="Google Shape;246;p26">
            <a:extLst>
              <a:ext uri="{FF2B5EF4-FFF2-40B4-BE49-F238E27FC236}">
                <a16:creationId xmlns:a16="http://schemas.microsoft.com/office/drawing/2014/main" id="{7D57AEA3-CA2F-26D3-4078-5D08D5FE5A97}"/>
              </a:ext>
            </a:extLst>
          </p:cNvPr>
          <p:cNvCxnSpPr>
            <a:cxnSpLocks/>
          </p:cNvCxnSpPr>
          <p:nvPr/>
        </p:nvCxnSpPr>
        <p:spPr>
          <a:xfrm>
            <a:off x="3139755" y="3609384"/>
            <a:ext cx="458212" cy="326514"/>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5" name="Google Shape;248;p26">
                <a:extLst>
                  <a:ext uri="{FF2B5EF4-FFF2-40B4-BE49-F238E27FC236}">
                    <a16:creationId xmlns:a16="http://schemas.microsoft.com/office/drawing/2014/main" id="{31090C40-B73E-1C2D-70D2-298B923EB6AE}"/>
                  </a:ext>
                </a:extLst>
              </p:cNvPr>
              <p:cNvSpPr txBox="1"/>
              <p:nvPr/>
            </p:nvSpPr>
            <p:spPr>
              <a:xfrm>
                <a:off x="2934326" y="3733481"/>
                <a:ext cx="3286865" cy="1107965"/>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2000" dirty="0">
                    <a:latin typeface="PT Serif"/>
                    <a:ea typeface="PT Serif"/>
                    <a:cs typeface="PT Serif"/>
                    <a:sym typeface="PT Serif"/>
                  </a:rPr>
                  <a:t>Sig: (𝝈</a:t>
                </a:r>
                <a:r>
                  <a:rPr lang="en-US" sz="2000" baseline="-25000" dirty="0">
                    <a:latin typeface="PT Serif"/>
                    <a:ea typeface="PT Serif"/>
                    <a:cs typeface="PT Serif"/>
                    <a:sym typeface="PT Serif"/>
                  </a:rPr>
                  <a:t>1</a:t>
                </a:r>
                <a:r>
                  <a:rPr lang="en-US" sz="2000" dirty="0">
                    <a:latin typeface="PT Serif"/>
                    <a:ea typeface="PT Serif"/>
                    <a:cs typeface="PT Serif"/>
                    <a:sym typeface="PT Serif"/>
                  </a:rPr>
                  <a:t> , </a:t>
                </a:r>
                <a:r>
                  <a:rPr lang="en-US" sz="2000" dirty="0">
                    <a:solidFill>
                      <a:schemeClr val="dk1"/>
                    </a:solidFill>
                    <a:latin typeface="PT Serif"/>
                    <a:ea typeface="PT Serif"/>
                    <a:cs typeface="PT Serif"/>
                    <a:sym typeface="PT Serif"/>
                  </a:rPr>
                  <a:t>𝝈</a:t>
                </a:r>
                <a:r>
                  <a:rPr lang="en-US" sz="2000" baseline="-25000" dirty="0">
                    <a:solidFill>
                      <a:schemeClr val="dk1"/>
                    </a:solidFill>
                    <a:latin typeface="PT Serif"/>
                    <a:ea typeface="PT Serif"/>
                    <a:cs typeface="PT Serif"/>
                    <a:sym typeface="PT Serif"/>
                  </a:rPr>
                  <a:t>2 </a:t>
                </a:r>
                <a:r>
                  <a:rPr lang="en-US" sz="2000" dirty="0">
                    <a:solidFill>
                      <a:schemeClr val="dk1"/>
                    </a:solidFill>
                    <a:latin typeface="PT Serif"/>
                    <a:ea typeface="PT Serif"/>
                    <a:cs typeface="PT Serif"/>
                    <a:sym typeface="PT Serif"/>
                  </a:rPr>
                  <a:t>, {1,2} )</a:t>
                </a:r>
              </a:p>
              <a:p>
                <a:pPr lvl="0">
                  <a:lnSpc>
                    <a:spcPct val="150000"/>
                  </a:lnSpc>
                </a:pPr>
                <a:r>
                  <a:rPr lang="en-US" sz="2000" dirty="0">
                    <a:solidFill>
                      <a:schemeClr val="dk1"/>
                    </a:solidFill>
                    <a:latin typeface="PT Serif"/>
                    <a:ea typeface="PT Serif"/>
                    <a:cs typeface="PT Serif"/>
                    <a:sym typeface="PT Serif"/>
                  </a:rPr>
                  <a:t>Verify 𝝈</a:t>
                </a:r>
                <a:r>
                  <a:rPr lang="en-US" sz="2000" baseline="-25000" dirty="0">
                    <a:solidFill>
                      <a:schemeClr val="dk1"/>
                    </a:solidFill>
                    <a:latin typeface="PT Serif"/>
                    <a:ea typeface="PT Serif"/>
                    <a:cs typeface="PT Serif"/>
                    <a:sym typeface="PT Serif"/>
                  </a:rPr>
                  <a:t>1 </a:t>
                </a:r>
                <a:r>
                  <a:rPr lang="en-US" sz="2000" dirty="0">
                    <a:solidFill>
                      <a:schemeClr val="dk1"/>
                    </a:solidFill>
                    <a:latin typeface="PT Serif"/>
                    <a:ea typeface="PT Serif"/>
                    <a:cs typeface="PT Serif"/>
                    <a:sym typeface="PT Serif"/>
                  </a:rPr>
                  <a:t>, 𝝈</a:t>
                </a:r>
                <a:r>
                  <a:rPr lang="en-US" sz="2000" baseline="-25000" dirty="0">
                    <a:solidFill>
                      <a:schemeClr val="dk1"/>
                    </a:solidFill>
                    <a:latin typeface="PT Serif"/>
                    <a:ea typeface="PT Serif"/>
                    <a:cs typeface="PT Serif"/>
                    <a:sym typeface="PT Serif"/>
                  </a:rPr>
                  <a:t>2 </a:t>
                </a:r>
                <a:r>
                  <a:rPr lang="en-US" sz="2000" dirty="0" err="1">
                    <a:solidFill>
                      <a:schemeClr val="dk1"/>
                    </a:solidFill>
                    <a:latin typeface="PT Serif"/>
                    <a:ea typeface="PT Serif"/>
                    <a:cs typeface="PT Serif"/>
                    <a:sym typeface="PT Serif"/>
                  </a:rPr>
                  <a:t>w.r.t</a:t>
                </a:r>
                <a:r>
                  <a:rPr lang="en-US" sz="2000" dirty="0">
                    <a:solidFill>
                      <a:schemeClr val="dk1"/>
                    </a:solidFill>
                    <a:latin typeface="PT Serif"/>
                    <a:ea typeface="PT Serif"/>
                    <a:cs typeface="PT Serif"/>
                    <a:sym typeface="PT Serif"/>
                  </a:rPr>
                  <a:t> </a:t>
                </a:r>
                <a14:m>
                  <m:oMath xmlns:m="http://schemas.openxmlformats.org/officeDocument/2006/math">
                    <m:r>
                      <a:rPr lang="en-US" sz="2000" i="1">
                        <a:latin typeface="Cambria Math" panose="02040503050406030204" pitchFamily="18" charset="0"/>
                      </a:rPr>
                      <m:t>𝑝</m:t>
                    </m:r>
                    <m:sSub>
                      <m:sSubPr>
                        <m:ctrlPr>
                          <a:rPr lang="ar-AE" sz="2000" i="1">
                            <a:latin typeface="Cambria Math" panose="02040503050406030204" pitchFamily="18" charset="0"/>
                          </a:rPr>
                        </m:ctrlPr>
                      </m:sSubPr>
                      <m:e>
                        <m:r>
                          <a:rPr lang="ar-AE" sz="2000" i="1">
                            <a:latin typeface="Cambria Math" panose="02040503050406030204" pitchFamily="18" charset="0"/>
                          </a:rPr>
                          <m:t>𝑘</m:t>
                        </m:r>
                      </m:e>
                      <m:sub>
                        <m:r>
                          <a:rPr lang="ar-AE" sz="2000" i="1">
                            <a:latin typeface="Cambria Math" panose="02040503050406030204" pitchFamily="18" charset="0"/>
                          </a:rPr>
                          <m:t>1</m:t>
                        </m:r>
                      </m:sub>
                    </m:sSub>
                  </m:oMath>
                </a14:m>
                <a:r>
                  <a:rPr lang="ar-AE" sz="2000" dirty="0">
                    <a:solidFill>
                      <a:schemeClr val="dk1"/>
                    </a:solidFill>
                    <a:latin typeface="PT Serif"/>
                    <a:ea typeface="PT Serif"/>
                    <a:cs typeface="PT Serif"/>
                    <a:sym typeface="PT Serif"/>
                  </a:rPr>
                  <a:t> , </a:t>
                </a:r>
                <a14:m>
                  <m:oMath xmlns:m="http://schemas.openxmlformats.org/officeDocument/2006/math">
                    <m:r>
                      <a:rPr lang="ar-AE" sz="2000" i="1">
                        <a:latin typeface="Cambria Math" panose="02040503050406030204" pitchFamily="18" charset="0"/>
                      </a:rPr>
                      <m:t>𝑝</m:t>
                    </m:r>
                    <m:sSub>
                      <m:sSubPr>
                        <m:ctrlPr>
                          <a:rPr lang="ar-AE" sz="2000" i="1">
                            <a:latin typeface="Cambria Math" panose="02040503050406030204" pitchFamily="18" charset="0"/>
                          </a:rPr>
                        </m:ctrlPr>
                      </m:sSubPr>
                      <m:e>
                        <m:r>
                          <a:rPr lang="ar-AE" sz="2000" i="1">
                            <a:latin typeface="Cambria Math" panose="02040503050406030204" pitchFamily="18" charset="0"/>
                          </a:rPr>
                          <m:t>𝑘</m:t>
                        </m:r>
                      </m:e>
                      <m:sub>
                        <m:r>
                          <a:rPr lang="ar-AE" sz="2000" b="0" i="1" smtClean="0">
                            <a:latin typeface="Cambria Math" panose="02040503050406030204" pitchFamily="18" charset="0"/>
                          </a:rPr>
                          <m:t>2</m:t>
                        </m:r>
                      </m:sub>
                    </m:sSub>
                  </m:oMath>
                </a14:m>
                <a:endParaRPr sz="2000" dirty="0">
                  <a:solidFill>
                    <a:schemeClr val="dk1"/>
                  </a:solidFill>
                  <a:latin typeface="PT Serif"/>
                  <a:ea typeface="PT Serif"/>
                  <a:cs typeface="PT Serif"/>
                  <a:sym typeface="PT Serif"/>
                </a:endParaRPr>
              </a:p>
            </p:txBody>
          </p:sp>
        </mc:Choice>
        <mc:Fallback xmlns="">
          <p:sp>
            <p:nvSpPr>
              <p:cNvPr id="5" name="Google Shape;248;p26">
                <a:extLst>
                  <a:ext uri="{FF2B5EF4-FFF2-40B4-BE49-F238E27FC236}">
                    <a16:creationId xmlns:a16="http://schemas.microsoft.com/office/drawing/2014/main" id="{31090C40-B73E-1C2D-70D2-298B923EB6AE}"/>
                  </a:ext>
                </a:extLst>
              </p:cNvPr>
              <p:cNvSpPr txBox="1">
                <a:spLocks noRot="1" noChangeAspect="1" noMove="1" noResize="1" noEditPoints="1" noAdjustHandles="1" noChangeArrowheads="1" noChangeShapeType="1" noTextEdit="1"/>
              </p:cNvSpPr>
              <p:nvPr/>
            </p:nvSpPr>
            <p:spPr>
              <a:xfrm>
                <a:off x="2934326" y="3733481"/>
                <a:ext cx="3286865" cy="1107965"/>
              </a:xfrm>
              <a:prstGeom prst="rect">
                <a:avLst/>
              </a:prstGeom>
              <a:blipFill>
                <a:blip r:embed="rId10"/>
                <a:stretch>
                  <a:fillRect l="-1533"/>
                </a:stretch>
              </a:blipFill>
              <a:ln>
                <a:noFill/>
              </a:ln>
            </p:spPr>
            <p:txBody>
              <a:bodyPr/>
              <a:lstStyle/>
              <a:p>
                <a:r>
                  <a:rPr lang="en-US">
                    <a:noFill/>
                  </a:rPr>
                  <a:t> </a:t>
                </a:r>
              </a:p>
            </p:txBody>
          </p:sp>
        </mc:Fallback>
      </mc:AlternateContent>
      <p:sp>
        <p:nvSpPr>
          <p:cNvPr id="6" name="Google Shape;250;p26">
            <a:extLst>
              <a:ext uri="{FF2B5EF4-FFF2-40B4-BE49-F238E27FC236}">
                <a16:creationId xmlns:a16="http://schemas.microsoft.com/office/drawing/2014/main" id="{2399A1FA-9AC5-E31A-D216-B13FE9542BB6}"/>
              </a:ext>
            </a:extLst>
          </p:cNvPr>
          <p:cNvSpPr txBox="1"/>
          <p:nvPr/>
        </p:nvSpPr>
        <p:spPr>
          <a:xfrm>
            <a:off x="3261082" y="3404653"/>
            <a:ext cx="510576"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dirty="0">
                <a:solidFill>
                  <a:schemeClr val="dk1"/>
                </a:solidFill>
                <a:latin typeface="PT Serif"/>
                <a:ea typeface="PT Serif"/>
                <a:cs typeface="PT Serif"/>
                <a:sym typeface="PT Serif"/>
              </a:rPr>
              <a:t>𝝈</a:t>
            </a:r>
            <a:r>
              <a:rPr lang="en" sz="2000" baseline="-25000" dirty="0">
                <a:solidFill>
                  <a:schemeClr val="dk1"/>
                </a:solidFill>
                <a:latin typeface="PT Serif"/>
                <a:ea typeface="PT Serif"/>
                <a:cs typeface="PT Serif"/>
                <a:sym typeface="PT Serif"/>
              </a:rPr>
              <a:t>1</a:t>
            </a:r>
            <a:endParaRPr dirty="0">
              <a:latin typeface="PT Serif"/>
              <a:ea typeface="PT Serif"/>
              <a:cs typeface="PT Serif"/>
              <a:sym typeface="PT Serif"/>
            </a:endParaRPr>
          </a:p>
        </p:txBody>
      </p:sp>
      <p:sp>
        <p:nvSpPr>
          <p:cNvPr id="7" name="Google Shape;251;p26">
            <a:extLst>
              <a:ext uri="{FF2B5EF4-FFF2-40B4-BE49-F238E27FC236}">
                <a16:creationId xmlns:a16="http://schemas.microsoft.com/office/drawing/2014/main" id="{79C947E6-CA6A-6021-DD9F-EDB96CCDCE62}"/>
              </a:ext>
            </a:extLst>
          </p:cNvPr>
          <p:cNvSpPr txBox="1"/>
          <p:nvPr/>
        </p:nvSpPr>
        <p:spPr>
          <a:xfrm>
            <a:off x="4098607" y="3372581"/>
            <a:ext cx="51827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chemeClr val="dk1"/>
                </a:solidFill>
                <a:latin typeface="PT Serif"/>
                <a:ea typeface="PT Serif"/>
                <a:cs typeface="PT Serif"/>
                <a:sym typeface="PT Serif"/>
              </a:rPr>
              <a:t>𝝈</a:t>
            </a:r>
            <a:r>
              <a:rPr lang="en" sz="2000" baseline="-25000" dirty="0">
                <a:solidFill>
                  <a:schemeClr val="dk1"/>
                </a:solidFill>
                <a:latin typeface="PT Serif"/>
                <a:ea typeface="PT Serif"/>
                <a:cs typeface="PT Serif"/>
                <a:sym typeface="PT Serif"/>
              </a:rPr>
              <a:t>2</a:t>
            </a:r>
            <a:endParaRPr dirty="0">
              <a:latin typeface="PT Serif"/>
              <a:ea typeface="PT Serif"/>
              <a:cs typeface="PT Serif"/>
              <a:sym typeface="PT Serif"/>
            </a:endParaRPr>
          </a:p>
        </p:txBody>
      </p:sp>
      <p:cxnSp>
        <p:nvCxnSpPr>
          <p:cNvPr id="8" name="Google Shape;247;p26">
            <a:extLst>
              <a:ext uri="{FF2B5EF4-FFF2-40B4-BE49-F238E27FC236}">
                <a16:creationId xmlns:a16="http://schemas.microsoft.com/office/drawing/2014/main" id="{32B01DC0-9BC1-7534-200D-66C7ADC7BB4E}"/>
              </a:ext>
            </a:extLst>
          </p:cNvPr>
          <p:cNvCxnSpPr>
            <a:cxnSpLocks/>
          </p:cNvCxnSpPr>
          <p:nvPr/>
        </p:nvCxnSpPr>
        <p:spPr>
          <a:xfrm flipH="1">
            <a:off x="4219945" y="3567471"/>
            <a:ext cx="569426" cy="358484"/>
          </a:xfrm>
          <a:prstGeom prst="straightConnector1">
            <a:avLst/>
          </a:prstGeom>
          <a:noFill/>
          <a:ln w="9525" cap="flat" cmpd="sng">
            <a:solidFill>
              <a:schemeClr val="dk2"/>
            </a:solidFill>
            <a:prstDash val="solid"/>
            <a:round/>
            <a:headEnd type="none" w="med" len="med"/>
            <a:tailEnd type="triangle" w="med" len="med"/>
          </a:ln>
        </p:spPr>
      </p:cxnSp>
      <p:pic>
        <p:nvPicPr>
          <p:cNvPr id="9" name="Picture 8" descr="A picture containing text, vector graphics&#10;&#10;Description automatically generated">
            <a:extLst>
              <a:ext uri="{FF2B5EF4-FFF2-40B4-BE49-F238E27FC236}">
                <a16:creationId xmlns:a16="http://schemas.microsoft.com/office/drawing/2014/main" id="{3E635F17-0CFC-BFB7-185F-64F5B24C23DD}"/>
              </a:ext>
            </a:extLst>
          </p:cNvPr>
          <p:cNvPicPr>
            <a:picLocks noChangeAspect="1"/>
          </p:cNvPicPr>
          <p:nvPr/>
        </p:nvPicPr>
        <p:blipFill>
          <a:blip r:embed="rId11"/>
          <a:stretch>
            <a:fillRect/>
          </a:stretch>
        </p:blipFill>
        <p:spPr>
          <a:xfrm>
            <a:off x="7236430" y="2068226"/>
            <a:ext cx="834050" cy="117693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8A41350-FC80-C6B6-5FF0-772660266589}"/>
                  </a:ext>
                </a:extLst>
              </p:cNvPr>
              <p:cNvSpPr txBox="1"/>
              <p:nvPr/>
            </p:nvSpPr>
            <p:spPr>
              <a:xfrm>
                <a:off x="3266652" y="1849395"/>
                <a:ext cx="1176590" cy="707886"/>
              </a:xfrm>
              <a:prstGeom prst="rect">
                <a:avLst/>
              </a:prstGeom>
              <a:noFill/>
            </p:spPr>
            <p:txBody>
              <a:bodyPr wrap="square" rtlCol="0">
                <a:spAutoFit/>
              </a:bodyPr>
              <a:lstStyle/>
              <a:p>
                <a:pPr algn="ctr"/>
                <a:r>
                  <a:rPr lang="en-US" sz="2000" dirty="0">
                    <a:solidFill>
                      <a:schemeClr val="bg2"/>
                    </a:solidFill>
                    <a:latin typeface="PT Serif" panose="020A0603040505020204" pitchFamily="18" charset="77"/>
                  </a:rPr>
                  <a:t>Msg</a:t>
                </a:r>
              </a:p>
              <a:p>
                <a:pPr algn="ctr"/>
                <a14:m>
                  <m:oMathPara xmlns:m="http://schemas.openxmlformats.org/officeDocument/2006/math">
                    <m:oMathParaPr>
                      <m:jc m:val="centerGroup"/>
                    </m:oMathParaPr>
                    <m:oMath xmlns:m="http://schemas.openxmlformats.org/officeDocument/2006/math">
                      <m:r>
                        <a:rPr lang="en-US" sz="2000" i="1">
                          <a:solidFill>
                            <a:schemeClr val="bg2"/>
                          </a:solidFill>
                          <a:latin typeface="Cambria Math" panose="02040503050406030204" pitchFamily="18" charset="0"/>
                        </a:rPr>
                        <m:t>𝑚</m:t>
                      </m:r>
                    </m:oMath>
                  </m:oMathPara>
                </a14:m>
                <a:endParaRPr lang="en-US" sz="2000" dirty="0">
                  <a:solidFill>
                    <a:schemeClr val="bg2"/>
                  </a:solidFill>
                  <a:latin typeface="PT Serif" panose="020A0603040505020204" pitchFamily="18" charset="77"/>
                </a:endParaRPr>
              </a:p>
            </p:txBody>
          </p:sp>
        </mc:Choice>
        <mc:Fallback xmlns="">
          <p:sp>
            <p:nvSpPr>
              <p:cNvPr id="10" name="TextBox 9">
                <a:extLst>
                  <a:ext uri="{FF2B5EF4-FFF2-40B4-BE49-F238E27FC236}">
                    <a16:creationId xmlns:a16="http://schemas.microsoft.com/office/drawing/2014/main" id="{B8A41350-FC80-C6B6-5FF0-772660266589}"/>
                  </a:ext>
                </a:extLst>
              </p:cNvPr>
              <p:cNvSpPr txBox="1">
                <a:spLocks noRot="1" noChangeAspect="1" noMove="1" noResize="1" noEditPoints="1" noAdjustHandles="1" noChangeArrowheads="1" noChangeShapeType="1" noTextEdit="1"/>
              </p:cNvSpPr>
              <p:nvPr/>
            </p:nvSpPr>
            <p:spPr>
              <a:xfrm>
                <a:off x="3266652" y="1849395"/>
                <a:ext cx="1176590" cy="707886"/>
              </a:xfrm>
              <a:prstGeom prst="rect">
                <a:avLst/>
              </a:prstGeom>
              <a:blipFill>
                <a:blip r:embed="rId12"/>
                <a:stretch>
                  <a:fillRect t="-3509"/>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8D2F921A-56BD-CC89-53F0-623174A01E39}"/>
              </a:ext>
            </a:extLst>
          </p:cNvPr>
          <p:cNvCxnSpPr/>
          <p:nvPr/>
        </p:nvCxnSpPr>
        <p:spPr>
          <a:xfrm flipH="1">
            <a:off x="3261082" y="2246491"/>
            <a:ext cx="336885" cy="186359"/>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D1B8E94-061F-DEDF-E99B-226539202679}"/>
              </a:ext>
            </a:extLst>
          </p:cNvPr>
          <p:cNvCxnSpPr/>
          <p:nvPr/>
        </p:nvCxnSpPr>
        <p:spPr>
          <a:xfrm>
            <a:off x="4098607" y="2246491"/>
            <a:ext cx="448394" cy="186359"/>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1000"/>
                                        <p:tgtEl>
                                          <p:spTgt spid="219"/>
                                        </p:tgtEl>
                                      </p:cBhvr>
                                    </p:animEffect>
                                  </p:childTnLst>
                                </p:cTn>
                              </p:par>
                              <p:par>
                                <p:cTn id="12" presetID="10" presetClass="entr" presetSubtype="0" fill="hold" nodeType="withEffect">
                                  <p:stCondLst>
                                    <p:cond delay="0"/>
                                  </p:stCondLst>
                                  <p:childTnLst>
                                    <p:set>
                                      <p:cBhvr>
                                        <p:cTn id="13" dur="1" fill="hold">
                                          <p:stCondLst>
                                            <p:cond delay="0"/>
                                          </p:stCondLst>
                                        </p:cTn>
                                        <p:tgtEl>
                                          <p:spTgt spid="223"/>
                                        </p:tgtEl>
                                        <p:attrNameLst>
                                          <p:attrName>style.visibility</p:attrName>
                                        </p:attrNameLst>
                                      </p:cBhvr>
                                      <p:to>
                                        <p:strVal val="visible"/>
                                      </p:to>
                                    </p:set>
                                    <p:animEffect transition="in" filter="fade">
                                      <p:cBhvr>
                                        <p:cTn id="14" dur="1000"/>
                                        <p:tgtEl>
                                          <p:spTgt spid="223"/>
                                        </p:tgtEl>
                                      </p:cBhvr>
                                    </p:animEffec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7"/>
                                        </p:tgtEl>
                                        <p:attrNameLst>
                                          <p:attrName>style.visibility</p:attrName>
                                        </p:attrNameLst>
                                      </p:cBhvr>
                                      <p:to>
                                        <p:strVal val="visible"/>
                                      </p:to>
                                    </p:set>
                                    <p:animEffect transition="in" filter="fade">
                                      <p:cBhvr>
                                        <p:cTn id="21" dur="1000"/>
                                        <p:tgtEl>
                                          <p:spTgt spid="227"/>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0"/>
                                        </p:tgtEl>
                                        <p:attrNameLst>
                                          <p:attrName>style.visibility</p:attrName>
                                        </p:attrNameLst>
                                      </p:cBhvr>
                                      <p:to>
                                        <p:strVal val="visible"/>
                                      </p:to>
                                    </p:set>
                                    <p:animEffect transition="in" filter="fade">
                                      <p:cBhvr>
                                        <p:cTn id="32" dur="1000"/>
                                        <p:tgtEl>
                                          <p:spTgt spid="23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childTnLst>
                                </p:cTn>
                              </p:par>
                              <p:par>
                                <p:cTn id="50" presetID="10"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Effect transition="in" filter="fade">
                                      <p:cBhvr>
                                        <p:cTn id="63" dur="1000"/>
                                        <p:tgtEl>
                                          <p:spTgt spid="5">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Effect transition="in" filter="fade">
                                      <p:cBhvr>
                                        <p:cTn id="68"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uiExpand="1" build="p"/>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5"/>
          <p:cNvPicPr preferRelativeResize="0"/>
          <p:nvPr/>
        </p:nvPicPr>
        <p:blipFill>
          <a:blip r:embed="rId3">
            <a:alphaModFix/>
          </a:blip>
          <a:stretch>
            <a:fillRect/>
          </a:stretch>
        </p:blipFill>
        <p:spPr>
          <a:xfrm>
            <a:off x="2380385" y="2092265"/>
            <a:ext cx="834050" cy="1152898"/>
          </a:xfrm>
          <a:prstGeom prst="rect">
            <a:avLst/>
          </a:prstGeom>
          <a:noFill/>
          <a:ln>
            <a:noFill/>
          </a:ln>
        </p:spPr>
      </p:pic>
      <p:sp>
        <p:nvSpPr>
          <p:cNvPr id="220" name="Google Shape;220;p25"/>
          <p:cNvSpPr txBox="1">
            <a:spLocks noGrp="1"/>
          </p:cNvSpPr>
          <p:nvPr>
            <p:ph type="title"/>
          </p:nvPr>
        </p:nvSpPr>
        <p:spPr>
          <a:xfrm>
            <a:off x="76300" y="98100"/>
            <a:ext cx="8676900" cy="572700"/>
          </a:xfrm>
          <a:prstGeom prst="rect">
            <a:avLst/>
          </a:prstGeom>
        </p:spPr>
        <p:txBody>
          <a:bodyPr spcFirstLastPara="1" wrap="square" lIns="91425" tIns="91425" rIns="91425" bIns="91425" anchor="t" anchorCtr="0">
            <a:normAutofit fontScale="90000"/>
          </a:bodyPr>
          <a:lstStyle/>
          <a:p>
            <a:r>
              <a:rPr lang="en" dirty="0"/>
              <a:t>The Trivial ATS</a:t>
            </a:r>
            <a:endParaRPr dirty="0"/>
          </a:p>
        </p:txBody>
      </p:sp>
      <p:sp>
        <p:nvSpPr>
          <p:cNvPr id="221" name="Google Shape;221;p25"/>
          <p:cNvSpPr txBox="1">
            <a:spLocks noGrp="1"/>
          </p:cNvSpPr>
          <p:nvPr>
            <p:ph type="body" idx="1"/>
          </p:nvPr>
        </p:nvSpPr>
        <p:spPr>
          <a:xfrm>
            <a:off x="163025" y="670800"/>
            <a:ext cx="8795100" cy="1714591"/>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2000" dirty="0"/>
              <a:t>K</a:t>
            </a:r>
            <a:r>
              <a:rPr lang="en" sz="2000" dirty="0" err="1"/>
              <a:t>eys</a:t>
            </a:r>
            <a:r>
              <a:rPr lang="en" sz="2000" dirty="0"/>
              <a:t> of all parties are sampled independently for some signature scheme.</a:t>
            </a:r>
          </a:p>
          <a:p>
            <a:pPr marL="0" lvl="0" indent="0">
              <a:spcAft>
                <a:spcPts val="1200"/>
              </a:spcAft>
              <a:buNone/>
            </a:pPr>
            <a:r>
              <a:rPr lang="en" sz="2000" dirty="0"/>
              <a:t>Combined Sig : Concatenation of t individual sigs.</a:t>
            </a:r>
            <a:endParaRPr sz="2000" dirty="0"/>
          </a:p>
        </p:txBody>
      </p:sp>
      <p:pic>
        <p:nvPicPr>
          <p:cNvPr id="223" name="Google Shape;223;p25"/>
          <p:cNvPicPr preferRelativeResize="0"/>
          <p:nvPr/>
        </p:nvPicPr>
        <p:blipFill>
          <a:blip r:embed="rId4">
            <a:alphaModFix/>
          </a:blip>
          <a:stretch>
            <a:fillRect/>
          </a:stretch>
        </p:blipFill>
        <p:spPr>
          <a:xfrm>
            <a:off x="4691932" y="2117927"/>
            <a:ext cx="834050" cy="1095717"/>
          </a:xfrm>
          <a:prstGeom prst="rect">
            <a:avLst/>
          </a:prstGeom>
          <a:noFill/>
          <a:ln>
            <a:noFill/>
          </a:ln>
        </p:spPr>
      </p:pic>
      <mc:AlternateContent xmlns:mc="http://schemas.openxmlformats.org/markup-compatibility/2006" xmlns:a14="http://schemas.microsoft.com/office/drawing/2010/main">
        <mc:Choice Requires="a14">
          <p:sp>
            <p:nvSpPr>
              <p:cNvPr id="227" name="Google Shape;227;p25"/>
              <p:cNvSpPr txBox="1"/>
              <p:nvPr/>
            </p:nvSpPr>
            <p:spPr>
              <a:xfrm>
                <a:off x="2191444" y="3145522"/>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m:oMathPara>
                </a14:m>
                <a:endParaRPr sz="2000" dirty="0"/>
              </a:p>
            </p:txBody>
          </p:sp>
        </mc:Choice>
        <mc:Fallback xmlns="">
          <p:sp>
            <p:nvSpPr>
              <p:cNvPr id="227" name="Google Shape;227;p25"/>
              <p:cNvSpPr txBox="1">
                <a:spLocks noRot="1" noChangeAspect="1" noMove="1" noResize="1" noEditPoints="1" noAdjustHandles="1" noChangeArrowheads="1" noChangeShapeType="1" noTextEdit="1"/>
              </p:cNvSpPr>
              <p:nvPr/>
            </p:nvSpPr>
            <p:spPr>
              <a:xfrm>
                <a:off x="2191444" y="3145522"/>
                <a:ext cx="1211932" cy="492412"/>
              </a:xfrm>
              <a:prstGeom prst="rect">
                <a:avLst/>
              </a:prstGeom>
              <a:blipFill>
                <a:blip r:embed="rId6"/>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0" name="Google Shape;230;p25"/>
              <p:cNvSpPr txBox="1"/>
              <p:nvPr/>
            </p:nvSpPr>
            <p:spPr>
              <a:xfrm>
                <a:off x="160734" y="1654627"/>
                <a:ext cx="3639501" cy="492412"/>
              </a:xfrm>
              <a:prstGeom prst="rect">
                <a:avLst/>
              </a:prstGeom>
              <a:noFill/>
              <a:ln>
                <a:noFill/>
              </a:ln>
            </p:spPr>
            <p:txBody>
              <a:bodyPr spcFirstLastPara="1" wrap="square" lIns="91425" tIns="91425" rIns="91425" bIns="91425" anchor="t" anchorCtr="0">
                <a:spAutoFit/>
              </a:bodyPr>
              <a:lstStyle/>
              <a:p>
                <a:pPr lvl="0"/>
                <a:r>
                  <a:rPr lang="en-US" sz="2000" dirty="0">
                    <a:solidFill>
                      <a:schemeClr val="bg2"/>
                    </a:solidFill>
                    <a:latin typeface="PT Serif"/>
                    <a:ea typeface="PT Serif"/>
                    <a:cs typeface="PT Serif"/>
                    <a:sym typeface="PT Serif"/>
                  </a:rPr>
                  <a:t>Public key : {</a:t>
                </a:r>
                <a14:m>
                  <m:oMath xmlns:m="http://schemas.openxmlformats.org/officeDocument/2006/math">
                    <m:r>
                      <a:rPr lang="en-US" sz="2000" b="0" i="0" smtClean="0">
                        <a:solidFill>
                          <a:schemeClr val="bg2"/>
                        </a:solidFill>
                        <a:latin typeface="Cambria Math" panose="02040503050406030204" pitchFamily="18" charset="0"/>
                      </a:rPr>
                      <m:t> </m:t>
                    </m:r>
                    <m:r>
                      <a:rPr lang="en-US"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i="1">
                            <a:solidFill>
                              <a:schemeClr val="bg2"/>
                            </a:solidFill>
                            <a:latin typeface="Cambria Math" panose="02040503050406030204" pitchFamily="18" charset="0"/>
                          </a:rPr>
                          <m:t>1</m:t>
                        </m:r>
                        <m:r>
                          <a:rPr lang="ar-AE" sz="2000" b="0" i="1" smtClean="0">
                            <a:solidFill>
                              <a:schemeClr val="bg2"/>
                            </a:solidFill>
                            <a:latin typeface="Cambria Math" panose="02040503050406030204" pitchFamily="18" charset="0"/>
                          </a:rPr>
                          <m:t> </m:t>
                        </m:r>
                      </m:sub>
                    </m:sSub>
                    <m:r>
                      <a:rPr lang="ar-AE" sz="2000" b="0" i="1" smtClean="0">
                        <a:solidFill>
                          <a:schemeClr val="bg2"/>
                        </a:solidFill>
                        <a:latin typeface="Cambria Math" panose="02040503050406030204" pitchFamily="18" charset="0"/>
                      </a:rPr>
                      <m:t>,</m:t>
                    </m:r>
                    <m:r>
                      <a:rPr lang="ar-AE"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b="0" i="1" smtClean="0">
                            <a:solidFill>
                              <a:schemeClr val="bg2"/>
                            </a:solidFill>
                            <a:latin typeface="Cambria Math" panose="02040503050406030204" pitchFamily="18" charset="0"/>
                          </a:rPr>
                          <m:t>2</m:t>
                        </m:r>
                      </m:sub>
                    </m:sSub>
                  </m:oMath>
                </a14:m>
                <a:r>
                  <a:rPr lang="ar-AE" sz="2000" dirty="0">
                    <a:solidFill>
                      <a:schemeClr val="bg2"/>
                    </a:solidFill>
                    <a:latin typeface="PT Serif"/>
                    <a:ea typeface="PT Serif"/>
                    <a:cs typeface="PT Serif"/>
                    <a:sym typeface="PT Serif"/>
                  </a:rPr>
                  <a:t> , </a:t>
                </a:r>
                <a14:m>
                  <m:oMath xmlns:m="http://schemas.openxmlformats.org/officeDocument/2006/math">
                    <m:r>
                      <a:rPr lang="ar-AE"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b="0" i="1" smtClean="0">
                            <a:solidFill>
                              <a:schemeClr val="bg2"/>
                            </a:solidFill>
                            <a:latin typeface="Cambria Math" panose="02040503050406030204" pitchFamily="18" charset="0"/>
                          </a:rPr>
                          <m:t>3</m:t>
                        </m:r>
                      </m:sub>
                    </m:sSub>
                  </m:oMath>
                </a14:m>
                <a:r>
                  <a:rPr lang="en-US" sz="2000" dirty="0">
                    <a:solidFill>
                      <a:schemeClr val="bg2"/>
                    </a:solidFill>
                    <a:latin typeface="PT Serif"/>
                    <a:ea typeface="PT Serif"/>
                    <a:cs typeface="PT Serif"/>
                    <a:sym typeface="PT Serif"/>
                  </a:rPr>
                  <a:t> }</a:t>
                </a:r>
                <a:endParaRPr lang="ar-AE" sz="2000" dirty="0">
                  <a:solidFill>
                    <a:schemeClr val="bg2"/>
                  </a:solidFill>
                  <a:latin typeface="PT Serif"/>
                  <a:ea typeface="PT Serif"/>
                  <a:cs typeface="PT Serif"/>
                  <a:sym typeface="PT Serif"/>
                </a:endParaRPr>
              </a:p>
            </p:txBody>
          </p:sp>
        </mc:Choice>
        <mc:Fallback xmlns="">
          <p:sp>
            <p:nvSpPr>
              <p:cNvPr id="230" name="Google Shape;230;p25"/>
              <p:cNvSpPr txBox="1">
                <a:spLocks noRot="1" noChangeAspect="1" noMove="1" noResize="1" noEditPoints="1" noAdjustHandles="1" noChangeArrowheads="1" noChangeShapeType="1" noTextEdit="1"/>
              </p:cNvSpPr>
              <p:nvPr/>
            </p:nvSpPr>
            <p:spPr>
              <a:xfrm>
                <a:off x="160734" y="1654627"/>
                <a:ext cx="3639501" cy="492412"/>
              </a:xfrm>
              <a:prstGeom prst="rect">
                <a:avLst/>
              </a:prstGeom>
              <a:blipFill>
                <a:blip r:embed="rId7"/>
                <a:stretch>
                  <a:fillRect l="-1736" b="-1282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Google Shape;227;p25">
                <a:extLst>
                  <a:ext uri="{FF2B5EF4-FFF2-40B4-BE49-F238E27FC236}">
                    <a16:creationId xmlns:a16="http://schemas.microsoft.com/office/drawing/2014/main" id="{6CC8A31F-6D8A-8057-6517-CAFE7097F4E4}"/>
                  </a:ext>
                </a:extLst>
              </p:cNvPr>
              <p:cNvSpPr txBox="1"/>
              <p:nvPr/>
            </p:nvSpPr>
            <p:spPr>
              <a:xfrm>
                <a:off x="4547001" y="3120711"/>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m:oMathPara>
                </a14:m>
                <a:endParaRPr sz="2000" dirty="0"/>
              </a:p>
            </p:txBody>
          </p:sp>
        </mc:Choice>
        <mc:Fallback xmlns="">
          <p:sp>
            <p:nvSpPr>
              <p:cNvPr id="2" name="Google Shape;227;p25">
                <a:extLst>
                  <a:ext uri="{FF2B5EF4-FFF2-40B4-BE49-F238E27FC236}">
                    <a16:creationId xmlns:a16="http://schemas.microsoft.com/office/drawing/2014/main" id="{6CC8A31F-6D8A-8057-6517-CAFE7097F4E4}"/>
                  </a:ext>
                </a:extLst>
              </p:cNvPr>
              <p:cNvSpPr txBox="1">
                <a:spLocks noRot="1" noChangeAspect="1" noMove="1" noResize="1" noEditPoints="1" noAdjustHandles="1" noChangeArrowheads="1" noChangeShapeType="1" noTextEdit="1"/>
              </p:cNvSpPr>
              <p:nvPr/>
            </p:nvSpPr>
            <p:spPr>
              <a:xfrm>
                <a:off x="4547001" y="3120711"/>
                <a:ext cx="1211932" cy="492412"/>
              </a:xfrm>
              <a:prstGeom prst="rect">
                <a:avLst/>
              </a:prstGeom>
              <a:blipFill>
                <a:blip r:embed="rId8"/>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227;p25">
                <a:extLst>
                  <a:ext uri="{FF2B5EF4-FFF2-40B4-BE49-F238E27FC236}">
                    <a16:creationId xmlns:a16="http://schemas.microsoft.com/office/drawing/2014/main" id="{D3556BB7-E8EE-C6FA-A6A5-17231FEA6562}"/>
                  </a:ext>
                </a:extLst>
              </p:cNvPr>
              <p:cNvSpPr txBox="1"/>
              <p:nvPr/>
            </p:nvSpPr>
            <p:spPr>
              <a:xfrm>
                <a:off x="7005607" y="3105839"/>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m:oMathPara>
                </a14:m>
                <a:endParaRPr sz="2000" dirty="0"/>
              </a:p>
            </p:txBody>
          </p:sp>
        </mc:Choice>
        <mc:Fallback xmlns="">
          <p:sp>
            <p:nvSpPr>
              <p:cNvPr id="3" name="Google Shape;227;p25">
                <a:extLst>
                  <a:ext uri="{FF2B5EF4-FFF2-40B4-BE49-F238E27FC236}">
                    <a16:creationId xmlns:a16="http://schemas.microsoft.com/office/drawing/2014/main" id="{D3556BB7-E8EE-C6FA-A6A5-17231FEA6562}"/>
                  </a:ext>
                </a:extLst>
              </p:cNvPr>
              <p:cNvSpPr txBox="1">
                <a:spLocks noRot="1" noChangeAspect="1" noMove="1" noResize="1" noEditPoints="1" noAdjustHandles="1" noChangeArrowheads="1" noChangeShapeType="1" noTextEdit="1"/>
              </p:cNvSpPr>
              <p:nvPr/>
            </p:nvSpPr>
            <p:spPr>
              <a:xfrm>
                <a:off x="7005607" y="3105839"/>
                <a:ext cx="1211932" cy="492412"/>
              </a:xfrm>
              <a:prstGeom prst="rect">
                <a:avLst/>
              </a:prstGeom>
              <a:blipFill>
                <a:blip r:embed="rId9"/>
                <a:stretch>
                  <a:fillRect b="-5000"/>
                </a:stretch>
              </a:blipFill>
              <a:ln>
                <a:noFill/>
              </a:ln>
            </p:spPr>
            <p:txBody>
              <a:bodyPr/>
              <a:lstStyle/>
              <a:p>
                <a:r>
                  <a:rPr lang="en-US">
                    <a:noFill/>
                  </a:rPr>
                  <a:t> </a:t>
                </a:r>
              </a:p>
            </p:txBody>
          </p:sp>
        </mc:Fallback>
      </mc:AlternateContent>
      <p:cxnSp>
        <p:nvCxnSpPr>
          <p:cNvPr id="9" name="Google Shape;267;p27">
            <a:extLst>
              <a:ext uri="{FF2B5EF4-FFF2-40B4-BE49-F238E27FC236}">
                <a16:creationId xmlns:a16="http://schemas.microsoft.com/office/drawing/2014/main" id="{CCD743A9-EE4B-74F4-840D-77DFA6C16E62}"/>
              </a:ext>
            </a:extLst>
          </p:cNvPr>
          <p:cNvCxnSpPr>
            <a:cxnSpLocks/>
          </p:cNvCxnSpPr>
          <p:nvPr/>
        </p:nvCxnSpPr>
        <p:spPr>
          <a:xfrm>
            <a:off x="5469128" y="3530748"/>
            <a:ext cx="549015" cy="293747"/>
          </a:xfrm>
          <a:prstGeom prst="straightConnector1">
            <a:avLst/>
          </a:prstGeom>
          <a:noFill/>
          <a:ln w="9525" cap="flat" cmpd="sng">
            <a:solidFill>
              <a:schemeClr val="dk2"/>
            </a:solidFill>
            <a:prstDash val="solid"/>
            <a:round/>
            <a:headEnd type="none" w="med" len="med"/>
            <a:tailEnd type="triangle" w="med" len="med"/>
          </a:ln>
        </p:spPr>
      </p:cxnSp>
      <p:cxnSp>
        <p:nvCxnSpPr>
          <p:cNvPr id="10" name="Google Shape;268;p27">
            <a:extLst>
              <a:ext uri="{FF2B5EF4-FFF2-40B4-BE49-F238E27FC236}">
                <a16:creationId xmlns:a16="http://schemas.microsoft.com/office/drawing/2014/main" id="{EC7BEAA0-D500-1591-FBBB-11564E5010A6}"/>
              </a:ext>
            </a:extLst>
          </p:cNvPr>
          <p:cNvCxnSpPr>
            <a:cxnSpLocks/>
          </p:cNvCxnSpPr>
          <p:nvPr/>
        </p:nvCxnSpPr>
        <p:spPr>
          <a:xfrm flipH="1">
            <a:off x="6421891" y="3516667"/>
            <a:ext cx="632679" cy="307828"/>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1" name="Google Shape;269;p27">
                <a:extLst>
                  <a:ext uri="{FF2B5EF4-FFF2-40B4-BE49-F238E27FC236}">
                    <a16:creationId xmlns:a16="http://schemas.microsoft.com/office/drawing/2014/main" id="{7A11779A-AC33-58A0-E25C-71B77581F174}"/>
                  </a:ext>
                </a:extLst>
              </p:cNvPr>
              <p:cNvSpPr txBox="1"/>
              <p:nvPr/>
            </p:nvSpPr>
            <p:spPr>
              <a:xfrm>
                <a:off x="5219923" y="3584700"/>
                <a:ext cx="3276926" cy="1107965"/>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2000" dirty="0">
                    <a:latin typeface="PT Serif"/>
                    <a:ea typeface="PT Serif"/>
                    <a:cs typeface="PT Serif"/>
                    <a:sym typeface="PT Serif"/>
                  </a:rPr>
                  <a:t>Sig: (𝝈</a:t>
                </a:r>
                <a:r>
                  <a:rPr lang="en-US" sz="2000" baseline="-25000" dirty="0">
                    <a:latin typeface="PT Serif"/>
                    <a:ea typeface="PT Serif"/>
                    <a:cs typeface="PT Serif"/>
                    <a:sym typeface="PT Serif"/>
                  </a:rPr>
                  <a:t>2</a:t>
                </a:r>
                <a:r>
                  <a:rPr lang="en-US" sz="2000" dirty="0">
                    <a:latin typeface="PT Serif"/>
                    <a:ea typeface="PT Serif"/>
                    <a:cs typeface="PT Serif"/>
                    <a:sym typeface="PT Serif"/>
                  </a:rPr>
                  <a:t> , </a:t>
                </a:r>
                <a:r>
                  <a:rPr lang="en-US" sz="2000" dirty="0">
                    <a:solidFill>
                      <a:schemeClr val="dk1"/>
                    </a:solidFill>
                    <a:latin typeface="PT Serif"/>
                    <a:ea typeface="PT Serif"/>
                    <a:cs typeface="PT Serif"/>
                    <a:sym typeface="PT Serif"/>
                  </a:rPr>
                  <a:t>𝝈</a:t>
                </a:r>
                <a:r>
                  <a:rPr lang="en-US" sz="2000" baseline="-25000" dirty="0">
                    <a:solidFill>
                      <a:schemeClr val="dk1"/>
                    </a:solidFill>
                    <a:latin typeface="PT Serif"/>
                    <a:ea typeface="PT Serif"/>
                    <a:cs typeface="PT Serif"/>
                    <a:sym typeface="PT Serif"/>
                  </a:rPr>
                  <a:t>3 </a:t>
                </a:r>
                <a:r>
                  <a:rPr lang="en-US" sz="2000" dirty="0">
                    <a:solidFill>
                      <a:schemeClr val="dk1"/>
                    </a:solidFill>
                    <a:latin typeface="PT Serif"/>
                    <a:ea typeface="PT Serif"/>
                    <a:cs typeface="PT Serif"/>
                    <a:sym typeface="PT Serif"/>
                  </a:rPr>
                  <a:t>, [2,3])</a:t>
                </a:r>
              </a:p>
              <a:p>
                <a:pPr lvl="0">
                  <a:lnSpc>
                    <a:spcPct val="150000"/>
                  </a:lnSpc>
                </a:pPr>
                <a:r>
                  <a:rPr lang="en-US" sz="2000" dirty="0">
                    <a:solidFill>
                      <a:schemeClr val="dk1"/>
                    </a:solidFill>
                    <a:latin typeface="PT Serif"/>
                    <a:ea typeface="PT Serif"/>
                    <a:cs typeface="PT Serif"/>
                    <a:sym typeface="PT Serif"/>
                  </a:rPr>
                  <a:t>Verify 𝝈</a:t>
                </a:r>
                <a:r>
                  <a:rPr lang="en-US" sz="2000" baseline="-25000" dirty="0">
                    <a:solidFill>
                      <a:schemeClr val="dk1"/>
                    </a:solidFill>
                    <a:latin typeface="PT Serif"/>
                    <a:ea typeface="PT Serif"/>
                    <a:cs typeface="PT Serif"/>
                    <a:sym typeface="PT Serif"/>
                  </a:rPr>
                  <a:t>2 </a:t>
                </a:r>
                <a:r>
                  <a:rPr lang="en-US" sz="2000" dirty="0">
                    <a:solidFill>
                      <a:schemeClr val="dk1"/>
                    </a:solidFill>
                    <a:latin typeface="PT Serif"/>
                    <a:ea typeface="PT Serif"/>
                    <a:cs typeface="PT Serif"/>
                    <a:sym typeface="PT Serif"/>
                  </a:rPr>
                  <a:t>, 𝝈</a:t>
                </a:r>
                <a:r>
                  <a:rPr lang="en-US" sz="2000" baseline="-25000" dirty="0">
                    <a:solidFill>
                      <a:schemeClr val="dk1"/>
                    </a:solidFill>
                    <a:latin typeface="PT Serif"/>
                    <a:ea typeface="PT Serif"/>
                    <a:cs typeface="PT Serif"/>
                    <a:sym typeface="PT Serif"/>
                  </a:rPr>
                  <a:t>3 </a:t>
                </a:r>
                <a:r>
                  <a:rPr lang="en-US" sz="2000" dirty="0" err="1">
                    <a:solidFill>
                      <a:schemeClr val="dk1"/>
                    </a:solidFill>
                    <a:latin typeface="PT Serif"/>
                    <a:ea typeface="PT Serif"/>
                    <a:cs typeface="PT Serif"/>
                    <a:sym typeface="PT Serif"/>
                  </a:rPr>
                  <a:t>w.r.t</a:t>
                </a:r>
                <a:r>
                  <a:rPr lang="en-US" sz="2000" dirty="0">
                    <a:solidFill>
                      <a:schemeClr val="dk1"/>
                    </a:solidFill>
                    <a:latin typeface="PT Serif"/>
                    <a:ea typeface="PT Serif"/>
                    <a:cs typeface="PT Serif"/>
                    <a:sym typeface="PT Serif"/>
                  </a:rPr>
                  <a:t> </a:t>
                </a:r>
                <a14:m>
                  <m:oMath xmlns:m="http://schemas.openxmlformats.org/officeDocument/2006/math">
                    <m:r>
                      <a:rPr lang="en-US" sz="2000" i="1">
                        <a:latin typeface="Cambria Math" panose="02040503050406030204" pitchFamily="18" charset="0"/>
                      </a:rPr>
                      <m:t>𝑝</m:t>
                    </m:r>
                    <m:sSub>
                      <m:sSubPr>
                        <m:ctrlPr>
                          <a:rPr lang="ar-AE" sz="2000" i="1">
                            <a:latin typeface="Cambria Math" panose="02040503050406030204" pitchFamily="18" charset="0"/>
                          </a:rPr>
                        </m:ctrlPr>
                      </m:sSubPr>
                      <m:e>
                        <m:r>
                          <a:rPr lang="ar-AE" sz="2000" i="1">
                            <a:latin typeface="Cambria Math" panose="02040503050406030204" pitchFamily="18" charset="0"/>
                          </a:rPr>
                          <m:t>𝑘</m:t>
                        </m:r>
                      </m:e>
                      <m:sub>
                        <m:r>
                          <a:rPr lang="ar-AE" sz="2000" i="1">
                            <a:latin typeface="Cambria Math" panose="02040503050406030204" pitchFamily="18" charset="0"/>
                          </a:rPr>
                          <m:t>2</m:t>
                        </m:r>
                      </m:sub>
                    </m:sSub>
                  </m:oMath>
                </a14:m>
                <a:r>
                  <a:rPr lang="ar-AE" sz="2000" dirty="0">
                    <a:solidFill>
                      <a:schemeClr val="dk1"/>
                    </a:solidFill>
                    <a:latin typeface="PT Serif"/>
                    <a:ea typeface="PT Serif"/>
                    <a:cs typeface="PT Serif"/>
                    <a:sym typeface="PT Serif"/>
                  </a:rPr>
                  <a:t> , </a:t>
                </a:r>
                <a14:m>
                  <m:oMath xmlns:m="http://schemas.openxmlformats.org/officeDocument/2006/math">
                    <m:r>
                      <a:rPr lang="ar-AE" sz="2000" i="1">
                        <a:latin typeface="Cambria Math" panose="02040503050406030204" pitchFamily="18" charset="0"/>
                      </a:rPr>
                      <m:t>𝑝</m:t>
                    </m:r>
                    <m:sSub>
                      <m:sSubPr>
                        <m:ctrlPr>
                          <a:rPr lang="ar-AE" sz="2000" i="1">
                            <a:latin typeface="Cambria Math" panose="02040503050406030204" pitchFamily="18" charset="0"/>
                          </a:rPr>
                        </m:ctrlPr>
                      </m:sSubPr>
                      <m:e>
                        <m:r>
                          <a:rPr lang="ar-AE" sz="2000" i="1">
                            <a:latin typeface="Cambria Math" panose="02040503050406030204" pitchFamily="18" charset="0"/>
                          </a:rPr>
                          <m:t>𝑘</m:t>
                        </m:r>
                      </m:e>
                      <m:sub>
                        <m:r>
                          <a:rPr lang="ar-AE" sz="2000" b="0" i="1" smtClean="0">
                            <a:latin typeface="Cambria Math" panose="02040503050406030204" pitchFamily="18" charset="0"/>
                          </a:rPr>
                          <m:t>3</m:t>
                        </m:r>
                      </m:sub>
                    </m:sSub>
                  </m:oMath>
                </a14:m>
                <a:endParaRPr sz="2000" dirty="0">
                  <a:solidFill>
                    <a:schemeClr val="dk1"/>
                  </a:solidFill>
                  <a:latin typeface="PT Serif"/>
                  <a:ea typeface="PT Serif"/>
                  <a:cs typeface="PT Serif"/>
                  <a:sym typeface="PT Serif"/>
                </a:endParaRPr>
              </a:p>
            </p:txBody>
          </p:sp>
        </mc:Choice>
        <mc:Fallback xmlns="">
          <p:sp>
            <p:nvSpPr>
              <p:cNvPr id="11" name="Google Shape;269;p27">
                <a:extLst>
                  <a:ext uri="{FF2B5EF4-FFF2-40B4-BE49-F238E27FC236}">
                    <a16:creationId xmlns:a16="http://schemas.microsoft.com/office/drawing/2014/main" id="{7A11779A-AC33-58A0-E25C-71B77581F174}"/>
                  </a:ext>
                </a:extLst>
              </p:cNvPr>
              <p:cNvSpPr txBox="1">
                <a:spLocks noRot="1" noChangeAspect="1" noMove="1" noResize="1" noEditPoints="1" noAdjustHandles="1" noChangeArrowheads="1" noChangeShapeType="1" noTextEdit="1"/>
              </p:cNvSpPr>
              <p:nvPr/>
            </p:nvSpPr>
            <p:spPr>
              <a:xfrm>
                <a:off x="5219923" y="3584700"/>
                <a:ext cx="3276926" cy="1107965"/>
              </a:xfrm>
              <a:prstGeom prst="rect">
                <a:avLst/>
              </a:prstGeom>
              <a:blipFill>
                <a:blip r:embed="rId10"/>
                <a:stretch>
                  <a:fillRect l="-1538"/>
                </a:stretch>
              </a:blipFill>
              <a:ln>
                <a:noFill/>
              </a:ln>
            </p:spPr>
            <p:txBody>
              <a:bodyPr/>
              <a:lstStyle/>
              <a:p>
                <a:r>
                  <a:rPr lang="en-US">
                    <a:noFill/>
                  </a:rPr>
                  <a:t> </a:t>
                </a:r>
              </a:p>
            </p:txBody>
          </p:sp>
        </mc:Fallback>
      </mc:AlternateContent>
      <p:sp>
        <p:nvSpPr>
          <p:cNvPr id="12" name="Google Shape;270;p27">
            <a:extLst>
              <a:ext uri="{FF2B5EF4-FFF2-40B4-BE49-F238E27FC236}">
                <a16:creationId xmlns:a16="http://schemas.microsoft.com/office/drawing/2014/main" id="{361B461E-13C6-F5B2-4E24-30662BF46FC1}"/>
              </a:ext>
            </a:extLst>
          </p:cNvPr>
          <p:cNvSpPr txBox="1"/>
          <p:nvPr/>
        </p:nvSpPr>
        <p:spPr>
          <a:xfrm>
            <a:off x="1666068" y="4631697"/>
            <a:ext cx="5927428"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PT Serif"/>
                <a:ea typeface="PT Serif"/>
                <a:cs typeface="PT Serif"/>
                <a:sym typeface="PT Serif"/>
              </a:rPr>
              <a:t>Most real-world deployments use this trivial ATS!</a:t>
            </a:r>
            <a:endParaRPr sz="2000" dirty="0">
              <a:latin typeface="PT Serif"/>
              <a:ea typeface="PT Serif"/>
              <a:cs typeface="PT Serif"/>
              <a:sym typeface="PT Serif"/>
            </a:endParaRPr>
          </a:p>
        </p:txBody>
      </p:sp>
      <p:sp>
        <p:nvSpPr>
          <p:cNvPr id="13" name="Google Shape;271;p27">
            <a:extLst>
              <a:ext uri="{FF2B5EF4-FFF2-40B4-BE49-F238E27FC236}">
                <a16:creationId xmlns:a16="http://schemas.microsoft.com/office/drawing/2014/main" id="{08E7610B-FBF1-1C01-65FF-8ED8D3D738ED}"/>
              </a:ext>
            </a:extLst>
          </p:cNvPr>
          <p:cNvSpPr txBox="1"/>
          <p:nvPr/>
        </p:nvSpPr>
        <p:spPr>
          <a:xfrm>
            <a:off x="5597528" y="3307440"/>
            <a:ext cx="538638"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chemeClr val="dk1"/>
                </a:solidFill>
                <a:latin typeface="PT Serif"/>
                <a:ea typeface="PT Serif"/>
                <a:cs typeface="PT Serif"/>
                <a:sym typeface="PT Serif"/>
              </a:rPr>
              <a:t>𝝈</a:t>
            </a:r>
            <a:r>
              <a:rPr lang="en" sz="2000" baseline="-25000" dirty="0">
                <a:solidFill>
                  <a:schemeClr val="dk1"/>
                </a:solidFill>
                <a:latin typeface="PT Serif"/>
                <a:ea typeface="PT Serif"/>
                <a:cs typeface="PT Serif"/>
                <a:sym typeface="PT Serif"/>
              </a:rPr>
              <a:t>2</a:t>
            </a:r>
            <a:endParaRPr dirty="0">
              <a:latin typeface="PT Serif"/>
              <a:ea typeface="PT Serif"/>
              <a:cs typeface="PT Serif"/>
              <a:sym typeface="PT Serif"/>
            </a:endParaRPr>
          </a:p>
        </p:txBody>
      </p:sp>
      <p:sp>
        <p:nvSpPr>
          <p:cNvPr id="14" name="Google Shape;272;p27">
            <a:extLst>
              <a:ext uri="{FF2B5EF4-FFF2-40B4-BE49-F238E27FC236}">
                <a16:creationId xmlns:a16="http://schemas.microsoft.com/office/drawing/2014/main" id="{F8597675-6D4F-48CD-1200-2781DB396136}"/>
              </a:ext>
            </a:extLst>
          </p:cNvPr>
          <p:cNvSpPr txBox="1"/>
          <p:nvPr/>
        </p:nvSpPr>
        <p:spPr>
          <a:xfrm>
            <a:off x="6485283" y="3233478"/>
            <a:ext cx="438395"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chemeClr val="dk1"/>
                </a:solidFill>
                <a:latin typeface="PT Serif"/>
                <a:ea typeface="PT Serif"/>
                <a:cs typeface="PT Serif"/>
                <a:sym typeface="PT Serif"/>
              </a:rPr>
              <a:t>𝝈</a:t>
            </a:r>
            <a:r>
              <a:rPr lang="en" sz="2000" baseline="-25000" dirty="0">
                <a:solidFill>
                  <a:schemeClr val="dk1"/>
                </a:solidFill>
                <a:latin typeface="PT Serif"/>
                <a:ea typeface="PT Serif"/>
                <a:cs typeface="PT Serif"/>
                <a:sym typeface="PT Serif"/>
              </a:rPr>
              <a:t>3</a:t>
            </a:r>
            <a:endParaRPr dirty="0">
              <a:latin typeface="PT Serif"/>
              <a:ea typeface="PT Serif"/>
              <a:cs typeface="PT Serif"/>
              <a:sym typeface="PT Serif"/>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1A5ECFF-A48E-3E28-B1AF-AEC0D938A4A6}"/>
                  </a:ext>
                </a:extLst>
              </p:cNvPr>
              <p:cNvSpPr txBox="1"/>
              <p:nvPr/>
            </p:nvSpPr>
            <p:spPr>
              <a:xfrm>
                <a:off x="1152200" y="3766932"/>
                <a:ext cx="3276926" cy="400110"/>
              </a:xfrm>
              <a:prstGeom prst="rect">
                <a:avLst/>
              </a:prstGeom>
              <a:noFill/>
            </p:spPr>
            <p:txBody>
              <a:bodyPr wrap="square" rtlCol="0">
                <a:spAutoFit/>
              </a:bodyPr>
              <a:lstStyle/>
              <a:p>
                <a:r>
                  <a:rPr lang="en-US" sz="2000" dirty="0">
                    <a:solidFill>
                      <a:srgbClr val="FF6E6B"/>
                    </a:solidFill>
                    <a:latin typeface="PT Serif" panose="020A0603040505020204" pitchFamily="18" charset="77"/>
                  </a:rPr>
                  <a:t>Large Sigs    (&gt; t</a:t>
                </a:r>
                <a:r>
                  <a:rPr lang="en-US" sz="2000" dirty="0">
                    <a:solidFill>
                      <a:srgbClr val="FF6E6B"/>
                    </a:solidFill>
                    <a:ea typeface="Cambria Math" panose="02040503050406030204" pitchFamily="18" charset="0"/>
                  </a:rPr>
                  <a:t> </a:t>
                </a:r>
                <a14:m>
                  <m:oMath xmlns:m="http://schemas.openxmlformats.org/officeDocument/2006/math">
                    <m:r>
                      <a:rPr lang="en-US" sz="2000" i="1">
                        <a:solidFill>
                          <a:srgbClr val="FF6E6B"/>
                        </a:solidFill>
                        <a:latin typeface="Cambria Math" panose="02040503050406030204" pitchFamily="18" charset="0"/>
                        <a:ea typeface="Cambria Math" panose="02040503050406030204" pitchFamily="18" charset="0"/>
                      </a:rPr>
                      <m:t>𝜆</m:t>
                    </m:r>
                  </m:oMath>
                </a14:m>
                <a:r>
                  <a:rPr lang="en-US" sz="2000" dirty="0">
                    <a:solidFill>
                      <a:srgbClr val="FF6E6B"/>
                    </a:solidFill>
                    <a:latin typeface="PT Serif" panose="020A0603040505020204" pitchFamily="18" charset="77"/>
                  </a:rPr>
                  <a:t>)</a:t>
                </a:r>
              </a:p>
            </p:txBody>
          </p:sp>
        </mc:Choice>
        <mc:Fallback xmlns="">
          <p:sp>
            <p:nvSpPr>
              <p:cNvPr id="15" name="TextBox 14">
                <a:extLst>
                  <a:ext uri="{FF2B5EF4-FFF2-40B4-BE49-F238E27FC236}">
                    <a16:creationId xmlns:a16="http://schemas.microsoft.com/office/drawing/2014/main" id="{E1A5ECFF-A48E-3E28-B1AF-AEC0D938A4A6}"/>
                  </a:ext>
                </a:extLst>
              </p:cNvPr>
              <p:cNvSpPr txBox="1">
                <a:spLocks noRot="1" noChangeAspect="1" noMove="1" noResize="1" noEditPoints="1" noAdjustHandles="1" noChangeArrowheads="1" noChangeShapeType="1" noTextEdit="1"/>
              </p:cNvSpPr>
              <p:nvPr/>
            </p:nvSpPr>
            <p:spPr>
              <a:xfrm>
                <a:off x="1152200" y="3766932"/>
                <a:ext cx="3276926" cy="400110"/>
              </a:xfrm>
              <a:prstGeom prst="rect">
                <a:avLst/>
              </a:prstGeom>
              <a:blipFill>
                <a:blip r:embed="rId11"/>
                <a:stretch>
                  <a:fillRect l="-1931" t="-9091" b="-24242"/>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B6654B47-AA97-0AEC-AC2A-C867DDEA9E3F}"/>
              </a:ext>
            </a:extLst>
          </p:cNvPr>
          <p:cNvCxnSpPr/>
          <p:nvPr/>
        </p:nvCxnSpPr>
        <p:spPr>
          <a:xfrm flipH="1">
            <a:off x="4422000" y="3955775"/>
            <a:ext cx="573657"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19E24B5-33A6-818C-71D2-3562F8EED837}"/>
              </a:ext>
            </a:extLst>
          </p:cNvPr>
          <p:cNvSpPr txBox="1"/>
          <p:nvPr/>
        </p:nvSpPr>
        <p:spPr>
          <a:xfrm>
            <a:off x="1155515" y="4217502"/>
            <a:ext cx="3276925" cy="400110"/>
          </a:xfrm>
          <a:prstGeom prst="rect">
            <a:avLst/>
          </a:prstGeom>
          <a:noFill/>
        </p:spPr>
        <p:txBody>
          <a:bodyPr wrap="square" rtlCol="0">
            <a:spAutoFit/>
          </a:bodyPr>
          <a:lstStyle/>
          <a:p>
            <a:r>
              <a:rPr lang="en-US" sz="2000">
                <a:solidFill>
                  <a:srgbClr val="FF6E6B"/>
                </a:solidFill>
                <a:latin typeface="PT Serif" panose="020A0603040505020204" pitchFamily="18" charset="77"/>
              </a:rPr>
              <a:t>Slow Verify (t Verify calls)</a:t>
            </a:r>
          </a:p>
        </p:txBody>
      </p:sp>
      <p:cxnSp>
        <p:nvCxnSpPr>
          <p:cNvPr id="18" name="Straight Arrow Connector 17">
            <a:extLst>
              <a:ext uri="{FF2B5EF4-FFF2-40B4-BE49-F238E27FC236}">
                <a16:creationId xmlns:a16="http://schemas.microsoft.com/office/drawing/2014/main" id="{690F1B14-126B-A61A-5C1A-6CB9C8D232C7}"/>
              </a:ext>
            </a:extLst>
          </p:cNvPr>
          <p:cNvCxnSpPr/>
          <p:nvPr/>
        </p:nvCxnSpPr>
        <p:spPr>
          <a:xfrm flipH="1">
            <a:off x="4425315" y="4406345"/>
            <a:ext cx="573657"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vector graphics&#10;&#10;Description automatically generated">
            <a:extLst>
              <a:ext uri="{FF2B5EF4-FFF2-40B4-BE49-F238E27FC236}">
                <a16:creationId xmlns:a16="http://schemas.microsoft.com/office/drawing/2014/main" id="{9BB6C0B1-3046-7E55-C532-FEA79734B4BE}"/>
              </a:ext>
            </a:extLst>
          </p:cNvPr>
          <p:cNvPicPr>
            <a:picLocks noChangeAspect="1"/>
          </p:cNvPicPr>
          <p:nvPr/>
        </p:nvPicPr>
        <p:blipFill>
          <a:blip r:embed="rId12"/>
          <a:stretch>
            <a:fillRect/>
          </a:stretch>
        </p:blipFill>
        <p:spPr>
          <a:xfrm>
            <a:off x="7236430" y="2068226"/>
            <a:ext cx="834050" cy="117693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05B51B3-F870-D1F8-C8BC-BCCF2687A0CF}"/>
                  </a:ext>
                </a:extLst>
              </p:cNvPr>
              <p:cNvSpPr txBox="1"/>
              <p:nvPr/>
            </p:nvSpPr>
            <p:spPr>
              <a:xfrm>
                <a:off x="5676453" y="1794769"/>
                <a:ext cx="1176590" cy="707886"/>
              </a:xfrm>
              <a:prstGeom prst="rect">
                <a:avLst/>
              </a:prstGeom>
              <a:noFill/>
            </p:spPr>
            <p:txBody>
              <a:bodyPr wrap="square" rtlCol="0">
                <a:spAutoFit/>
              </a:bodyPr>
              <a:lstStyle/>
              <a:p>
                <a:pPr algn="ctr"/>
                <a:r>
                  <a:rPr lang="en-US" sz="2000" dirty="0">
                    <a:solidFill>
                      <a:schemeClr val="bg2"/>
                    </a:solidFill>
                    <a:latin typeface="PT Serif" panose="020A0603040505020204" pitchFamily="18" charset="77"/>
                  </a:rPr>
                  <a:t>Msg</a:t>
                </a:r>
              </a:p>
              <a:p>
                <a:pPr algn="ctr"/>
                <a14:m>
                  <m:oMathPara xmlns:m="http://schemas.openxmlformats.org/officeDocument/2006/math">
                    <m:oMathParaPr>
                      <m:jc m:val="centerGroup"/>
                    </m:oMathParaPr>
                    <m:oMath xmlns:m="http://schemas.openxmlformats.org/officeDocument/2006/math">
                      <m:r>
                        <a:rPr lang="en-US" sz="2000" i="1">
                          <a:solidFill>
                            <a:schemeClr val="bg2"/>
                          </a:solidFill>
                          <a:latin typeface="Cambria Math" panose="02040503050406030204" pitchFamily="18" charset="0"/>
                        </a:rPr>
                        <m:t>𝑚</m:t>
                      </m:r>
                    </m:oMath>
                  </m:oMathPara>
                </a14:m>
                <a:endParaRPr lang="en-US" sz="2000" dirty="0">
                  <a:solidFill>
                    <a:schemeClr val="bg2"/>
                  </a:solidFill>
                  <a:latin typeface="PT Serif" panose="020A0603040505020204" pitchFamily="18" charset="77"/>
                </a:endParaRPr>
              </a:p>
            </p:txBody>
          </p:sp>
        </mc:Choice>
        <mc:Fallback xmlns="">
          <p:sp>
            <p:nvSpPr>
              <p:cNvPr id="5" name="TextBox 4">
                <a:extLst>
                  <a:ext uri="{FF2B5EF4-FFF2-40B4-BE49-F238E27FC236}">
                    <a16:creationId xmlns:a16="http://schemas.microsoft.com/office/drawing/2014/main" id="{405B51B3-F870-D1F8-C8BC-BCCF2687A0CF}"/>
                  </a:ext>
                </a:extLst>
              </p:cNvPr>
              <p:cNvSpPr txBox="1">
                <a:spLocks noRot="1" noChangeAspect="1" noMove="1" noResize="1" noEditPoints="1" noAdjustHandles="1" noChangeArrowheads="1" noChangeShapeType="1" noTextEdit="1"/>
              </p:cNvSpPr>
              <p:nvPr/>
            </p:nvSpPr>
            <p:spPr>
              <a:xfrm>
                <a:off x="5676453" y="1794769"/>
                <a:ext cx="1176590" cy="707886"/>
              </a:xfrm>
              <a:prstGeom prst="rect">
                <a:avLst/>
              </a:prstGeom>
              <a:blipFill>
                <a:blip r:embed="rId13"/>
                <a:stretch>
                  <a:fillRect t="-5263"/>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B8E4E464-8A29-B9D9-9756-B052C46B2A78}"/>
              </a:ext>
            </a:extLst>
          </p:cNvPr>
          <p:cNvCxnSpPr/>
          <p:nvPr/>
        </p:nvCxnSpPr>
        <p:spPr>
          <a:xfrm flipH="1">
            <a:off x="5670883" y="2191865"/>
            <a:ext cx="336885" cy="186359"/>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72F6BE2-4EF0-F3FE-0213-F5D2DE9B214C}"/>
              </a:ext>
            </a:extLst>
          </p:cNvPr>
          <p:cNvCxnSpPr/>
          <p:nvPr/>
        </p:nvCxnSpPr>
        <p:spPr>
          <a:xfrm>
            <a:off x="6508408" y="2191865"/>
            <a:ext cx="448394" cy="186359"/>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ular Callout 7">
            <a:extLst>
              <a:ext uri="{FF2B5EF4-FFF2-40B4-BE49-F238E27FC236}">
                <a16:creationId xmlns:a16="http://schemas.microsoft.com/office/drawing/2014/main" id="{B89A1F39-A1B0-22FA-651B-AC1EF2BA972D}"/>
              </a:ext>
            </a:extLst>
          </p:cNvPr>
          <p:cNvSpPr/>
          <p:nvPr/>
        </p:nvSpPr>
        <p:spPr>
          <a:xfrm>
            <a:off x="4125285" y="2164584"/>
            <a:ext cx="4593212" cy="963504"/>
          </a:xfrm>
          <a:prstGeom prst="wedgeRoundRectCallout">
            <a:avLst>
              <a:gd name="adj1" fmla="val -2152"/>
              <a:gd name="adj2" fmla="val 2124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PT Serif" panose="020A0603040505020204" pitchFamily="18" charset="77"/>
              </a:rPr>
              <a:t>Even though we have better ATS schemes ! </a:t>
            </a:r>
          </a:p>
        </p:txBody>
      </p:sp>
    </p:spTree>
    <p:extLst>
      <p:ext uri="{BB962C8B-B14F-4D97-AF65-F5344CB8AC3E}">
        <p14:creationId xmlns:p14="http://schemas.microsoft.com/office/powerpoint/2010/main" val="277298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1"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5"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vector graphics&#10;&#10;Description automatically generated">
            <a:extLst>
              <a:ext uri="{FF2B5EF4-FFF2-40B4-BE49-F238E27FC236}">
                <a16:creationId xmlns:a16="http://schemas.microsoft.com/office/drawing/2014/main" id="{0B17DCA8-4338-2833-9DBA-7B113B081C4C}"/>
              </a:ext>
            </a:extLst>
          </p:cNvPr>
          <p:cNvPicPr>
            <a:picLocks noChangeAspect="1"/>
          </p:cNvPicPr>
          <p:nvPr/>
        </p:nvPicPr>
        <p:blipFill>
          <a:blip r:embed="rId3"/>
          <a:stretch>
            <a:fillRect/>
          </a:stretch>
        </p:blipFill>
        <p:spPr>
          <a:xfrm>
            <a:off x="7062316" y="1502514"/>
            <a:ext cx="834050" cy="1176937"/>
          </a:xfrm>
          <a:prstGeom prst="rect">
            <a:avLst/>
          </a:prstGeom>
        </p:spPr>
      </p:pic>
      <p:sp>
        <p:nvSpPr>
          <p:cNvPr id="16" name="Google Shape;158;p21">
            <a:extLst>
              <a:ext uri="{FF2B5EF4-FFF2-40B4-BE49-F238E27FC236}">
                <a16:creationId xmlns:a16="http://schemas.microsoft.com/office/drawing/2014/main" id="{4E4C3CB7-05D8-4440-2F85-32614EFF67B3}"/>
              </a:ext>
            </a:extLst>
          </p:cNvPr>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Perpetual Leakage!</a:t>
            </a:r>
            <a:endParaRPr/>
          </a:p>
        </p:txBody>
      </p:sp>
      <mc:AlternateContent xmlns:mc="http://schemas.openxmlformats.org/markup-compatibility/2006" xmlns:a14="http://schemas.microsoft.com/office/drawing/2010/main">
        <mc:Choice Requires="a14">
          <p:sp>
            <p:nvSpPr>
              <p:cNvPr id="17" name="Google Shape;258;p27">
                <a:extLst>
                  <a:ext uri="{FF2B5EF4-FFF2-40B4-BE49-F238E27FC236}">
                    <a16:creationId xmlns:a16="http://schemas.microsoft.com/office/drawing/2014/main" id="{8E6590BF-A524-7092-E7CB-1DAEFEDC3976}"/>
                  </a:ext>
                </a:extLst>
              </p:cNvPr>
              <p:cNvSpPr txBox="1">
                <a:spLocks noGrp="1"/>
              </p:cNvSpPr>
              <p:nvPr>
                <p:ph type="body" idx="1"/>
              </p:nvPr>
            </p:nvSpPr>
            <p:spPr>
              <a:xfrm>
                <a:off x="163025" y="670800"/>
                <a:ext cx="1926895" cy="832370"/>
              </a:xfrm>
              <a:prstGeom prst="rect">
                <a:avLst/>
              </a:prstGeom>
            </p:spPr>
            <p:txBody>
              <a:bodyPr spcFirstLastPara="1" wrap="square" lIns="91425" tIns="91425" rIns="91425" bIns="91425" anchor="t" anchorCtr="0">
                <a:noAutofit/>
              </a:bodyPr>
              <a:lstStyle/>
              <a:p>
                <a:pPr marL="0" indent="0">
                  <a:lnSpc>
                    <a:spcPct val="114999"/>
                  </a:lnSpc>
                  <a:spcAft>
                    <a:spcPts val="1200"/>
                  </a:spcAft>
                  <a:buNone/>
                </a:pPr>
                <a:r>
                  <a:rPr lang="en" sz="2200" dirty="0"/>
                  <a:t>Public Key </a:t>
                </a:r>
                <a14:m>
                  <m:oMath xmlns:m="http://schemas.openxmlformats.org/officeDocument/2006/math">
                    <m:r>
                      <a:rPr lang="en-US" sz="2200" i="1">
                        <a:solidFill>
                          <a:schemeClr val="bg2"/>
                        </a:solidFill>
                        <a:latin typeface="Cambria Math" panose="02040503050406030204" pitchFamily="18" charset="0"/>
                      </a:rPr>
                      <m:t>𝑝</m:t>
                    </m:r>
                    <m:r>
                      <a:rPr lang="en-US" sz="2200" b="0" i="1" smtClean="0">
                        <a:solidFill>
                          <a:schemeClr val="bg2"/>
                        </a:solidFill>
                        <a:latin typeface="Cambria Math" panose="02040503050406030204" pitchFamily="18" charset="0"/>
                      </a:rPr>
                      <m:t>𝑘</m:t>
                    </m:r>
                  </m:oMath>
                </a14:m>
                <a:endParaRPr lang="en-US" sz="2200" dirty="0"/>
              </a:p>
            </p:txBody>
          </p:sp>
        </mc:Choice>
        <mc:Fallback xmlns="">
          <p:sp>
            <p:nvSpPr>
              <p:cNvPr id="17" name="Google Shape;258;p27">
                <a:extLst>
                  <a:ext uri="{FF2B5EF4-FFF2-40B4-BE49-F238E27FC236}">
                    <a16:creationId xmlns:a16="http://schemas.microsoft.com/office/drawing/2014/main" id="{8E6590BF-A524-7092-E7CB-1DAEFEDC3976}"/>
                  </a:ext>
                </a:extLst>
              </p:cNvPr>
              <p:cNvSpPr txBox="1">
                <a:spLocks noGrp="1" noRot="1" noChangeAspect="1" noMove="1" noResize="1" noEditPoints="1" noAdjustHandles="1" noChangeArrowheads="1" noChangeShapeType="1" noTextEdit="1"/>
              </p:cNvSpPr>
              <p:nvPr>
                <p:ph type="body" idx="1"/>
              </p:nvPr>
            </p:nvSpPr>
            <p:spPr>
              <a:xfrm>
                <a:off x="163025" y="670800"/>
                <a:ext cx="1926895" cy="832370"/>
              </a:xfrm>
              <a:prstGeom prst="rect">
                <a:avLst/>
              </a:prstGeom>
              <a:blipFill>
                <a:blip r:embed="rId4"/>
                <a:stretch>
                  <a:fillRect l="-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Google Shape;166;p21">
                <a:extLst>
                  <a:ext uri="{FF2B5EF4-FFF2-40B4-BE49-F238E27FC236}">
                    <a16:creationId xmlns:a16="http://schemas.microsoft.com/office/drawing/2014/main" id="{FDBDC0F5-B1C5-AA3F-A39F-4CF6DCB46406}"/>
                  </a:ext>
                </a:extLst>
              </p:cNvPr>
              <p:cNvSpPr txBox="1"/>
              <p:nvPr/>
            </p:nvSpPr>
            <p:spPr>
              <a:xfrm>
                <a:off x="2512802" y="3066629"/>
                <a:ext cx="2049260" cy="492412"/>
              </a:xfrm>
              <a:prstGeom prst="rect">
                <a:avLst/>
              </a:prstGeom>
              <a:noFill/>
              <a:ln>
                <a:noFill/>
              </a:ln>
            </p:spPr>
            <p:txBody>
              <a:bodyPr spcFirstLastPara="1" wrap="square" lIns="91425" tIns="91425" rIns="91425" bIns="91425" anchor="t" anchorCtr="0">
                <a:spAutoFit/>
              </a:bodyPr>
              <a:lstStyle/>
              <a:p>
                <a:r>
                  <a:rPr lang="en" sz="2000" dirty="0">
                    <a:latin typeface="PT Serif"/>
                    <a:ea typeface="PT Serif"/>
                    <a:cs typeface="PT Serif"/>
                    <a:sym typeface="PT Serif"/>
                  </a:rPr>
                  <a:t>Week1 - Get </a:t>
                </a:r>
                <a14:m>
                  <m:oMath xmlns:m="http://schemas.openxmlformats.org/officeDocument/2006/math">
                    <m:r>
                      <a:rPr lang="ar-AE" sz="2000" i="1">
                        <a:latin typeface="Cambria Math" panose="02040503050406030204" pitchFamily="18" charset="0"/>
                      </a:rPr>
                      <m:t>𝑠</m:t>
                    </m:r>
                    <m:sSub>
                      <m:sSubPr>
                        <m:ctrlPr>
                          <a:rPr lang="ar-AE" sz="2000" i="1">
                            <a:latin typeface="Cambria Math" panose="02040503050406030204" pitchFamily="18" charset="0"/>
                          </a:rPr>
                        </m:ctrlPr>
                      </m:sSubPr>
                      <m:e>
                        <m:r>
                          <a:rPr lang="ar-AE" sz="2000" i="1">
                            <a:latin typeface="Cambria Math" panose="02040503050406030204" pitchFamily="18" charset="0"/>
                          </a:rPr>
                          <m:t>𝑘</m:t>
                        </m:r>
                      </m:e>
                      <m:sub>
                        <m:r>
                          <a:rPr lang="ar-AE" sz="2000" i="1">
                            <a:latin typeface="Cambria Math" panose="02040503050406030204" pitchFamily="18" charset="0"/>
                          </a:rPr>
                          <m:t>1</m:t>
                        </m:r>
                      </m:sub>
                    </m:sSub>
                  </m:oMath>
                </a14:m>
                <a:endParaRPr lang="ar-AE" sz="2000" baseline="-25000" dirty="0"/>
              </a:p>
            </p:txBody>
          </p:sp>
        </mc:Choice>
        <mc:Fallback xmlns="">
          <p:sp>
            <p:nvSpPr>
              <p:cNvPr id="19" name="Google Shape;166;p21">
                <a:extLst>
                  <a:ext uri="{FF2B5EF4-FFF2-40B4-BE49-F238E27FC236}">
                    <a16:creationId xmlns:a16="http://schemas.microsoft.com/office/drawing/2014/main" id="{FDBDC0F5-B1C5-AA3F-A39F-4CF6DCB46406}"/>
                  </a:ext>
                </a:extLst>
              </p:cNvPr>
              <p:cNvSpPr txBox="1">
                <a:spLocks noRot="1" noChangeAspect="1" noMove="1" noResize="1" noEditPoints="1" noAdjustHandles="1" noChangeArrowheads="1" noChangeShapeType="1" noTextEdit="1"/>
              </p:cNvSpPr>
              <p:nvPr/>
            </p:nvSpPr>
            <p:spPr>
              <a:xfrm>
                <a:off x="2512802" y="3066629"/>
                <a:ext cx="2049260" cy="492412"/>
              </a:xfrm>
              <a:prstGeom prst="rect">
                <a:avLst/>
              </a:prstGeom>
              <a:blipFill>
                <a:blip r:embed="rId5"/>
                <a:stretch>
                  <a:fillRect l="-3067" r="-613" b="-1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Google Shape;168;p21">
                <a:extLst>
                  <a:ext uri="{FF2B5EF4-FFF2-40B4-BE49-F238E27FC236}">
                    <a16:creationId xmlns:a16="http://schemas.microsoft.com/office/drawing/2014/main" id="{B9BB7A75-CE81-282A-ACAD-9F9DBD7779C5}"/>
                  </a:ext>
                </a:extLst>
              </p:cNvPr>
              <p:cNvSpPr txBox="1"/>
              <p:nvPr/>
            </p:nvSpPr>
            <p:spPr>
              <a:xfrm>
                <a:off x="4813683" y="3066629"/>
                <a:ext cx="2049260" cy="492412"/>
              </a:xfrm>
              <a:prstGeom prst="rect">
                <a:avLst/>
              </a:prstGeom>
              <a:noFill/>
              <a:ln>
                <a:noFill/>
              </a:ln>
            </p:spPr>
            <p:txBody>
              <a:bodyPr spcFirstLastPara="1" wrap="square" lIns="91425" tIns="91425" rIns="91425" bIns="91425" anchor="t" anchorCtr="0">
                <a:spAutoFit/>
              </a:bodyPr>
              <a:lstStyle/>
              <a:p>
                <a:pPr lvl="0"/>
                <a:r>
                  <a:rPr lang="en" sz="2000" dirty="0">
                    <a:latin typeface="PT Serif"/>
                    <a:ea typeface="PT Serif"/>
                    <a:cs typeface="PT Serif"/>
                    <a:sym typeface="PT Serif"/>
                  </a:rPr>
                  <a:t>Week2 - Get </a:t>
                </a:r>
                <a14:m>
                  <m:oMath xmlns:m="http://schemas.openxmlformats.org/officeDocument/2006/math">
                    <m:r>
                      <a:rPr lang="ar-AE" sz="2000" i="1">
                        <a:latin typeface="Cambria Math" panose="02040503050406030204" pitchFamily="18" charset="0"/>
                      </a:rPr>
                      <m:t>𝑠</m:t>
                    </m:r>
                    <m:sSub>
                      <m:sSubPr>
                        <m:ctrlPr>
                          <a:rPr lang="ar-AE" sz="2000" i="1">
                            <a:latin typeface="Cambria Math" panose="02040503050406030204" pitchFamily="18" charset="0"/>
                          </a:rPr>
                        </m:ctrlPr>
                      </m:sSubPr>
                      <m:e>
                        <m:r>
                          <a:rPr lang="ar-AE" sz="2000" i="1">
                            <a:latin typeface="Cambria Math" panose="02040503050406030204" pitchFamily="18" charset="0"/>
                          </a:rPr>
                          <m:t>𝑘</m:t>
                        </m:r>
                      </m:e>
                      <m:sub>
                        <m:r>
                          <a:rPr lang="en-US" sz="2000" b="0" i="1" smtClean="0">
                            <a:latin typeface="Cambria Math" panose="02040503050406030204" pitchFamily="18" charset="0"/>
                          </a:rPr>
                          <m:t>2</m:t>
                        </m:r>
                      </m:sub>
                    </m:sSub>
                  </m:oMath>
                </a14:m>
                <a:endParaRPr lang="ar-AE" sz="2000" baseline="-25000" dirty="0"/>
              </a:p>
            </p:txBody>
          </p:sp>
        </mc:Choice>
        <mc:Fallback xmlns="">
          <p:sp>
            <p:nvSpPr>
              <p:cNvPr id="21" name="Google Shape;168;p21">
                <a:extLst>
                  <a:ext uri="{FF2B5EF4-FFF2-40B4-BE49-F238E27FC236}">
                    <a16:creationId xmlns:a16="http://schemas.microsoft.com/office/drawing/2014/main" id="{B9BB7A75-CE81-282A-ACAD-9F9DBD7779C5}"/>
                  </a:ext>
                </a:extLst>
              </p:cNvPr>
              <p:cNvSpPr txBox="1">
                <a:spLocks noRot="1" noChangeAspect="1" noMove="1" noResize="1" noEditPoints="1" noAdjustHandles="1" noChangeArrowheads="1" noChangeShapeType="1" noTextEdit="1"/>
              </p:cNvSpPr>
              <p:nvPr/>
            </p:nvSpPr>
            <p:spPr>
              <a:xfrm>
                <a:off x="4813683" y="3066629"/>
                <a:ext cx="2049260" cy="492412"/>
              </a:xfrm>
              <a:prstGeom prst="rect">
                <a:avLst/>
              </a:prstGeom>
              <a:blipFill>
                <a:blip r:embed="rId6"/>
                <a:stretch>
                  <a:fillRect l="-3704" r="-617" b="-12500"/>
                </a:stretch>
              </a:blipFill>
              <a:ln>
                <a:noFill/>
              </a:ln>
            </p:spPr>
            <p:txBody>
              <a:bodyPr/>
              <a:lstStyle/>
              <a:p>
                <a:r>
                  <a:rPr lang="en-US">
                    <a:noFill/>
                  </a:rPr>
                  <a:t> </a:t>
                </a:r>
              </a:p>
            </p:txBody>
          </p:sp>
        </mc:Fallback>
      </mc:AlternateContent>
      <p:cxnSp>
        <p:nvCxnSpPr>
          <p:cNvPr id="22" name="Google Shape;169;p21">
            <a:extLst>
              <a:ext uri="{FF2B5EF4-FFF2-40B4-BE49-F238E27FC236}">
                <a16:creationId xmlns:a16="http://schemas.microsoft.com/office/drawing/2014/main" id="{2D85AF0B-2862-CD7A-1D39-F1E3021CA646}"/>
              </a:ext>
            </a:extLst>
          </p:cNvPr>
          <p:cNvCxnSpPr>
            <a:cxnSpLocks/>
          </p:cNvCxnSpPr>
          <p:nvPr/>
        </p:nvCxnSpPr>
        <p:spPr>
          <a:xfrm>
            <a:off x="4086034" y="3503629"/>
            <a:ext cx="798600" cy="288300"/>
          </a:xfrm>
          <a:prstGeom prst="straightConnector1">
            <a:avLst/>
          </a:prstGeom>
          <a:noFill/>
          <a:ln w="9525" cap="flat" cmpd="sng">
            <a:solidFill>
              <a:schemeClr val="dk2"/>
            </a:solidFill>
            <a:prstDash val="solid"/>
            <a:round/>
            <a:headEnd type="none" w="med" len="med"/>
            <a:tailEnd type="triangle" w="med" len="med"/>
          </a:ln>
        </p:spPr>
      </p:cxnSp>
      <p:cxnSp>
        <p:nvCxnSpPr>
          <p:cNvPr id="23" name="Google Shape;171;p21">
            <a:extLst>
              <a:ext uri="{FF2B5EF4-FFF2-40B4-BE49-F238E27FC236}">
                <a16:creationId xmlns:a16="http://schemas.microsoft.com/office/drawing/2014/main" id="{4773A1E3-EE1E-E22E-5B8A-4B356D099B1E}"/>
              </a:ext>
            </a:extLst>
          </p:cNvPr>
          <p:cNvCxnSpPr>
            <a:cxnSpLocks/>
          </p:cNvCxnSpPr>
          <p:nvPr/>
        </p:nvCxnSpPr>
        <p:spPr>
          <a:xfrm flipH="1">
            <a:off x="5655366" y="3462327"/>
            <a:ext cx="687231" cy="413933"/>
          </a:xfrm>
          <a:prstGeom prst="straightConnector1">
            <a:avLst/>
          </a:prstGeom>
          <a:noFill/>
          <a:ln w="9525" cap="flat" cmpd="sng">
            <a:solidFill>
              <a:schemeClr val="dk2"/>
            </a:solidFill>
            <a:prstDash val="solid"/>
            <a:round/>
            <a:headEnd type="none" w="med" len="med"/>
            <a:tailEnd type="triangle" w="med" len="med"/>
          </a:ln>
        </p:spPr>
      </p:cxnSp>
      <p:sp>
        <p:nvSpPr>
          <p:cNvPr id="24" name="Google Shape;250;p26">
            <a:extLst>
              <a:ext uri="{FF2B5EF4-FFF2-40B4-BE49-F238E27FC236}">
                <a16:creationId xmlns:a16="http://schemas.microsoft.com/office/drawing/2014/main" id="{7A9ACDC7-3133-5A59-505C-0D3752332790}"/>
              </a:ext>
            </a:extLst>
          </p:cNvPr>
          <p:cNvSpPr txBox="1"/>
          <p:nvPr/>
        </p:nvSpPr>
        <p:spPr>
          <a:xfrm>
            <a:off x="4173210" y="3468634"/>
            <a:ext cx="510576"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dirty="0">
                <a:solidFill>
                  <a:schemeClr val="dk1"/>
                </a:solidFill>
                <a:latin typeface="PT Serif"/>
                <a:ea typeface="PT Serif"/>
                <a:cs typeface="PT Serif"/>
                <a:sym typeface="PT Serif"/>
              </a:rPr>
              <a:t>𝝈</a:t>
            </a:r>
            <a:r>
              <a:rPr lang="en" sz="2000" baseline="-25000" dirty="0">
                <a:solidFill>
                  <a:schemeClr val="dk1"/>
                </a:solidFill>
                <a:latin typeface="PT Serif"/>
                <a:ea typeface="PT Serif"/>
                <a:cs typeface="PT Serif"/>
                <a:sym typeface="PT Serif"/>
              </a:rPr>
              <a:t>1</a:t>
            </a:r>
            <a:endParaRPr dirty="0">
              <a:latin typeface="PT Serif"/>
              <a:ea typeface="PT Serif"/>
              <a:cs typeface="PT Serif"/>
              <a:sym typeface="PT Serif"/>
            </a:endParaRPr>
          </a:p>
        </p:txBody>
      </p:sp>
      <p:sp>
        <p:nvSpPr>
          <p:cNvPr id="25" name="Google Shape;251;p26">
            <a:extLst>
              <a:ext uri="{FF2B5EF4-FFF2-40B4-BE49-F238E27FC236}">
                <a16:creationId xmlns:a16="http://schemas.microsoft.com/office/drawing/2014/main" id="{4686694D-5C8C-6656-8E62-5BA944B3FB65}"/>
              </a:ext>
            </a:extLst>
          </p:cNvPr>
          <p:cNvSpPr txBox="1"/>
          <p:nvPr/>
        </p:nvSpPr>
        <p:spPr>
          <a:xfrm>
            <a:off x="5941932" y="3462327"/>
            <a:ext cx="51827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chemeClr val="dk1"/>
                </a:solidFill>
                <a:latin typeface="PT Serif"/>
                <a:ea typeface="PT Serif"/>
                <a:cs typeface="PT Serif"/>
                <a:sym typeface="PT Serif"/>
              </a:rPr>
              <a:t>𝝈</a:t>
            </a:r>
            <a:r>
              <a:rPr lang="en" sz="2000" baseline="-25000" dirty="0">
                <a:solidFill>
                  <a:schemeClr val="dk1"/>
                </a:solidFill>
                <a:latin typeface="PT Serif"/>
                <a:ea typeface="PT Serif"/>
                <a:cs typeface="PT Serif"/>
                <a:sym typeface="PT Serif"/>
              </a:rPr>
              <a:t>2</a:t>
            </a:r>
            <a:endParaRPr dirty="0">
              <a:latin typeface="PT Serif"/>
              <a:ea typeface="PT Serif"/>
              <a:cs typeface="PT Serif"/>
              <a:sym typeface="PT Serif"/>
            </a:endParaRPr>
          </a:p>
        </p:txBody>
      </p:sp>
      <p:sp>
        <p:nvSpPr>
          <p:cNvPr id="26" name="TextBox 25">
            <a:extLst>
              <a:ext uri="{FF2B5EF4-FFF2-40B4-BE49-F238E27FC236}">
                <a16:creationId xmlns:a16="http://schemas.microsoft.com/office/drawing/2014/main" id="{E80347CA-D3FD-1528-F31A-FFFCC62152AE}"/>
              </a:ext>
            </a:extLst>
          </p:cNvPr>
          <p:cNvSpPr txBox="1"/>
          <p:nvPr/>
        </p:nvSpPr>
        <p:spPr>
          <a:xfrm>
            <a:off x="3410023" y="3950515"/>
            <a:ext cx="3876261" cy="400110"/>
          </a:xfrm>
          <a:prstGeom prst="rect">
            <a:avLst/>
          </a:prstGeom>
          <a:noFill/>
        </p:spPr>
        <p:txBody>
          <a:bodyPr wrap="square" rtlCol="0">
            <a:spAutoFit/>
          </a:bodyPr>
          <a:lstStyle/>
          <a:p>
            <a:r>
              <a:rPr lang="en-US" sz="2000">
                <a:latin typeface="PT Serif" panose="020A0603040505020204" pitchFamily="18" charset="77"/>
              </a:rPr>
              <a:t>Adv can now sign any message!</a:t>
            </a:r>
          </a:p>
        </p:txBody>
      </p:sp>
      <p:pic>
        <p:nvPicPr>
          <p:cNvPr id="27" name="Google Shape;74;p15">
            <a:extLst>
              <a:ext uri="{FF2B5EF4-FFF2-40B4-BE49-F238E27FC236}">
                <a16:creationId xmlns:a16="http://schemas.microsoft.com/office/drawing/2014/main" id="{D3B5C86A-95C7-D3F9-CB9E-1D65EB794AE4}"/>
              </a:ext>
            </a:extLst>
          </p:cNvPr>
          <p:cNvPicPr preferRelativeResize="0"/>
          <p:nvPr/>
        </p:nvPicPr>
        <p:blipFill>
          <a:blip r:embed="rId7">
            <a:alphaModFix/>
          </a:blip>
          <a:stretch>
            <a:fillRect/>
          </a:stretch>
        </p:blipFill>
        <p:spPr>
          <a:xfrm>
            <a:off x="3156971" y="1526917"/>
            <a:ext cx="834050" cy="1152898"/>
          </a:xfrm>
          <a:prstGeom prst="rect">
            <a:avLst/>
          </a:prstGeom>
          <a:noFill/>
          <a:ln>
            <a:noFill/>
          </a:ln>
        </p:spPr>
      </p:pic>
      <mc:AlternateContent xmlns:mc="http://schemas.openxmlformats.org/markup-compatibility/2006" xmlns:a14="http://schemas.microsoft.com/office/drawing/2010/main">
        <mc:Choice Requires="a14">
          <p:sp>
            <p:nvSpPr>
              <p:cNvPr id="28" name="Google Shape;75;p15">
                <a:extLst>
                  <a:ext uri="{FF2B5EF4-FFF2-40B4-BE49-F238E27FC236}">
                    <a16:creationId xmlns:a16="http://schemas.microsoft.com/office/drawing/2014/main" id="{A0B9CDC0-25CE-643B-435B-3B7FCAAEEE79}"/>
                  </a:ext>
                </a:extLst>
              </p:cNvPr>
              <p:cNvSpPr txBox="1"/>
              <p:nvPr/>
            </p:nvSpPr>
            <p:spPr>
              <a:xfrm>
                <a:off x="3238092" y="2517532"/>
                <a:ext cx="65651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m:oMathPara>
                </a14:m>
                <a:endParaRPr sz="2000" baseline="-25000" dirty="0"/>
              </a:p>
            </p:txBody>
          </p:sp>
        </mc:Choice>
        <mc:Fallback xmlns="">
          <p:sp>
            <p:nvSpPr>
              <p:cNvPr id="28" name="Google Shape;75;p15">
                <a:extLst>
                  <a:ext uri="{FF2B5EF4-FFF2-40B4-BE49-F238E27FC236}">
                    <a16:creationId xmlns:a16="http://schemas.microsoft.com/office/drawing/2014/main" id="{A0B9CDC0-25CE-643B-435B-3B7FCAAEEE79}"/>
                  </a:ext>
                </a:extLst>
              </p:cNvPr>
              <p:cNvSpPr txBox="1">
                <a:spLocks noRot="1" noChangeAspect="1" noMove="1" noResize="1" noEditPoints="1" noAdjustHandles="1" noChangeArrowheads="1" noChangeShapeType="1" noTextEdit="1"/>
              </p:cNvSpPr>
              <p:nvPr/>
            </p:nvSpPr>
            <p:spPr>
              <a:xfrm>
                <a:off x="3238092" y="2517532"/>
                <a:ext cx="656512" cy="492412"/>
              </a:xfrm>
              <a:prstGeom prst="rect">
                <a:avLst/>
              </a:prstGeom>
              <a:blipFill>
                <a:blip r:embed="rId8"/>
                <a:stretch>
                  <a:fillRect/>
                </a:stretch>
              </a:blipFill>
              <a:ln>
                <a:noFill/>
              </a:ln>
            </p:spPr>
            <p:txBody>
              <a:bodyPr/>
              <a:lstStyle/>
              <a:p>
                <a:r>
                  <a:rPr lang="en-US">
                    <a:noFill/>
                  </a:rPr>
                  <a:t> </a:t>
                </a:r>
              </a:p>
            </p:txBody>
          </p:sp>
        </mc:Fallback>
      </mc:AlternateContent>
      <p:pic>
        <p:nvPicPr>
          <p:cNvPr id="29" name="Google Shape;77;p15">
            <a:extLst>
              <a:ext uri="{FF2B5EF4-FFF2-40B4-BE49-F238E27FC236}">
                <a16:creationId xmlns:a16="http://schemas.microsoft.com/office/drawing/2014/main" id="{8419379B-037E-A1DE-525D-66DA42B93B19}"/>
              </a:ext>
            </a:extLst>
          </p:cNvPr>
          <p:cNvPicPr preferRelativeResize="0"/>
          <p:nvPr/>
        </p:nvPicPr>
        <p:blipFill>
          <a:blip r:embed="rId9">
            <a:alphaModFix/>
          </a:blip>
          <a:stretch>
            <a:fillRect/>
          </a:stretch>
        </p:blipFill>
        <p:spPr>
          <a:xfrm>
            <a:off x="5114983" y="1584098"/>
            <a:ext cx="834050" cy="1095717"/>
          </a:xfrm>
          <a:prstGeom prst="rect">
            <a:avLst/>
          </a:prstGeom>
          <a:noFill/>
          <a:ln>
            <a:noFill/>
          </a:ln>
        </p:spPr>
      </p:pic>
      <mc:AlternateContent xmlns:mc="http://schemas.openxmlformats.org/markup-compatibility/2006" xmlns:a14="http://schemas.microsoft.com/office/drawing/2010/main">
        <mc:Choice Requires="a14">
          <p:sp>
            <p:nvSpPr>
              <p:cNvPr id="31" name="Google Shape;85;p15">
                <a:extLst>
                  <a:ext uri="{FF2B5EF4-FFF2-40B4-BE49-F238E27FC236}">
                    <a16:creationId xmlns:a16="http://schemas.microsoft.com/office/drawing/2014/main" id="{4DAF9C57-EE71-827A-0F8B-1541C973A452}"/>
                  </a:ext>
                </a:extLst>
              </p:cNvPr>
              <p:cNvSpPr txBox="1"/>
              <p:nvPr/>
            </p:nvSpPr>
            <p:spPr>
              <a:xfrm>
                <a:off x="5267254" y="2508865"/>
                <a:ext cx="719601"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m:oMathPara>
                </a14:m>
                <a:endParaRPr sz="2000" baseline="-25000" dirty="0"/>
              </a:p>
            </p:txBody>
          </p:sp>
        </mc:Choice>
        <mc:Fallback xmlns="">
          <p:sp>
            <p:nvSpPr>
              <p:cNvPr id="31" name="Google Shape;85;p15">
                <a:extLst>
                  <a:ext uri="{FF2B5EF4-FFF2-40B4-BE49-F238E27FC236}">
                    <a16:creationId xmlns:a16="http://schemas.microsoft.com/office/drawing/2014/main" id="{4DAF9C57-EE71-827A-0F8B-1541C973A452}"/>
                  </a:ext>
                </a:extLst>
              </p:cNvPr>
              <p:cNvSpPr txBox="1">
                <a:spLocks noRot="1" noChangeAspect="1" noMove="1" noResize="1" noEditPoints="1" noAdjustHandles="1" noChangeArrowheads="1" noChangeShapeType="1" noTextEdit="1"/>
              </p:cNvSpPr>
              <p:nvPr/>
            </p:nvSpPr>
            <p:spPr>
              <a:xfrm>
                <a:off x="5267254" y="2508865"/>
                <a:ext cx="719601" cy="492412"/>
              </a:xfrm>
              <a:prstGeom prst="rect">
                <a:avLst/>
              </a:prstGeom>
              <a:blipFill>
                <a:blip r:embed="rId10"/>
                <a:stretch>
                  <a:fillRect/>
                </a:stretch>
              </a:blipFill>
              <a:ln>
                <a:noFill/>
              </a:ln>
            </p:spPr>
            <p:txBody>
              <a:bodyPr/>
              <a:lstStyle/>
              <a:p>
                <a:r>
                  <a:rPr lang="en-US">
                    <a:noFill/>
                  </a:rPr>
                  <a:t> </a:t>
                </a:r>
              </a:p>
            </p:txBody>
          </p:sp>
        </mc:Fallback>
      </mc:AlternateContent>
      <p:pic>
        <p:nvPicPr>
          <p:cNvPr id="18" name="Google Shape;165;p21">
            <a:extLst>
              <a:ext uri="{FF2B5EF4-FFF2-40B4-BE49-F238E27FC236}">
                <a16:creationId xmlns:a16="http://schemas.microsoft.com/office/drawing/2014/main" id="{96B7E7AE-5275-27D7-BD9C-ECE9E2B617D3}"/>
              </a:ext>
            </a:extLst>
          </p:cNvPr>
          <p:cNvPicPr preferRelativeResize="0"/>
          <p:nvPr/>
        </p:nvPicPr>
        <p:blipFill>
          <a:blip r:embed="rId11">
            <a:alphaModFix/>
          </a:blip>
          <a:stretch>
            <a:fillRect/>
          </a:stretch>
        </p:blipFill>
        <p:spPr>
          <a:xfrm>
            <a:off x="2774011" y="1513279"/>
            <a:ext cx="690275" cy="674124"/>
          </a:xfrm>
          <a:prstGeom prst="rect">
            <a:avLst/>
          </a:prstGeom>
          <a:noFill/>
          <a:ln>
            <a:noFill/>
          </a:ln>
        </p:spPr>
      </p:pic>
      <p:pic>
        <p:nvPicPr>
          <p:cNvPr id="20" name="Google Shape;167;p21">
            <a:extLst>
              <a:ext uri="{FF2B5EF4-FFF2-40B4-BE49-F238E27FC236}">
                <a16:creationId xmlns:a16="http://schemas.microsoft.com/office/drawing/2014/main" id="{BA67572B-C7CA-C7F8-9858-94F785678E55}"/>
              </a:ext>
            </a:extLst>
          </p:cNvPr>
          <p:cNvPicPr preferRelativeResize="0"/>
          <p:nvPr/>
        </p:nvPicPr>
        <p:blipFill>
          <a:blip r:embed="rId11">
            <a:alphaModFix/>
          </a:blip>
          <a:stretch>
            <a:fillRect/>
          </a:stretch>
        </p:blipFill>
        <p:spPr>
          <a:xfrm>
            <a:off x="4717512" y="1513279"/>
            <a:ext cx="690275" cy="674124"/>
          </a:xfrm>
          <a:prstGeom prst="rect">
            <a:avLst/>
          </a:prstGeom>
          <a:noFill/>
          <a:ln>
            <a:noFill/>
          </a:ln>
        </p:spPr>
      </p:pic>
      <mc:AlternateContent xmlns:mc="http://schemas.openxmlformats.org/markup-compatibility/2006">
        <mc:Choice xmlns:a14="http://schemas.microsoft.com/office/drawing/2010/main" Requires="a14">
          <p:sp>
            <p:nvSpPr>
              <p:cNvPr id="32" name="Google Shape;86;p15">
                <a:extLst>
                  <a:ext uri="{FF2B5EF4-FFF2-40B4-BE49-F238E27FC236}">
                    <a16:creationId xmlns:a16="http://schemas.microsoft.com/office/drawing/2014/main" id="{10862F84-3969-255C-F343-4FE7F714D365}"/>
                  </a:ext>
                </a:extLst>
              </p:cNvPr>
              <p:cNvSpPr txBox="1"/>
              <p:nvPr/>
            </p:nvSpPr>
            <p:spPr>
              <a:xfrm>
                <a:off x="7062316" y="2490946"/>
                <a:ext cx="83405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m:oMathPara>
                </a14:m>
                <a:endParaRPr sz="2000" baseline="-25000" dirty="0"/>
              </a:p>
            </p:txBody>
          </p:sp>
        </mc:Choice>
        <mc:Fallback>
          <p:sp>
            <p:nvSpPr>
              <p:cNvPr id="32" name="Google Shape;86;p15">
                <a:extLst>
                  <a:ext uri="{FF2B5EF4-FFF2-40B4-BE49-F238E27FC236}">
                    <a16:creationId xmlns:a16="http://schemas.microsoft.com/office/drawing/2014/main" id="{10862F84-3969-255C-F343-4FE7F714D365}"/>
                  </a:ext>
                </a:extLst>
              </p:cNvPr>
              <p:cNvSpPr txBox="1">
                <a:spLocks noRot="1" noChangeAspect="1" noMove="1" noResize="1" noEditPoints="1" noAdjustHandles="1" noChangeArrowheads="1" noChangeShapeType="1" noTextEdit="1"/>
              </p:cNvSpPr>
              <p:nvPr/>
            </p:nvSpPr>
            <p:spPr>
              <a:xfrm>
                <a:off x="7062316" y="2490946"/>
                <a:ext cx="834050" cy="492412"/>
              </a:xfrm>
              <a:prstGeom prst="rect">
                <a:avLst/>
              </a:prstGeom>
              <a:blipFill>
                <a:blip r:embed="rId12"/>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64790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dissolve">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 name="Google Shape;85;p15">
                <a:extLst>
                  <a:ext uri="{FF2B5EF4-FFF2-40B4-BE49-F238E27FC236}">
                    <a16:creationId xmlns:a16="http://schemas.microsoft.com/office/drawing/2014/main" id="{ACC06273-A4A8-5C3B-255A-8EE58EDBC6F7}"/>
                  </a:ext>
                </a:extLst>
              </p:cNvPr>
              <p:cNvSpPr txBox="1"/>
              <p:nvPr/>
            </p:nvSpPr>
            <p:spPr>
              <a:xfrm>
                <a:off x="5267254" y="2508865"/>
                <a:ext cx="719601"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m:oMathPara>
                </a14:m>
                <a:endParaRPr sz="2000" baseline="-25000" dirty="0"/>
              </a:p>
            </p:txBody>
          </p:sp>
        </mc:Choice>
        <mc:Fallback xmlns="">
          <p:sp>
            <p:nvSpPr>
              <p:cNvPr id="51" name="Google Shape;85;p15">
                <a:extLst>
                  <a:ext uri="{FF2B5EF4-FFF2-40B4-BE49-F238E27FC236}">
                    <a16:creationId xmlns:a16="http://schemas.microsoft.com/office/drawing/2014/main" id="{ACC06273-A4A8-5C3B-255A-8EE58EDBC6F7}"/>
                  </a:ext>
                </a:extLst>
              </p:cNvPr>
              <p:cNvSpPr txBox="1">
                <a:spLocks noRot="1" noChangeAspect="1" noMove="1" noResize="1" noEditPoints="1" noAdjustHandles="1" noChangeArrowheads="1" noChangeShapeType="1" noTextEdit="1"/>
              </p:cNvSpPr>
              <p:nvPr/>
            </p:nvSpPr>
            <p:spPr>
              <a:xfrm>
                <a:off x="5267254" y="2508865"/>
                <a:ext cx="719601" cy="492412"/>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Google Shape;75;p15">
                <a:extLst>
                  <a:ext uri="{FF2B5EF4-FFF2-40B4-BE49-F238E27FC236}">
                    <a16:creationId xmlns:a16="http://schemas.microsoft.com/office/drawing/2014/main" id="{4DF1D6B8-1DE5-9B87-420F-5E201FA4806E}"/>
                  </a:ext>
                </a:extLst>
              </p:cNvPr>
              <p:cNvSpPr txBox="1"/>
              <p:nvPr/>
            </p:nvSpPr>
            <p:spPr>
              <a:xfrm>
                <a:off x="3238092" y="2517532"/>
                <a:ext cx="65651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m:oMathPara>
                </a14:m>
                <a:endParaRPr sz="2000" baseline="-25000" dirty="0"/>
              </a:p>
            </p:txBody>
          </p:sp>
        </mc:Choice>
        <mc:Fallback xmlns="">
          <p:sp>
            <p:nvSpPr>
              <p:cNvPr id="48" name="Google Shape;75;p15">
                <a:extLst>
                  <a:ext uri="{FF2B5EF4-FFF2-40B4-BE49-F238E27FC236}">
                    <a16:creationId xmlns:a16="http://schemas.microsoft.com/office/drawing/2014/main" id="{4DF1D6B8-1DE5-9B87-420F-5E201FA4806E}"/>
                  </a:ext>
                </a:extLst>
              </p:cNvPr>
              <p:cNvSpPr txBox="1">
                <a:spLocks noRot="1" noChangeAspect="1" noMove="1" noResize="1" noEditPoints="1" noAdjustHandles="1" noChangeArrowheads="1" noChangeShapeType="1" noTextEdit="1"/>
              </p:cNvSpPr>
              <p:nvPr/>
            </p:nvSpPr>
            <p:spPr>
              <a:xfrm>
                <a:off x="3238092" y="2517532"/>
                <a:ext cx="656512" cy="492412"/>
              </a:xfrm>
              <a:prstGeom prst="rect">
                <a:avLst/>
              </a:prstGeom>
              <a:blipFill>
                <a:blip r:embed="rId5"/>
                <a:stretch>
                  <a:fillRect/>
                </a:stretch>
              </a:blipFill>
              <a:ln>
                <a:noFill/>
              </a:ln>
            </p:spPr>
            <p:txBody>
              <a:bodyPr/>
              <a:lstStyle/>
              <a:p>
                <a:r>
                  <a:rPr lang="en-US">
                    <a:noFill/>
                  </a:rPr>
                  <a:t> </a:t>
                </a:r>
              </a:p>
            </p:txBody>
          </p:sp>
        </mc:Fallback>
      </mc:AlternateContent>
      <p:sp>
        <p:nvSpPr>
          <p:cNvPr id="14" name="Google Shape;184;p22">
            <a:extLst>
              <a:ext uri="{FF2B5EF4-FFF2-40B4-BE49-F238E27FC236}">
                <a16:creationId xmlns:a16="http://schemas.microsoft.com/office/drawing/2014/main" id="{0570B1D1-66B7-9B19-3494-D272E7B1AE84}"/>
              </a:ext>
            </a:extLst>
          </p:cNvPr>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Solution: Threshold Sigs with Proactive Refresh [OY91]</a:t>
            </a:r>
            <a:endParaRPr dirty="0"/>
          </a:p>
        </p:txBody>
      </p:sp>
      <p:cxnSp>
        <p:nvCxnSpPr>
          <p:cNvPr id="17" name="Straight Arrow Connector 16">
            <a:extLst>
              <a:ext uri="{FF2B5EF4-FFF2-40B4-BE49-F238E27FC236}">
                <a16:creationId xmlns:a16="http://schemas.microsoft.com/office/drawing/2014/main" id="{4C1B3549-38A2-276A-025F-E830780BB1D9}"/>
              </a:ext>
            </a:extLst>
          </p:cNvPr>
          <p:cNvCxnSpPr>
            <a:cxnSpLocks/>
          </p:cNvCxnSpPr>
          <p:nvPr/>
        </p:nvCxnSpPr>
        <p:spPr>
          <a:xfrm>
            <a:off x="2443189" y="2772530"/>
            <a:ext cx="491121" cy="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Google Shape;192;p22">
                <a:extLst>
                  <a:ext uri="{FF2B5EF4-FFF2-40B4-BE49-F238E27FC236}">
                    <a16:creationId xmlns:a16="http://schemas.microsoft.com/office/drawing/2014/main" id="{32D5C5E7-1F61-C539-B73E-8FD8290BD8D8}"/>
                  </a:ext>
                </a:extLst>
              </p:cNvPr>
              <p:cNvSpPr txBox="1"/>
              <p:nvPr/>
            </p:nvSpPr>
            <p:spPr>
              <a:xfrm>
                <a:off x="3731833" y="2577166"/>
                <a:ext cx="632700" cy="487091"/>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ar-AE" sz="2000" i="1" smtClean="0">
                          <a:latin typeface="Cambria Math" panose="02040503050406030204" pitchFamily="18" charset="0"/>
                        </a:rPr>
                        <m:t>𝑠</m:t>
                      </m:r>
                      <m:sSubSup>
                        <m:sSubSupPr>
                          <m:ctrlPr>
                            <a:rPr lang="en-US" sz="2000" i="1">
                              <a:latin typeface="Cambria Math" panose="02040503050406030204" pitchFamily="18" charset="0"/>
                            </a:rPr>
                          </m:ctrlPr>
                        </m:sSubSupPr>
                        <m:e>
                          <m:r>
                            <a:rPr lang="ar-AE" sz="2000" i="1">
                              <a:latin typeface="Cambria Math" panose="02040503050406030204" pitchFamily="18" charset="0"/>
                            </a:rPr>
                            <m:t>𝑘</m:t>
                          </m:r>
                        </m:e>
                        <m:sub>
                          <m:r>
                            <a:rPr lang="en-US" sz="2000" b="0" i="1" smtClean="0">
                              <a:latin typeface="Cambria Math" panose="02040503050406030204" pitchFamily="18" charset="0"/>
                            </a:rPr>
                            <m:t>1</m:t>
                          </m:r>
                        </m:sub>
                        <m:sup>
                          <m:r>
                            <a:rPr lang="en-US" sz="2000" i="1">
                              <a:latin typeface="Cambria Math" panose="02040503050406030204" pitchFamily="18" charset="0"/>
                            </a:rPr>
                            <m:t>′</m:t>
                          </m:r>
                        </m:sup>
                      </m:sSubSup>
                    </m:oMath>
                  </m:oMathPara>
                </a14:m>
                <a:endParaRPr lang="ar-AE" sz="2000" baseline="-25000" dirty="0"/>
              </a:p>
            </p:txBody>
          </p:sp>
        </mc:Choice>
        <mc:Fallback xmlns="">
          <p:sp>
            <p:nvSpPr>
              <p:cNvPr id="18" name="Google Shape;192;p22">
                <a:extLst>
                  <a:ext uri="{FF2B5EF4-FFF2-40B4-BE49-F238E27FC236}">
                    <a16:creationId xmlns:a16="http://schemas.microsoft.com/office/drawing/2014/main" id="{32D5C5E7-1F61-C539-B73E-8FD8290BD8D8}"/>
                  </a:ext>
                </a:extLst>
              </p:cNvPr>
              <p:cNvSpPr txBox="1">
                <a:spLocks noRot="1" noChangeAspect="1" noMove="1" noResize="1" noEditPoints="1" noAdjustHandles="1" noChangeArrowheads="1" noChangeShapeType="1" noTextEdit="1"/>
              </p:cNvSpPr>
              <p:nvPr/>
            </p:nvSpPr>
            <p:spPr>
              <a:xfrm>
                <a:off x="3731833" y="2577166"/>
                <a:ext cx="632700" cy="487091"/>
              </a:xfrm>
              <a:prstGeom prst="rect">
                <a:avLst/>
              </a:prstGeom>
              <a:blipFill>
                <a:blip r:embed="rId6"/>
                <a:stretch>
                  <a:fillRect r="-3922" b="-76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Google Shape;193;p22">
                <a:extLst>
                  <a:ext uri="{FF2B5EF4-FFF2-40B4-BE49-F238E27FC236}">
                    <a16:creationId xmlns:a16="http://schemas.microsoft.com/office/drawing/2014/main" id="{7EB302D5-ED7B-C9BD-A456-24D6B9CFECFC}"/>
                  </a:ext>
                </a:extLst>
              </p:cNvPr>
              <p:cNvSpPr txBox="1"/>
              <p:nvPr/>
            </p:nvSpPr>
            <p:spPr>
              <a:xfrm>
                <a:off x="5803471" y="2577049"/>
                <a:ext cx="632700" cy="492600"/>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ar-AE" sz="2000" i="1" smtClean="0">
                          <a:latin typeface="Cambria Math" panose="02040503050406030204" pitchFamily="18" charset="0"/>
                        </a:rPr>
                        <m:t>𝑠</m:t>
                      </m:r>
                      <m:sSubSup>
                        <m:sSubSupPr>
                          <m:ctrlPr>
                            <a:rPr lang="en-US" sz="2000" i="1">
                              <a:latin typeface="Cambria Math" panose="02040503050406030204" pitchFamily="18" charset="0"/>
                            </a:rPr>
                          </m:ctrlPr>
                        </m:sSubSupPr>
                        <m:e>
                          <m:r>
                            <a:rPr lang="ar-AE" sz="2000" i="1">
                              <a:latin typeface="Cambria Math" panose="02040503050406030204" pitchFamily="18" charset="0"/>
                            </a:rPr>
                            <m:t>𝑘</m:t>
                          </m:r>
                        </m:e>
                        <m:sub>
                          <m:r>
                            <a:rPr lang="en-US" sz="2000" b="0" i="1" smtClean="0">
                              <a:latin typeface="Cambria Math" panose="02040503050406030204" pitchFamily="18" charset="0"/>
                            </a:rPr>
                            <m:t>2</m:t>
                          </m:r>
                        </m:sub>
                        <m:sup>
                          <m:r>
                            <a:rPr lang="en-US" sz="2000" i="1">
                              <a:latin typeface="Cambria Math" panose="02040503050406030204" pitchFamily="18" charset="0"/>
                            </a:rPr>
                            <m:t>′</m:t>
                          </m:r>
                        </m:sup>
                      </m:sSubSup>
                    </m:oMath>
                  </m:oMathPara>
                </a14:m>
                <a:endParaRPr lang="ar-AE" sz="2000" baseline="-25000" dirty="0"/>
              </a:p>
            </p:txBody>
          </p:sp>
        </mc:Choice>
        <mc:Fallback xmlns="">
          <p:sp>
            <p:nvSpPr>
              <p:cNvPr id="19" name="Google Shape;193;p22">
                <a:extLst>
                  <a:ext uri="{FF2B5EF4-FFF2-40B4-BE49-F238E27FC236}">
                    <a16:creationId xmlns:a16="http://schemas.microsoft.com/office/drawing/2014/main" id="{7EB302D5-ED7B-C9BD-A456-24D6B9CFECFC}"/>
                  </a:ext>
                </a:extLst>
              </p:cNvPr>
              <p:cNvSpPr txBox="1">
                <a:spLocks noRot="1" noChangeAspect="1" noMove="1" noResize="1" noEditPoints="1" noAdjustHandles="1" noChangeArrowheads="1" noChangeShapeType="1" noTextEdit="1"/>
              </p:cNvSpPr>
              <p:nvPr/>
            </p:nvSpPr>
            <p:spPr>
              <a:xfrm>
                <a:off x="5803471" y="2577049"/>
                <a:ext cx="632700" cy="492600"/>
              </a:xfrm>
              <a:prstGeom prst="rect">
                <a:avLst/>
              </a:prstGeom>
              <a:blipFill>
                <a:blip r:embed="rId7"/>
                <a:stretch>
                  <a:fillRect r="-3922" b="-76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194;p22">
                <a:extLst>
                  <a:ext uri="{FF2B5EF4-FFF2-40B4-BE49-F238E27FC236}">
                    <a16:creationId xmlns:a16="http://schemas.microsoft.com/office/drawing/2014/main" id="{181E2069-5F2F-3F89-7BB2-89CCCC4E40DF}"/>
                  </a:ext>
                </a:extLst>
              </p:cNvPr>
              <p:cNvSpPr txBox="1"/>
              <p:nvPr/>
            </p:nvSpPr>
            <p:spPr>
              <a:xfrm>
                <a:off x="7687401" y="2567227"/>
                <a:ext cx="595200" cy="492600"/>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ar-AE" sz="2000" i="1" smtClean="0">
                          <a:latin typeface="Cambria Math" panose="02040503050406030204" pitchFamily="18" charset="0"/>
                        </a:rPr>
                        <m:t>𝑠</m:t>
                      </m:r>
                      <m:sSubSup>
                        <m:sSubSupPr>
                          <m:ctrlPr>
                            <a:rPr lang="en-US" sz="2000" b="0" i="1" smtClean="0">
                              <a:latin typeface="Cambria Math" panose="02040503050406030204" pitchFamily="18" charset="0"/>
                            </a:rPr>
                          </m:ctrlPr>
                        </m:sSubSupPr>
                        <m:e>
                          <m:r>
                            <a:rPr lang="ar-AE" sz="2000" i="1">
                              <a:latin typeface="Cambria Math" panose="02040503050406030204" pitchFamily="18" charset="0"/>
                            </a:rPr>
                            <m:t>𝑘</m:t>
                          </m:r>
                        </m:e>
                        <m:sub>
                          <m:r>
                            <a:rPr lang="ar-AE" sz="2000" i="1">
                              <a:latin typeface="Cambria Math" panose="02040503050406030204" pitchFamily="18" charset="0"/>
                            </a:rPr>
                            <m:t>3</m:t>
                          </m:r>
                        </m:sub>
                        <m:sup>
                          <m:r>
                            <a:rPr lang="en-US" sz="2000" b="0" i="1" smtClean="0">
                              <a:latin typeface="Cambria Math" panose="02040503050406030204" pitchFamily="18" charset="0"/>
                            </a:rPr>
                            <m:t>′</m:t>
                          </m:r>
                        </m:sup>
                      </m:sSubSup>
                    </m:oMath>
                  </m:oMathPara>
                </a14:m>
                <a:endParaRPr lang="ar-AE" sz="2000" baseline="-25000" dirty="0"/>
              </a:p>
            </p:txBody>
          </p:sp>
        </mc:Choice>
        <mc:Fallback xmlns="">
          <p:sp>
            <p:nvSpPr>
              <p:cNvPr id="20" name="Google Shape;194;p22">
                <a:extLst>
                  <a:ext uri="{FF2B5EF4-FFF2-40B4-BE49-F238E27FC236}">
                    <a16:creationId xmlns:a16="http://schemas.microsoft.com/office/drawing/2014/main" id="{181E2069-5F2F-3F89-7BB2-89CCCC4E40DF}"/>
                  </a:ext>
                </a:extLst>
              </p:cNvPr>
              <p:cNvSpPr txBox="1">
                <a:spLocks noRot="1" noChangeAspect="1" noMove="1" noResize="1" noEditPoints="1" noAdjustHandles="1" noChangeArrowheads="1" noChangeShapeType="1" noTextEdit="1"/>
              </p:cNvSpPr>
              <p:nvPr/>
            </p:nvSpPr>
            <p:spPr>
              <a:xfrm>
                <a:off x="7687401" y="2567227"/>
                <a:ext cx="595200" cy="492600"/>
              </a:xfrm>
              <a:prstGeom prst="rect">
                <a:avLst/>
              </a:prstGeom>
              <a:blipFill>
                <a:blip r:embed="rId8"/>
                <a:stretch>
                  <a:fillRect r="-6250" b="-7692"/>
                </a:stretch>
              </a:blipFill>
              <a:ln>
                <a:noFill/>
              </a:ln>
            </p:spPr>
            <p:txBody>
              <a:bodyPr/>
              <a:lstStyle/>
              <a:p>
                <a:r>
                  <a:rPr lang="en-US">
                    <a:noFill/>
                  </a:rPr>
                  <a:t> </a:t>
                </a:r>
              </a:p>
            </p:txBody>
          </p:sp>
        </mc:Fallback>
      </mc:AlternateContent>
      <p:cxnSp>
        <p:nvCxnSpPr>
          <p:cNvPr id="21" name="Google Shape;197;p22">
            <a:extLst>
              <a:ext uri="{FF2B5EF4-FFF2-40B4-BE49-F238E27FC236}">
                <a16:creationId xmlns:a16="http://schemas.microsoft.com/office/drawing/2014/main" id="{640E635E-27A4-CC3B-374F-7A4A1F6B1C50}"/>
              </a:ext>
            </a:extLst>
          </p:cNvPr>
          <p:cNvCxnSpPr/>
          <p:nvPr/>
        </p:nvCxnSpPr>
        <p:spPr>
          <a:xfrm rot="10800000" flipH="1">
            <a:off x="3401998" y="2658472"/>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22" name="Google Shape;198;p22">
            <a:extLst>
              <a:ext uri="{FF2B5EF4-FFF2-40B4-BE49-F238E27FC236}">
                <a16:creationId xmlns:a16="http://schemas.microsoft.com/office/drawing/2014/main" id="{84B546D3-9703-DC69-238D-4BE8E7060B5D}"/>
              </a:ext>
            </a:extLst>
          </p:cNvPr>
          <p:cNvCxnSpPr/>
          <p:nvPr/>
        </p:nvCxnSpPr>
        <p:spPr>
          <a:xfrm rot="10800000" flipH="1">
            <a:off x="5501686" y="2643234"/>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23" name="Google Shape;199;p22">
            <a:extLst>
              <a:ext uri="{FF2B5EF4-FFF2-40B4-BE49-F238E27FC236}">
                <a16:creationId xmlns:a16="http://schemas.microsoft.com/office/drawing/2014/main" id="{BD2B1EAA-47C3-4C68-318F-4FF2DD90BBD4}"/>
              </a:ext>
            </a:extLst>
          </p:cNvPr>
          <p:cNvCxnSpPr/>
          <p:nvPr/>
        </p:nvCxnSpPr>
        <p:spPr>
          <a:xfrm rot="10800000" flipH="1">
            <a:off x="7343354" y="2611805"/>
            <a:ext cx="206100" cy="214800"/>
          </a:xfrm>
          <a:prstGeom prst="straightConnector1">
            <a:avLst/>
          </a:prstGeom>
          <a:noFill/>
          <a:ln w="28575" cap="flat" cmpd="sng">
            <a:solidFill>
              <a:schemeClr val="dk2"/>
            </a:solidFill>
            <a:prstDash val="solid"/>
            <a:round/>
            <a:headEnd type="none" w="med" len="med"/>
            <a:tailEnd type="none" w="med" len="med"/>
          </a:ln>
        </p:spPr>
      </p:cxnSp>
      <p:sp>
        <p:nvSpPr>
          <p:cNvPr id="28" name="Google Shape;196;p22">
            <a:extLst>
              <a:ext uri="{FF2B5EF4-FFF2-40B4-BE49-F238E27FC236}">
                <a16:creationId xmlns:a16="http://schemas.microsoft.com/office/drawing/2014/main" id="{323068FA-EEF6-D2B5-2472-F1636AD4503B}"/>
              </a:ext>
            </a:extLst>
          </p:cNvPr>
          <p:cNvSpPr txBox="1"/>
          <p:nvPr/>
        </p:nvSpPr>
        <p:spPr>
          <a:xfrm>
            <a:off x="863375" y="4420750"/>
            <a:ext cx="7394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6AA84F"/>
                </a:solidFill>
                <a:latin typeface="PT Serif"/>
                <a:ea typeface="PT Serif"/>
                <a:cs typeface="PT Serif"/>
                <a:sym typeface="PT Serif"/>
              </a:rPr>
              <a:t>Distributed Key + Refresh: Tolerates </a:t>
            </a:r>
            <a:r>
              <a:rPr lang="en" sz="2000" dirty="0" err="1">
                <a:solidFill>
                  <a:srgbClr val="6AA84F"/>
                </a:solidFill>
                <a:latin typeface="PT Serif"/>
                <a:ea typeface="PT Serif"/>
                <a:cs typeface="PT Serif"/>
                <a:sym typeface="PT Serif"/>
              </a:rPr>
              <a:t>upto</a:t>
            </a:r>
            <a:r>
              <a:rPr lang="en" sz="2000" dirty="0">
                <a:solidFill>
                  <a:srgbClr val="6AA84F"/>
                </a:solidFill>
                <a:latin typeface="PT Serif"/>
                <a:ea typeface="PT Serif"/>
                <a:cs typeface="PT Serif"/>
                <a:sym typeface="PT Serif"/>
              </a:rPr>
              <a:t> t-1 hacks every week!</a:t>
            </a:r>
            <a:endParaRPr sz="2000" dirty="0">
              <a:solidFill>
                <a:srgbClr val="6AA84F"/>
              </a:solidFill>
              <a:latin typeface="PT Serif"/>
              <a:ea typeface="PT Serif"/>
              <a:cs typeface="PT Serif"/>
              <a:sym typeface="PT Serif"/>
            </a:endParaRPr>
          </a:p>
        </p:txBody>
      </p:sp>
      <mc:AlternateContent xmlns:mc="http://schemas.openxmlformats.org/markup-compatibility/2006" xmlns:a14="http://schemas.microsoft.com/office/drawing/2010/main">
        <mc:Choice Requires="a14">
          <p:sp>
            <p:nvSpPr>
              <p:cNvPr id="29" name="Google Shape;258;p27">
                <a:extLst>
                  <a:ext uri="{FF2B5EF4-FFF2-40B4-BE49-F238E27FC236}">
                    <a16:creationId xmlns:a16="http://schemas.microsoft.com/office/drawing/2014/main" id="{CDEC5814-ACFC-EAB6-73F5-8954675A80C0}"/>
                  </a:ext>
                </a:extLst>
              </p:cNvPr>
              <p:cNvSpPr txBox="1">
                <a:spLocks/>
              </p:cNvSpPr>
              <p:nvPr/>
            </p:nvSpPr>
            <p:spPr>
              <a:xfrm>
                <a:off x="6951239" y="665007"/>
                <a:ext cx="1845252" cy="83237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T Serif"/>
                  <a:buChar char="●"/>
                  <a:defRPr sz="1800" b="0" i="0" u="none" strike="noStrike" cap="none">
                    <a:solidFill>
                      <a:schemeClr val="dk2"/>
                    </a:solidFill>
                    <a:latin typeface="PT Serif"/>
                    <a:ea typeface="PT Serif"/>
                    <a:cs typeface="PT Serif"/>
                    <a:sym typeface="PT Serif"/>
                  </a:defRPr>
                </a:lvl1pPr>
                <a:lvl2pPr marL="914400" marR="0" lvl="1"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2pPr>
                <a:lvl3pPr marL="1371600" marR="0" lvl="2"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3pPr>
                <a:lvl4pPr marL="1828800" marR="0" lvl="3"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4pPr>
                <a:lvl5pPr marL="2286000" marR="0" lvl="4"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5pPr>
                <a:lvl6pPr marL="2743200" marR="0" lvl="5"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6pPr>
                <a:lvl7pPr marL="3200400" marR="0" lvl="6"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7pPr>
                <a:lvl8pPr marL="3657600" marR="0" lvl="7"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8pPr>
                <a:lvl9pPr marL="4114800" marR="0" lvl="8"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9pPr>
              </a:lstStyle>
              <a:p>
                <a:pPr marL="0" indent="0">
                  <a:lnSpc>
                    <a:spcPct val="114999"/>
                  </a:lnSpc>
                  <a:spcAft>
                    <a:spcPts val="1200"/>
                  </a:spcAft>
                  <a:buFont typeface="PT Serif"/>
                  <a:buNone/>
                </a:pPr>
                <a14:m>
                  <m:oMath xmlns:m="http://schemas.openxmlformats.org/officeDocument/2006/math">
                    <m:r>
                      <a:rPr lang="en-US" sz="2000" b="0" i="1" smtClean="0">
                        <a:latin typeface="Cambria Math" panose="02040503050406030204" pitchFamily="18" charset="0"/>
                      </a:rPr>
                      <m:t>𝑝𝑘</m:t>
                    </m:r>
                  </m:oMath>
                </a14:m>
                <a:r>
                  <a:rPr lang="en" sz="2000" dirty="0"/>
                  <a:t> unchanged</a:t>
                </a:r>
                <a:endParaRPr lang="en-US" dirty="0"/>
              </a:p>
            </p:txBody>
          </p:sp>
        </mc:Choice>
        <mc:Fallback xmlns="">
          <p:sp>
            <p:nvSpPr>
              <p:cNvPr id="29" name="Google Shape;258;p27">
                <a:extLst>
                  <a:ext uri="{FF2B5EF4-FFF2-40B4-BE49-F238E27FC236}">
                    <a16:creationId xmlns:a16="http://schemas.microsoft.com/office/drawing/2014/main" id="{CDEC5814-ACFC-EAB6-73F5-8954675A80C0}"/>
                  </a:ext>
                </a:extLst>
              </p:cNvPr>
              <p:cNvSpPr txBox="1">
                <a:spLocks noRot="1" noChangeAspect="1" noMove="1" noResize="1" noEditPoints="1" noAdjustHandles="1" noChangeArrowheads="1" noChangeShapeType="1" noTextEdit="1"/>
              </p:cNvSpPr>
              <p:nvPr/>
            </p:nvSpPr>
            <p:spPr>
              <a:xfrm>
                <a:off x="6951239" y="665007"/>
                <a:ext cx="1845252" cy="832370"/>
              </a:xfrm>
              <a:prstGeom prst="rect">
                <a:avLst/>
              </a:prstGeom>
              <a:blipFill>
                <a:blip r:embed="rId9"/>
                <a:stretch>
                  <a:fillRect l="-137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F8C2752-EF32-CC4D-DB33-930021D68B94}"/>
                  </a:ext>
                </a:extLst>
              </p:cNvPr>
              <p:cNvSpPr txBox="1"/>
              <p:nvPr/>
            </p:nvSpPr>
            <p:spPr>
              <a:xfrm>
                <a:off x="50218" y="2576251"/>
                <a:ext cx="2297286" cy="400110"/>
              </a:xfrm>
              <a:prstGeom prst="rect">
                <a:avLst/>
              </a:prstGeom>
              <a:noFill/>
            </p:spPr>
            <p:txBody>
              <a:bodyPr wrap="square" rtlCol="0">
                <a:spAutoFit/>
              </a:bodyPr>
              <a:lstStyle/>
              <a:p>
                <a:r>
                  <a:rPr lang="en-US" sz="2000" dirty="0">
                    <a:solidFill>
                      <a:schemeClr val="accent1">
                        <a:lumMod val="50000"/>
                      </a:schemeClr>
                    </a:solidFill>
                    <a:latin typeface="PT Serif" panose="020A0603040505020204" pitchFamily="18" charset="77"/>
                  </a:rPr>
                  <a:t>Update (</a:t>
                </a:r>
                <a14:m>
                  <m:oMath xmlns:m="http://schemas.openxmlformats.org/officeDocument/2006/math">
                    <m:r>
                      <a:rPr lang="en-US" sz="2000" b="0" i="1" smtClean="0">
                        <a:solidFill>
                          <a:schemeClr val="accent1">
                            <a:lumMod val="50000"/>
                          </a:schemeClr>
                        </a:solidFill>
                        <a:latin typeface="Cambria Math" panose="02040503050406030204" pitchFamily="18" charset="0"/>
                      </a:rPr>
                      <m:t>𝑝𝑘</m:t>
                    </m:r>
                    <m:r>
                      <a:rPr lang="en-US" sz="2000" b="0" i="1" smtClean="0">
                        <a:solidFill>
                          <a:schemeClr val="accent1">
                            <a:lumMod val="50000"/>
                          </a:schemeClr>
                        </a:solidFill>
                        <a:latin typeface="Cambria Math" panose="02040503050406030204" pitchFamily="18" charset="0"/>
                      </a:rPr>
                      <m:t>, { </m:t>
                    </m:r>
                    <m:r>
                      <a:rPr lang="en-US" sz="2000" b="0" i="1" smtClean="0">
                        <a:solidFill>
                          <a:schemeClr val="accent1">
                            <a:lumMod val="50000"/>
                          </a:schemeClr>
                        </a:solidFill>
                        <a:latin typeface="Cambria Math" panose="02040503050406030204" pitchFamily="18" charset="0"/>
                      </a:rPr>
                      <m:t>𝑠</m:t>
                    </m:r>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𝑘</m:t>
                        </m:r>
                      </m:e>
                      <m:sub>
                        <m:r>
                          <a:rPr lang="en-US" sz="2000" b="0" i="1" smtClean="0">
                            <a:solidFill>
                              <a:schemeClr val="accent1">
                                <a:lumMod val="50000"/>
                              </a:schemeClr>
                            </a:solidFill>
                            <a:latin typeface="Cambria Math" panose="02040503050406030204" pitchFamily="18" charset="0"/>
                          </a:rPr>
                          <m:t>𝑖</m:t>
                        </m:r>
                      </m:sub>
                    </m:sSub>
                    <m:r>
                      <a:rPr lang="en-US" sz="2000" b="0" i="1" smtClean="0">
                        <a:solidFill>
                          <a:schemeClr val="accent1">
                            <a:lumMod val="50000"/>
                          </a:schemeClr>
                        </a:solidFill>
                        <a:latin typeface="Cambria Math" panose="02040503050406030204" pitchFamily="18" charset="0"/>
                      </a:rPr>
                      <m:t> }</m:t>
                    </m:r>
                  </m:oMath>
                </a14:m>
                <a:r>
                  <a:rPr lang="en-US" sz="2000" dirty="0">
                    <a:solidFill>
                      <a:schemeClr val="accent1">
                        <a:lumMod val="50000"/>
                      </a:schemeClr>
                    </a:solidFill>
                    <a:latin typeface="PT Serif" panose="020A0603040505020204" pitchFamily="18" charset="77"/>
                  </a:rPr>
                  <a:t>)</a:t>
                </a:r>
              </a:p>
            </p:txBody>
          </p:sp>
        </mc:Choice>
        <mc:Fallback xmlns="">
          <p:sp>
            <p:nvSpPr>
              <p:cNvPr id="44" name="TextBox 43">
                <a:extLst>
                  <a:ext uri="{FF2B5EF4-FFF2-40B4-BE49-F238E27FC236}">
                    <a16:creationId xmlns:a16="http://schemas.microsoft.com/office/drawing/2014/main" id="{1F8C2752-EF32-CC4D-DB33-930021D68B94}"/>
                  </a:ext>
                </a:extLst>
              </p:cNvPr>
              <p:cNvSpPr txBox="1">
                <a:spLocks noRot="1" noChangeAspect="1" noMove="1" noResize="1" noEditPoints="1" noAdjustHandles="1" noChangeArrowheads="1" noChangeShapeType="1" noTextEdit="1"/>
              </p:cNvSpPr>
              <p:nvPr/>
            </p:nvSpPr>
            <p:spPr>
              <a:xfrm>
                <a:off x="50218" y="2576251"/>
                <a:ext cx="2297286" cy="400110"/>
              </a:xfrm>
              <a:prstGeom prst="rect">
                <a:avLst/>
              </a:prstGeom>
              <a:blipFill>
                <a:blip r:embed="rId11"/>
                <a:stretch>
                  <a:fillRect l="-2198" t="-9375" r="-164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Google Shape;166;p21">
                <a:extLst>
                  <a:ext uri="{FF2B5EF4-FFF2-40B4-BE49-F238E27FC236}">
                    <a16:creationId xmlns:a16="http://schemas.microsoft.com/office/drawing/2014/main" id="{B32B09A5-60D6-1197-7F97-A1F6C39E8F20}"/>
                  </a:ext>
                </a:extLst>
              </p:cNvPr>
              <p:cNvSpPr txBox="1"/>
              <p:nvPr/>
            </p:nvSpPr>
            <p:spPr>
              <a:xfrm>
                <a:off x="2512802" y="3066629"/>
                <a:ext cx="2049260" cy="492412"/>
              </a:xfrm>
              <a:prstGeom prst="rect">
                <a:avLst/>
              </a:prstGeom>
              <a:noFill/>
              <a:ln>
                <a:noFill/>
              </a:ln>
            </p:spPr>
            <p:txBody>
              <a:bodyPr spcFirstLastPara="1" wrap="square" lIns="91425" tIns="91425" rIns="91425" bIns="91425" anchor="t" anchorCtr="0">
                <a:spAutoFit/>
              </a:bodyPr>
              <a:lstStyle/>
              <a:p>
                <a:r>
                  <a:rPr lang="en" sz="2000" dirty="0">
                    <a:latin typeface="PT Serif"/>
                    <a:ea typeface="PT Serif"/>
                    <a:cs typeface="PT Serif"/>
                    <a:sym typeface="PT Serif"/>
                  </a:rPr>
                  <a:t>Week1 - Get </a:t>
                </a:r>
                <a14:m>
                  <m:oMath xmlns:m="http://schemas.openxmlformats.org/officeDocument/2006/math">
                    <m:r>
                      <a:rPr lang="ar-AE" sz="2000" i="1">
                        <a:latin typeface="Cambria Math" panose="02040503050406030204" pitchFamily="18" charset="0"/>
                      </a:rPr>
                      <m:t>𝑠</m:t>
                    </m:r>
                    <m:sSub>
                      <m:sSubPr>
                        <m:ctrlPr>
                          <a:rPr lang="ar-AE" sz="2000" i="1">
                            <a:latin typeface="Cambria Math" panose="02040503050406030204" pitchFamily="18" charset="0"/>
                          </a:rPr>
                        </m:ctrlPr>
                      </m:sSubPr>
                      <m:e>
                        <m:r>
                          <a:rPr lang="ar-AE" sz="2000" i="1">
                            <a:latin typeface="Cambria Math" panose="02040503050406030204" pitchFamily="18" charset="0"/>
                          </a:rPr>
                          <m:t>𝑘</m:t>
                        </m:r>
                      </m:e>
                      <m:sub>
                        <m:r>
                          <a:rPr lang="ar-AE" sz="2000" i="1">
                            <a:latin typeface="Cambria Math" panose="02040503050406030204" pitchFamily="18" charset="0"/>
                          </a:rPr>
                          <m:t>1</m:t>
                        </m:r>
                      </m:sub>
                    </m:sSub>
                  </m:oMath>
                </a14:m>
                <a:endParaRPr lang="ar-AE" sz="2000" baseline="-25000" dirty="0"/>
              </a:p>
            </p:txBody>
          </p:sp>
        </mc:Choice>
        <mc:Fallback xmlns="">
          <p:sp>
            <p:nvSpPr>
              <p:cNvPr id="45" name="Google Shape;166;p21">
                <a:extLst>
                  <a:ext uri="{FF2B5EF4-FFF2-40B4-BE49-F238E27FC236}">
                    <a16:creationId xmlns:a16="http://schemas.microsoft.com/office/drawing/2014/main" id="{B32B09A5-60D6-1197-7F97-A1F6C39E8F20}"/>
                  </a:ext>
                </a:extLst>
              </p:cNvPr>
              <p:cNvSpPr txBox="1">
                <a:spLocks noRot="1" noChangeAspect="1" noMove="1" noResize="1" noEditPoints="1" noAdjustHandles="1" noChangeArrowheads="1" noChangeShapeType="1" noTextEdit="1"/>
              </p:cNvSpPr>
              <p:nvPr/>
            </p:nvSpPr>
            <p:spPr>
              <a:xfrm>
                <a:off x="2512802" y="3066629"/>
                <a:ext cx="2049260" cy="492412"/>
              </a:xfrm>
              <a:prstGeom prst="rect">
                <a:avLst/>
              </a:prstGeom>
              <a:blipFill>
                <a:blip r:embed="rId12"/>
                <a:stretch>
                  <a:fillRect l="-3067" r="-613" b="-1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Google Shape;168;p21">
                <a:extLst>
                  <a:ext uri="{FF2B5EF4-FFF2-40B4-BE49-F238E27FC236}">
                    <a16:creationId xmlns:a16="http://schemas.microsoft.com/office/drawing/2014/main" id="{67B07CDA-A963-7BDF-51ED-3B3862D59FA6}"/>
                  </a:ext>
                </a:extLst>
              </p:cNvPr>
              <p:cNvSpPr txBox="1"/>
              <p:nvPr/>
            </p:nvSpPr>
            <p:spPr>
              <a:xfrm>
                <a:off x="4813683" y="3066629"/>
                <a:ext cx="2049260" cy="492412"/>
              </a:xfrm>
              <a:prstGeom prst="rect">
                <a:avLst/>
              </a:prstGeom>
              <a:noFill/>
              <a:ln>
                <a:noFill/>
              </a:ln>
            </p:spPr>
            <p:txBody>
              <a:bodyPr spcFirstLastPara="1" wrap="square" lIns="91425" tIns="91425" rIns="91425" bIns="91425" anchor="t" anchorCtr="0">
                <a:spAutoFit/>
              </a:bodyPr>
              <a:lstStyle/>
              <a:p>
                <a:pPr lvl="0"/>
                <a:r>
                  <a:rPr lang="en" sz="2000" dirty="0">
                    <a:latin typeface="PT Serif"/>
                    <a:ea typeface="PT Serif"/>
                    <a:cs typeface="PT Serif"/>
                    <a:sym typeface="PT Serif"/>
                  </a:rPr>
                  <a:t>Week2 - Get </a:t>
                </a:r>
                <a14:m>
                  <m:oMath xmlns:m="http://schemas.openxmlformats.org/officeDocument/2006/math">
                    <m:r>
                      <a:rPr lang="ar-AE" sz="2000" i="1">
                        <a:latin typeface="Cambria Math" panose="02040503050406030204" pitchFamily="18" charset="0"/>
                      </a:rPr>
                      <m:t>𝑠</m:t>
                    </m:r>
                    <m:sSubSup>
                      <m:sSubSupPr>
                        <m:ctrlPr>
                          <a:rPr lang="en-US" sz="2000" b="0" i="1" smtClean="0">
                            <a:latin typeface="Cambria Math" panose="02040503050406030204" pitchFamily="18" charset="0"/>
                          </a:rPr>
                        </m:ctrlPr>
                      </m:sSubSupPr>
                      <m:e>
                        <m:r>
                          <a:rPr lang="ar-AE" sz="2000" i="1">
                            <a:latin typeface="Cambria Math" panose="02040503050406030204" pitchFamily="18" charset="0"/>
                          </a:rPr>
                          <m:t>𝑘</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m:t>
                        </m:r>
                      </m:sup>
                    </m:sSubSup>
                  </m:oMath>
                </a14:m>
                <a:endParaRPr lang="ar-AE" sz="2000" baseline="-25000" dirty="0"/>
              </a:p>
            </p:txBody>
          </p:sp>
        </mc:Choice>
        <mc:Fallback xmlns="">
          <p:sp>
            <p:nvSpPr>
              <p:cNvPr id="46" name="Google Shape;168;p21">
                <a:extLst>
                  <a:ext uri="{FF2B5EF4-FFF2-40B4-BE49-F238E27FC236}">
                    <a16:creationId xmlns:a16="http://schemas.microsoft.com/office/drawing/2014/main" id="{67B07CDA-A963-7BDF-51ED-3B3862D59FA6}"/>
                  </a:ext>
                </a:extLst>
              </p:cNvPr>
              <p:cNvSpPr txBox="1">
                <a:spLocks noRot="1" noChangeAspect="1" noMove="1" noResize="1" noEditPoints="1" noAdjustHandles="1" noChangeArrowheads="1" noChangeShapeType="1" noTextEdit="1"/>
              </p:cNvSpPr>
              <p:nvPr/>
            </p:nvSpPr>
            <p:spPr>
              <a:xfrm>
                <a:off x="4813683" y="3066629"/>
                <a:ext cx="2049260" cy="492412"/>
              </a:xfrm>
              <a:prstGeom prst="rect">
                <a:avLst/>
              </a:prstGeom>
              <a:blipFill>
                <a:blip r:embed="rId13"/>
                <a:stretch>
                  <a:fillRect l="-3704" r="-617" b="-12500"/>
                </a:stretch>
              </a:blipFill>
              <a:ln>
                <a:noFill/>
              </a:ln>
            </p:spPr>
            <p:txBody>
              <a:bodyPr/>
              <a:lstStyle/>
              <a:p>
                <a:r>
                  <a:rPr lang="en-US">
                    <a:noFill/>
                  </a:rPr>
                  <a:t> </a:t>
                </a:r>
              </a:p>
            </p:txBody>
          </p:sp>
        </mc:Fallback>
      </mc:AlternateContent>
      <p:pic>
        <p:nvPicPr>
          <p:cNvPr id="47" name="Google Shape;74;p15">
            <a:extLst>
              <a:ext uri="{FF2B5EF4-FFF2-40B4-BE49-F238E27FC236}">
                <a16:creationId xmlns:a16="http://schemas.microsoft.com/office/drawing/2014/main" id="{B8DCFE88-9A70-7A63-7B91-BE77D60325CB}"/>
              </a:ext>
            </a:extLst>
          </p:cNvPr>
          <p:cNvPicPr preferRelativeResize="0"/>
          <p:nvPr/>
        </p:nvPicPr>
        <p:blipFill>
          <a:blip r:embed="rId14">
            <a:alphaModFix/>
          </a:blip>
          <a:stretch>
            <a:fillRect/>
          </a:stretch>
        </p:blipFill>
        <p:spPr>
          <a:xfrm>
            <a:off x="3156971" y="1526917"/>
            <a:ext cx="834050" cy="1152898"/>
          </a:xfrm>
          <a:prstGeom prst="rect">
            <a:avLst/>
          </a:prstGeom>
          <a:noFill/>
          <a:ln>
            <a:noFill/>
          </a:ln>
        </p:spPr>
      </p:pic>
      <p:pic>
        <p:nvPicPr>
          <p:cNvPr id="49" name="Google Shape;77;p15">
            <a:extLst>
              <a:ext uri="{FF2B5EF4-FFF2-40B4-BE49-F238E27FC236}">
                <a16:creationId xmlns:a16="http://schemas.microsoft.com/office/drawing/2014/main" id="{0EBAE0FA-FCD6-B1B8-2129-26B254BD2A44}"/>
              </a:ext>
            </a:extLst>
          </p:cNvPr>
          <p:cNvPicPr preferRelativeResize="0"/>
          <p:nvPr/>
        </p:nvPicPr>
        <p:blipFill>
          <a:blip r:embed="rId15">
            <a:alphaModFix/>
          </a:blip>
          <a:stretch>
            <a:fillRect/>
          </a:stretch>
        </p:blipFill>
        <p:spPr>
          <a:xfrm>
            <a:off x="5114983" y="1584098"/>
            <a:ext cx="834050" cy="1095717"/>
          </a:xfrm>
          <a:prstGeom prst="rect">
            <a:avLst/>
          </a:prstGeom>
          <a:noFill/>
          <a:ln>
            <a:noFill/>
          </a:ln>
        </p:spPr>
      </p:pic>
      <p:pic>
        <p:nvPicPr>
          <p:cNvPr id="53" name="Google Shape;165;p21">
            <a:extLst>
              <a:ext uri="{FF2B5EF4-FFF2-40B4-BE49-F238E27FC236}">
                <a16:creationId xmlns:a16="http://schemas.microsoft.com/office/drawing/2014/main" id="{73AC5341-B5C9-5BFE-F622-91E39E95F51B}"/>
              </a:ext>
            </a:extLst>
          </p:cNvPr>
          <p:cNvPicPr preferRelativeResize="0"/>
          <p:nvPr/>
        </p:nvPicPr>
        <p:blipFill>
          <a:blip r:embed="rId16">
            <a:alphaModFix/>
          </a:blip>
          <a:stretch>
            <a:fillRect/>
          </a:stretch>
        </p:blipFill>
        <p:spPr>
          <a:xfrm>
            <a:off x="2774011" y="1513279"/>
            <a:ext cx="690275" cy="674124"/>
          </a:xfrm>
          <a:prstGeom prst="rect">
            <a:avLst/>
          </a:prstGeom>
          <a:noFill/>
          <a:ln>
            <a:noFill/>
          </a:ln>
        </p:spPr>
      </p:pic>
      <p:pic>
        <p:nvPicPr>
          <p:cNvPr id="54" name="Google Shape;167;p21">
            <a:extLst>
              <a:ext uri="{FF2B5EF4-FFF2-40B4-BE49-F238E27FC236}">
                <a16:creationId xmlns:a16="http://schemas.microsoft.com/office/drawing/2014/main" id="{D6A10BEC-78F3-7314-D1B0-785FF7E5B89E}"/>
              </a:ext>
            </a:extLst>
          </p:cNvPr>
          <p:cNvPicPr preferRelativeResize="0"/>
          <p:nvPr/>
        </p:nvPicPr>
        <p:blipFill>
          <a:blip r:embed="rId16">
            <a:alphaModFix/>
          </a:blip>
          <a:stretch>
            <a:fillRect/>
          </a:stretch>
        </p:blipFill>
        <p:spPr>
          <a:xfrm>
            <a:off x="4717512" y="1513279"/>
            <a:ext cx="690275" cy="674124"/>
          </a:xfrm>
          <a:prstGeom prst="rect">
            <a:avLst/>
          </a:prstGeom>
          <a:noFill/>
          <a:ln>
            <a:noFill/>
          </a:ln>
        </p:spPr>
      </p:pic>
      <mc:AlternateContent xmlns:mc="http://schemas.openxmlformats.org/markup-compatibility/2006" xmlns:a14="http://schemas.microsoft.com/office/drawing/2010/main">
        <mc:Choice Requires="a14">
          <p:sp>
            <p:nvSpPr>
              <p:cNvPr id="4" name="Google Shape;258;p27">
                <a:extLst>
                  <a:ext uri="{FF2B5EF4-FFF2-40B4-BE49-F238E27FC236}">
                    <a16:creationId xmlns:a16="http://schemas.microsoft.com/office/drawing/2014/main" id="{707EFAB0-9FF0-6B29-C77F-99C768019D37}"/>
                  </a:ext>
                </a:extLst>
              </p:cNvPr>
              <p:cNvSpPr txBox="1">
                <a:spLocks/>
              </p:cNvSpPr>
              <p:nvPr/>
            </p:nvSpPr>
            <p:spPr>
              <a:xfrm>
                <a:off x="163025" y="670800"/>
                <a:ext cx="1926895" cy="8323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T Serif"/>
                  <a:buChar char="●"/>
                  <a:defRPr sz="1800" b="0" i="0" u="none" strike="noStrike" cap="none">
                    <a:solidFill>
                      <a:schemeClr val="dk2"/>
                    </a:solidFill>
                    <a:latin typeface="PT Serif"/>
                    <a:ea typeface="PT Serif"/>
                    <a:cs typeface="PT Serif"/>
                    <a:sym typeface="PT Serif"/>
                  </a:defRPr>
                </a:lvl1pPr>
                <a:lvl2pPr marL="914400" marR="0" lvl="1"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2pPr>
                <a:lvl3pPr marL="1371600" marR="0" lvl="2"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3pPr>
                <a:lvl4pPr marL="1828800" marR="0" lvl="3"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4pPr>
                <a:lvl5pPr marL="2286000" marR="0" lvl="4"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5pPr>
                <a:lvl6pPr marL="2743200" marR="0" lvl="5"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6pPr>
                <a:lvl7pPr marL="3200400" marR="0" lvl="6"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7pPr>
                <a:lvl8pPr marL="3657600" marR="0" lvl="7"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8pPr>
                <a:lvl9pPr marL="4114800" marR="0" lvl="8"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9pPr>
              </a:lstStyle>
              <a:p>
                <a:pPr marL="0" indent="0">
                  <a:lnSpc>
                    <a:spcPct val="114999"/>
                  </a:lnSpc>
                  <a:spcAft>
                    <a:spcPts val="1200"/>
                  </a:spcAft>
                  <a:buFont typeface="PT Serif"/>
                  <a:buNone/>
                </a:pPr>
                <a:r>
                  <a:rPr lang="en" sz="2200" dirty="0"/>
                  <a:t>Public Key </a:t>
                </a:r>
                <a14:m>
                  <m:oMath xmlns:m="http://schemas.openxmlformats.org/officeDocument/2006/math">
                    <m:r>
                      <a:rPr lang="en-US" sz="2200" i="1">
                        <a:solidFill>
                          <a:schemeClr val="bg2"/>
                        </a:solidFill>
                        <a:latin typeface="Cambria Math" panose="02040503050406030204" pitchFamily="18" charset="0"/>
                      </a:rPr>
                      <m:t>𝑝</m:t>
                    </m:r>
                    <m:r>
                      <a:rPr lang="en-US" sz="2200" i="1" smtClean="0">
                        <a:solidFill>
                          <a:schemeClr val="bg2"/>
                        </a:solidFill>
                        <a:latin typeface="Cambria Math" panose="02040503050406030204" pitchFamily="18" charset="0"/>
                      </a:rPr>
                      <m:t>𝑘</m:t>
                    </m:r>
                  </m:oMath>
                </a14:m>
                <a:endParaRPr lang="en-US" sz="2200" dirty="0"/>
              </a:p>
            </p:txBody>
          </p:sp>
        </mc:Choice>
        <mc:Fallback xmlns="">
          <p:sp>
            <p:nvSpPr>
              <p:cNvPr id="4" name="Google Shape;258;p27">
                <a:extLst>
                  <a:ext uri="{FF2B5EF4-FFF2-40B4-BE49-F238E27FC236}">
                    <a16:creationId xmlns:a16="http://schemas.microsoft.com/office/drawing/2014/main" id="{707EFAB0-9FF0-6B29-C77F-99C768019D37}"/>
                  </a:ext>
                </a:extLst>
              </p:cNvPr>
              <p:cNvSpPr txBox="1">
                <a:spLocks noRot="1" noChangeAspect="1" noMove="1" noResize="1" noEditPoints="1" noAdjustHandles="1" noChangeArrowheads="1" noChangeShapeType="1" noTextEdit="1"/>
              </p:cNvSpPr>
              <p:nvPr/>
            </p:nvSpPr>
            <p:spPr>
              <a:xfrm>
                <a:off x="163025" y="670800"/>
                <a:ext cx="1926895" cy="832370"/>
              </a:xfrm>
              <a:prstGeom prst="rect">
                <a:avLst/>
              </a:prstGeom>
              <a:blipFill>
                <a:blip r:embed="rId12"/>
                <a:stretch>
                  <a:fillRect l="-3922"/>
                </a:stretch>
              </a:blipFill>
              <a:ln>
                <a:noFill/>
              </a:ln>
            </p:spPr>
            <p:txBody>
              <a:bodyPr/>
              <a:lstStyle/>
              <a:p>
                <a:r>
                  <a:rPr lang="en-US">
                    <a:noFill/>
                  </a:rPr>
                  <a:t> </a:t>
                </a:r>
              </a:p>
            </p:txBody>
          </p:sp>
        </mc:Fallback>
      </mc:AlternateContent>
      <p:pic>
        <p:nvPicPr>
          <p:cNvPr id="5" name="Picture 4" descr="A picture containing text, vector graphics&#10;&#10;Description automatically generated">
            <a:extLst>
              <a:ext uri="{FF2B5EF4-FFF2-40B4-BE49-F238E27FC236}">
                <a16:creationId xmlns:a16="http://schemas.microsoft.com/office/drawing/2014/main" id="{3A9BFF31-A3D3-B042-7AB4-269B630C37AD}"/>
              </a:ext>
            </a:extLst>
          </p:cNvPr>
          <p:cNvPicPr>
            <a:picLocks noChangeAspect="1"/>
          </p:cNvPicPr>
          <p:nvPr/>
        </p:nvPicPr>
        <p:blipFill>
          <a:blip r:embed="rId17"/>
          <a:stretch>
            <a:fillRect/>
          </a:stretch>
        </p:blipFill>
        <p:spPr>
          <a:xfrm>
            <a:off x="7062316" y="1502514"/>
            <a:ext cx="834050" cy="1176937"/>
          </a:xfrm>
          <a:prstGeom prst="rect">
            <a:avLst/>
          </a:prstGeom>
        </p:spPr>
      </p:pic>
      <p:cxnSp>
        <p:nvCxnSpPr>
          <p:cNvPr id="6" name="Google Shape;169;p21">
            <a:extLst>
              <a:ext uri="{FF2B5EF4-FFF2-40B4-BE49-F238E27FC236}">
                <a16:creationId xmlns:a16="http://schemas.microsoft.com/office/drawing/2014/main" id="{67E16A05-E6C9-CCF9-DFB2-EEBD915BC0CE}"/>
              </a:ext>
            </a:extLst>
          </p:cNvPr>
          <p:cNvCxnSpPr>
            <a:cxnSpLocks/>
          </p:cNvCxnSpPr>
          <p:nvPr/>
        </p:nvCxnSpPr>
        <p:spPr>
          <a:xfrm>
            <a:off x="4202995" y="3524895"/>
            <a:ext cx="798600" cy="288300"/>
          </a:xfrm>
          <a:prstGeom prst="straightConnector1">
            <a:avLst/>
          </a:prstGeom>
          <a:noFill/>
          <a:ln w="9525" cap="flat" cmpd="sng">
            <a:solidFill>
              <a:schemeClr val="dk2"/>
            </a:solidFill>
            <a:prstDash val="solid"/>
            <a:round/>
            <a:headEnd type="none" w="med" len="med"/>
            <a:tailEnd type="triangle" w="med" len="med"/>
          </a:ln>
        </p:spPr>
      </p:cxnSp>
      <p:cxnSp>
        <p:nvCxnSpPr>
          <p:cNvPr id="7" name="Google Shape;171;p21">
            <a:extLst>
              <a:ext uri="{FF2B5EF4-FFF2-40B4-BE49-F238E27FC236}">
                <a16:creationId xmlns:a16="http://schemas.microsoft.com/office/drawing/2014/main" id="{BCC34D63-6B23-6165-B424-DDDF5F617703}"/>
              </a:ext>
            </a:extLst>
          </p:cNvPr>
          <p:cNvCxnSpPr>
            <a:cxnSpLocks/>
          </p:cNvCxnSpPr>
          <p:nvPr/>
        </p:nvCxnSpPr>
        <p:spPr>
          <a:xfrm flipH="1">
            <a:off x="5772327" y="3483593"/>
            <a:ext cx="687231" cy="413933"/>
          </a:xfrm>
          <a:prstGeom prst="straightConnector1">
            <a:avLst/>
          </a:prstGeom>
          <a:noFill/>
          <a:ln w="9525" cap="flat" cmpd="sng">
            <a:solidFill>
              <a:schemeClr val="dk2"/>
            </a:solidFill>
            <a:prstDash val="solid"/>
            <a:round/>
            <a:headEnd type="none" w="med" len="med"/>
            <a:tailEnd type="triangle" w="med" len="med"/>
          </a:ln>
        </p:spPr>
      </p:cxnSp>
      <p:pic>
        <p:nvPicPr>
          <p:cNvPr id="8" name="Google Shape;165;p21">
            <a:extLst>
              <a:ext uri="{FF2B5EF4-FFF2-40B4-BE49-F238E27FC236}">
                <a16:creationId xmlns:a16="http://schemas.microsoft.com/office/drawing/2014/main" id="{2992DA16-F343-8985-352C-8E7AC15A4CCC}"/>
              </a:ext>
            </a:extLst>
          </p:cNvPr>
          <p:cNvPicPr preferRelativeResize="0"/>
          <p:nvPr/>
        </p:nvPicPr>
        <p:blipFill>
          <a:blip r:embed="rId16">
            <a:alphaModFix/>
          </a:blip>
          <a:stretch>
            <a:fillRect/>
          </a:stretch>
        </p:blipFill>
        <p:spPr>
          <a:xfrm>
            <a:off x="5053740" y="3645659"/>
            <a:ext cx="690275" cy="674124"/>
          </a:xfrm>
          <a:prstGeom prst="rect">
            <a:avLst/>
          </a:prstGeom>
          <a:noFill/>
          <a:ln>
            <a:noFill/>
          </a:ln>
        </p:spPr>
      </p:pic>
      <p:sp>
        <p:nvSpPr>
          <p:cNvPr id="9" name="TextBox 8">
            <a:extLst>
              <a:ext uri="{FF2B5EF4-FFF2-40B4-BE49-F238E27FC236}">
                <a16:creationId xmlns:a16="http://schemas.microsoft.com/office/drawing/2014/main" id="{21DCD1A5-00B3-34F0-02AB-95F102D40E80}"/>
              </a:ext>
            </a:extLst>
          </p:cNvPr>
          <p:cNvSpPr txBox="1"/>
          <p:nvPr/>
        </p:nvSpPr>
        <p:spPr>
          <a:xfrm>
            <a:off x="5026329" y="3807235"/>
            <a:ext cx="894103" cy="461665"/>
          </a:xfrm>
          <a:prstGeom prst="rect">
            <a:avLst/>
          </a:prstGeom>
          <a:noFill/>
        </p:spPr>
        <p:txBody>
          <a:bodyPr wrap="square" rtlCol="0">
            <a:spAutoFit/>
          </a:bodyPr>
          <a:lstStyle/>
          <a:p>
            <a:r>
              <a:rPr lang="en-US" sz="2400" b="1" dirty="0">
                <a:solidFill>
                  <a:schemeClr val="bg1"/>
                </a:solidFill>
              </a:rPr>
              <a:t>???</a:t>
            </a:r>
          </a:p>
        </p:txBody>
      </p:sp>
      <mc:AlternateContent xmlns:mc="http://schemas.openxmlformats.org/markup-compatibility/2006">
        <mc:Choice xmlns:a14="http://schemas.microsoft.com/office/drawing/2010/main" Requires="a14">
          <p:sp>
            <p:nvSpPr>
              <p:cNvPr id="52" name="Google Shape;86;p15">
                <a:extLst>
                  <a:ext uri="{FF2B5EF4-FFF2-40B4-BE49-F238E27FC236}">
                    <a16:creationId xmlns:a16="http://schemas.microsoft.com/office/drawing/2014/main" id="{3E674273-F91C-8371-B8F5-A37D3110B77E}"/>
                  </a:ext>
                </a:extLst>
              </p:cNvPr>
              <p:cNvSpPr txBox="1"/>
              <p:nvPr/>
            </p:nvSpPr>
            <p:spPr>
              <a:xfrm>
                <a:off x="7062316" y="2490946"/>
                <a:ext cx="83405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m:oMathPara>
                </a14:m>
                <a:endParaRPr sz="2000" baseline="-25000" dirty="0"/>
              </a:p>
            </p:txBody>
          </p:sp>
        </mc:Choice>
        <mc:Fallback>
          <p:sp>
            <p:nvSpPr>
              <p:cNvPr id="52" name="Google Shape;86;p15">
                <a:extLst>
                  <a:ext uri="{FF2B5EF4-FFF2-40B4-BE49-F238E27FC236}">
                    <a16:creationId xmlns:a16="http://schemas.microsoft.com/office/drawing/2014/main" id="{3E674273-F91C-8371-B8F5-A37D3110B77E}"/>
                  </a:ext>
                </a:extLst>
              </p:cNvPr>
              <p:cNvSpPr txBox="1">
                <a:spLocks noRot="1" noChangeAspect="1" noMove="1" noResize="1" noEditPoints="1" noAdjustHandles="1" noChangeArrowheads="1" noChangeShapeType="1" noTextEdit="1"/>
              </p:cNvSpPr>
              <p:nvPr/>
            </p:nvSpPr>
            <p:spPr>
              <a:xfrm>
                <a:off x="7062316" y="2490946"/>
                <a:ext cx="834050" cy="492412"/>
              </a:xfrm>
              <a:prstGeom prst="rect">
                <a:avLst/>
              </a:prstGeom>
              <a:blipFill>
                <a:blip r:embed="rId18"/>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181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8" grpId="0"/>
      <p:bldP spid="29" grpId="0"/>
      <p:bldP spid="44" grpId="0"/>
      <p:bldP spid="45" grpId="0"/>
      <p:bldP spid="4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Existing Threshold Schemes</a:t>
            </a:r>
            <a:endParaRPr/>
          </a:p>
        </p:txBody>
      </p:sp>
      <p:sp>
        <p:nvSpPr>
          <p:cNvPr id="207" name="Google Shape;207;p23"/>
          <p:cNvSpPr txBox="1">
            <a:spLocks noGrp="1"/>
          </p:cNvSpPr>
          <p:nvPr>
            <p:ph type="body" idx="1"/>
          </p:nvPr>
        </p:nvSpPr>
        <p:spPr>
          <a:xfrm>
            <a:off x="163025" y="670800"/>
            <a:ext cx="8795100" cy="22398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Font typeface="Wingdings" pitchFamily="2" charset="2"/>
              <a:buChar char="Ø"/>
            </a:pPr>
            <a:r>
              <a:rPr lang="en" sz="2000" dirty="0"/>
              <a:t>Private Threshold Signatures with Proactive Refresh [HJJKY’95, JO’08…]</a:t>
            </a:r>
            <a:endParaRPr sz="2000" dirty="0"/>
          </a:p>
          <a:p>
            <a:pPr marL="457200" lvl="0" indent="-355600" algn="l" rtl="0">
              <a:lnSpc>
                <a:spcPct val="150000"/>
              </a:lnSpc>
              <a:spcBef>
                <a:spcPts val="0"/>
              </a:spcBef>
              <a:spcAft>
                <a:spcPts val="0"/>
              </a:spcAft>
              <a:buSzPts val="2000"/>
              <a:buFont typeface="Wingdings" pitchFamily="2" charset="2"/>
              <a:buChar char="Ø"/>
            </a:pPr>
            <a:r>
              <a:rPr lang="en" sz="2000" dirty="0"/>
              <a:t>Accountable Threshold Signatures [MOR’01, BN’06, BDN’18…]</a:t>
            </a:r>
            <a:endParaRPr sz="2000" dirty="0"/>
          </a:p>
          <a:p>
            <a:pPr marL="0" lvl="0" indent="0" algn="l" rtl="0">
              <a:lnSpc>
                <a:spcPct val="150000"/>
              </a:lnSpc>
              <a:spcBef>
                <a:spcPts val="1200"/>
              </a:spcBef>
              <a:spcAft>
                <a:spcPts val="1200"/>
              </a:spcAft>
              <a:buNone/>
            </a:pPr>
            <a:r>
              <a:rPr lang="en" sz="2000" dirty="0"/>
              <a:t>But, no Accountable Threshold Signatures with Proactive Refresh.</a:t>
            </a:r>
            <a:endParaRPr sz="2000" dirty="0"/>
          </a:p>
        </p:txBody>
      </p:sp>
      <p:sp>
        <p:nvSpPr>
          <p:cNvPr id="2" name="Cloud 1">
            <a:extLst>
              <a:ext uri="{FF2B5EF4-FFF2-40B4-BE49-F238E27FC236}">
                <a16:creationId xmlns:a16="http://schemas.microsoft.com/office/drawing/2014/main" id="{FFDC5EE5-AE97-06BA-8094-348331FD0654}"/>
              </a:ext>
            </a:extLst>
          </p:cNvPr>
          <p:cNvSpPr/>
          <p:nvPr/>
        </p:nvSpPr>
        <p:spPr>
          <a:xfrm>
            <a:off x="163286" y="2388053"/>
            <a:ext cx="4500561" cy="1224643"/>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PT Serif"/>
                <a:cs typeface="Arial"/>
              </a:rPr>
              <a:t>...Is this even possible?</a:t>
            </a:r>
          </a:p>
        </p:txBody>
      </p:sp>
      <p:sp>
        <p:nvSpPr>
          <p:cNvPr id="3" name="Cloud 2">
            <a:extLst>
              <a:ext uri="{FF2B5EF4-FFF2-40B4-BE49-F238E27FC236}">
                <a16:creationId xmlns:a16="http://schemas.microsoft.com/office/drawing/2014/main" id="{E39F3C68-8E47-29B3-6101-8340AFB01740}"/>
              </a:ext>
            </a:extLst>
          </p:cNvPr>
          <p:cNvSpPr/>
          <p:nvPr/>
        </p:nvSpPr>
        <p:spPr>
          <a:xfrm>
            <a:off x="3551466" y="3363686"/>
            <a:ext cx="5194525" cy="167776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1"/>
                </a:solidFill>
                <a:latin typeface="PT Serif"/>
                <a:cs typeface="Arial"/>
              </a:rPr>
              <a:t>Secret keys are used to hold users accountable. If we refresh them, how would we trace the signers?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animEffect transition="in" filter="fade">
                                      <p:cBhvr>
                                        <p:cTn id="7" dur="1000"/>
                                        <p:tgtEl>
                                          <p:spTgt spid="207">
                                            <p:txEl>
                                              <p:pRg st="0" end="0"/>
                                            </p:txEl>
                                          </p:spTgt>
                                        </p:tgtEl>
                                      </p:cBhvr>
                                    </p:animEffect>
                                    <p:anim calcmode="lin" valueType="num">
                                      <p:cBhvr>
                                        <p:cTn id="8" dur="1000" fill="hold"/>
                                        <p:tgtEl>
                                          <p:spTgt spid="2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7">
                                            <p:txEl>
                                              <p:pRg st="1" end="1"/>
                                            </p:txEl>
                                          </p:spTgt>
                                        </p:tgtEl>
                                        <p:attrNameLst>
                                          <p:attrName>style.visibility</p:attrName>
                                        </p:attrNameLst>
                                      </p:cBhvr>
                                      <p:to>
                                        <p:strVal val="visible"/>
                                      </p:to>
                                    </p:set>
                                    <p:animEffect transition="in" filter="fade">
                                      <p:cBhvr>
                                        <p:cTn id="12" dur="1000"/>
                                        <p:tgtEl>
                                          <p:spTgt spid="207">
                                            <p:txEl>
                                              <p:pRg st="1" end="1"/>
                                            </p:txEl>
                                          </p:spTgt>
                                        </p:tgtEl>
                                      </p:cBhvr>
                                    </p:animEffect>
                                    <p:anim calcmode="lin" valueType="num">
                                      <p:cBhvr>
                                        <p:cTn id="13" dur="1000" fill="hold"/>
                                        <p:tgtEl>
                                          <p:spTgt spid="2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7">
                                            <p:txEl>
                                              <p:pRg st="2" end="2"/>
                                            </p:txEl>
                                          </p:spTgt>
                                        </p:tgtEl>
                                        <p:attrNameLst>
                                          <p:attrName>style.visibility</p:attrName>
                                        </p:attrNameLst>
                                      </p:cBhvr>
                                      <p:to>
                                        <p:strVal val="visible"/>
                                      </p:to>
                                    </p:set>
                                    <p:animEffect transition="in" filter="fade">
                                      <p:cBhvr>
                                        <p:cTn id="19" dur="1000"/>
                                        <p:tgtEl>
                                          <p:spTgt spid="207">
                                            <p:txEl>
                                              <p:pRg st="2" end="2"/>
                                            </p:txEl>
                                          </p:spTgt>
                                        </p:tgtEl>
                                      </p:cBhvr>
                                    </p:animEffect>
                                    <p:anim calcmode="lin" valueType="num">
                                      <p:cBhvr>
                                        <p:cTn id="20" dur="1000" fill="hold"/>
                                        <p:tgtEl>
                                          <p:spTgt spid="20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uiExpand="1" build="p"/>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29"/>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Trivial ATS is not Refreshable!</a:t>
            </a:r>
            <a:endParaRPr dirty="0"/>
          </a:p>
        </p:txBody>
      </p:sp>
      <mc:AlternateContent xmlns:mc="http://schemas.openxmlformats.org/markup-compatibility/2006" xmlns:a14="http://schemas.microsoft.com/office/drawing/2010/main">
        <mc:Choice Requires="a14">
          <p:sp>
            <p:nvSpPr>
              <p:cNvPr id="5" name="Google Shape;166;p21">
                <a:extLst>
                  <a:ext uri="{FF2B5EF4-FFF2-40B4-BE49-F238E27FC236}">
                    <a16:creationId xmlns:a16="http://schemas.microsoft.com/office/drawing/2014/main" id="{45386194-4AD9-4569-61E7-6D9E7EC372B6}"/>
                  </a:ext>
                </a:extLst>
              </p:cNvPr>
              <p:cNvSpPr txBox="1"/>
              <p:nvPr/>
            </p:nvSpPr>
            <p:spPr>
              <a:xfrm>
                <a:off x="1922625" y="3172875"/>
                <a:ext cx="2072904" cy="492412"/>
              </a:xfrm>
              <a:prstGeom prst="rect">
                <a:avLst/>
              </a:prstGeom>
              <a:noFill/>
              <a:ln>
                <a:noFill/>
              </a:ln>
            </p:spPr>
            <p:txBody>
              <a:bodyPr spcFirstLastPara="1" wrap="square" lIns="91425" tIns="91425" rIns="91425" bIns="91425" anchor="t" anchorCtr="0">
                <a:spAutoFit/>
              </a:bodyPr>
              <a:lstStyle/>
              <a:p>
                <a:pPr lvl="0"/>
                <a:r>
                  <a:rPr lang="en" sz="2000" dirty="0">
                    <a:latin typeface="PT Serif"/>
                    <a:ea typeface="PT Serif"/>
                    <a:cs typeface="PT Serif"/>
                    <a:sym typeface="PT Serif"/>
                  </a:rPr>
                  <a:t>Week1 - Get </a:t>
                </a:r>
                <a14:m>
                  <m:oMath xmlns:m="http://schemas.openxmlformats.org/officeDocument/2006/math">
                    <m:r>
                      <a:rPr lang="ar-AE" sz="2000" i="1">
                        <a:latin typeface="Cambria Math" panose="02040503050406030204" pitchFamily="18" charset="0"/>
                      </a:rPr>
                      <m:t>𝑠</m:t>
                    </m:r>
                    <m:sSub>
                      <m:sSubPr>
                        <m:ctrlPr>
                          <a:rPr lang="ar-AE" sz="2000" i="1">
                            <a:latin typeface="Cambria Math" panose="02040503050406030204" pitchFamily="18" charset="0"/>
                          </a:rPr>
                        </m:ctrlPr>
                      </m:sSubPr>
                      <m:e>
                        <m:r>
                          <a:rPr lang="ar-AE" sz="2000" i="1">
                            <a:latin typeface="Cambria Math" panose="02040503050406030204" pitchFamily="18" charset="0"/>
                          </a:rPr>
                          <m:t>𝑘</m:t>
                        </m:r>
                      </m:e>
                      <m:sub>
                        <m:r>
                          <a:rPr lang="ar-AE" sz="2000" i="1">
                            <a:latin typeface="Cambria Math" panose="02040503050406030204" pitchFamily="18" charset="0"/>
                          </a:rPr>
                          <m:t>1</m:t>
                        </m:r>
                      </m:sub>
                    </m:sSub>
                  </m:oMath>
                </a14:m>
                <a:endParaRPr sz="2000" baseline="-25000" dirty="0">
                  <a:latin typeface="PT Serif"/>
                  <a:ea typeface="PT Serif"/>
                  <a:cs typeface="PT Serif"/>
                  <a:sym typeface="PT Serif"/>
                </a:endParaRPr>
              </a:p>
            </p:txBody>
          </p:sp>
        </mc:Choice>
        <mc:Fallback xmlns="">
          <p:sp>
            <p:nvSpPr>
              <p:cNvPr id="5" name="Google Shape;166;p21">
                <a:extLst>
                  <a:ext uri="{FF2B5EF4-FFF2-40B4-BE49-F238E27FC236}">
                    <a16:creationId xmlns:a16="http://schemas.microsoft.com/office/drawing/2014/main" id="{45386194-4AD9-4569-61E7-6D9E7EC372B6}"/>
                  </a:ext>
                </a:extLst>
              </p:cNvPr>
              <p:cNvSpPr txBox="1">
                <a:spLocks noRot="1" noChangeAspect="1" noMove="1" noResize="1" noEditPoints="1" noAdjustHandles="1" noChangeArrowheads="1" noChangeShapeType="1" noTextEdit="1"/>
              </p:cNvSpPr>
              <p:nvPr/>
            </p:nvSpPr>
            <p:spPr>
              <a:xfrm>
                <a:off x="1922625" y="3172875"/>
                <a:ext cx="2072904" cy="492412"/>
              </a:xfrm>
              <a:prstGeom prst="rect">
                <a:avLst/>
              </a:prstGeom>
              <a:blipFill>
                <a:blip r:embed="rId3"/>
                <a:stretch>
                  <a:fillRect l="-3049" b="-1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230;p25">
                <a:extLst>
                  <a:ext uri="{FF2B5EF4-FFF2-40B4-BE49-F238E27FC236}">
                    <a16:creationId xmlns:a16="http://schemas.microsoft.com/office/drawing/2014/main" id="{73CE5A52-F192-F256-DC7B-FDC881E0C1E9}"/>
                  </a:ext>
                </a:extLst>
              </p:cNvPr>
              <p:cNvSpPr txBox="1"/>
              <p:nvPr/>
            </p:nvSpPr>
            <p:spPr>
              <a:xfrm>
                <a:off x="160734" y="620962"/>
                <a:ext cx="3639501" cy="492412"/>
              </a:xfrm>
              <a:prstGeom prst="rect">
                <a:avLst/>
              </a:prstGeom>
              <a:noFill/>
              <a:ln>
                <a:noFill/>
              </a:ln>
            </p:spPr>
            <p:txBody>
              <a:bodyPr spcFirstLastPara="1" wrap="square" lIns="91425" tIns="91425" rIns="91425" bIns="91425" anchor="t" anchorCtr="0">
                <a:spAutoFit/>
              </a:bodyPr>
              <a:lstStyle/>
              <a:p>
                <a:pPr lvl="0"/>
                <a:r>
                  <a:rPr lang="en-US" sz="2000" dirty="0">
                    <a:solidFill>
                      <a:schemeClr val="bg2"/>
                    </a:solidFill>
                    <a:latin typeface="PT Serif"/>
                    <a:ea typeface="PT Serif"/>
                    <a:cs typeface="PT Serif"/>
                    <a:sym typeface="PT Serif"/>
                  </a:rPr>
                  <a:t>Public key : {</a:t>
                </a:r>
                <a14:m>
                  <m:oMath xmlns:m="http://schemas.openxmlformats.org/officeDocument/2006/math">
                    <m:r>
                      <a:rPr lang="en-US" sz="2000" b="0" i="0" smtClean="0">
                        <a:solidFill>
                          <a:schemeClr val="bg2"/>
                        </a:solidFill>
                        <a:latin typeface="Cambria Math" panose="02040503050406030204" pitchFamily="18" charset="0"/>
                      </a:rPr>
                      <m:t> </m:t>
                    </m:r>
                    <m:r>
                      <a:rPr lang="en-US"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i="1">
                            <a:solidFill>
                              <a:schemeClr val="bg2"/>
                            </a:solidFill>
                            <a:latin typeface="Cambria Math" panose="02040503050406030204" pitchFamily="18" charset="0"/>
                          </a:rPr>
                          <m:t>1</m:t>
                        </m:r>
                        <m:r>
                          <a:rPr lang="ar-AE" sz="2000" b="0" i="1" smtClean="0">
                            <a:solidFill>
                              <a:schemeClr val="bg2"/>
                            </a:solidFill>
                            <a:latin typeface="Cambria Math" panose="02040503050406030204" pitchFamily="18" charset="0"/>
                          </a:rPr>
                          <m:t> </m:t>
                        </m:r>
                      </m:sub>
                    </m:sSub>
                    <m:r>
                      <a:rPr lang="ar-AE" sz="2000" b="0" i="1" smtClean="0">
                        <a:solidFill>
                          <a:schemeClr val="bg2"/>
                        </a:solidFill>
                        <a:latin typeface="Cambria Math" panose="02040503050406030204" pitchFamily="18" charset="0"/>
                      </a:rPr>
                      <m:t>,</m:t>
                    </m:r>
                    <m:r>
                      <a:rPr lang="ar-AE"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b="0" i="1" smtClean="0">
                            <a:solidFill>
                              <a:schemeClr val="bg2"/>
                            </a:solidFill>
                            <a:latin typeface="Cambria Math" panose="02040503050406030204" pitchFamily="18" charset="0"/>
                          </a:rPr>
                          <m:t>2</m:t>
                        </m:r>
                      </m:sub>
                    </m:sSub>
                  </m:oMath>
                </a14:m>
                <a:r>
                  <a:rPr lang="ar-AE" sz="2000" dirty="0">
                    <a:solidFill>
                      <a:schemeClr val="bg2"/>
                    </a:solidFill>
                    <a:latin typeface="PT Serif"/>
                    <a:ea typeface="PT Serif"/>
                    <a:cs typeface="PT Serif"/>
                    <a:sym typeface="PT Serif"/>
                  </a:rPr>
                  <a:t> , </a:t>
                </a:r>
                <a14:m>
                  <m:oMath xmlns:m="http://schemas.openxmlformats.org/officeDocument/2006/math">
                    <m:r>
                      <a:rPr lang="ar-AE"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b="0" i="1" smtClean="0">
                            <a:solidFill>
                              <a:schemeClr val="bg2"/>
                            </a:solidFill>
                            <a:latin typeface="Cambria Math" panose="02040503050406030204" pitchFamily="18" charset="0"/>
                          </a:rPr>
                          <m:t>3</m:t>
                        </m:r>
                      </m:sub>
                    </m:sSub>
                  </m:oMath>
                </a14:m>
                <a:r>
                  <a:rPr lang="en-US" sz="2000" dirty="0">
                    <a:solidFill>
                      <a:schemeClr val="bg2"/>
                    </a:solidFill>
                    <a:latin typeface="PT Serif"/>
                    <a:ea typeface="PT Serif"/>
                    <a:cs typeface="PT Serif"/>
                    <a:sym typeface="PT Serif"/>
                  </a:rPr>
                  <a:t> }</a:t>
                </a:r>
                <a:endParaRPr lang="ar-AE" sz="2000" dirty="0">
                  <a:solidFill>
                    <a:schemeClr val="bg2"/>
                  </a:solidFill>
                  <a:latin typeface="PT Serif"/>
                  <a:ea typeface="PT Serif"/>
                  <a:cs typeface="PT Serif"/>
                  <a:sym typeface="PT Serif"/>
                </a:endParaRPr>
              </a:p>
            </p:txBody>
          </p:sp>
        </mc:Choice>
        <mc:Fallback xmlns="">
          <p:sp>
            <p:nvSpPr>
              <p:cNvPr id="4" name="Google Shape;230;p25">
                <a:extLst>
                  <a:ext uri="{FF2B5EF4-FFF2-40B4-BE49-F238E27FC236}">
                    <a16:creationId xmlns:a16="http://schemas.microsoft.com/office/drawing/2014/main" id="{73CE5A52-F192-F256-DC7B-FDC881E0C1E9}"/>
                  </a:ext>
                </a:extLst>
              </p:cNvPr>
              <p:cNvSpPr txBox="1">
                <a:spLocks noRot="1" noChangeAspect="1" noMove="1" noResize="1" noEditPoints="1" noAdjustHandles="1" noChangeArrowheads="1" noChangeShapeType="1" noTextEdit="1"/>
              </p:cNvSpPr>
              <p:nvPr/>
            </p:nvSpPr>
            <p:spPr>
              <a:xfrm>
                <a:off x="160734" y="620962"/>
                <a:ext cx="3639501" cy="492412"/>
              </a:xfrm>
              <a:prstGeom prst="rect">
                <a:avLst/>
              </a:prstGeom>
              <a:blipFill>
                <a:blip r:embed="rId4"/>
                <a:stretch>
                  <a:fillRect l="-1736" b="-12500"/>
                </a:stretch>
              </a:blipFill>
              <a:ln>
                <a:noFill/>
              </a:ln>
            </p:spPr>
            <p:txBody>
              <a:bodyPr/>
              <a:lstStyle/>
              <a:p>
                <a:r>
                  <a:rPr lang="en-US">
                    <a:noFill/>
                  </a:rPr>
                  <a:t> </a:t>
                </a:r>
              </a:p>
            </p:txBody>
          </p:sp>
        </mc:Fallback>
      </mc:AlternateContent>
      <p:pic>
        <p:nvPicPr>
          <p:cNvPr id="6" name="Google Shape;219;p25">
            <a:extLst>
              <a:ext uri="{FF2B5EF4-FFF2-40B4-BE49-F238E27FC236}">
                <a16:creationId xmlns:a16="http://schemas.microsoft.com/office/drawing/2014/main" id="{90C68D29-72CC-D5E8-4CCD-395EF894A63D}"/>
              </a:ext>
            </a:extLst>
          </p:cNvPr>
          <p:cNvPicPr preferRelativeResize="0"/>
          <p:nvPr/>
        </p:nvPicPr>
        <p:blipFill>
          <a:blip r:embed="rId5">
            <a:alphaModFix/>
          </a:blip>
          <a:stretch>
            <a:fillRect/>
          </a:stretch>
        </p:blipFill>
        <p:spPr>
          <a:xfrm>
            <a:off x="2479775" y="1505856"/>
            <a:ext cx="834050" cy="1152898"/>
          </a:xfrm>
          <a:prstGeom prst="rect">
            <a:avLst/>
          </a:prstGeom>
          <a:noFill/>
          <a:ln>
            <a:noFill/>
          </a:ln>
        </p:spPr>
      </p:pic>
      <p:pic>
        <p:nvPicPr>
          <p:cNvPr id="7" name="Google Shape;223;p25">
            <a:extLst>
              <a:ext uri="{FF2B5EF4-FFF2-40B4-BE49-F238E27FC236}">
                <a16:creationId xmlns:a16="http://schemas.microsoft.com/office/drawing/2014/main" id="{D4EF397F-EB2B-66E6-624A-1D2A3AABEB6B}"/>
              </a:ext>
            </a:extLst>
          </p:cNvPr>
          <p:cNvPicPr preferRelativeResize="0"/>
          <p:nvPr/>
        </p:nvPicPr>
        <p:blipFill>
          <a:blip r:embed="rId6">
            <a:alphaModFix/>
          </a:blip>
          <a:stretch>
            <a:fillRect/>
          </a:stretch>
        </p:blipFill>
        <p:spPr>
          <a:xfrm>
            <a:off x="4791322" y="1531518"/>
            <a:ext cx="834050" cy="1095717"/>
          </a:xfrm>
          <a:prstGeom prst="rect">
            <a:avLst/>
          </a:prstGeom>
          <a:noFill/>
          <a:ln>
            <a:noFill/>
          </a:ln>
        </p:spPr>
      </p:pic>
      <mc:AlternateContent xmlns:mc="http://schemas.openxmlformats.org/markup-compatibility/2006" xmlns:a14="http://schemas.microsoft.com/office/drawing/2010/main">
        <mc:Choice Requires="a14">
          <p:sp>
            <p:nvSpPr>
              <p:cNvPr id="9" name="Google Shape;227;p25">
                <a:extLst>
                  <a:ext uri="{FF2B5EF4-FFF2-40B4-BE49-F238E27FC236}">
                    <a16:creationId xmlns:a16="http://schemas.microsoft.com/office/drawing/2014/main" id="{357E06A3-3FBC-43CE-12A6-55D2C0E0D827}"/>
                  </a:ext>
                </a:extLst>
              </p:cNvPr>
              <p:cNvSpPr txBox="1"/>
              <p:nvPr/>
            </p:nvSpPr>
            <p:spPr>
              <a:xfrm>
                <a:off x="2290834" y="2559113"/>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m:oMathPara>
                </a14:m>
                <a:endParaRPr sz="2000" dirty="0"/>
              </a:p>
            </p:txBody>
          </p:sp>
        </mc:Choice>
        <mc:Fallback xmlns="">
          <p:sp>
            <p:nvSpPr>
              <p:cNvPr id="9" name="Google Shape;227;p25">
                <a:extLst>
                  <a:ext uri="{FF2B5EF4-FFF2-40B4-BE49-F238E27FC236}">
                    <a16:creationId xmlns:a16="http://schemas.microsoft.com/office/drawing/2014/main" id="{357E06A3-3FBC-43CE-12A6-55D2C0E0D827}"/>
                  </a:ext>
                </a:extLst>
              </p:cNvPr>
              <p:cNvSpPr txBox="1">
                <a:spLocks noRot="1" noChangeAspect="1" noMove="1" noResize="1" noEditPoints="1" noAdjustHandles="1" noChangeArrowheads="1" noChangeShapeType="1" noTextEdit="1"/>
              </p:cNvSpPr>
              <p:nvPr/>
            </p:nvSpPr>
            <p:spPr>
              <a:xfrm>
                <a:off x="2290834" y="2559113"/>
                <a:ext cx="1211932" cy="492412"/>
              </a:xfrm>
              <a:prstGeom prst="rect">
                <a:avLst/>
              </a:prstGeom>
              <a:blipFill>
                <a:blip r:embed="rId8"/>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227;p25">
                <a:extLst>
                  <a:ext uri="{FF2B5EF4-FFF2-40B4-BE49-F238E27FC236}">
                    <a16:creationId xmlns:a16="http://schemas.microsoft.com/office/drawing/2014/main" id="{6C0E76F6-8177-2788-E00F-CCDDFBA4A5D9}"/>
                  </a:ext>
                </a:extLst>
              </p:cNvPr>
              <p:cNvSpPr txBox="1"/>
              <p:nvPr/>
            </p:nvSpPr>
            <p:spPr>
              <a:xfrm>
                <a:off x="4646391" y="2534302"/>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m:oMathPara>
                </a14:m>
                <a:endParaRPr sz="2000" dirty="0"/>
              </a:p>
            </p:txBody>
          </p:sp>
        </mc:Choice>
        <mc:Fallback xmlns="">
          <p:sp>
            <p:nvSpPr>
              <p:cNvPr id="10" name="Google Shape;227;p25">
                <a:extLst>
                  <a:ext uri="{FF2B5EF4-FFF2-40B4-BE49-F238E27FC236}">
                    <a16:creationId xmlns:a16="http://schemas.microsoft.com/office/drawing/2014/main" id="{6C0E76F6-8177-2788-E00F-CCDDFBA4A5D9}"/>
                  </a:ext>
                </a:extLst>
              </p:cNvPr>
              <p:cNvSpPr txBox="1">
                <a:spLocks noRot="1" noChangeAspect="1" noMove="1" noResize="1" noEditPoints="1" noAdjustHandles="1" noChangeArrowheads="1" noChangeShapeType="1" noTextEdit="1"/>
              </p:cNvSpPr>
              <p:nvPr/>
            </p:nvSpPr>
            <p:spPr>
              <a:xfrm>
                <a:off x="4646391" y="2534302"/>
                <a:ext cx="1211932" cy="492412"/>
              </a:xfrm>
              <a:prstGeom prst="rect">
                <a:avLst/>
              </a:prstGeom>
              <a:blipFill>
                <a:blip r:embed="rId9"/>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227;p25">
                <a:extLst>
                  <a:ext uri="{FF2B5EF4-FFF2-40B4-BE49-F238E27FC236}">
                    <a16:creationId xmlns:a16="http://schemas.microsoft.com/office/drawing/2014/main" id="{AE573A9E-DF20-B202-7557-9D6E477466B4}"/>
                  </a:ext>
                </a:extLst>
              </p:cNvPr>
              <p:cNvSpPr txBox="1"/>
              <p:nvPr/>
            </p:nvSpPr>
            <p:spPr>
              <a:xfrm>
                <a:off x="7104997" y="2519430"/>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m:oMathPara>
                </a14:m>
                <a:endParaRPr sz="2000" dirty="0"/>
              </a:p>
            </p:txBody>
          </p:sp>
        </mc:Choice>
        <mc:Fallback xmlns="">
          <p:sp>
            <p:nvSpPr>
              <p:cNvPr id="11" name="Google Shape;227;p25">
                <a:extLst>
                  <a:ext uri="{FF2B5EF4-FFF2-40B4-BE49-F238E27FC236}">
                    <a16:creationId xmlns:a16="http://schemas.microsoft.com/office/drawing/2014/main" id="{AE573A9E-DF20-B202-7557-9D6E477466B4}"/>
                  </a:ext>
                </a:extLst>
              </p:cNvPr>
              <p:cNvSpPr txBox="1">
                <a:spLocks noRot="1" noChangeAspect="1" noMove="1" noResize="1" noEditPoints="1" noAdjustHandles="1" noChangeArrowheads="1" noChangeShapeType="1" noTextEdit="1"/>
              </p:cNvSpPr>
              <p:nvPr/>
            </p:nvSpPr>
            <p:spPr>
              <a:xfrm>
                <a:off x="7104997" y="2519430"/>
                <a:ext cx="1211932" cy="492412"/>
              </a:xfrm>
              <a:prstGeom prst="rect">
                <a:avLst/>
              </a:prstGeom>
              <a:blipFill>
                <a:blip r:embed="rId10"/>
                <a:stretch>
                  <a:fillRect b="-5000"/>
                </a:stretch>
              </a:blipFill>
              <a:ln>
                <a:noFill/>
              </a:ln>
            </p:spPr>
            <p:txBody>
              <a:bodyPr/>
              <a:lstStyle/>
              <a:p>
                <a:r>
                  <a:rPr lang="en-US">
                    <a:noFill/>
                  </a:rPr>
                  <a:t> </a:t>
                </a:r>
              </a:p>
            </p:txBody>
          </p:sp>
        </mc:Fallback>
      </mc:AlternateContent>
      <p:pic>
        <p:nvPicPr>
          <p:cNvPr id="3" name="Google Shape;165;p21" descr="A picture containing clipart&#10;&#10;Description automatically generated">
            <a:extLst>
              <a:ext uri="{FF2B5EF4-FFF2-40B4-BE49-F238E27FC236}">
                <a16:creationId xmlns:a16="http://schemas.microsoft.com/office/drawing/2014/main" id="{936FD6D0-C2E8-29EC-6DD3-76B6E3318579}"/>
              </a:ext>
            </a:extLst>
          </p:cNvPr>
          <p:cNvPicPr preferRelativeResize="0"/>
          <p:nvPr/>
        </p:nvPicPr>
        <p:blipFill>
          <a:blip r:embed="rId11">
            <a:alphaModFix/>
          </a:blip>
          <a:stretch>
            <a:fillRect/>
          </a:stretch>
        </p:blipFill>
        <p:spPr>
          <a:xfrm>
            <a:off x="2129905" y="1505856"/>
            <a:ext cx="690275" cy="674124"/>
          </a:xfrm>
          <a:prstGeom prst="rect">
            <a:avLst/>
          </a:prstGeom>
          <a:noFill/>
          <a:ln>
            <a:noFill/>
          </a:ln>
        </p:spPr>
      </p:pic>
      <p:pic>
        <p:nvPicPr>
          <p:cNvPr id="2" name="Picture 1" descr="A picture containing text, vector graphics&#10;&#10;Description automatically generated">
            <a:extLst>
              <a:ext uri="{FF2B5EF4-FFF2-40B4-BE49-F238E27FC236}">
                <a16:creationId xmlns:a16="http://schemas.microsoft.com/office/drawing/2014/main" id="{351CCA7B-C5CF-0AF9-2BE9-EFC4A80C6635}"/>
              </a:ext>
            </a:extLst>
          </p:cNvPr>
          <p:cNvPicPr>
            <a:picLocks noChangeAspect="1"/>
          </p:cNvPicPr>
          <p:nvPr/>
        </p:nvPicPr>
        <p:blipFill>
          <a:blip r:embed="rId12"/>
          <a:stretch>
            <a:fillRect/>
          </a:stretch>
        </p:blipFill>
        <p:spPr>
          <a:xfrm>
            <a:off x="7293938" y="1481817"/>
            <a:ext cx="834050" cy="11769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29" name="Google Shape;219;p25">
            <a:extLst>
              <a:ext uri="{FF2B5EF4-FFF2-40B4-BE49-F238E27FC236}">
                <a16:creationId xmlns:a16="http://schemas.microsoft.com/office/drawing/2014/main" id="{D3BD5285-8458-6124-59DA-F4D97A3DE900}"/>
              </a:ext>
            </a:extLst>
          </p:cNvPr>
          <p:cNvPicPr preferRelativeResize="0"/>
          <p:nvPr/>
        </p:nvPicPr>
        <p:blipFill>
          <a:blip r:embed="rId3">
            <a:alphaModFix/>
          </a:blip>
          <a:stretch>
            <a:fillRect/>
          </a:stretch>
        </p:blipFill>
        <p:spPr>
          <a:xfrm>
            <a:off x="2479775" y="1505856"/>
            <a:ext cx="834050" cy="1152898"/>
          </a:xfrm>
          <a:prstGeom prst="rect">
            <a:avLst/>
          </a:prstGeom>
          <a:noFill/>
          <a:ln>
            <a:noFill/>
          </a:ln>
        </p:spPr>
      </p:pic>
      <p:pic>
        <p:nvPicPr>
          <p:cNvPr id="30" name="Google Shape;223;p25">
            <a:extLst>
              <a:ext uri="{FF2B5EF4-FFF2-40B4-BE49-F238E27FC236}">
                <a16:creationId xmlns:a16="http://schemas.microsoft.com/office/drawing/2014/main" id="{A25F264E-A8DD-8C8A-176C-67ED8A576A65}"/>
              </a:ext>
            </a:extLst>
          </p:cNvPr>
          <p:cNvPicPr preferRelativeResize="0"/>
          <p:nvPr/>
        </p:nvPicPr>
        <p:blipFill>
          <a:blip r:embed="rId4">
            <a:alphaModFix/>
          </a:blip>
          <a:stretch>
            <a:fillRect/>
          </a:stretch>
        </p:blipFill>
        <p:spPr>
          <a:xfrm>
            <a:off x="4791322" y="1531518"/>
            <a:ext cx="834050" cy="1095717"/>
          </a:xfrm>
          <a:prstGeom prst="rect">
            <a:avLst/>
          </a:prstGeom>
          <a:noFill/>
          <a:ln>
            <a:noFill/>
          </a:ln>
        </p:spPr>
      </p:pic>
      <p:sp>
        <p:nvSpPr>
          <p:cNvPr id="303" name="Google Shape;303;p30"/>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lvl="0">
              <a:buSzPct val="39285"/>
            </a:pPr>
            <a:r>
              <a:rPr lang="en" dirty="0"/>
              <a:t>The Trivial ATS is not Refreshable!</a:t>
            </a:r>
            <a:endParaRPr dirty="0"/>
          </a:p>
        </p:txBody>
      </p:sp>
      <mc:AlternateContent xmlns:mc="http://schemas.openxmlformats.org/markup-compatibility/2006" xmlns:a14="http://schemas.microsoft.com/office/drawing/2010/main">
        <mc:Choice Requires="a14">
          <p:sp>
            <p:nvSpPr>
              <p:cNvPr id="15" name="Google Shape;201;p22">
                <a:extLst>
                  <a:ext uri="{FF2B5EF4-FFF2-40B4-BE49-F238E27FC236}">
                    <a16:creationId xmlns:a16="http://schemas.microsoft.com/office/drawing/2014/main" id="{C2D6F39E-3EED-BCF9-5BC3-7833B10D928A}"/>
                  </a:ext>
                </a:extLst>
              </p:cNvPr>
              <p:cNvSpPr txBox="1"/>
              <p:nvPr/>
            </p:nvSpPr>
            <p:spPr>
              <a:xfrm>
                <a:off x="4302053" y="3172687"/>
                <a:ext cx="2090400" cy="492600"/>
              </a:xfrm>
              <a:prstGeom prst="rect">
                <a:avLst/>
              </a:prstGeom>
              <a:noFill/>
              <a:ln>
                <a:noFill/>
              </a:ln>
            </p:spPr>
            <p:txBody>
              <a:bodyPr spcFirstLastPara="1" wrap="square" lIns="91425" tIns="91425" rIns="91425" bIns="91425" anchor="t" anchorCtr="0">
                <a:spAutoFit/>
              </a:bodyPr>
              <a:lstStyle/>
              <a:p>
                <a:pPr lvl="0"/>
                <a:r>
                  <a:rPr lang="en" sz="2000" dirty="0">
                    <a:latin typeface="PT Serif"/>
                    <a:ea typeface="PT Serif"/>
                    <a:cs typeface="PT Serif"/>
                    <a:sym typeface="PT Serif"/>
                  </a:rPr>
                  <a:t>Week2 - Get </a:t>
                </a:r>
                <a14:m>
                  <m:oMath xmlns:m="http://schemas.openxmlformats.org/officeDocument/2006/math">
                    <m:r>
                      <a:rPr lang="ar-AE" sz="2000" i="1">
                        <a:latin typeface="Cambria Math" panose="02040503050406030204" pitchFamily="18" charset="0"/>
                      </a:rPr>
                      <m:t>𝑠</m:t>
                    </m:r>
                    <m:sSubSup>
                      <m:sSubSupPr>
                        <m:ctrlPr>
                          <a:rPr lang="en-US" sz="2000" i="1">
                            <a:latin typeface="Cambria Math" panose="02040503050406030204" pitchFamily="18" charset="0"/>
                          </a:rPr>
                        </m:ctrlPr>
                      </m:sSubSupPr>
                      <m:e>
                        <m:r>
                          <a:rPr lang="ar-AE" sz="2000" i="1">
                            <a:latin typeface="Cambria Math" panose="02040503050406030204" pitchFamily="18" charset="0"/>
                          </a:rPr>
                          <m:t>𝑘</m:t>
                        </m:r>
                      </m:e>
                      <m:sub>
                        <m:r>
                          <a:rPr lang="en-US" sz="2000" i="1">
                            <a:latin typeface="Cambria Math" panose="02040503050406030204" pitchFamily="18" charset="0"/>
                          </a:rPr>
                          <m:t>2</m:t>
                        </m:r>
                      </m:sub>
                      <m:sup>
                        <m:r>
                          <a:rPr lang="en-US" sz="2000" i="1">
                            <a:latin typeface="Cambria Math" panose="02040503050406030204" pitchFamily="18" charset="0"/>
                          </a:rPr>
                          <m:t>′</m:t>
                        </m:r>
                      </m:sup>
                    </m:sSubSup>
                  </m:oMath>
                </a14:m>
                <a:endParaRPr sz="2000" baseline="-25000" dirty="0">
                  <a:latin typeface="PT Serif"/>
                  <a:ea typeface="PT Serif"/>
                  <a:cs typeface="PT Serif"/>
                  <a:sym typeface="PT Serif"/>
                </a:endParaRPr>
              </a:p>
            </p:txBody>
          </p:sp>
        </mc:Choice>
        <mc:Fallback xmlns="">
          <p:sp>
            <p:nvSpPr>
              <p:cNvPr id="15" name="Google Shape;201;p22">
                <a:extLst>
                  <a:ext uri="{FF2B5EF4-FFF2-40B4-BE49-F238E27FC236}">
                    <a16:creationId xmlns:a16="http://schemas.microsoft.com/office/drawing/2014/main" id="{C2D6F39E-3EED-BCF9-5BC3-7833B10D928A}"/>
                  </a:ext>
                </a:extLst>
              </p:cNvPr>
              <p:cNvSpPr txBox="1">
                <a:spLocks noRot="1" noChangeAspect="1" noMove="1" noResize="1" noEditPoints="1" noAdjustHandles="1" noChangeArrowheads="1" noChangeShapeType="1" noTextEdit="1"/>
              </p:cNvSpPr>
              <p:nvPr/>
            </p:nvSpPr>
            <p:spPr>
              <a:xfrm>
                <a:off x="4302053" y="3172687"/>
                <a:ext cx="2090400" cy="492600"/>
              </a:xfrm>
              <a:prstGeom prst="rect">
                <a:avLst/>
              </a:prstGeom>
              <a:blipFill>
                <a:blip r:embed="rId6"/>
                <a:stretch>
                  <a:fillRect l="-3012" b="-12500"/>
                </a:stretch>
              </a:blipFill>
              <a:ln>
                <a:noFill/>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2CD30953-7365-D613-5A67-40207AFD31ED}"/>
              </a:ext>
            </a:extLst>
          </p:cNvPr>
          <p:cNvCxnSpPr>
            <a:cxnSpLocks/>
          </p:cNvCxnSpPr>
          <p:nvPr/>
        </p:nvCxnSpPr>
        <p:spPr>
          <a:xfrm>
            <a:off x="2206487" y="2841760"/>
            <a:ext cx="145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Google Shape;166;p21">
                <a:extLst>
                  <a:ext uri="{FF2B5EF4-FFF2-40B4-BE49-F238E27FC236}">
                    <a16:creationId xmlns:a16="http://schemas.microsoft.com/office/drawing/2014/main" id="{79CC9229-64D7-9C5B-21B9-50C24B60FF83}"/>
                  </a:ext>
                </a:extLst>
              </p:cNvPr>
              <p:cNvSpPr txBox="1"/>
              <p:nvPr/>
            </p:nvSpPr>
            <p:spPr>
              <a:xfrm>
                <a:off x="1922625" y="3172875"/>
                <a:ext cx="2072904" cy="492412"/>
              </a:xfrm>
              <a:prstGeom prst="rect">
                <a:avLst/>
              </a:prstGeom>
              <a:noFill/>
              <a:ln>
                <a:noFill/>
              </a:ln>
            </p:spPr>
            <p:txBody>
              <a:bodyPr spcFirstLastPara="1" wrap="square" lIns="91425" tIns="91425" rIns="91425" bIns="91425" anchor="t" anchorCtr="0">
                <a:spAutoFit/>
              </a:bodyPr>
              <a:lstStyle/>
              <a:p>
                <a:pPr lvl="0"/>
                <a:r>
                  <a:rPr lang="en" sz="2000" dirty="0">
                    <a:latin typeface="PT Serif"/>
                    <a:ea typeface="PT Serif"/>
                    <a:cs typeface="PT Serif"/>
                    <a:sym typeface="PT Serif"/>
                  </a:rPr>
                  <a:t>Week1 - Get </a:t>
                </a:r>
                <a14:m>
                  <m:oMath xmlns:m="http://schemas.openxmlformats.org/officeDocument/2006/math">
                    <m:r>
                      <a:rPr lang="ar-AE" sz="2000" i="1">
                        <a:latin typeface="Cambria Math" panose="02040503050406030204" pitchFamily="18" charset="0"/>
                      </a:rPr>
                      <m:t>𝑠</m:t>
                    </m:r>
                    <m:sSub>
                      <m:sSubPr>
                        <m:ctrlPr>
                          <a:rPr lang="ar-AE" sz="2000" i="1">
                            <a:latin typeface="Cambria Math" panose="02040503050406030204" pitchFamily="18" charset="0"/>
                          </a:rPr>
                        </m:ctrlPr>
                      </m:sSubPr>
                      <m:e>
                        <m:r>
                          <a:rPr lang="ar-AE" sz="2000" i="1">
                            <a:latin typeface="Cambria Math" panose="02040503050406030204" pitchFamily="18" charset="0"/>
                          </a:rPr>
                          <m:t>𝑘</m:t>
                        </m:r>
                      </m:e>
                      <m:sub>
                        <m:r>
                          <a:rPr lang="ar-AE" sz="2000" i="1">
                            <a:latin typeface="Cambria Math" panose="02040503050406030204" pitchFamily="18" charset="0"/>
                          </a:rPr>
                          <m:t>1</m:t>
                        </m:r>
                      </m:sub>
                    </m:sSub>
                  </m:oMath>
                </a14:m>
                <a:endParaRPr sz="2000" baseline="-25000" dirty="0">
                  <a:latin typeface="PT Serif"/>
                  <a:ea typeface="PT Serif"/>
                  <a:cs typeface="PT Serif"/>
                  <a:sym typeface="PT Serif"/>
                </a:endParaRPr>
              </a:p>
            </p:txBody>
          </p:sp>
        </mc:Choice>
        <mc:Fallback xmlns="">
          <p:sp>
            <p:nvSpPr>
              <p:cNvPr id="27" name="Google Shape;166;p21">
                <a:extLst>
                  <a:ext uri="{FF2B5EF4-FFF2-40B4-BE49-F238E27FC236}">
                    <a16:creationId xmlns:a16="http://schemas.microsoft.com/office/drawing/2014/main" id="{79CC9229-64D7-9C5B-21B9-50C24B60FF83}"/>
                  </a:ext>
                </a:extLst>
              </p:cNvPr>
              <p:cNvSpPr txBox="1">
                <a:spLocks noRot="1" noChangeAspect="1" noMove="1" noResize="1" noEditPoints="1" noAdjustHandles="1" noChangeArrowheads="1" noChangeShapeType="1" noTextEdit="1"/>
              </p:cNvSpPr>
              <p:nvPr/>
            </p:nvSpPr>
            <p:spPr>
              <a:xfrm>
                <a:off x="1922625" y="3172875"/>
                <a:ext cx="2072904" cy="492412"/>
              </a:xfrm>
              <a:prstGeom prst="rect">
                <a:avLst/>
              </a:prstGeom>
              <a:blipFill>
                <a:blip r:embed="rId7"/>
                <a:stretch>
                  <a:fillRect l="-3049" b="-1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Google Shape;230;p25">
                <a:extLst>
                  <a:ext uri="{FF2B5EF4-FFF2-40B4-BE49-F238E27FC236}">
                    <a16:creationId xmlns:a16="http://schemas.microsoft.com/office/drawing/2014/main" id="{3867CD7A-43A0-CB2D-A10B-B4795C3DB2FF}"/>
                  </a:ext>
                </a:extLst>
              </p:cNvPr>
              <p:cNvSpPr txBox="1"/>
              <p:nvPr/>
            </p:nvSpPr>
            <p:spPr>
              <a:xfrm>
                <a:off x="160734" y="620962"/>
                <a:ext cx="3639501" cy="492412"/>
              </a:xfrm>
              <a:prstGeom prst="rect">
                <a:avLst/>
              </a:prstGeom>
              <a:noFill/>
              <a:ln>
                <a:noFill/>
              </a:ln>
            </p:spPr>
            <p:txBody>
              <a:bodyPr spcFirstLastPara="1" wrap="square" lIns="91425" tIns="91425" rIns="91425" bIns="91425" anchor="t" anchorCtr="0">
                <a:spAutoFit/>
              </a:bodyPr>
              <a:lstStyle/>
              <a:p>
                <a:pPr lvl="0"/>
                <a:r>
                  <a:rPr lang="en-US" sz="2000" dirty="0">
                    <a:solidFill>
                      <a:schemeClr val="bg2"/>
                    </a:solidFill>
                    <a:latin typeface="PT Serif"/>
                    <a:ea typeface="PT Serif"/>
                    <a:cs typeface="PT Serif"/>
                    <a:sym typeface="PT Serif"/>
                  </a:rPr>
                  <a:t>Public key : {</a:t>
                </a:r>
                <a14:m>
                  <m:oMath xmlns:m="http://schemas.openxmlformats.org/officeDocument/2006/math">
                    <m:r>
                      <a:rPr lang="en-US" sz="2000" b="0" i="0" smtClean="0">
                        <a:solidFill>
                          <a:schemeClr val="bg2"/>
                        </a:solidFill>
                        <a:latin typeface="Cambria Math" panose="02040503050406030204" pitchFamily="18" charset="0"/>
                      </a:rPr>
                      <m:t> </m:t>
                    </m:r>
                    <m:r>
                      <a:rPr lang="en-US"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i="1">
                            <a:solidFill>
                              <a:schemeClr val="bg2"/>
                            </a:solidFill>
                            <a:latin typeface="Cambria Math" panose="02040503050406030204" pitchFamily="18" charset="0"/>
                          </a:rPr>
                          <m:t>1</m:t>
                        </m:r>
                        <m:r>
                          <a:rPr lang="ar-AE" sz="2000" b="0" i="1" smtClean="0">
                            <a:solidFill>
                              <a:schemeClr val="bg2"/>
                            </a:solidFill>
                            <a:latin typeface="Cambria Math" panose="02040503050406030204" pitchFamily="18" charset="0"/>
                          </a:rPr>
                          <m:t> </m:t>
                        </m:r>
                      </m:sub>
                    </m:sSub>
                    <m:r>
                      <a:rPr lang="ar-AE" sz="2000" b="0" i="1" smtClean="0">
                        <a:solidFill>
                          <a:schemeClr val="bg2"/>
                        </a:solidFill>
                        <a:latin typeface="Cambria Math" panose="02040503050406030204" pitchFamily="18" charset="0"/>
                      </a:rPr>
                      <m:t>,</m:t>
                    </m:r>
                    <m:r>
                      <a:rPr lang="ar-AE"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b="0" i="1" smtClean="0">
                            <a:solidFill>
                              <a:schemeClr val="bg2"/>
                            </a:solidFill>
                            <a:latin typeface="Cambria Math" panose="02040503050406030204" pitchFamily="18" charset="0"/>
                          </a:rPr>
                          <m:t>2</m:t>
                        </m:r>
                      </m:sub>
                    </m:sSub>
                  </m:oMath>
                </a14:m>
                <a:r>
                  <a:rPr lang="ar-AE" sz="2000" dirty="0">
                    <a:solidFill>
                      <a:schemeClr val="bg2"/>
                    </a:solidFill>
                    <a:latin typeface="PT Serif"/>
                    <a:ea typeface="PT Serif"/>
                    <a:cs typeface="PT Serif"/>
                    <a:sym typeface="PT Serif"/>
                  </a:rPr>
                  <a:t> , </a:t>
                </a:r>
                <a14:m>
                  <m:oMath xmlns:m="http://schemas.openxmlformats.org/officeDocument/2006/math">
                    <m:r>
                      <a:rPr lang="ar-AE"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b="0" i="1" smtClean="0">
                            <a:solidFill>
                              <a:schemeClr val="bg2"/>
                            </a:solidFill>
                            <a:latin typeface="Cambria Math" panose="02040503050406030204" pitchFamily="18" charset="0"/>
                          </a:rPr>
                          <m:t>3</m:t>
                        </m:r>
                      </m:sub>
                    </m:sSub>
                  </m:oMath>
                </a14:m>
                <a:r>
                  <a:rPr lang="en-US" sz="2000" dirty="0">
                    <a:solidFill>
                      <a:schemeClr val="bg2"/>
                    </a:solidFill>
                    <a:latin typeface="PT Serif"/>
                    <a:ea typeface="PT Serif"/>
                    <a:cs typeface="PT Serif"/>
                    <a:sym typeface="PT Serif"/>
                  </a:rPr>
                  <a:t> }</a:t>
                </a:r>
                <a:endParaRPr lang="ar-AE" sz="2000" dirty="0">
                  <a:solidFill>
                    <a:schemeClr val="bg2"/>
                  </a:solidFill>
                  <a:latin typeface="PT Serif"/>
                  <a:ea typeface="PT Serif"/>
                  <a:cs typeface="PT Serif"/>
                  <a:sym typeface="PT Serif"/>
                </a:endParaRPr>
              </a:p>
            </p:txBody>
          </p:sp>
        </mc:Choice>
        <mc:Fallback xmlns="">
          <p:sp>
            <p:nvSpPr>
              <p:cNvPr id="28" name="Google Shape;230;p25">
                <a:extLst>
                  <a:ext uri="{FF2B5EF4-FFF2-40B4-BE49-F238E27FC236}">
                    <a16:creationId xmlns:a16="http://schemas.microsoft.com/office/drawing/2014/main" id="{3867CD7A-43A0-CB2D-A10B-B4795C3DB2FF}"/>
                  </a:ext>
                </a:extLst>
              </p:cNvPr>
              <p:cNvSpPr txBox="1">
                <a:spLocks noRot="1" noChangeAspect="1" noMove="1" noResize="1" noEditPoints="1" noAdjustHandles="1" noChangeArrowheads="1" noChangeShapeType="1" noTextEdit="1"/>
              </p:cNvSpPr>
              <p:nvPr/>
            </p:nvSpPr>
            <p:spPr>
              <a:xfrm>
                <a:off x="160734" y="620962"/>
                <a:ext cx="3639501" cy="492412"/>
              </a:xfrm>
              <a:prstGeom prst="rect">
                <a:avLst/>
              </a:prstGeom>
              <a:blipFill>
                <a:blip r:embed="rId8"/>
                <a:stretch>
                  <a:fillRect l="-1736" b="-1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Google Shape;227;p25">
                <a:extLst>
                  <a:ext uri="{FF2B5EF4-FFF2-40B4-BE49-F238E27FC236}">
                    <a16:creationId xmlns:a16="http://schemas.microsoft.com/office/drawing/2014/main" id="{3F2BD9C8-0EB2-C399-EDD3-22713A0613D6}"/>
                  </a:ext>
                </a:extLst>
              </p:cNvPr>
              <p:cNvSpPr txBox="1"/>
              <p:nvPr/>
            </p:nvSpPr>
            <p:spPr>
              <a:xfrm>
                <a:off x="2290834" y="2559113"/>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m:oMathPara>
                </a14:m>
                <a:endParaRPr sz="2000" dirty="0"/>
              </a:p>
            </p:txBody>
          </p:sp>
        </mc:Choice>
        <mc:Fallback xmlns="">
          <p:sp>
            <p:nvSpPr>
              <p:cNvPr id="32" name="Google Shape;227;p25">
                <a:extLst>
                  <a:ext uri="{FF2B5EF4-FFF2-40B4-BE49-F238E27FC236}">
                    <a16:creationId xmlns:a16="http://schemas.microsoft.com/office/drawing/2014/main" id="{3F2BD9C8-0EB2-C399-EDD3-22713A0613D6}"/>
                  </a:ext>
                </a:extLst>
              </p:cNvPr>
              <p:cNvSpPr txBox="1">
                <a:spLocks noRot="1" noChangeAspect="1" noMove="1" noResize="1" noEditPoints="1" noAdjustHandles="1" noChangeArrowheads="1" noChangeShapeType="1" noTextEdit="1"/>
              </p:cNvSpPr>
              <p:nvPr/>
            </p:nvSpPr>
            <p:spPr>
              <a:xfrm>
                <a:off x="2290834" y="2559113"/>
                <a:ext cx="1211932" cy="492412"/>
              </a:xfrm>
              <a:prstGeom prst="rect">
                <a:avLst/>
              </a:prstGeom>
              <a:blipFill>
                <a:blip r:embed="rId9"/>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Google Shape;227;p25">
                <a:extLst>
                  <a:ext uri="{FF2B5EF4-FFF2-40B4-BE49-F238E27FC236}">
                    <a16:creationId xmlns:a16="http://schemas.microsoft.com/office/drawing/2014/main" id="{69840488-83A0-3CC9-7531-AB150B7365F8}"/>
                  </a:ext>
                </a:extLst>
              </p:cNvPr>
              <p:cNvSpPr txBox="1"/>
              <p:nvPr/>
            </p:nvSpPr>
            <p:spPr>
              <a:xfrm>
                <a:off x="4646391" y="2534302"/>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m:oMathPara>
                </a14:m>
                <a:endParaRPr sz="2000" dirty="0"/>
              </a:p>
            </p:txBody>
          </p:sp>
        </mc:Choice>
        <mc:Fallback xmlns="">
          <p:sp>
            <p:nvSpPr>
              <p:cNvPr id="33" name="Google Shape;227;p25">
                <a:extLst>
                  <a:ext uri="{FF2B5EF4-FFF2-40B4-BE49-F238E27FC236}">
                    <a16:creationId xmlns:a16="http://schemas.microsoft.com/office/drawing/2014/main" id="{69840488-83A0-3CC9-7531-AB150B7365F8}"/>
                  </a:ext>
                </a:extLst>
              </p:cNvPr>
              <p:cNvSpPr txBox="1">
                <a:spLocks noRot="1" noChangeAspect="1" noMove="1" noResize="1" noEditPoints="1" noAdjustHandles="1" noChangeArrowheads="1" noChangeShapeType="1" noTextEdit="1"/>
              </p:cNvSpPr>
              <p:nvPr/>
            </p:nvSpPr>
            <p:spPr>
              <a:xfrm>
                <a:off x="4646391" y="2534302"/>
                <a:ext cx="1211932" cy="492412"/>
              </a:xfrm>
              <a:prstGeom prst="rect">
                <a:avLst/>
              </a:prstGeom>
              <a:blipFill>
                <a:blip r:embed="rId10"/>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Google Shape;227;p25">
                <a:extLst>
                  <a:ext uri="{FF2B5EF4-FFF2-40B4-BE49-F238E27FC236}">
                    <a16:creationId xmlns:a16="http://schemas.microsoft.com/office/drawing/2014/main" id="{8489E0F9-7667-A819-6BD4-F4974A088478}"/>
                  </a:ext>
                </a:extLst>
              </p:cNvPr>
              <p:cNvSpPr txBox="1"/>
              <p:nvPr/>
            </p:nvSpPr>
            <p:spPr>
              <a:xfrm>
                <a:off x="7104997" y="2519430"/>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m:oMathPara>
                </a14:m>
                <a:endParaRPr sz="2000" dirty="0"/>
              </a:p>
            </p:txBody>
          </p:sp>
        </mc:Choice>
        <mc:Fallback xmlns="">
          <p:sp>
            <p:nvSpPr>
              <p:cNvPr id="34" name="Google Shape;227;p25">
                <a:extLst>
                  <a:ext uri="{FF2B5EF4-FFF2-40B4-BE49-F238E27FC236}">
                    <a16:creationId xmlns:a16="http://schemas.microsoft.com/office/drawing/2014/main" id="{8489E0F9-7667-A819-6BD4-F4974A088478}"/>
                  </a:ext>
                </a:extLst>
              </p:cNvPr>
              <p:cNvSpPr txBox="1">
                <a:spLocks noRot="1" noChangeAspect="1" noMove="1" noResize="1" noEditPoints="1" noAdjustHandles="1" noChangeArrowheads="1" noChangeShapeType="1" noTextEdit="1"/>
              </p:cNvSpPr>
              <p:nvPr/>
            </p:nvSpPr>
            <p:spPr>
              <a:xfrm>
                <a:off x="7104997" y="2519430"/>
                <a:ext cx="1211932" cy="492412"/>
              </a:xfrm>
              <a:prstGeom prst="rect">
                <a:avLst/>
              </a:prstGeom>
              <a:blipFill>
                <a:blip r:embed="rId11"/>
                <a:stretch>
                  <a:fillRect b="-5000"/>
                </a:stretch>
              </a:blipFill>
              <a:ln>
                <a:noFill/>
              </a:ln>
            </p:spPr>
            <p:txBody>
              <a:bodyPr/>
              <a:lstStyle/>
              <a:p>
                <a:r>
                  <a:rPr lang="en-US">
                    <a:noFill/>
                  </a:rPr>
                  <a:t> </a:t>
                </a:r>
              </a:p>
            </p:txBody>
          </p:sp>
        </mc:Fallback>
      </mc:AlternateContent>
      <p:pic>
        <p:nvPicPr>
          <p:cNvPr id="35" name="Google Shape;165;p21" descr="A picture containing clipart&#10;&#10;Description automatically generated">
            <a:extLst>
              <a:ext uri="{FF2B5EF4-FFF2-40B4-BE49-F238E27FC236}">
                <a16:creationId xmlns:a16="http://schemas.microsoft.com/office/drawing/2014/main" id="{73F2789F-D8FB-66BD-3509-BF471A27FE0D}"/>
              </a:ext>
            </a:extLst>
          </p:cNvPr>
          <p:cNvPicPr preferRelativeResize="0"/>
          <p:nvPr/>
        </p:nvPicPr>
        <p:blipFill>
          <a:blip r:embed="rId12">
            <a:alphaModFix/>
          </a:blip>
          <a:stretch>
            <a:fillRect/>
          </a:stretch>
        </p:blipFill>
        <p:spPr>
          <a:xfrm>
            <a:off x="2129905" y="1505856"/>
            <a:ext cx="690275" cy="674124"/>
          </a:xfrm>
          <a:prstGeom prst="rect">
            <a:avLst/>
          </a:prstGeom>
          <a:noFill/>
          <a:ln>
            <a:noFill/>
          </a:ln>
        </p:spPr>
      </p:pic>
      <p:pic>
        <p:nvPicPr>
          <p:cNvPr id="13" name="Google Shape;195;p22" descr="A picture containing clipart&#10;&#10;Description automatically generated">
            <a:extLst>
              <a:ext uri="{FF2B5EF4-FFF2-40B4-BE49-F238E27FC236}">
                <a16:creationId xmlns:a16="http://schemas.microsoft.com/office/drawing/2014/main" id="{03C73C50-2195-921A-58D1-76EE9C293A26}"/>
              </a:ext>
            </a:extLst>
          </p:cNvPr>
          <p:cNvPicPr preferRelativeResize="0"/>
          <p:nvPr/>
        </p:nvPicPr>
        <p:blipFill>
          <a:blip r:embed="rId12">
            <a:alphaModFix/>
          </a:blip>
          <a:stretch>
            <a:fillRect/>
          </a:stretch>
        </p:blipFill>
        <p:spPr>
          <a:xfrm>
            <a:off x="4381195" y="1505856"/>
            <a:ext cx="690275" cy="674124"/>
          </a:xfrm>
          <a:prstGeom prst="rect">
            <a:avLst/>
          </a:prstGeom>
          <a:noFill/>
          <a:ln>
            <a:noFill/>
          </a:ln>
        </p:spPr>
      </p:pic>
      <mc:AlternateContent xmlns:mc="http://schemas.openxmlformats.org/markup-compatibility/2006" xmlns:a14="http://schemas.microsoft.com/office/drawing/2010/main">
        <mc:Choice Requires="a14">
          <p:sp>
            <p:nvSpPr>
              <p:cNvPr id="36" name="Google Shape;192;p22">
                <a:extLst>
                  <a:ext uri="{FF2B5EF4-FFF2-40B4-BE49-F238E27FC236}">
                    <a16:creationId xmlns:a16="http://schemas.microsoft.com/office/drawing/2014/main" id="{C2D77535-9F0E-AF23-A444-D46BED4272FF}"/>
                  </a:ext>
                </a:extLst>
              </p:cNvPr>
              <p:cNvSpPr txBox="1"/>
              <p:nvPr/>
            </p:nvSpPr>
            <p:spPr>
              <a:xfrm>
                <a:off x="3362829" y="2658754"/>
                <a:ext cx="632700" cy="487091"/>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ar-AE" sz="2000" i="1" smtClean="0">
                          <a:latin typeface="Cambria Math" panose="02040503050406030204" pitchFamily="18" charset="0"/>
                        </a:rPr>
                        <m:t>𝑠</m:t>
                      </m:r>
                      <m:sSubSup>
                        <m:sSubSupPr>
                          <m:ctrlPr>
                            <a:rPr lang="en-US" sz="2000" i="1">
                              <a:latin typeface="Cambria Math" panose="02040503050406030204" pitchFamily="18" charset="0"/>
                            </a:rPr>
                          </m:ctrlPr>
                        </m:sSubSupPr>
                        <m:e>
                          <m:r>
                            <a:rPr lang="ar-AE" sz="2000" i="1">
                              <a:latin typeface="Cambria Math" panose="02040503050406030204" pitchFamily="18" charset="0"/>
                            </a:rPr>
                            <m:t>𝑘</m:t>
                          </m:r>
                        </m:e>
                        <m:sub>
                          <m:r>
                            <a:rPr lang="en-US" sz="2000" b="0" i="1" smtClean="0">
                              <a:latin typeface="Cambria Math" panose="02040503050406030204" pitchFamily="18" charset="0"/>
                            </a:rPr>
                            <m:t>1</m:t>
                          </m:r>
                        </m:sub>
                        <m:sup>
                          <m:r>
                            <a:rPr lang="en-US" sz="2000" i="1">
                              <a:latin typeface="Cambria Math" panose="02040503050406030204" pitchFamily="18" charset="0"/>
                            </a:rPr>
                            <m:t>′</m:t>
                          </m:r>
                        </m:sup>
                      </m:sSubSup>
                    </m:oMath>
                  </m:oMathPara>
                </a14:m>
                <a:endParaRPr lang="ar-AE" sz="2000" baseline="-25000" dirty="0"/>
              </a:p>
            </p:txBody>
          </p:sp>
        </mc:Choice>
        <mc:Fallback xmlns="">
          <p:sp>
            <p:nvSpPr>
              <p:cNvPr id="36" name="Google Shape;192;p22">
                <a:extLst>
                  <a:ext uri="{FF2B5EF4-FFF2-40B4-BE49-F238E27FC236}">
                    <a16:creationId xmlns:a16="http://schemas.microsoft.com/office/drawing/2014/main" id="{C2D77535-9F0E-AF23-A444-D46BED4272FF}"/>
                  </a:ext>
                </a:extLst>
              </p:cNvPr>
              <p:cNvSpPr txBox="1">
                <a:spLocks noRot="1" noChangeAspect="1" noMove="1" noResize="1" noEditPoints="1" noAdjustHandles="1" noChangeArrowheads="1" noChangeShapeType="1" noTextEdit="1"/>
              </p:cNvSpPr>
              <p:nvPr/>
            </p:nvSpPr>
            <p:spPr>
              <a:xfrm>
                <a:off x="3362829" y="2658754"/>
                <a:ext cx="632700" cy="487091"/>
              </a:xfrm>
              <a:prstGeom prst="rect">
                <a:avLst/>
              </a:prstGeom>
              <a:blipFill>
                <a:blip r:embed="rId13"/>
                <a:stretch>
                  <a:fillRect r="-3922" b="-76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Google Shape;193;p22">
                <a:extLst>
                  <a:ext uri="{FF2B5EF4-FFF2-40B4-BE49-F238E27FC236}">
                    <a16:creationId xmlns:a16="http://schemas.microsoft.com/office/drawing/2014/main" id="{1D673DCF-49DB-4CBB-832D-D3699651C13C}"/>
                  </a:ext>
                </a:extLst>
              </p:cNvPr>
              <p:cNvSpPr txBox="1"/>
              <p:nvPr/>
            </p:nvSpPr>
            <p:spPr>
              <a:xfrm>
                <a:off x="5751414" y="2658754"/>
                <a:ext cx="632700" cy="492600"/>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ar-AE" sz="2000" i="1" smtClean="0">
                          <a:latin typeface="Cambria Math" panose="02040503050406030204" pitchFamily="18" charset="0"/>
                        </a:rPr>
                        <m:t>𝑠</m:t>
                      </m:r>
                      <m:sSubSup>
                        <m:sSubSupPr>
                          <m:ctrlPr>
                            <a:rPr lang="en-US" sz="2000" i="1">
                              <a:latin typeface="Cambria Math" panose="02040503050406030204" pitchFamily="18" charset="0"/>
                            </a:rPr>
                          </m:ctrlPr>
                        </m:sSubSupPr>
                        <m:e>
                          <m:r>
                            <a:rPr lang="ar-AE" sz="2000" i="1">
                              <a:latin typeface="Cambria Math" panose="02040503050406030204" pitchFamily="18" charset="0"/>
                            </a:rPr>
                            <m:t>𝑘</m:t>
                          </m:r>
                        </m:e>
                        <m:sub>
                          <m:r>
                            <a:rPr lang="en-US" sz="2000" b="0" i="1" smtClean="0">
                              <a:latin typeface="Cambria Math" panose="02040503050406030204" pitchFamily="18" charset="0"/>
                            </a:rPr>
                            <m:t>2</m:t>
                          </m:r>
                        </m:sub>
                        <m:sup>
                          <m:r>
                            <a:rPr lang="en-US" sz="2000" i="1">
                              <a:latin typeface="Cambria Math" panose="02040503050406030204" pitchFamily="18" charset="0"/>
                            </a:rPr>
                            <m:t>′</m:t>
                          </m:r>
                        </m:sup>
                      </m:sSubSup>
                    </m:oMath>
                  </m:oMathPara>
                </a14:m>
                <a:endParaRPr lang="ar-AE" sz="2000" baseline="-25000" dirty="0"/>
              </a:p>
            </p:txBody>
          </p:sp>
        </mc:Choice>
        <mc:Fallback xmlns="">
          <p:sp>
            <p:nvSpPr>
              <p:cNvPr id="37" name="Google Shape;193;p22">
                <a:extLst>
                  <a:ext uri="{FF2B5EF4-FFF2-40B4-BE49-F238E27FC236}">
                    <a16:creationId xmlns:a16="http://schemas.microsoft.com/office/drawing/2014/main" id="{1D673DCF-49DB-4CBB-832D-D3699651C13C}"/>
                  </a:ext>
                </a:extLst>
              </p:cNvPr>
              <p:cNvSpPr txBox="1">
                <a:spLocks noRot="1" noChangeAspect="1" noMove="1" noResize="1" noEditPoints="1" noAdjustHandles="1" noChangeArrowheads="1" noChangeShapeType="1" noTextEdit="1"/>
              </p:cNvSpPr>
              <p:nvPr/>
            </p:nvSpPr>
            <p:spPr>
              <a:xfrm>
                <a:off x="5751414" y="2658754"/>
                <a:ext cx="632700" cy="492600"/>
              </a:xfrm>
              <a:prstGeom prst="rect">
                <a:avLst/>
              </a:prstGeom>
              <a:blipFill>
                <a:blip r:embed="rId14"/>
                <a:stretch>
                  <a:fillRect r="-3922"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Google Shape;194;p22">
                <a:extLst>
                  <a:ext uri="{FF2B5EF4-FFF2-40B4-BE49-F238E27FC236}">
                    <a16:creationId xmlns:a16="http://schemas.microsoft.com/office/drawing/2014/main" id="{AA9D9C8E-06B5-ED72-1659-900E45728B5F}"/>
                  </a:ext>
                </a:extLst>
              </p:cNvPr>
              <p:cNvSpPr txBox="1"/>
              <p:nvPr/>
            </p:nvSpPr>
            <p:spPr>
              <a:xfrm>
                <a:off x="8187572" y="2653069"/>
                <a:ext cx="595200" cy="492600"/>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ar-AE" sz="2000" i="1" smtClean="0">
                          <a:latin typeface="Cambria Math" panose="02040503050406030204" pitchFamily="18" charset="0"/>
                        </a:rPr>
                        <m:t>𝑠</m:t>
                      </m:r>
                      <m:sSubSup>
                        <m:sSubSupPr>
                          <m:ctrlPr>
                            <a:rPr lang="en-US" sz="2000" b="0" i="1" smtClean="0">
                              <a:latin typeface="Cambria Math" panose="02040503050406030204" pitchFamily="18" charset="0"/>
                            </a:rPr>
                          </m:ctrlPr>
                        </m:sSubSupPr>
                        <m:e>
                          <m:r>
                            <a:rPr lang="ar-AE" sz="2000" i="1">
                              <a:latin typeface="Cambria Math" panose="02040503050406030204" pitchFamily="18" charset="0"/>
                            </a:rPr>
                            <m:t>𝑘</m:t>
                          </m:r>
                        </m:e>
                        <m:sub>
                          <m:r>
                            <a:rPr lang="ar-AE" sz="2000" i="1">
                              <a:latin typeface="Cambria Math" panose="02040503050406030204" pitchFamily="18" charset="0"/>
                            </a:rPr>
                            <m:t>3</m:t>
                          </m:r>
                        </m:sub>
                        <m:sup>
                          <m:r>
                            <a:rPr lang="en-US" sz="2000" b="0" i="1" smtClean="0">
                              <a:latin typeface="Cambria Math" panose="02040503050406030204" pitchFamily="18" charset="0"/>
                            </a:rPr>
                            <m:t>′</m:t>
                          </m:r>
                        </m:sup>
                      </m:sSubSup>
                    </m:oMath>
                  </m:oMathPara>
                </a14:m>
                <a:endParaRPr lang="ar-AE" sz="2000" baseline="-25000" dirty="0"/>
              </a:p>
            </p:txBody>
          </p:sp>
        </mc:Choice>
        <mc:Fallback xmlns="">
          <p:sp>
            <p:nvSpPr>
              <p:cNvPr id="38" name="Google Shape;194;p22">
                <a:extLst>
                  <a:ext uri="{FF2B5EF4-FFF2-40B4-BE49-F238E27FC236}">
                    <a16:creationId xmlns:a16="http://schemas.microsoft.com/office/drawing/2014/main" id="{AA9D9C8E-06B5-ED72-1659-900E45728B5F}"/>
                  </a:ext>
                </a:extLst>
              </p:cNvPr>
              <p:cNvSpPr txBox="1">
                <a:spLocks noRot="1" noChangeAspect="1" noMove="1" noResize="1" noEditPoints="1" noAdjustHandles="1" noChangeArrowheads="1" noChangeShapeType="1" noTextEdit="1"/>
              </p:cNvSpPr>
              <p:nvPr/>
            </p:nvSpPr>
            <p:spPr>
              <a:xfrm>
                <a:off x="8187572" y="2653069"/>
                <a:ext cx="595200" cy="492600"/>
              </a:xfrm>
              <a:prstGeom prst="rect">
                <a:avLst/>
              </a:prstGeom>
              <a:blipFill>
                <a:blip r:embed="rId15"/>
                <a:stretch>
                  <a:fillRect r="-8333" b="-7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139C080-412F-9016-3CAB-DB0ED543607E}"/>
                  </a:ext>
                </a:extLst>
              </p:cNvPr>
              <p:cNvSpPr txBox="1"/>
              <p:nvPr/>
            </p:nvSpPr>
            <p:spPr>
              <a:xfrm>
                <a:off x="10462" y="2616004"/>
                <a:ext cx="2297286" cy="400110"/>
              </a:xfrm>
              <a:prstGeom prst="rect">
                <a:avLst/>
              </a:prstGeom>
              <a:noFill/>
            </p:spPr>
            <p:txBody>
              <a:bodyPr wrap="square" rtlCol="0">
                <a:spAutoFit/>
              </a:bodyPr>
              <a:lstStyle/>
              <a:p>
                <a:r>
                  <a:rPr lang="en-US" sz="2000" dirty="0">
                    <a:solidFill>
                      <a:schemeClr val="accent1">
                        <a:lumMod val="50000"/>
                      </a:schemeClr>
                    </a:solidFill>
                    <a:latin typeface="PT Serif" panose="020A0603040505020204" pitchFamily="18" charset="77"/>
                  </a:rPr>
                  <a:t>Update (</a:t>
                </a:r>
                <a14:m>
                  <m:oMath xmlns:m="http://schemas.openxmlformats.org/officeDocument/2006/math">
                    <m:r>
                      <a:rPr lang="en-US" sz="2000" b="0" i="1" smtClean="0">
                        <a:solidFill>
                          <a:schemeClr val="accent1">
                            <a:lumMod val="50000"/>
                          </a:schemeClr>
                        </a:solidFill>
                        <a:latin typeface="Cambria Math" panose="02040503050406030204" pitchFamily="18" charset="0"/>
                      </a:rPr>
                      <m:t>𝑝𝑘</m:t>
                    </m:r>
                    <m:r>
                      <a:rPr lang="en-US" sz="2000" b="0" i="1" smtClean="0">
                        <a:solidFill>
                          <a:schemeClr val="accent1">
                            <a:lumMod val="50000"/>
                          </a:schemeClr>
                        </a:solidFill>
                        <a:latin typeface="Cambria Math" panose="02040503050406030204" pitchFamily="18" charset="0"/>
                      </a:rPr>
                      <m:t>, { </m:t>
                    </m:r>
                    <m:r>
                      <a:rPr lang="en-US" sz="2000" b="0" i="1" smtClean="0">
                        <a:solidFill>
                          <a:schemeClr val="accent1">
                            <a:lumMod val="50000"/>
                          </a:schemeClr>
                        </a:solidFill>
                        <a:latin typeface="Cambria Math" panose="02040503050406030204" pitchFamily="18" charset="0"/>
                      </a:rPr>
                      <m:t>𝑠</m:t>
                    </m:r>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𝑘</m:t>
                        </m:r>
                      </m:e>
                      <m:sub>
                        <m:r>
                          <a:rPr lang="en-US" sz="2000" b="0" i="1" smtClean="0">
                            <a:solidFill>
                              <a:schemeClr val="accent1">
                                <a:lumMod val="50000"/>
                              </a:schemeClr>
                            </a:solidFill>
                            <a:latin typeface="Cambria Math" panose="02040503050406030204" pitchFamily="18" charset="0"/>
                          </a:rPr>
                          <m:t>𝑖</m:t>
                        </m:r>
                      </m:sub>
                    </m:sSub>
                    <m:r>
                      <a:rPr lang="en-US" sz="2000" b="0" i="1" smtClean="0">
                        <a:solidFill>
                          <a:schemeClr val="accent1">
                            <a:lumMod val="50000"/>
                          </a:schemeClr>
                        </a:solidFill>
                        <a:latin typeface="Cambria Math" panose="02040503050406030204" pitchFamily="18" charset="0"/>
                      </a:rPr>
                      <m:t> }</m:t>
                    </m:r>
                  </m:oMath>
                </a14:m>
                <a:r>
                  <a:rPr lang="en-US" sz="2000" dirty="0">
                    <a:solidFill>
                      <a:schemeClr val="accent1">
                        <a:lumMod val="50000"/>
                      </a:schemeClr>
                    </a:solidFill>
                    <a:latin typeface="PT Serif" panose="020A0603040505020204" pitchFamily="18" charset="77"/>
                  </a:rPr>
                  <a:t>)</a:t>
                </a:r>
              </a:p>
            </p:txBody>
          </p:sp>
        </mc:Choice>
        <mc:Fallback xmlns="">
          <p:sp>
            <p:nvSpPr>
              <p:cNvPr id="39" name="TextBox 38">
                <a:extLst>
                  <a:ext uri="{FF2B5EF4-FFF2-40B4-BE49-F238E27FC236}">
                    <a16:creationId xmlns:a16="http://schemas.microsoft.com/office/drawing/2014/main" id="{6139C080-412F-9016-3CAB-DB0ED543607E}"/>
                  </a:ext>
                </a:extLst>
              </p:cNvPr>
              <p:cNvSpPr txBox="1">
                <a:spLocks noRot="1" noChangeAspect="1" noMove="1" noResize="1" noEditPoints="1" noAdjustHandles="1" noChangeArrowheads="1" noChangeShapeType="1" noTextEdit="1"/>
              </p:cNvSpPr>
              <p:nvPr/>
            </p:nvSpPr>
            <p:spPr>
              <a:xfrm>
                <a:off x="10462" y="2616004"/>
                <a:ext cx="2297286" cy="400110"/>
              </a:xfrm>
              <a:prstGeom prst="rect">
                <a:avLst/>
              </a:prstGeom>
              <a:blipFill>
                <a:blip r:embed="rId16"/>
                <a:stretch>
                  <a:fillRect l="-2747" t="-6061" r="-1099" b="-24242"/>
                </a:stretch>
              </a:blipFill>
            </p:spPr>
            <p:txBody>
              <a:bodyPr/>
              <a:lstStyle/>
              <a:p>
                <a:r>
                  <a:rPr lang="en-US">
                    <a:noFill/>
                  </a:rPr>
                  <a:t> </a:t>
                </a:r>
              </a:p>
            </p:txBody>
          </p:sp>
        </mc:Fallback>
      </mc:AlternateContent>
      <p:cxnSp>
        <p:nvCxnSpPr>
          <p:cNvPr id="41" name="Google Shape;316;p30">
            <a:extLst>
              <a:ext uri="{FF2B5EF4-FFF2-40B4-BE49-F238E27FC236}">
                <a16:creationId xmlns:a16="http://schemas.microsoft.com/office/drawing/2014/main" id="{FEBAFB9F-D004-70A6-1EC1-B48EE773C28F}"/>
              </a:ext>
            </a:extLst>
          </p:cNvPr>
          <p:cNvCxnSpPr/>
          <p:nvPr/>
        </p:nvCxnSpPr>
        <p:spPr>
          <a:xfrm rot="10800000" flipH="1">
            <a:off x="3002564" y="2702728"/>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42" name="Google Shape;316;p30">
            <a:extLst>
              <a:ext uri="{FF2B5EF4-FFF2-40B4-BE49-F238E27FC236}">
                <a16:creationId xmlns:a16="http://schemas.microsoft.com/office/drawing/2014/main" id="{C5B55575-D2FA-406A-5A6E-91CEA40E84D0}"/>
              </a:ext>
            </a:extLst>
          </p:cNvPr>
          <p:cNvCxnSpPr/>
          <p:nvPr/>
        </p:nvCxnSpPr>
        <p:spPr>
          <a:xfrm rot="10800000" flipH="1">
            <a:off x="5378013" y="2692789"/>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43" name="Google Shape;316;p30">
            <a:extLst>
              <a:ext uri="{FF2B5EF4-FFF2-40B4-BE49-F238E27FC236}">
                <a16:creationId xmlns:a16="http://schemas.microsoft.com/office/drawing/2014/main" id="{6336069A-E701-6054-B180-C6ECD3FF5B24}"/>
              </a:ext>
            </a:extLst>
          </p:cNvPr>
          <p:cNvCxnSpPr/>
          <p:nvPr/>
        </p:nvCxnSpPr>
        <p:spPr>
          <a:xfrm rot="10800000" flipH="1">
            <a:off x="7842913" y="2662971"/>
            <a:ext cx="206100" cy="214800"/>
          </a:xfrm>
          <a:prstGeom prst="straightConnector1">
            <a:avLst/>
          </a:prstGeom>
          <a:noFill/>
          <a:ln w="28575" cap="flat" cmpd="sng">
            <a:solidFill>
              <a:schemeClr val="dk2"/>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46" name="Google Shape;304;p30">
                <a:extLst>
                  <a:ext uri="{FF2B5EF4-FFF2-40B4-BE49-F238E27FC236}">
                    <a16:creationId xmlns:a16="http://schemas.microsoft.com/office/drawing/2014/main" id="{9C630374-569D-F02E-7269-3440F2847AF7}"/>
                  </a:ext>
                </a:extLst>
              </p:cNvPr>
              <p:cNvSpPr txBox="1">
                <a:spLocks/>
              </p:cNvSpPr>
              <p:nvPr/>
            </p:nvSpPr>
            <p:spPr>
              <a:xfrm>
                <a:off x="393772" y="3850700"/>
                <a:ext cx="8795100" cy="10395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T Serif"/>
                  <a:buChar char="●"/>
                  <a:defRPr sz="1800" b="0" i="0" u="none" strike="noStrike" cap="none">
                    <a:solidFill>
                      <a:schemeClr val="dk2"/>
                    </a:solidFill>
                    <a:latin typeface="PT Serif"/>
                    <a:ea typeface="PT Serif"/>
                    <a:cs typeface="PT Serif"/>
                    <a:sym typeface="PT Serif"/>
                  </a:defRPr>
                </a:lvl1pPr>
                <a:lvl2pPr marL="914400" marR="0" lvl="1"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2pPr>
                <a:lvl3pPr marL="1371600" marR="0" lvl="2"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3pPr>
                <a:lvl4pPr marL="1828800" marR="0" lvl="3"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4pPr>
                <a:lvl5pPr marL="2286000" marR="0" lvl="4"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5pPr>
                <a:lvl6pPr marL="2743200" marR="0" lvl="5"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6pPr>
                <a:lvl7pPr marL="3200400" marR="0" lvl="6"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7pPr>
                <a:lvl8pPr marL="3657600" marR="0" lvl="7"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8pPr>
                <a:lvl9pPr marL="4114800" marR="0" lvl="8"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9pPr>
              </a:lstStyle>
              <a:p>
                <a:pPr marL="0" indent="0" algn="ctr">
                  <a:lnSpc>
                    <a:spcPct val="110000"/>
                  </a:lnSpc>
                  <a:spcBef>
                    <a:spcPts val="600"/>
                  </a:spcBef>
                  <a:spcAft>
                    <a:spcPts val="300"/>
                  </a:spcAft>
                  <a:buFont typeface="PT Serif"/>
                  <a:buNone/>
                </a:pPr>
                <a:r>
                  <a:rPr lang="en" sz="1900" dirty="0">
                    <a:solidFill>
                      <a:schemeClr val="tx1"/>
                    </a:solidFill>
                  </a:rPr>
                  <a:t>But, </a:t>
                </a:r>
                <a14:m>
                  <m:oMath xmlns:m="http://schemas.openxmlformats.org/officeDocument/2006/math">
                    <m:r>
                      <a:rPr lang="ar-AE" sz="1900" i="1">
                        <a:solidFill>
                          <a:schemeClr val="tx1"/>
                        </a:solidFill>
                        <a:latin typeface="Cambria Math" panose="02040503050406030204" pitchFamily="18" charset="0"/>
                      </a:rPr>
                      <m:t>𝑠</m:t>
                    </m:r>
                    <m:sSubSup>
                      <m:sSubSupPr>
                        <m:ctrlPr>
                          <a:rPr lang="en-US" sz="1900" i="1">
                            <a:solidFill>
                              <a:schemeClr val="tx1"/>
                            </a:solidFill>
                            <a:latin typeface="Cambria Math" panose="02040503050406030204" pitchFamily="18" charset="0"/>
                          </a:rPr>
                        </m:ctrlPr>
                      </m:sSubSupPr>
                      <m:e>
                        <m:r>
                          <a:rPr lang="ar-AE" sz="1900" i="1">
                            <a:solidFill>
                              <a:schemeClr val="tx1"/>
                            </a:solidFill>
                            <a:latin typeface="Cambria Math" panose="02040503050406030204" pitchFamily="18" charset="0"/>
                          </a:rPr>
                          <m:t>𝑘</m:t>
                        </m:r>
                      </m:e>
                      <m:sub>
                        <m:r>
                          <a:rPr lang="en-US" sz="1900" i="1" smtClean="0">
                            <a:solidFill>
                              <a:schemeClr val="tx1"/>
                            </a:solidFill>
                            <a:latin typeface="Cambria Math" panose="02040503050406030204" pitchFamily="18" charset="0"/>
                          </a:rPr>
                          <m:t>1</m:t>
                        </m:r>
                      </m:sub>
                      <m:sup/>
                    </m:sSubSup>
                  </m:oMath>
                </a14:m>
                <a:r>
                  <a:rPr lang="en" sz="1900" dirty="0">
                    <a:solidFill>
                      <a:schemeClr val="tx1"/>
                    </a:solidFill>
                  </a:rPr>
                  <a:t> is still a valid secret key </a:t>
                </a:r>
                <a:r>
                  <a:rPr lang="en" sz="1900" dirty="0" err="1">
                    <a:solidFill>
                      <a:schemeClr val="tx1"/>
                    </a:solidFill>
                  </a:rPr>
                  <a:t>w.r.t</a:t>
                </a:r>
                <a:r>
                  <a:rPr lang="en" sz="1900" dirty="0">
                    <a:solidFill>
                      <a:schemeClr val="tx1"/>
                    </a:solidFill>
                  </a:rPr>
                  <a:t> </a:t>
                </a:r>
                <a14:m>
                  <m:oMath xmlns:m="http://schemas.openxmlformats.org/officeDocument/2006/math">
                    <m:r>
                      <a:rPr lang="en-US" sz="1900" smtClean="0">
                        <a:solidFill>
                          <a:schemeClr val="tx1"/>
                        </a:solidFill>
                        <a:latin typeface="Cambria Math" panose="02040503050406030204" pitchFamily="18" charset="0"/>
                      </a:rPr>
                      <m:t> </m:t>
                    </m:r>
                    <m:r>
                      <a:rPr lang="en-US" sz="1900" i="1">
                        <a:solidFill>
                          <a:schemeClr val="tx1"/>
                        </a:solidFill>
                        <a:latin typeface="Cambria Math" panose="02040503050406030204" pitchFamily="18" charset="0"/>
                      </a:rPr>
                      <m:t>𝑝</m:t>
                    </m:r>
                    <m:sSub>
                      <m:sSubPr>
                        <m:ctrlPr>
                          <a:rPr lang="en-US" sz="1900" i="1">
                            <a:solidFill>
                              <a:schemeClr val="tx1"/>
                            </a:solidFill>
                            <a:latin typeface="Cambria Math" panose="02040503050406030204" pitchFamily="18" charset="0"/>
                          </a:rPr>
                        </m:ctrlPr>
                      </m:sSubPr>
                      <m:e>
                        <m:r>
                          <a:rPr lang="en-US" sz="1900" i="1">
                            <a:solidFill>
                              <a:schemeClr val="tx1"/>
                            </a:solidFill>
                            <a:latin typeface="Cambria Math" panose="02040503050406030204" pitchFamily="18" charset="0"/>
                          </a:rPr>
                          <m:t>𝑘</m:t>
                        </m:r>
                      </m:e>
                      <m:sub>
                        <m:r>
                          <a:rPr lang="en-US" sz="1900" i="1">
                            <a:solidFill>
                              <a:schemeClr val="tx1"/>
                            </a:solidFill>
                            <a:latin typeface="Cambria Math" panose="02040503050406030204" pitchFamily="18" charset="0"/>
                          </a:rPr>
                          <m:t>1</m:t>
                        </m:r>
                      </m:sub>
                    </m:sSub>
                  </m:oMath>
                </a14:m>
                <a:r>
                  <a:rPr lang="en" sz="1900" baseline="-25000" dirty="0">
                    <a:solidFill>
                      <a:schemeClr val="tx1"/>
                    </a:solidFill>
                  </a:rPr>
                  <a:t> </a:t>
                </a:r>
                <a:r>
                  <a:rPr lang="en" sz="1900" dirty="0">
                    <a:solidFill>
                      <a:schemeClr val="tx1"/>
                    </a:solidFill>
                  </a:rPr>
                  <a:t> </a:t>
                </a:r>
              </a:p>
              <a:p>
                <a:pPr marL="0" indent="0" algn="ctr">
                  <a:lnSpc>
                    <a:spcPct val="110000"/>
                  </a:lnSpc>
                  <a:spcBef>
                    <a:spcPts val="600"/>
                  </a:spcBef>
                  <a:spcAft>
                    <a:spcPts val="300"/>
                  </a:spcAft>
                  <a:buFont typeface="PT Serif"/>
                  <a:buNone/>
                </a:pPr>
                <a:endParaRPr lang="en" sz="1900" baseline="-25000" dirty="0">
                  <a:solidFill>
                    <a:schemeClr val="tx1"/>
                  </a:solidFill>
                </a:endParaRPr>
              </a:p>
            </p:txBody>
          </p:sp>
        </mc:Choice>
        <mc:Fallback xmlns="">
          <p:sp>
            <p:nvSpPr>
              <p:cNvPr id="46" name="Google Shape;304;p30">
                <a:extLst>
                  <a:ext uri="{FF2B5EF4-FFF2-40B4-BE49-F238E27FC236}">
                    <a16:creationId xmlns:a16="http://schemas.microsoft.com/office/drawing/2014/main" id="{9C630374-569D-F02E-7269-3440F2847AF7}"/>
                  </a:ext>
                </a:extLst>
              </p:cNvPr>
              <p:cNvSpPr txBox="1">
                <a:spLocks noRot="1" noChangeAspect="1" noMove="1" noResize="1" noEditPoints="1" noAdjustHandles="1" noChangeArrowheads="1" noChangeShapeType="1" noTextEdit="1"/>
              </p:cNvSpPr>
              <p:nvPr/>
            </p:nvSpPr>
            <p:spPr>
              <a:xfrm>
                <a:off x="393772" y="3850700"/>
                <a:ext cx="8795100" cy="1039516"/>
              </a:xfrm>
              <a:prstGeom prst="rect">
                <a:avLst/>
              </a:prstGeom>
              <a:blipFill>
                <a:blip r:embed="rId17"/>
                <a:stretch>
                  <a:fillRect/>
                </a:stretch>
              </a:blipFill>
              <a:ln>
                <a:noFill/>
              </a:ln>
            </p:spPr>
            <p:txBody>
              <a:bodyPr/>
              <a:lstStyle/>
              <a:p>
                <a:r>
                  <a:rPr lang="en-US">
                    <a:noFill/>
                  </a:rPr>
                  <a:t> </a:t>
                </a:r>
              </a:p>
            </p:txBody>
          </p:sp>
        </mc:Fallback>
      </mc:AlternateContent>
      <p:pic>
        <p:nvPicPr>
          <p:cNvPr id="2" name="Picture 1" descr="A picture containing text, vector graphics&#10;&#10;Description automatically generated">
            <a:extLst>
              <a:ext uri="{FF2B5EF4-FFF2-40B4-BE49-F238E27FC236}">
                <a16:creationId xmlns:a16="http://schemas.microsoft.com/office/drawing/2014/main" id="{532AB085-F2A2-096A-5D8F-DFA2FA55DD94}"/>
              </a:ext>
            </a:extLst>
          </p:cNvPr>
          <p:cNvPicPr>
            <a:picLocks noChangeAspect="1"/>
          </p:cNvPicPr>
          <p:nvPr/>
        </p:nvPicPr>
        <p:blipFill>
          <a:blip r:embed="rId18"/>
          <a:stretch>
            <a:fillRect/>
          </a:stretch>
        </p:blipFill>
        <p:spPr>
          <a:xfrm>
            <a:off x="7293938" y="1481817"/>
            <a:ext cx="834050" cy="11769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8" presetClass="entr" presetSubtype="12"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strips(downLeft)">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29" name="Google Shape;219;p25">
            <a:extLst>
              <a:ext uri="{FF2B5EF4-FFF2-40B4-BE49-F238E27FC236}">
                <a16:creationId xmlns:a16="http://schemas.microsoft.com/office/drawing/2014/main" id="{D3BD5285-8458-6124-59DA-F4D97A3DE900}"/>
              </a:ext>
            </a:extLst>
          </p:cNvPr>
          <p:cNvPicPr preferRelativeResize="0"/>
          <p:nvPr/>
        </p:nvPicPr>
        <p:blipFill>
          <a:blip r:embed="rId3">
            <a:alphaModFix/>
          </a:blip>
          <a:stretch>
            <a:fillRect/>
          </a:stretch>
        </p:blipFill>
        <p:spPr>
          <a:xfrm>
            <a:off x="2479775" y="1505856"/>
            <a:ext cx="834050" cy="1152898"/>
          </a:xfrm>
          <a:prstGeom prst="rect">
            <a:avLst/>
          </a:prstGeom>
          <a:noFill/>
          <a:ln>
            <a:noFill/>
          </a:ln>
        </p:spPr>
      </p:pic>
      <p:pic>
        <p:nvPicPr>
          <p:cNvPr id="30" name="Google Shape;223;p25">
            <a:extLst>
              <a:ext uri="{FF2B5EF4-FFF2-40B4-BE49-F238E27FC236}">
                <a16:creationId xmlns:a16="http://schemas.microsoft.com/office/drawing/2014/main" id="{A25F264E-A8DD-8C8A-176C-67ED8A576A65}"/>
              </a:ext>
            </a:extLst>
          </p:cNvPr>
          <p:cNvPicPr preferRelativeResize="0"/>
          <p:nvPr/>
        </p:nvPicPr>
        <p:blipFill>
          <a:blip r:embed="rId4">
            <a:alphaModFix/>
          </a:blip>
          <a:stretch>
            <a:fillRect/>
          </a:stretch>
        </p:blipFill>
        <p:spPr>
          <a:xfrm>
            <a:off x="4791322" y="1531518"/>
            <a:ext cx="834050" cy="1095717"/>
          </a:xfrm>
          <a:prstGeom prst="rect">
            <a:avLst/>
          </a:prstGeom>
          <a:noFill/>
          <a:ln>
            <a:noFill/>
          </a:ln>
        </p:spPr>
      </p:pic>
      <p:sp>
        <p:nvSpPr>
          <p:cNvPr id="303" name="Google Shape;303;p30"/>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lvl="0">
              <a:buSzPct val="39285"/>
            </a:pPr>
            <a:r>
              <a:rPr lang="en" dirty="0"/>
              <a:t>The Trivial ATS is not Refreshable!</a:t>
            </a:r>
            <a:endParaRPr dirty="0"/>
          </a:p>
        </p:txBody>
      </p:sp>
      <mc:AlternateContent xmlns:mc="http://schemas.openxmlformats.org/markup-compatibility/2006" xmlns:a14="http://schemas.microsoft.com/office/drawing/2010/main">
        <mc:Choice Requires="a14">
          <p:sp>
            <p:nvSpPr>
              <p:cNvPr id="304" name="Google Shape;304;p30"/>
              <p:cNvSpPr txBox="1">
                <a:spLocks noGrp="1"/>
              </p:cNvSpPr>
              <p:nvPr>
                <p:ph type="body" idx="1"/>
              </p:nvPr>
            </p:nvSpPr>
            <p:spPr>
              <a:xfrm>
                <a:off x="393772" y="3850700"/>
                <a:ext cx="8795100" cy="1039516"/>
              </a:xfrm>
              <a:prstGeom prst="rect">
                <a:avLst/>
              </a:prstGeom>
            </p:spPr>
            <p:txBody>
              <a:bodyPr spcFirstLastPara="1" wrap="square" lIns="91425" tIns="91425" rIns="91425" bIns="91425" anchor="t" anchorCtr="0">
                <a:noAutofit/>
              </a:bodyPr>
              <a:lstStyle/>
              <a:p>
                <a:pPr marL="0" indent="0" algn="ctr">
                  <a:lnSpc>
                    <a:spcPct val="110000"/>
                  </a:lnSpc>
                  <a:spcBef>
                    <a:spcPts val="600"/>
                  </a:spcBef>
                  <a:spcAft>
                    <a:spcPts val="300"/>
                  </a:spcAft>
                  <a:buNone/>
                </a:pPr>
                <a:r>
                  <a:rPr lang="en" sz="1900" dirty="0">
                    <a:solidFill>
                      <a:schemeClr val="tx1"/>
                    </a:solidFill>
                  </a:rPr>
                  <a:t>But, </a:t>
                </a:r>
                <a14:m>
                  <m:oMath xmlns:m="http://schemas.openxmlformats.org/officeDocument/2006/math">
                    <m:r>
                      <a:rPr lang="ar-AE" sz="1900" i="1">
                        <a:solidFill>
                          <a:schemeClr val="tx1"/>
                        </a:solidFill>
                        <a:latin typeface="Cambria Math" panose="02040503050406030204" pitchFamily="18" charset="0"/>
                      </a:rPr>
                      <m:t>𝑠</m:t>
                    </m:r>
                    <m:sSubSup>
                      <m:sSubSupPr>
                        <m:ctrlPr>
                          <a:rPr lang="en-US" sz="1900" i="1">
                            <a:solidFill>
                              <a:schemeClr val="tx1"/>
                            </a:solidFill>
                            <a:latin typeface="Cambria Math" panose="02040503050406030204" pitchFamily="18" charset="0"/>
                          </a:rPr>
                        </m:ctrlPr>
                      </m:sSubSupPr>
                      <m:e>
                        <m:r>
                          <a:rPr lang="ar-AE" sz="1900" i="1">
                            <a:solidFill>
                              <a:schemeClr val="tx1"/>
                            </a:solidFill>
                            <a:latin typeface="Cambria Math" panose="02040503050406030204" pitchFamily="18" charset="0"/>
                          </a:rPr>
                          <m:t>𝑘</m:t>
                        </m:r>
                      </m:e>
                      <m:sub>
                        <m:r>
                          <a:rPr lang="en-US" sz="1900" b="0" i="1" smtClean="0">
                            <a:solidFill>
                              <a:schemeClr val="tx1"/>
                            </a:solidFill>
                            <a:latin typeface="Cambria Math" panose="02040503050406030204" pitchFamily="18" charset="0"/>
                          </a:rPr>
                          <m:t>1</m:t>
                        </m:r>
                      </m:sub>
                      <m:sup/>
                    </m:sSubSup>
                  </m:oMath>
                </a14:m>
                <a:r>
                  <a:rPr lang="en" sz="1900" dirty="0">
                    <a:solidFill>
                      <a:schemeClr val="tx1"/>
                    </a:solidFill>
                  </a:rPr>
                  <a:t> is still a valid secret key </a:t>
                </a:r>
                <a:r>
                  <a:rPr lang="en" sz="1900" dirty="0" err="1">
                    <a:solidFill>
                      <a:schemeClr val="tx1"/>
                    </a:solidFill>
                  </a:rPr>
                  <a:t>w.r.t</a:t>
                </a:r>
                <a:r>
                  <a:rPr lang="en" sz="1900" dirty="0">
                    <a:solidFill>
                      <a:schemeClr val="tx1"/>
                    </a:solidFill>
                  </a:rPr>
                  <a:t> </a:t>
                </a:r>
                <a14:m>
                  <m:oMath xmlns:m="http://schemas.openxmlformats.org/officeDocument/2006/math">
                    <m:r>
                      <a:rPr lang="en-US" sz="1900" b="0" i="0" smtClean="0">
                        <a:solidFill>
                          <a:schemeClr val="tx1"/>
                        </a:solidFill>
                        <a:latin typeface="Cambria Math" panose="02040503050406030204" pitchFamily="18" charset="0"/>
                      </a:rPr>
                      <m:t> </m:t>
                    </m:r>
                    <m:r>
                      <a:rPr lang="en-US" sz="1900" i="1">
                        <a:solidFill>
                          <a:schemeClr val="tx1"/>
                        </a:solidFill>
                        <a:latin typeface="Cambria Math" panose="02040503050406030204" pitchFamily="18" charset="0"/>
                      </a:rPr>
                      <m:t>𝑝</m:t>
                    </m:r>
                    <m:sSub>
                      <m:sSubPr>
                        <m:ctrlPr>
                          <a:rPr lang="en-US" sz="1900" i="1">
                            <a:solidFill>
                              <a:schemeClr val="tx1"/>
                            </a:solidFill>
                            <a:latin typeface="Cambria Math" panose="02040503050406030204" pitchFamily="18" charset="0"/>
                          </a:rPr>
                        </m:ctrlPr>
                      </m:sSubPr>
                      <m:e>
                        <m:r>
                          <a:rPr lang="en-US" sz="1900" i="1">
                            <a:solidFill>
                              <a:schemeClr val="tx1"/>
                            </a:solidFill>
                            <a:latin typeface="Cambria Math" panose="02040503050406030204" pitchFamily="18" charset="0"/>
                          </a:rPr>
                          <m:t>𝑘</m:t>
                        </m:r>
                      </m:e>
                      <m:sub>
                        <m:r>
                          <a:rPr lang="en-US" sz="1900" i="1">
                            <a:solidFill>
                              <a:schemeClr val="tx1"/>
                            </a:solidFill>
                            <a:latin typeface="Cambria Math" panose="02040503050406030204" pitchFamily="18" charset="0"/>
                          </a:rPr>
                          <m:t>1</m:t>
                        </m:r>
                      </m:sub>
                    </m:sSub>
                  </m:oMath>
                </a14:m>
                <a:r>
                  <a:rPr lang="en" sz="1900" baseline="-25000" dirty="0">
                    <a:solidFill>
                      <a:schemeClr val="tx1"/>
                    </a:solidFill>
                  </a:rPr>
                  <a:t> </a:t>
                </a:r>
                <a:r>
                  <a:rPr lang="en" sz="1900" dirty="0">
                    <a:solidFill>
                      <a:schemeClr val="tx1"/>
                    </a:solidFill>
                  </a:rPr>
                  <a:t> </a:t>
                </a:r>
              </a:p>
              <a:p>
                <a:pPr marL="0" indent="0" algn="ctr">
                  <a:lnSpc>
                    <a:spcPct val="110000"/>
                  </a:lnSpc>
                  <a:spcBef>
                    <a:spcPts val="600"/>
                  </a:spcBef>
                  <a:spcAft>
                    <a:spcPts val="300"/>
                  </a:spcAft>
                  <a:buNone/>
                </a:pPr>
                <a:r>
                  <a:rPr lang="en" sz="1900" dirty="0">
                    <a:solidFill>
                      <a:schemeClr val="tx1"/>
                    </a:solidFill>
                  </a:rPr>
                  <a:t>⇒ Adv can use </a:t>
                </a:r>
                <a14:m>
                  <m:oMath xmlns:m="http://schemas.openxmlformats.org/officeDocument/2006/math">
                    <m:r>
                      <a:rPr lang="ar-AE" sz="1900" i="1">
                        <a:solidFill>
                          <a:schemeClr val="tx1"/>
                        </a:solidFill>
                        <a:latin typeface="Cambria Math" panose="02040503050406030204" pitchFamily="18" charset="0"/>
                      </a:rPr>
                      <m:t>𝑠</m:t>
                    </m:r>
                    <m:sSubSup>
                      <m:sSubSupPr>
                        <m:ctrlPr>
                          <a:rPr lang="en-US" sz="1900" i="1">
                            <a:solidFill>
                              <a:schemeClr val="tx1"/>
                            </a:solidFill>
                            <a:latin typeface="Cambria Math" panose="02040503050406030204" pitchFamily="18" charset="0"/>
                          </a:rPr>
                        </m:ctrlPr>
                      </m:sSubSupPr>
                      <m:e>
                        <m:r>
                          <a:rPr lang="ar-AE" sz="1900" i="1">
                            <a:solidFill>
                              <a:schemeClr val="tx1"/>
                            </a:solidFill>
                            <a:latin typeface="Cambria Math" panose="02040503050406030204" pitchFamily="18" charset="0"/>
                          </a:rPr>
                          <m:t>𝑘</m:t>
                        </m:r>
                      </m:e>
                      <m:sub>
                        <m:r>
                          <a:rPr lang="en-US" sz="1900" i="1">
                            <a:solidFill>
                              <a:schemeClr val="tx1"/>
                            </a:solidFill>
                            <a:latin typeface="Cambria Math" panose="02040503050406030204" pitchFamily="18" charset="0"/>
                          </a:rPr>
                          <m:t>1</m:t>
                        </m:r>
                      </m:sub>
                      <m:sup/>
                    </m:sSubSup>
                  </m:oMath>
                </a14:m>
                <a:r>
                  <a:rPr lang="en" sz="1900" dirty="0">
                    <a:solidFill>
                      <a:schemeClr val="tx1"/>
                    </a:solidFill>
                  </a:rPr>
                  <a:t>, </a:t>
                </a:r>
                <a14:m>
                  <m:oMath xmlns:m="http://schemas.openxmlformats.org/officeDocument/2006/math">
                    <m:r>
                      <a:rPr lang="ar-AE" sz="1900" i="1">
                        <a:solidFill>
                          <a:schemeClr val="tx1"/>
                        </a:solidFill>
                        <a:latin typeface="Cambria Math" panose="02040503050406030204" pitchFamily="18" charset="0"/>
                      </a:rPr>
                      <m:t>𝑠</m:t>
                    </m:r>
                    <m:sSubSup>
                      <m:sSubSupPr>
                        <m:ctrlPr>
                          <a:rPr lang="en-US" sz="1900" i="1">
                            <a:solidFill>
                              <a:schemeClr val="tx1"/>
                            </a:solidFill>
                            <a:latin typeface="Cambria Math" panose="02040503050406030204" pitchFamily="18" charset="0"/>
                          </a:rPr>
                        </m:ctrlPr>
                      </m:sSubSupPr>
                      <m:e>
                        <m:r>
                          <a:rPr lang="ar-AE" sz="1900" i="1">
                            <a:solidFill>
                              <a:schemeClr val="tx1"/>
                            </a:solidFill>
                            <a:latin typeface="Cambria Math" panose="02040503050406030204" pitchFamily="18" charset="0"/>
                          </a:rPr>
                          <m:t>𝑘</m:t>
                        </m:r>
                      </m:e>
                      <m:sub>
                        <m:r>
                          <a:rPr lang="en-US" sz="1900" b="0" i="1" smtClean="0">
                            <a:solidFill>
                              <a:schemeClr val="tx1"/>
                            </a:solidFill>
                            <a:latin typeface="Cambria Math" panose="02040503050406030204" pitchFamily="18" charset="0"/>
                          </a:rPr>
                          <m:t>2</m:t>
                        </m:r>
                      </m:sub>
                      <m:sup>
                        <m:r>
                          <a:rPr lang="en-US" sz="1900" b="0" i="1" smtClean="0">
                            <a:solidFill>
                              <a:schemeClr val="tx1"/>
                            </a:solidFill>
                            <a:latin typeface="Cambria Math" panose="02040503050406030204" pitchFamily="18" charset="0"/>
                          </a:rPr>
                          <m:t>′</m:t>
                        </m:r>
                      </m:sup>
                    </m:sSubSup>
                  </m:oMath>
                </a14:m>
                <a:r>
                  <a:rPr lang="en" sz="1900" dirty="0">
                    <a:solidFill>
                      <a:schemeClr val="tx1"/>
                    </a:solidFill>
                  </a:rPr>
                  <a:t> to get (𝜎</a:t>
                </a:r>
                <a:r>
                  <a:rPr lang="en" sz="1900" baseline="-25000" dirty="0">
                    <a:solidFill>
                      <a:schemeClr val="tx1"/>
                    </a:solidFill>
                  </a:rPr>
                  <a:t>1 </a:t>
                </a:r>
                <a:r>
                  <a:rPr lang="en" sz="1900" dirty="0">
                    <a:solidFill>
                      <a:schemeClr val="tx1"/>
                    </a:solidFill>
                  </a:rPr>
                  <a:t>, </a:t>
                </a:r>
                <a14:m>
                  <m:oMath xmlns:m="http://schemas.openxmlformats.org/officeDocument/2006/math">
                    <m:sSubSup>
                      <m:sSubSupPr>
                        <m:ctrlPr>
                          <a:rPr lang="en-US" sz="1900" i="1">
                            <a:solidFill>
                              <a:schemeClr val="tx1"/>
                            </a:solidFill>
                            <a:latin typeface="Cambria Math" panose="02040503050406030204" pitchFamily="18" charset="0"/>
                          </a:rPr>
                        </m:ctrlPr>
                      </m:sSubSupPr>
                      <m:e>
                        <m:r>
                          <a:rPr lang="en-US" sz="1900" i="1" smtClean="0">
                            <a:solidFill>
                              <a:schemeClr val="tx1"/>
                            </a:solidFill>
                            <a:latin typeface="Cambria Math" panose="02040503050406030204" pitchFamily="18" charset="0"/>
                          </a:rPr>
                          <m:t>𝜎</m:t>
                        </m:r>
                      </m:e>
                      <m:sub>
                        <m:r>
                          <a:rPr lang="en-US" sz="1900" b="0" i="1" smtClean="0">
                            <a:solidFill>
                              <a:schemeClr val="tx1"/>
                            </a:solidFill>
                            <a:latin typeface="Cambria Math" panose="02040503050406030204" pitchFamily="18" charset="0"/>
                          </a:rPr>
                          <m:t>2</m:t>
                        </m:r>
                      </m:sub>
                      <m:sup>
                        <m:r>
                          <a:rPr lang="en-US" sz="1900" b="0" i="1" smtClean="0">
                            <a:solidFill>
                              <a:schemeClr val="tx1"/>
                            </a:solidFill>
                            <a:latin typeface="Cambria Math" panose="02040503050406030204" pitchFamily="18" charset="0"/>
                          </a:rPr>
                          <m:t>′</m:t>
                        </m:r>
                      </m:sup>
                    </m:sSubSup>
                  </m:oMath>
                </a14:m>
                <a:r>
                  <a:rPr lang="en" sz="1900" dirty="0">
                    <a:solidFill>
                      <a:schemeClr val="tx1"/>
                    </a:solidFill>
                  </a:rPr>
                  <a:t>) </a:t>
                </a:r>
                <a:endParaRPr lang="en" sz="1900" baseline="-25000" dirty="0">
                  <a:solidFill>
                    <a:schemeClr val="tx1"/>
                  </a:solidFill>
                </a:endParaRPr>
              </a:p>
            </p:txBody>
          </p:sp>
        </mc:Choice>
        <mc:Fallback xmlns="">
          <p:sp>
            <p:nvSpPr>
              <p:cNvPr id="304" name="Google Shape;304;p30"/>
              <p:cNvSpPr txBox="1">
                <a:spLocks noGrp="1" noRot="1" noChangeAspect="1" noMove="1" noResize="1" noEditPoints="1" noAdjustHandles="1" noChangeArrowheads="1" noChangeShapeType="1" noTextEdit="1"/>
              </p:cNvSpPr>
              <p:nvPr>
                <p:ph type="body" idx="1"/>
              </p:nvPr>
            </p:nvSpPr>
            <p:spPr>
              <a:xfrm>
                <a:off x="393772" y="3850700"/>
                <a:ext cx="8795100" cy="1039516"/>
              </a:xfrm>
              <a:prstGeom prst="rect">
                <a:avLst/>
              </a:prstGeom>
              <a:blipFill>
                <a:blip r:embed="rId6"/>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Google Shape;201;p22">
                <a:extLst>
                  <a:ext uri="{FF2B5EF4-FFF2-40B4-BE49-F238E27FC236}">
                    <a16:creationId xmlns:a16="http://schemas.microsoft.com/office/drawing/2014/main" id="{C2D6F39E-3EED-BCF9-5BC3-7833B10D928A}"/>
                  </a:ext>
                </a:extLst>
              </p:cNvPr>
              <p:cNvSpPr txBox="1"/>
              <p:nvPr/>
            </p:nvSpPr>
            <p:spPr>
              <a:xfrm>
                <a:off x="4302053" y="3172687"/>
                <a:ext cx="2090400" cy="492600"/>
              </a:xfrm>
              <a:prstGeom prst="rect">
                <a:avLst/>
              </a:prstGeom>
              <a:noFill/>
              <a:ln>
                <a:noFill/>
              </a:ln>
            </p:spPr>
            <p:txBody>
              <a:bodyPr spcFirstLastPara="1" wrap="square" lIns="91425" tIns="91425" rIns="91425" bIns="91425" anchor="t" anchorCtr="0">
                <a:spAutoFit/>
              </a:bodyPr>
              <a:lstStyle/>
              <a:p>
                <a:pPr lvl="0"/>
                <a:r>
                  <a:rPr lang="en" sz="2000" dirty="0">
                    <a:latin typeface="PT Serif"/>
                    <a:ea typeface="PT Serif"/>
                    <a:cs typeface="PT Serif"/>
                    <a:sym typeface="PT Serif"/>
                  </a:rPr>
                  <a:t>Week2 - Get </a:t>
                </a:r>
                <a14:m>
                  <m:oMath xmlns:m="http://schemas.openxmlformats.org/officeDocument/2006/math">
                    <m:r>
                      <a:rPr lang="ar-AE" sz="2000" i="1">
                        <a:latin typeface="Cambria Math" panose="02040503050406030204" pitchFamily="18" charset="0"/>
                      </a:rPr>
                      <m:t>𝑠</m:t>
                    </m:r>
                    <m:sSubSup>
                      <m:sSubSupPr>
                        <m:ctrlPr>
                          <a:rPr lang="en-US" sz="2000" i="1">
                            <a:latin typeface="Cambria Math" panose="02040503050406030204" pitchFamily="18" charset="0"/>
                          </a:rPr>
                        </m:ctrlPr>
                      </m:sSubSupPr>
                      <m:e>
                        <m:r>
                          <a:rPr lang="ar-AE" sz="2000" i="1">
                            <a:latin typeface="Cambria Math" panose="02040503050406030204" pitchFamily="18" charset="0"/>
                          </a:rPr>
                          <m:t>𝑘</m:t>
                        </m:r>
                      </m:e>
                      <m:sub>
                        <m:r>
                          <a:rPr lang="en-US" sz="2000" i="1">
                            <a:latin typeface="Cambria Math" panose="02040503050406030204" pitchFamily="18" charset="0"/>
                          </a:rPr>
                          <m:t>2</m:t>
                        </m:r>
                      </m:sub>
                      <m:sup>
                        <m:r>
                          <a:rPr lang="en-US" sz="2000" i="1">
                            <a:latin typeface="Cambria Math" panose="02040503050406030204" pitchFamily="18" charset="0"/>
                          </a:rPr>
                          <m:t>′</m:t>
                        </m:r>
                      </m:sup>
                    </m:sSubSup>
                  </m:oMath>
                </a14:m>
                <a:endParaRPr sz="2000" baseline="-25000" dirty="0">
                  <a:latin typeface="PT Serif"/>
                  <a:ea typeface="PT Serif"/>
                  <a:cs typeface="PT Serif"/>
                  <a:sym typeface="PT Serif"/>
                </a:endParaRPr>
              </a:p>
            </p:txBody>
          </p:sp>
        </mc:Choice>
        <mc:Fallback xmlns="">
          <p:sp>
            <p:nvSpPr>
              <p:cNvPr id="15" name="Google Shape;201;p22">
                <a:extLst>
                  <a:ext uri="{FF2B5EF4-FFF2-40B4-BE49-F238E27FC236}">
                    <a16:creationId xmlns:a16="http://schemas.microsoft.com/office/drawing/2014/main" id="{C2D6F39E-3EED-BCF9-5BC3-7833B10D928A}"/>
                  </a:ext>
                </a:extLst>
              </p:cNvPr>
              <p:cNvSpPr txBox="1">
                <a:spLocks noRot="1" noChangeAspect="1" noMove="1" noResize="1" noEditPoints="1" noAdjustHandles="1" noChangeArrowheads="1" noChangeShapeType="1" noTextEdit="1"/>
              </p:cNvSpPr>
              <p:nvPr/>
            </p:nvSpPr>
            <p:spPr>
              <a:xfrm>
                <a:off x="4302053" y="3172687"/>
                <a:ext cx="2090400" cy="492600"/>
              </a:xfrm>
              <a:prstGeom prst="rect">
                <a:avLst/>
              </a:prstGeom>
              <a:blipFill>
                <a:blip r:embed="rId7"/>
                <a:stretch>
                  <a:fillRect l="-3012" b="-12500"/>
                </a:stretch>
              </a:blipFill>
              <a:ln>
                <a:noFill/>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2CD30953-7365-D613-5A67-40207AFD31ED}"/>
              </a:ext>
            </a:extLst>
          </p:cNvPr>
          <p:cNvCxnSpPr>
            <a:cxnSpLocks/>
          </p:cNvCxnSpPr>
          <p:nvPr/>
        </p:nvCxnSpPr>
        <p:spPr>
          <a:xfrm>
            <a:off x="2206487" y="2841760"/>
            <a:ext cx="145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Google Shape;166;p21">
                <a:extLst>
                  <a:ext uri="{FF2B5EF4-FFF2-40B4-BE49-F238E27FC236}">
                    <a16:creationId xmlns:a16="http://schemas.microsoft.com/office/drawing/2014/main" id="{79CC9229-64D7-9C5B-21B9-50C24B60FF83}"/>
                  </a:ext>
                </a:extLst>
              </p:cNvPr>
              <p:cNvSpPr txBox="1"/>
              <p:nvPr/>
            </p:nvSpPr>
            <p:spPr>
              <a:xfrm>
                <a:off x="1922625" y="3172875"/>
                <a:ext cx="2072904" cy="492412"/>
              </a:xfrm>
              <a:prstGeom prst="rect">
                <a:avLst/>
              </a:prstGeom>
              <a:noFill/>
              <a:ln>
                <a:noFill/>
              </a:ln>
            </p:spPr>
            <p:txBody>
              <a:bodyPr spcFirstLastPara="1" wrap="square" lIns="91425" tIns="91425" rIns="91425" bIns="91425" anchor="t" anchorCtr="0">
                <a:spAutoFit/>
              </a:bodyPr>
              <a:lstStyle/>
              <a:p>
                <a:pPr lvl="0"/>
                <a:r>
                  <a:rPr lang="en" sz="2000" dirty="0">
                    <a:latin typeface="PT Serif"/>
                    <a:ea typeface="PT Serif"/>
                    <a:cs typeface="PT Serif"/>
                    <a:sym typeface="PT Serif"/>
                  </a:rPr>
                  <a:t>Week1 - Get </a:t>
                </a:r>
                <a14:m>
                  <m:oMath xmlns:m="http://schemas.openxmlformats.org/officeDocument/2006/math">
                    <m:r>
                      <a:rPr lang="ar-AE" sz="2000" i="1">
                        <a:latin typeface="Cambria Math" panose="02040503050406030204" pitchFamily="18" charset="0"/>
                      </a:rPr>
                      <m:t>𝑠</m:t>
                    </m:r>
                    <m:sSub>
                      <m:sSubPr>
                        <m:ctrlPr>
                          <a:rPr lang="ar-AE" sz="2000" i="1">
                            <a:latin typeface="Cambria Math" panose="02040503050406030204" pitchFamily="18" charset="0"/>
                          </a:rPr>
                        </m:ctrlPr>
                      </m:sSubPr>
                      <m:e>
                        <m:r>
                          <a:rPr lang="ar-AE" sz="2000" i="1">
                            <a:latin typeface="Cambria Math" panose="02040503050406030204" pitchFamily="18" charset="0"/>
                          </a:rPr>
                          <m:t>𝑘</m:t>
                        </m:r>
                      </m:e>
                      <m:sub>
                        <m:r>
                          <a:rPr lang="ar-AE" sz="2000" i="1">
                            <a:latin typeface="Cambria Math" panose="02040503050406030204" pitchFamily="18" charset="0"/>
                          </a:rPr>
                          <m:t>1</m:t>
                        </m:r>
                      </m:sub>
                    </m:sSub>
                  </m:oMath>
                </a14:m>
                <a:endParaRPr sz="2000" baseline="-25000" dirty="0">
                  <a:latin typeface="PT Serif"/>
                  <a:ea typeface="PT Serif"/>
                  <a:cs typeface="PT Serif"/>
                  <a:sym typeface="PT Serif"/>
                </a:endParaRPr>
              </a:p>
            </p:txBody>
          </p:sp>
        </mc:Choice>
        <mc:Fallback xmlns="">
          <p:sp>
            <p:nvSpPr>
              <p:cNvPr id="27" name="Google Shape;166;p21">
                <a:extLst>
                  <a:ext uri="{FF2B5EF4-FFF2-40B4-BE49-F238E27FC236}">
                    <a16:creationId xmlns:a16="http://schemas.microsoft.com/office/drawing/2014/main" id="{79CC9229-64D7-9C5B-21B9-50C24B60FF83}"/>
                  </a:ext>
                </a:extLst>
              </p:cNvPr>
              <p:cNvSpPr txBox="1">
                <a:spLocks noRot="1" noChangeAspect="1" noMove="1" noResize="1" noEditPoints="1" noAdjustHandles="1" noChangeArrowheads="1" noChangeShapeType="1" noTextEdit="1"/>
              </p:cNvSpPr>
              <p:nvPr/>
            </p:nvSpPr>
            <p:spPr>
              <a:xfrm>
                <a:off x="1922625" y="3172875"/>
                <a:ext cx="2072904" cy="492412"/>
              </a:xfrm>
              <a:prstGeom prst="rect">
                <a:avLst/>
              </a:prstGeom>
              <a:blipFill>
                <a:blip r:embed="rId8"/>
                <a:stretch>
                  <a:fillRect l="-3049" b="-1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Google Shape;230;p25">
                <a:extLst>
                  <a:ext uri="{FF2B5EF4-FFF2-40B4-BE49-F238E27FC236}">
                    <a16:creationId xmlns:a16="http://schemas.microsoft.com/office/drawing/2014/main" id="{3867CD7A-43A0-CB2D-A10B-B4795C3DB2FF}"/>
                  </a:ext>
                </a:extLst>
              </p:cNvPr>
              <p:cNvSpPr txBox="1"/>
              <p:nvPr/>
            </p:nvSpPr>
            <p:spPr>
              <a:xfrm>
                <a:off x="160734" y="620962"/>
                <a:ext cx="3639501" cy="492412"/>
              </a:xfrm>
              <a:prstGeom prst="rect">
                <a:avLst/>
              </a:prstGeom>
              <a:noFill/>
              <a:ln>
                <a:noFill/>
              </a:ln>
            </p:spPr>
            <p:txBody>
              <a:bodyPr spcFirstLastPara="1" wrap="square" lIns="91425" tIns="91425" rIns="91425" bIns="91425" anchor="t" anchorCtr="0">
                <a:spAutoFit/>
              </a:bodyPr>
              <a:lstStyle/>
              <a:p>
                <a:pPr lvl="0"/>
                <a:r>
                  <a:rPr lang="en-US" sz="2000" dirty="0">
                    <a:solidFill>
                      <a:schemeClr val="bg2"/>
                    </a:solidFill>
                    <a:latin typeface="PT Serif"/>
                    <a:ea typeface="PT Serif"/>
                    <a:cs typeface="PT Serif"/>
                    <a:sym typeface="PT Serif"/>
                  </a:rPr>
                  <a:t>Public key : {</a:t>
                </a:r>
                <a14:m>
                  <m:oMath xmlns:m="http://schemas.openxmlformats.org/officeDocument/2006/math">
                    <m:r>
                      <a:rPr lang="en-US" sz="2000" b="0" i="0" smtClean="0">
                        <a:solidFill>
                          <a:schemeClr val="bg2"/>
                        </a:solidFill>
                        <a:latin typeface="Cambria Math" panose="02040503050406030204" pitchFamily="18" charset="0"/>
                      </a:rPr>
                      <m:t> </m:t>
                    </m:r>
                    <m:r>
                      <a:rPr lang="en-US"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i="1">
                            <a:solidFill>
                              <a:schemeClr val="bg2"/>
                            </a:solidFill>
                            <a:latin typeface="Cambria Math" panose="02040503050406030204" pitchFamily="18" charset="0"/>
                          </a:rPr>
                          <m:t>1</m:t>
                        </m:r>
                        <m:r>
                          <a:rPr lang="ar-AE" sz="2000" b="0" i="1" smtClean="0">
                            <a:solidFill>
                              <a:schemeClr val="bg2"/>
                            </a:solidFill>
                            <a:latin typeface="Cambria Math" panose="02040503050406030204" pitchFamily="18" charset="0"/>
                          </a:rPr>
                          <m:t> </m:t>
                        </m:r>
                      </m:sub>
                    </m:sSub>
                    <m:r>
                      <a:rPr lang="ar-AE" sz="2000" b="0" i="1" smtClean="0">
                        <a:solidFill>
                          <a:schemeClr val="bg2"/>
                        </a:solidFill>
                        <a:latin typeface="Cambria Math" panose="02040503050406030204" pitchFamily="18" charset="0"/>
                      </a:rPr>
                      <m:t>,</m:t>
                    </m:r>
                    <m:r>
                      <a:rPr lang="ar-AE"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b="0" i="1" smtClean="0">
                            <a:solidFill>
                              <a:schemeClr val="bg2"/>
                            </a:solidFill>
                            <a:latin typeface="Cambria Math" panose="02040503050406030204" pitchFamily="18" charset="0"/>
                          </a:rPr>
                          <m:t>2</m:t>
                        </m:r>
                      </m:sub>
                    </m:sSub>
                  </m:oMath>
                </a14:m>
                <a:r>
                  <a:rPr lang="ar-AE" sz="2000" dirty="0">
                    <a:solidFill>
                      <a:schemeClr val="bg2"/>
                    </a:solidFill>
                    <a:latin typeface="PT Serif"/>
                    <a:ea typeface="PT Serif"/>
                    <a:cs typeface="PT Serif"/>
                    <a:sym typeface="PT Serif"/>
                  </a:rPr>
                  <a:t> , </a:t>
                </a:r>
                <a14:m>
                  <m:oMath xmlns:m="http://schemas.openxmlformats.org/officeDocument/2006/math">
                    <m:r>
                      <a:rPr lang="ar-AE"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b="0" i="1" smtClean="0">
                            <a:solidFill>
                              <a:schemeClr val="bg2"/>
                            </a:solidFill>
                            <a:latin typeface="Cambria Math" panose="02040503050406030204" pitchFamily="18" charset="0"/>
                          </a:rPr>
                          <m:t>3</m:t>
                        </m:r>
                      </m:sub>
                    </m:sSub>
                  </m:oMath>
                </a14:m>
                <a:r>
                  <a:rPr lang="en-US" sz="2000" dirty="0">
                    <a:solidFill>
                      <a:schemeClr val="bg2"/>
                    </a:solidFill>
                    <a:latin typeface="PT Serif"/>
                    <a:ea typeface="PT Serif"/>
                    <a:cs typeface="PT Serif"/>
                    <a:sym typeface="PT Serif"/>
                  </a:rPr>
                  <a:t> }</a:t>
                </a:r>
                <a:endParaRPr lang="ar-AE" sz="2000" dirty="0">
                  <a:solidFill>
                    <a:schemeClr val="bg2"/>
                  </a:solidFill>
                  <a:latin typeface="PT Serif"/>
                  <a:ea typeface="PT Serif"/>
                  <a:cs typeface="PT Serif"/>
                  <a:sym typeface="PT Serif"/>
                </a:endParaRPr>
              </a:p>
            </p:txBody>
          </p:sp>
        </mc:Choice>
        <mc:Fallback xmlns="">
          <p:sp>
            <p:nvSpPr>
              <p:cNvPr id="28" name="Google Shape;230;p25">
                <a:extLst>
                  <a:ext uri="{FF2B5EF4-FFF2-40B4-BE49-F238E27FC236}">
                    <a16:creationId xmlns:a16="http://schemas.microsoft.com/office/drawing/2014/main" id="{3867CD7A-43A0-CB2D-A10B-B4795C3DB2FF}"/>
                  </a:ext>
                </a:extLst>
              </p:cNvPr>
              <p:cNvSpPr txBox="1">
                <a:spLocks noRot="1" noChangeAspect="1" noMove="1" noResize="1" noEditPoints="1" noAdjustHandles="1" noChangeArrowheads="1" noChangeShapeType="1" noTextEdit="1"/>
              </p:cNvSpPr>
              <p:nvPr/>
            </p:nvSpPr>
            <p:spPr>
              <a:xfrm>
                <a:off x="160734" y="620962"/>
                <a:ext cx="3639501" cy="492412"/>
              </a:xfrm>
              <a:prstGeom prst="rect">
                <a:avLst/>
              </a:prstGeom>
              <a:blipFill>
                <a:blip r:embed="rId9"/>
                <a:stretch>
                  <a:fillRect l="-1736" b="-1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Google Shape;227;p25">
                <a:extLst>
                  <a:ext uri="{FF2B5EF4-FFF2-40B4-BE49-F238E27FC236}">
                    <a16:creationId xmlns:a16="http://schemas.microsoft.com/office/drawing/2014/main" id="{3F2BD9C8-0EB2-C399-EDD3-22713A0613D6}"/>
                  </a:ext>
                </a:extLst>
              </p:cNvPr>
              <p:cNvSpPr txBox="1"/>
              <p:nvPr/>
            </p:nvSpPr>
            <p:spPr>
              <a:xfrm>
                <a:off x="2290834" y="2559113"/>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m:oMathPara>
                </a14:m>
                <a:endParaRPr sz="2000" dirty="0"/>
              </a:p>
            </p:txBody>
          </p:sp>
        </mc:Choice>
        <mc:Fallback xmlns="">
          <p:sp>
            <p:nvSpPr>
              <p:cNvPr id="32" name="Google Shape;227;p25">
                <a:extLst>
                  <a:ext uri="{FF2B5EF4-FFF2-40B4-BE49-F238E27FC236}">
                    <a16:creationId xmlns:a16="http://schemas.microsoft.com/office/drawing/2014/main" id="{3F2BD9C8-0EB2-C399-EDD3-22713A0613D6}"/>
                  </a:ext>
                </a:extLst>
              </p:cNvPr>
              <p:cNvSpPr txBox="1">
                <a:spLocks noRot="1" noChangeAspect="1" noMove="1" noResize="1" noEditPoints="1" noAdjustHandles="1" noChangeArrowheads="1" noChangeShapeType="1" noTextEdit="1"/>
              </p:cNvSpPr>
              <p:nvPr/>
            </p:nvSpPr>
            <p:spPr>
              <a:xfrm>
                <a:off x="2290834" y="2559113"/>
                <a:ext cx="1211932" cy="492412"/>
              </a:xfrm>
              <a:prstGeom prst="rect">
                <a:avLst/>
              </a:prstGeom>
              <a:blipFill>
                <a:blip r:embed="rId10"/>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Google Shape;227;p25">
                <a:extLst>
                  <a:ext uri="{FF2B5EF4-FFF2-40B4-BE49-F238E27FC236}">
                    <a16:creationId xmlns:a16="http://schemas.microsoft.com/office/drawing/2014/main" id="{69840488-83A0-3CC9-7531-AB150B7365F8}"/>
                  </a:ext>
                </a:extLst>
              </p:cNvPr>
              <p:cNvSpPr txBox="1"/>
              <p:nvPr/>
            </p:nvSpPr>
            <p:spPr>
              <a:xfrm>
                <a:off x="4646391" y="2534302"/>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m:oMathPara>
                </a14:m>
                <a:endParaRPr sz="2000" dirty="0"/>
              </a:p>
            </p:txBody>
          </p:sp>
        </mc:Choice>
        <mc:Fallback xmlns="">
          <p:sp>
            <p:nvSpPr>
              <p:cNvPr id="33" name="Google Shape;227;p25">
                <a:extLst>
                  <a:ext uri="{FF2B5EF4-FFF2-40B4-BE49-F238E27FC236}">
                    <a16:creationId xmlns:a16="http://schemas.microsoft.com/office/drawing/2014/main" id="{69840488-83A0-3CC9-7531-AB150B7365F8}"/>
                  </a:ext>
                </a:extLst>
              </p:cNvPr>
              <p:cNvSpPr txBox="1">
                <a:spLocks noRot="1" noChangeAspect="1" noMove="1" noResize="1" noEditPoints="1" noAdjustHandles="1" noChangeArrowheads="1" noChangeShapeType="1" noTextEdit="1"/>
              </p:cNvSpPr>
              <p:nvPr/>
            </p:nvSpPr>
            <p:spPr>
              <a:xfrm>
                <a:off x="4646391" y="2534302"/>
                <a:ext cx="1211932" cy="492412"/>
              </a:xfrm>
              <a:prstGeom prst="rect">
                <a:avLst/>
              </a:prstGeom>
              <a:blipFill>
                <a:blip r:embed="rId11"/>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Google Shape;227;p25">
                <a:extLst>
                  <a:ext uri="{FF2B5EF4-FFF2-40B4-BE49-F238E27FC236}">
                    <a16:creationId xmlns:a16="http://schemas.microsoft.com/office/drawing/2014/main" id="{8489E0F9-7667-A819-6BD4-F4974A088478}"/>
                  </a:ext>
                </a:extLst>
              </p:cNvPr>
              <p:cNvSpPr txBox="1"/>
              <p:nvPr/>
            </p:nvSpPr>
            <p:spPr>
              <a:xfrm>
                <a:off x="7104997" y="2519430"/>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m:oMathPara>
                </a14:m>
                <a:endParaRPr sz="2000" dirty="0"/>
              </a:p>
            </p:txBody>
          </p:sp>
        </mc:Choice>
        <mc:Fallback xmlns="">
          <p:sp>
            <p:nvSpPr>
              <p:cNvPr id="34" name="Google Shape;227;p25">
                <a:extLst>
                  <a:ext uri="{FF2B5EF4-FFF2-40B4-BE49-F238E27FC236}">
                    <a16:creationId xmlns:a16="http://schemas.microsoft.com/office/drawing/2014/main" id="{8489E0F9-7667-A819-6BD4-F4974A088478}"/>
                  </a:ext>
                </a:extLst>
              </p:cNvPr>
              <p:cNvSpPr txBox="1">
                <a:spLocks noRot="1" noChangeAspect="1" noMove="1" noResize="1" noEditPoints="1" noAdjustHandles="1" noChangeArrowheads="1" noChangeShapeType="1" noTextEdit="1"/>
              </p:cNvSpPr>
              <p:nvPr/>
            </p:nvSpPr>
            <p:spPr>
              <a:xfrm>
                <a:off x="7104997" y="2519430"/>
                <a:ext cx="1211932" cy="492412"/>
              </a:xfrm>
              <a:prstGeom prst="rect">
                <a:avLst/>
              </a:prstGeom>
              <a:blipFill>
                <a:blip r:embed="rId12"/>
                <a:stretch>
                  <a:fillRect b="-5000"/>
                </a:stretch>
              </a:blipFill>
              <a:ln>
                <a:noFill/>
              </a:ln>
            </p:spPr>
            <p:txBody>
              <a:bodyPr/>
              <a:lstStyle/>
              <a:p>
                <a:r>
                  <a:rPr lang="en-US">
                    <a:noFill/>
                  </a:rPr>
                  <a:t> </a:t>
                </a:r>
              </a:p>
            </p:txBody>
          </p:sp>
        </mc:Fallback>
      </mc:AlternateContent>
      <p:pic>
        <p:nvPicPr>
          <p:cNvPr id="35" name="Google Shape;165;p21" descr="A picture containing clipart&#10;&#10;Description automatically generated">
            <a:extLst>
              <a:ext uri="{FF2B5EF4-FFF2-40B4-BE49-F238E27FC236}">
                <a16:creationId xmlns:a16="http://schemas.microsoft.com/office/drawing/2014/main" id="{73F2789F-D8FB-66BD-3509-BF471A27FE0D}"/>
              </a:ext>
            </a:extLst>
          </p:cNvPr>
          <p:cNvPicPr preferRelativeResize="0"/>
          <p:nvPr/>
        </p:nvPicPr>
        <p:blipFill>
          <a:blip r:embed="rId13">
            <a:alphaModFix/>
          </a:blip>
          <a:stretch>
            <a:fillRect/>
          </a:stretch>
        </p:blipFill>
        <p:spPr>
          <a:xfrm>
            <a:off x="2129905" y="1505856"/>
            <a:ext cx="690275" cy="674124"/>
          </a:xfrm>
          <a:prstGeom prst="rect">
            <a:avLst/>
          </a:prstGeom>
          <a:noFill/>
          <a:ln>
            <a:noFill/>
          </a:ln>
        </p:spPr>
      </p:pic>
      <p:pic>
        <p:nvPicPr>
          <p:cNvPr id="13" name="Google Shape;195;p22" descr="A picture containing clipart&#10;&#10;Description automatically generated">
            <a:extLst>
              <a:ext uri="{FF2B5EF4-FFF2-40B4-BE49-F238E27FC236}">
                <a16:creationId xmlns:a16="http://schemas.microsoft.com/office/drawing/2014/main" id="{03C73C50-2195-921A-58D1-76EE9C293A26}"/>
              </a:ext>
            </a:extLst>
          </p:cNvPr>
          <p:cNvPicPr preferRelativeResize="0"/>
          <p:nvPr/>
        </p:nvPicPr>
        <p:blipFill>
          <a:blip r:embed="rId13">
            <a:alphaModFix/>
          </a:blip>
          <a:stretch>
            <a:fillRect/>
          </a:stretch>
        </p:blipFill>
        <p:spPr>
          <a:xfrm>
            <a:off x="4381195" y="1505856"/>
            <a:ext cx="690275" cy="674124"/>
          </a:xfrm>
          <a:prstGeom prst="rect">
            <a:avLst/>
          </a:prstGeom>
          <a:noFill/>
          <a:ln>
            <a:noFill/>
          </a:ln>
        </p:spPr>
      </p:pic>
      <mc:AlternateContent xmlns:mc="http://schemas.openxmlformats.org/markup-compatibility/2006" xmlns:a14="http://schemas.microsoft.com/office/drawing/2010/main">
        <mc:Choice Requires="a14">
          <p:sp>
            <p:nvSpPr>
              <p:cNvPr id="36" name="Google Shape;192;p22">
                <a:extLst>
                  <a:ext uri="{FF2B5EF4-FFF2-40B4-BE49-F238E27FC236}">
                    <a16:creationId xmlns:a16="http://schemas.microsoft.com/office/drawing/2014/main" id="{C2D77535-9F0E-AF23-A444-D46BED4272FF}"/>
                  </a:ext>
                </a:extLst>
              </p:cNvPr>
              <p:cNvSpPr txBox="1"/>
              <p:nvPr/>
            </p:nvSpPr>
            <p:spPr>
              <a:xfrm>
                <a:off x="3362829" y="2658754"/>
                <a:ext cx="632700" cy="487091"/>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ar-AE" sz="2000" i="1" smtClean="0">
                          <a:latin typeface="Cambria Math" panose="02040503050406030204" pitchFamily="18" charset="0"/>
                        </a:rPr>
                        <m:t>𝑠</m:t>
                      </m:r>
                      <m:sSubSup>
                        <m:sSubSupPr>
                          <m:ctrlPr>
                            <a:rPr lang="en-US" sz="2000" i="1">
                              <a:latin typeface="Cambria Math" panose="02040503050406030204" pitchFamily="18" charset="0"/>
                            </a:rPr>
                          </m:ctrlPr>
                        </m:sSubSupPr>
                        <m:e>
                          <m:r>
                            <a:rPr lang="ar-AE" sz="2000" i="1">
                              <a:latin typeface="Cambria Math" panose="02040503050406030204" pitchFamily="18" charset="0"/>
                            </a:rPr>
                            <m:t>𝑘</m:t>
                          </m:r>
                        </m:e>
                        <m:sub>
                          <m:r>
                            <a:rPr lang="en-US" sz="2000" b="0" i="1" smtClean="0">
                              <a:latin typeface="Cambria Math" panose="02040503050406030204" pitchFamily="18" charset="0"/>
                            </a:rPr>
                            <m:t>1</m:t>
                          </m:r>
                        </m:sub>
                        <m:sup>
                          <m:r>
                            <a:rPr lang="en-US" sz="2000" i="1">
                              <a:latin typeface="Cambria Math" panose="02040503050406030204" pitchFamily="18" charset="0"/>
                            </a:rPr>
                            <m:t>′</m:t>
                          </m:r>
                        </m:sup>
                      </m:sSubSup>
                    </m:oMath>
                  </m:oMathPara>
                </a14:m>
                <a:endParaRPr lang="ar-AE" sz="2000" baseline="-25000" dirty="0"/>
              </a:p>
            </p:txBody>
          </p:sp>
        </mc:Choice>
        <mc:Fallback xmlns="">
          <p:sp>
            <p:nvSpPr>
              <p:cNvPr id="36" name="Google Shape;192;p22">
                <a:extLst>
                  <a:ext uri="{FF2B5EF4-FFF2-40B4-BE49-F238E27FC236}">
                    <a16:creationId xmlns:a16="http://schemas.microsoft.com/office/drawing/2014/main" id="{C2D77535-9F0E-AF23-A444-D46BED4272FF}"/>
                  </a:ext>
                </a:extLst>
              </p:cNvPr>
              <p:cNvSpPr txBox="1">
                <a:spLocks noRot="1" noChangeAspect="1" noMove="1" noResize="1" noEditPoints="1" noAdjustHandles="1" noChangeArrowheads="1" noChangeShapeType="1" noTextEdit="1"/>
              </p:cNvSpPr>
              <p:nvPr/>
            </p:nvSpPr>
            <p:spPr>
              <a:xfrm>
                <a:off x="3362829" y="2658754"/>
                <a:ext cx="632700" cy="487091"/>
              </a:xfrm>
              <a:prstGeom prst="rect">
                <a:avLst/>
              </a:prstGeom>
              <a:blipFill>
                <a:blip r:embed="rId14"/>
                <a:stretch>
                  <a:fillRect r="-3922" b="-76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Google Shape;193;p22">
                <a:extLst>
                  <a:ext uri="{FF2B5EF4-FFF2-40B4-BE49-F238E27FC236}">
                    <a16:creationId xmlns:a16="http://schemas.microsoft.com/office/drawing/2014/main" id="{1D673DCF-49DB-4CBB-832D-D3699651C13C}"/>
                  </a:ext>
                </a:extLst>
              </p:cNvPr>
              <p:cNvSpPr txBox="1"/>
              <p:nvPr/>
            </p:nvSpPr>
            <p:spPr>
              <a:xfrm>
                <a:off x="5751414" y="2658754"/>
                <a:ext cx="632700" cy="492600"/>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ar-AE" sz="2000" i="1" smtClean="0">
                          <a:latin typeface="Cambria Math" panose="02040503050406030204" pitchFamily="18" charset="0"/>
                        </a:rPr>
                        <m:t>𝑠</m:t>
                      </m:r>
                      <m:sSubSup>
                        <m:sSubSupPr>
                          <m:ctrlPr>
                            <a:rPr lang="en-US" sz="2000" i="1">
                              <a:latin typeface="Cambria Math" panose="02040503050406030204" pitchFamily="18" charset="0"/>
                            </a:rPr>
                          </m:ctrlPr>
                        </m:sSubSupPr>
                        <m:e>
                          <m:r>
                            <a:rPr lang="ar-AE" sz="2000" i="1">
                              <a:latin typeface="Cambria Math" panose="02040503050406030204" pitchFamily="18" charset="0"/>
                            </a:rPr>
                            <m:t>𝑘</m:t>
                          </m:r>
                        </m:e>
                        <m:sub>
                          <m:r>
                            <a:rPr lang="en-US" sz="2000" b="0" i="1" smtClean="0">
                              <a:latin typeface="Cambria Math" panose="02040503050406030204" pitchFamily="18" charset="0"/>
                            </a:rPr>
                            <m:t>2</m:t>
                          </m:r>
                        </m:sub>
                        <m:sup>
                          <m:r>
                            <a:rPr lang="en-US" sz="2000" i="1">
                              <a:latin typeface="Cambria Math" panose="02040503050406030204" pitchFamily="18" charset="0"/>
                            </a:rPr>
                            <m:t>′</m:t>
                          </m:r>
                        </m:sup>
                      </m:sSubSup>
                    </m:oMath>
                  </m:oMathPara>
                </a14:m>
                <a:endParaRPr lang="ar-AE" sz="2000" baseline="-25000" dirty="0"/>
              </a:p>
            </p:txBody>
          </p:sp>
        </mc:Choice>
        <mc:Fallback xmlns="">
          <p:sp>
            <p:nvSpPr>
              <p:cNvPr id="37" name="Google Shape;193;p22">
                <a:extLst>
                  <a:ext uri="{FF2B5EF4-FFF2-40B4-BE49-F238E27FC236}">
                    <a16:creationId xmlns:a16="http://schemas.microsoft.com/office/drawing/2014/main" id="{1D673DCF-49DB-4CBB-832D-D3699651C13C}"/>
                  </a:ext>
                </a:extLst>
              </p:cNvPr>
              <p:cNvSpPr txBox="1">
                <a:spLocks noRot="1" noChangeAspect="1" noMove="1" noResize="1" noEditPoints="1" noAdjustHandles="1" noChangeArrowheads="1" noChangeShapeType="1" noTextEdit="1"/>
              </p:cNvSpPr>
              <p:nvPr/>
            </p:nvSpPr>
            <p:spPr>
              <a:xfrm>
                <a:off x="5751414" y="2658754"/>
                <a:ext cx="632700" cy="492600"/>
              </a:xfrm>
              <a:prstGeom prst="rect">
                <a:avLst/>
              </a:prstGeom>
              <a:blipFill>
                <a:blip r:embed="rId15"/>
                <a:stretch>
                  <a:fillRect r="-3922"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Google Shape;194;p22">
                <a:extLst>
                  <a:ext uri="{FF2B5EF4-FFF2-40B4-BE49-F238E27FC236}">
                    <a16:creationId xmlns:a16="http://schemas.microsoft.com/office/drawing/2014/main" id="{AA9D9C8E-06B5-ED72-1659-900E45728B5F}"/>
                  </a:ext>
                </a:extLst>
              </p:cNvPr>
              <p:cNvSpPr txBox="1"/>
              <p:nvPr/>
            </p:nvSpPr>
            <p:spPr>
              <a:xfrm>
                <a:off x="8187572" y="2653069"/>
                <a:ext cx="595200" cy="492600"/>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ar-AE" sz="2000" i="1" smtClean="0">
                          <a:latin typeface="Cambria Math" panose="02040503050406030204" pitchFamily="18" charset="0"/>
                        </a:rPr>
                        <m:t>𝑠</m:t>
                      </m:r>
                      <m:sSubSup>
                        <m:sSubSupPr>
                          <m:ctrlPr>
                            <a:rPr lang="en-US" sz="2000" b="0" i="1" smtClean="0">
                              <a:latin typeface="Cambria Math" panose="02040503050406030204" pitchFamily="18" charset="0"/>
                            </a:rPr>
                          </m:ctrlPr>
                        </m:sSubSupPr>
                        <m:e>
                          <m:r>
                            <a:rPr lang="ar-AE" sz="2000" i="1">
                              <a:latin typeface="Cambria Math" panose="02040503050406030204" pitchFamily="18" charset="0"/>
                            </a:rPr>
                            <m:t>𝑘</m:t>
                          </m:r>
                        </m:e>
                        <m:sub>
                          <m:r>
                            <a:rPr lang="ar-AE" sz="2000" i="1">
                              <a:latin typeface="Cambria Math" panose="02040503050406030204" pitchFamily="18" charset="0"/>
                            </a:rPr>
                            <m:t>3</m:t>
                          </m:r>
                        </m:sub>
                        <m:sup>
                          <m:r>
                            <a:rPr lang="en-US" sz="2000" b="0" i="1" smtClean="0">
                              <a:latin typeface="Cambria Math" panose="02040503050406030204" pitchFamily="18" charset="0"/>
                            </a:rPr>
                            <m:t>′</m:t>
                          </m:r>
                        </m:sup>
                      </m:sSubSup>
                    </m:oMath>
                  </m:oMathPara>
                </a14:m>
                <a:endParaRPr lang="ar-AE" sz="2000" baseline="-25000" dirty="0"/>
              </a:p>
            </p:txBody>
          </p:sp>
        </mc:Choice>
        <mc:Fallback xmlns="">
          <p:sp>
            <p:nvSpPr>
              <p:cNvPr id="38" name="Google Shape;194;p22">
                <a:extLst>
                  <a:ext uri="{FF2B5EF4-FFF2-40B4-BE49-F238E27FC236}">
                    <a16:creationId xmlns:a16="http://schemas.microsoft.com/office/drawing/2014/main" id="{AA9D9C8E-06B5-ED72-1659-900E45728B5F}"/>
                  </a:ext>
                </a:extLst>
              </p:cNvPr>
              <p:cNvSpPr txBox="1">
                <a:spLocks noRot="1" noChangeAspect="1" noMove="1" noResize="1" noEditPoints="1" noAdjustHandles="1" noChangeArrowheads="1" noChangeShapeType="1" noTextEdit="1"/>
              </p:cNvSpPr>
              <p:nvPr/>
            </p:nvSpPr>
            <p:spPr>
              <a:xfrm>
                <a:off x="8187572" y="2653069"/>
                <a:ext cx="595200" cy="492600"/>
              </a:xfrm>
              <a:prstGeom prst="rect">
                <a:avLst/>
              </a:prstGeom>
              <a:blipFill>
                <a:blip r:embed="rId16"/>
                <a:stretch>
                  <a:fillRect r="-8333" b="-7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139C080-412F-9016-3CAB-DB0ED543607E}"/>
                  </a:ext>
                </a:extLst>
              </p:cNvPr>
              <p:cNvSpPr txBox="1"/>
              <p:nvPr/>
            </p:nvSpPr>
            <p:spPr>
              <a:xfrm>
                <a:off x="10462" y="2616004"/>
                <a:ext cx="2297286" cy="400110"/>
              </a:xfrm>
              <a:prstGeom prst="rect">
                <a:avLst/>
              </a:prstGeom>
              <a:noFill/>
            </p:spPr>
            <p:txBody>
              <a:bodyPr wrap="square" rtlCol="0">
                <a:spAutoFit/>
              </a:bodyPr>
              <a:lstStyle/>
              <a:p>
                <a:r>
                  <a:rPr lang="en-US" sz="2000" dirty="0">
                    <a:solidFill>
                      <a:schemeClr val="accent1">
                        <a:lumMod val="50000"/>
                      </a:schemeClr>
                    </a:solidFill>
                    <a:latin typeface="PT Serif" panose="020A0603040505020204" pitchFamily="18" charset="77"/>
                  </a:rPr>
                  <a:t>Update (</a:t>
                </a:r>
                <a14:m>
                  <m:oMath xmlns:m="http://schemas.openxmlformats.org/officeDocument/2006/math">
                    <m:r>
                      <a:rPr lang="en-US" sz="2000" b="0" i="1" smtClean="0">
                        <a:solidFill>
                          <a:schemeClr val="accent1">
                            <a:lumMod val="50000"/>
                          </a:schemeClr>
                        </a:solidFill>
                        <a:latin typeface="Cambria Math" panose="02040503050406030204" pitchFamily="18" charset="0"/>
                      </a:rPr>
                      <m:t>𝑝𝑘</m:t>
                    </m:r>
                    <m:r>
                      <a:rPr lang="en-US" sz="2000" b="0" i="1" smtClean="0">
                        <a:solidFill>
                          <a:schemeClr val="accent1">
                            <a:lumMod val="50000"/>
                          </a:schemeClr>
                        </a:solidFill>
                        <a:latin typeface="Cambria Math" panose="02040503050406030204" pitchFamily="18" charset="0"/>
                      </a:rPr>
                      <m:t>, { </m:t>
                    </m:r>
                    <m:r>
                      <a:rPr lang="en-US" sz="2000" b="0" i="1" smtClean="0">
                        <a:solidFill>
                          <a:schemeClr val="accent1">
                            <a:lumMod val="50000"/>
                          </a:schemeClr>
                        </a:solidFill>
                        <a:latin typeface="Cambria Math" panose="02040503050406030204" pitchFamily="18" charset="0"/>
                      </a:rPr>
                      <m:t>𝑠</m:t>
                    </m:r>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𝑘</m:t>
                        </m:r>
                      </m:e>
                      <m:sub>
                        <m:r>
                          <a:rPr lang="en-US" sz="2000" b="0" i="1" smtClean="0">
                            <a:solidFill>
                              <a:schemeClr val="accent1">
                                <a:lumMod val="50000"/>
                              </a:schemeClr>
                            </a:solidFill>
                            <a:latin typeface="Cambria Math" panose="02040503050406030204" pitchFamily="18" charset="0"/>
                          </a:rPr>
                          <m:t>𝑖</m:t>
                        </m:r>
                      </m:sub>
                    </m:sSub>
                    <m:r>
                      <a:rPr lang="en-US" sz="2000" b="0" i="1" smtClean="0">
                        <a:solidFill>
                          <a:schemeClr val="accent1">
                            <a:lumMod val="50000"/>
                          </a:schemeClr>
                        </a:solidFill>
                        <a:latin typeface="Cambria Math" panose="02040503050406030204" pitchFamily="18" charset="0"/>
                      </a:rPr>
                      <m:t> }</m:t>
                    </m:r>
                  </m:oMath>
                </a14:m>
                <a:r>
                  <a:rPr lang="en-US" sz="2000" dirty="0">
                    <a:solidFill>
                      <a:schemeClr val="accent1">
                        <a:lumMod val="50000"/>
                      </a:schemeClr>
                    </a:solidFill>
                    <a:latin typeface="PT Serif" panose="020A0603040505020204" pitchFamily="18" charset="77"/>
                  </a:rPr>
                  <a:t>)</a:t>
                </a:r>
              </a:p>
            </p:txBody>
          </p:sp>
        </mc:Choice>
        <mc:Fallback xmlns="">
          <p:sp>
            <p:nvSpPr>
              <p:cNvPr id="39" name="TextBox 38">
                <a:extLst>
                  <a:ext uri="{FF2B5EF4-FFF2-40B4-BE49-F238E27FC236}">
                    <a16:creationId xmlns:a16="http://schemas.microsoft.com/office/drawing/2014/main" id="{6139C080-412F-9016-3CAB-DB0ED543607E}"/>
                  </a:ext>
                </a:extLst>
              </p:cNvPr>
              <p:cNvSpPr txBox="1">
                <a:spLocks noRot="1" noChangeAspect="1" noMove="1" noResize="1" noEditPoints="1" noAdjustHandles="1" noChangeArrowheads="1" noChangeShapeType="1" noTextEdit="1"/>
              </p:cNvSpPr>
              <p:nvPr/>
            </p:nvSpPr>
            <p:spPr>
              <a:xfrm>
                <a:off x="10462" y="2616004"/>
                <a:ext cx="2297286" cy="400110"/>
              </a:xfrm>
              <a:prstGeom prst="rect">
                <a:avLst/>
              </a:prstGeom>
              <a:blipFill>
                <a:blip r:embed="rId17"/>
                <a:stretch>
                  <a:fillRect l="-2747" t="-6061" r="-1099" b="-24242"/>
                </a:stretch>
              </a:blipFill>
            </p:spPr>
            <p:txBody>
              <a:bodyPr/>
              <a:lstStyle/>
              <a:p>
                <a:r>
                  <a:rPr lang="en-US">
                    <a:noFill/>
                  </a:rPr>
                  <a:t> </a:t>
                </a:r>
              </a:p>
            </p:txBody>
          </p:sp>
        </mc:Fallback>
      </mc:AlternateContent>
      <p:cxnSp>
        <p:nvCxnSpPr>
          <p:cNvPr id="41" name="Google Shape;316;p30">
            <a:extLst>
              <a:ext uri="{FF2B5EF4-FFF2-40B4-BE49-F238E27FC236}">
                <a16:creationId xmlns:a16="http://schemas.microsoft.com/office/drawing/2014/main" id="{FEBAFB9F-D004-70A6-1EC1-B48EE773C28F}"/>
              </a:ext>
            </a:extLst>
          </p:cNvPr>
          <p:cNvCxnSpPr/>
          <p:nvPr/>
        </p:nvCxnSpPr>
        <p:spPr>
          <a:xfrm rot="10800000" flipH="1">
            <a:off x="3002564" y="2702728"/>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42" name="Google Shape;316;p30">
            <a:extLst>
              <a:ext uri="{FF2B5EF4-FFF2-40B4-BE49-F238E27FC236}">
                <a16:creationId xmlns:a16="http://schemas.microsoft.com/office/drawing/2014/main" id="{C5B55575-D2FA-406A-5A6E-91CEA40E84D0}"/>
              </a:ext>
            </a:extLst>
          </p:cNvPr>
          <p:cNvCxnSpPr/>
          <p:nvPr/>
        </p:nvCxnSpPr>
        <p:spPr>
          <a:xfrm rot="10800000" flipH="1">
            <a:off x="5378013" y="2692789"/>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43" name="Google Shape;316;p30">
            <a:extLst>
              <a:ext uri="{FF2B5EF4-FFF2-40B4-BE49-F238E27FC236}">
                <a16:creationId xmlns:a16="http://schemas.microsoft.com/office/drawing/2014/main" id="{6336069A-E701-6054-B180-C6ECD3FF5B24}"/>
              </a:ext>
            </a:extLst>
          </p:cNvPr>
          <p:cNvCxnSpPr/>
          <p:nvPr/>
        </p:nvCxnSpPr>
        <p:spPr>
          <a:xfrm rot="10800000" flipH="1">
            <a:off x="7842913" y="2662971"/>
            <a:ext cx="206100" cy="214800"/>
          </a:xfrm>
          <a:prstGeom prst="straightConnector1">
            <a:avLst/>
          </a:prstGeom>
          <a:noFill/>
          <a:ln w="28575" cap="flat" cmpd="sng">
            <a:solidFill>
              <a:schemeClr val="dk2"/>
            </a:solidFill>
            <a:prstDash val="solid"/>
            <a:round/>
            <a:headEnd type="none" w="med" len="med"/>
            <a:tailEnd type="none" w="med" len="med"/>
          </a:ln>
        </p:spPr>
      </p:cxnSp>
      <p:pic>
        <p:nvPicPr>
          <p:cNvPr id="2" name="Picture 1" descr="A picture containing text, vector graphics&#10;&#10;Description automatically generated">
            <a:extLst>
              <a:ext uri="{FF2B5EF4-FFF2-40B4-BE49-F238E27FC236}">
                <a16:creationId xmlns:a16="http://schemas.microsoft.com/office/drawing/2014/main" id="{1527FCC2-DD57-4CEA-F4B7-0C883A66063B}"/>
              </a:ext>
            </a:extLst>
          </p:cNvPr>
          <p:cNvPicPr>
            <a:picLocks noChangeAspect="1"/>
          </p:cNvPicPr>
          <p:nvPr/>
        </p:nvPicPr>
        <p:blipFill>
          <a:blip r:embed="rId18"/>
          <a:stretch>
            <a:fillRect/>
          </a:stretch>
        </p:blipFill>
        <p:spPr>
          <a:xfrm>
            <a:off x="7293938" y="1481817"/>
            <a:ext cx="834050" cy="1176937"/>
          </a:xfrm>
          <a:prstGeom prst="rect">
            <a:avLst/>
          </a:prstGeom>
        </p:spPr>
      </p:pic>
    </p:spTree>
    <p:extLst>
      <p:ext uri="{BB962C8B-B14F-4D97-AF65-F5344CB8AC3E}">
        <p14:creationId xmlns:p14="http://schemas.microsoft.com/office/powerpoint/2010/main" val="202242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Signatures</a:t>
            </a:r>
            <a:endParaRPr/>
          </a:p>
        </p:txBody>
      </p:sp>
      <p:sp>
        <p:nvSpPr>
          <p:cNvPr id="62" name="Google Shape;62;p14"/>
          <p:cNvSpPr txBox="1">
            <a:spLocks noGrp="1"/>
          </p:cNvSpPr>
          <p:nvPr>
            <p:ph type="body" idx="1"/>
          </p:nvPr>
        </p:nvSpPr>
        <p:spPr>
          <a:xfrm>
            <a:off x="163025" y="670800"/>
            <a:ext cx="8795100" cy="3913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t>Used to digitally sign messages / transactions etc</a:t>
            </a:r>
            <a:endParaRPr sz="2000"/>
          </a:p>
        </p:txBody>
      </p:sp>
      <p:pic>
        <p:nvPicPr>
          <p:cNvPr id="63" name="Google Shape;63;p14"/>
          <p:cNvPicPr preferRelativeResize="0"/>
          <p:nvPr/>
        </p:nvPicPr>
        <p:blipFill>
          <a:blip r:embed="rId3">
            <a:alphaModFix/>
          </a:blip>
          <a:stretch>
            <a:fillRect/>
          </a:stretch>
        </p:blipFill>
        <p:spPr>
          <a:xfrm>
            <a:off x="1555500" y="1228175"/>
            <a:ext cx="1739226" cy="1739226"/>
          </a:xfrm>
          <a:prstGeom prst="rect">
            <a:avLst/>
          </a:prstGeom>
          <a:noFill/>
          <a:ln>
            <a:noFill/>
          </a:ln>
        </p:spPr>
      </p:pic>
      <p:pic>
        <p:nvPicPr>
          <p:cNvPr id="64" name="Google Shape;64;p14"/>
          <p:cNvPicPr preferRelativeResize="0"/>
          <p:nvPr/>
        </p:nvPicPr>
        <p:blipFill>
          <a:blip r:embed="rId4">
            <a:alphaModFix/>
          </a:blip>
          <a:stretch>
            <a:fillRect/>
          </a:stretch>
        </p:blipFill>
        <p:spPr>
          <a:xfrm>
            <a:off x="1555500" y="3151300"/>
            <a:ext cx="1739226" cy="1739226"/>
          </a:xfrm>
          <a:prstGeom prst="rect">
            <a:avLst/>
          </a:prstGeom>
          <a:noFill/>
          <a:ln>
            <a:noFill/>
          </a:ln>
        </p:spPr>
      </p:pic>
      <p:pic>
        <p:nvPicPr>
          <p:cNvPr id="65" name="Google Shape;65;p14"/>
          <p:cNvPicPr preferRelativeResize="0"/>
          <p:nvPr/>
        </p:nvPicPr>
        <p:blipFill>
          <a:blip r:embed="rId5">
            <a:alphaModFix/>
          </a:blip>
          <a:stretch>
            <a:fillRect/>
          </a:stretch>
        </p:blipFill>
        <p:spPr>
          <a:xfrm>
            <a:off x="5849306" y="1228175"/>
            <a:ext cx="1739226" cy="1739226"/>
          </a:xfrm>
          <a:prstGeom prst="rect">
            <a:avLst/>
          </a:prstGeom>
          <a:noFill/>
          <a:ln>
            <a:noFill/>
          </a:ln>
        </p:spPr>
      </p:pic>
      <p:pic>
        <p:nvPicPr>
          <p:cNvPr id="66" name="Google Shape;66;p14"/>
          <p:cNvPicPr preferRelativeResize="0"/>
          <p:nvPr/>
        </p:nvPicPr>
        <p:blipFill>
          <a:blip r:embed="rId6">
            <a:alphaModFix/>
          </a:blip>
          <a:stretch>
            <a:fillRect/>
          </a:stretch>
        </p:blipFill>
        <p:spPr>
          <a:xfrm>
            <a:off x="5849300" y="3151300"/>
            <a:ext cx="1739226" cy="1739226"/>
          </a:xfrm>
          <a:prstGeom prst="rect">
            <a:avLst/>
          </a:prstGeom>
          <a:noFill/>
          <a:ln>
            <a:noFill/>
          </a:ln>
        </p:spPr>
      </p:pic>
      <p:pic>
        <p:nvPicPr>
          <p:cNvPr id="67" name="Google Shape;67;p14"/>
          <p:cNvPicPr preferRelativeResize="0"/>
          <p:nvPr/>
        </p:nvPicPr>
        <p:blipFill>
          <a:blip r:embed="rId7">
            <a:alphaModFix/>
          </a:blip>
          <a:stretch>
            <a:fillRect/>
          </a:stretch>
        </p:blipFill>
        <p:spPr>
          <a:xfrm>
            <a:off x="3500438" y="2039238"/>
            <a:ext cx="2143125" cy="2143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29" name="Google Shape;219;p25">
            <a:extLst>
              <a:ext uri="{FF2B5EF4-FFF2-40B4-BE49-F238E27FC236}">
                <a16:creationId xmlns:a16="http://schemas.microsoft.com/office/drawing/2014/main" id="{D3BD5285-8458-6124-59DA-F4D97A3DE900}"/>
              </a:ext>
            </a:extLst>
          </p:cNvPr>
          <p:cNvPicPr preferRelativeResize="0"/>
          <p:nvPr/>
        </p:nvPicPr>
        <p:blipFill>
          <a:blip r:embed="rId3">
            <a:alphaModFix/>
          </a:blip>
          <a:stretch>
            <a:fillRect/>
          </a:stretch>
        </p:blipFill>
        <p:spPr>
          <a:xfrm>
            <a:off x="2479775" y="1505856"/>
            <a:ext cx="834050" cy="1152898"/>
          </a:xfrm>
          <a:prstGeom prst="rect">
            <a:avLst/>
          </a:prstGeom>
          <a:noFill/>
          <a:ln>
            <a:noFill/>
          </a:ln>
        </p:spPr>
      </p:pic>
      <p:pic>
        <p:nvPicPr>
          <p:cNvPr id="30" name="Google Shape;223;p25">
            <a:extLst>
              <a:ext uri="{FF2B5EF4-FFF2-40B4-BE49-F238E27FC236}">
                <a16:creationId xmlns:a16="http://schemas.microsoft.com/office/drawing/2014/main" id="{A25F264E-A8DD-8C8A-176C-67ED8A576A65}"/>
              </a:ext>
            </a:extLst>
          </p:cNvPr>
          <p:cNvPicPr preferRelativeResize="0"/>
          <p:nvPr/>
        </p:nvPicPr>
        <p:blipFill>
          <a:blip r:embed="rId4">
            <a:alphaModFix/>
          </a:blip>
          <a:stretch>
            <a:fillRect/>
          </a:stretch>
        </p:blipFill>
        <p:spPr>
          <a:xfrm>
            <a:off x="4791322" y="1531518"/>
            <a:ext cx="834050" cy="1095717"/>
          </a:xfrm>
          <a:prstGeom prst="rect">
            <a:avLst/>
          </a:prstGeom>
          <a:noFill/>
          <a:ln>
            <a:noFill/>
          </a:ln>
        </p:spPr>
      </p:pic>
      <p:sp>
        <p:nvSpPr>
          <p:cNvPr id="303" name="Google Shape;303;p30"/>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lvl="0">
              <a:buSzPct val="39285"/>
            </a:pPr>
            <a:r>
              <a:rPr lang="en" dirty="0"/>
              <a:t>The Trivial ATS is not Refreshable!</a:t>
            </a:r>
            <a:endParaRPr dirty="0"/>
          </a:p>
        </p:txBody>
      </p:sp>
      <mc:AlternateContent xmlns:mc="http://schemas.openxmlformats.org/markup-compatibility/2006" xmlns:a14="http://schemas.microsoft.com/office/drawing/2010/main">
        <mc:Choice Requires="a14">
          <p:sp>
            <p:nvSpPr>
              <p:cNvPr id="15" name="Google Shape;201;p22">
                <a:extLst>
                  <a:ext uri="{FF2B5EF4-FFF2-40B4-BE49-F238E27FC236}">
                    <a16:creationId xmlns:a16="http://schemas.microsoft.com/office/drawing/2014/main" id="{C2D6F39E-3EED-BCF9-5BC3-7833B10D928A}"/>
                  </a:ext>
                </a:extLst>
              </p:cNvPr>
              <p:cNvSpPr txBox="1"/>
              <p:nvPr/>
            </p:nvSpPr>
            <p:spPr>
              <a:xfrm>
                <a:off x="4302053" y="3172687"/>
                <a:ext cx="2090400" cy="492600"/>
              </a:xfrm>
              <a:prstGeom prst="rect">
                <a:avLst/>
              </a:prstGeom>
              <a:noFill/>
              <a:ln>
                <a:noFill/>
              </a:ln>
            </p:spPr>
            <p:txBody>
              <a:bodyPr spcFirstLastPara="1" wrap="square" lIns="91425" tIns="91425" rIns="91425" bIns="91425" anchor="t" anchorCtr="0">
                <a:spAutoFit/>
              </a:bodyPr>
              <a:lstStyle/>
              <a:p>
                <a:pPr lvl="0"/>
                <a:r>
                  <a:rPr lang="en" sz="2000" dirty="0">
                    <a:latin typeface="PT Serif"/>
                    <a:ea typeface="PT Serif"/>
                    <a:cs typeface="PT Serif"/>
                    <a:sym typeface="PT Serif"/>
                  </a:rPr>
                  <a:t>Week2 - Get </a:t>
                </a:r>
                <a14:m>
                  <m:oMath xmlns:m="http://schemas.openxmlformats.org/officeDocument/2006/math">
                    <m:r>
                      <a:rPr lang="ar-AE" sz="2000" i="1">
                        <a:latin typeface="Cambria Math" panose="02040503050406030204" pitchFamily="18" charset="0"/>
                      </a:rPr>
                      <m:t>𝑠</m:t>
                    </m:r>
                    <m:sSubSup>
                      <m:sSubSupPr>
                        <m:ctrlPr>
                          <a:rPr lang="en-US" sz="2000" i="1">
                            <a:latin typeface="Cambria Math" panose="02040503050406030204" pitchFamily="18" charset="0"/>
                          </a:rPr>
                        </m:ctrlPr>
                      </m:sSubSupPr>
                      <m:e>
                        <m:r>
                          <a:rPr lang="ar-AE" sz="2000" i="1">
                            <a:latin typeface="Cambria Math" panose="02040503050406030204" pitchFamily="18" charset="0"/>
                          </a:rPr>
                          <m:t>𝑘</m:t>
                        </m:r>
                      </m:e>
                      <m:sub>
                        <m:r>
                          <a:rPr lang="en-US" sz="2000" i="1">
                            <a:latin typeface="Cambria Math" panose="02040503050406030204" pitchFamily="18" charset="0"/>
                          </a:rPr>
                          <m:t>2</m:t>
                        </m:r>
                      </m:sub>
                      <m:sup>
                        <m:r>
                          <a:rPr lang="en-US" sz="2000" i="1">
                            <a:latin typeface="Cambria Math" panose="02040503050406030204" pitchFamily="18" charset="0"/>
                          </a:rPr>
                          <m:t>′</m:t>
                        </m:r>
                      </m:sup>
                    </m:sSubSup>
                  </m:oMath>
                </a14:m>
                <a:endParaRPr sz="2000" baseline="-25000" dirty="0">
                  <a:latin typeface="PT Serif"/>
                  <a:ea typeface="PT Serif"/>
                  <a:cs typeface="PT Serif"/>
                  <a:sym typeface="PT Serif"/>
                </a:endParaRPr>
              </a:p>
            </p:txBody>
          </p:sp>
        </mc:Choice>
        <mc:Fallback xmlns="">
          <p:sp>
            <p:nvSpPr>
              <p:cNvPr id="15" name="Google Shape;201;p22">
                <a:extLst>
                  <a:ext uri="{FF2B5EF4-FFF2-40B4-BE49-F238E27FC236}">
                    <a16:creationId xmlns:a16="http://schemas.microsoft.com/office/drawing/2014/main" id="{C2D6F39E-3EED-BCF9-5BC3-7833B10D928A}"/>
                  </a:ext>
                </a:extLst>
              </p:cNvPr>
              <p:cNvSpPr txBox="1">
                <a:spLocks noRot="1" noChangeAspect="1" noMove="1" noResize="1" noEditPoints="1" noAdjustHandles="1" noChangeArrowheads="1" noChangeShapeType="1" noTextEdit="1"/>
              </p:cNvSpPr>
              <p:nvPr/>
            </p:nvSpPr>
            <p:spPr>
              <a:xfrm>
                <a:off x="4302053" y="3172687"/>
                <a:ext cx="2090400" cy="492600"/>
              </a:xfrm>
              <a:prstGeom prst="rect">
                <a:avLst/>
              </a:prstGeom>
              <a:blipFill>
                <a:blip r:embed="rId6"/>
                <a:stretch>
                  <a:fillRect l="-3012" b="-12500"/>
                </a:stretch>
              </a:blipFill>
              <a:ln>
                <a:noFill/>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2CD30953-7365-D613-5A67-40207AFD31ED}"/>
              </a:ext>
            </a:extLst>
          </p:cNvPr>
          <p:cNvCxnSpPr>
            <a:cxnSpLocks/>
          </p:cNvCxnSpPr>
          <p:nvPr/>
        </p:nvCxnSpPr>
        <p:spPr>
          <a:xfrm>
            <a:off x="2206487" y="2841760"/>
            <a:ext cx="145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Google Shape;166;p21">
                <a:extLst>
                  <a:ext uri="{FF2B5EF4-FFF2-40B4-BE49-F238E27FC236}">
                    <a16:creationId xmlns:a16="http://schemas.microsoft.com/office/drawing/2014/main" id="{79CC9229-64D7-9C5B-21B9-50C24B60FF83}"/>
                  </a:ext>
                </a:extLst>
              </p:cNvPr>
              <p:cNvSpPr txBox="1"/>
              <p:nvPr/>
            </p:nvSpPr>
            <p:spPr>
              <a:xfrm>
                <a:off x="1922625" y="3172875"/>
                <a:ext cx="2072904" cy="492412"/>
              </a:xfrm>
              <a:prstGeom prst="rect">
                <a:avLst/>
              </a:prstGeom>
              <a:noFill/>
              <a:ln>
                <a:noFill/>
              </a:ln>
            </p:spPr>
            <p:txBody>
              <a:bodyPr spcFirstLastPara="1" wrap="square" lIns="91425" tIns="91425" rIns="91425" bIns="91425" anchor="t" anchorCtr="0">
                <a:spAutoFit/>
              </a:bodyPr>
              <a:lstStyle/>
              <a:p>
                <a:pPr lvl="0"/>
                <a:r>
                  <a:rPr lang="en" sz="2000" dirty="0">
                    <a:latin typeface="PT Serif"/>
                    <a:ea typeface="PT Serif"/>
                    <a:cs typeface="PT Serif"/>
                    <a:sym typeface="PT Serif"/>
                  </a:rPr>
                  <a:t>Week1 - Get </a:t>
                </a:r>
                <a14:m>
                  <m:oMath xmlns:m="http://schemas.openxmlformats.org/officeDocument/2006/math">
                    <m:r>
                      <a:rPr lang="ar-AE" sz="2000" i="1">
                        <a:latin typeface="Cambria Math" panose="02040503050406030204" pitchFamily="18" charset="0"/>
                      </a:rPr>
                      <m:t>𝑠</m:t>
                    </m:r>
                    <m:sSub>
                      <m:sSubPr>
                        <m:ctrlPr>
                          <a:rPr lang="ar-AE" sz="2000" i="1">
                            <a:latin typeface="Cambria Math" panose="02040503050406030204" pitchFamily="18" charset="0"/>
                          </a:rPr>
                        </m:ctrlPr>
                      </m:sSubPr>
                      <m:e>
                        <m:r>
                          <a:rPr lang="ar-AE" sz="2000" i="1">
                            <a:latin typeface="Cambria Math" panose="02040503050406030204" pitchFamily="18" charset="0"/>
                          </a:rPr>
                          <m:t>𝑘</m:t>
                        </m:r>
                      </m:e>
                      <m:sub>
                        <m:r>
                          <a:rPr lang="ar-AE" sz="2000" i="1">
                            <a:latin typeface="Cambria Math" panose="02040503050406030204" pitchFamily="18" charset="0"/>
                          </a:rPr>
                          <m:t>1</m:t>
                        </m:r>
                      </m:sub>
                    </m:sSub>
                  </m:oMath>
                </a14:m>
                <a:endParaRPr sz="2000" baseline="-25000" dirty="0">
                  <a:latin typeface="PT Serif"/>
                  <a:ea typeface="PT Serif"/>
                  <a:cs typeface="PT Serif"/>
                  <a:sym typeface="PT Serif"/>
                </a:endParaRPr>
              </a:p>
            </p:txBody>
          </p:sp>
        </mc:Choice>
        <mc:Fallback xmlns="">
          <p:sp>
            <p:nvSpPr>
              <p:cNvPr id="27" name="Google Shape;166;p21">
                <a:extLst>
                  <a:ext uri="{FF2B5EF4-FFF2-40B4-BE49-F238E27FC236}">
                    <a16:creationId xmlns:a16="http://schemas.microsoft.com/office/drawing/2014/main" id="{79CC9229-64D7-9C5B-21B9-50C24B60FF83}"/>
                  </a:ext>
                </a:extLst>
              </p:cNvPr>
              <p:cNvSpPr txBox="1">
                <a:spLocks noRot="1" noChangeAspect="1" noMove="1" noResize="1" noEditPoints="1" noAdjustHandles="1" noChangeArrowheads="1" noChangeShapeType="1" noTextEdit="1"/>
              </p:cNvSpPr>
              <p:nvPr/>
            </p:nvSpPr>
            <p:spPr>
              <a:xfrm>
                <a:off x="1922625" y="3172875"/>
                <a:ext cx="2072904" cy="492412"/>
              </a:xfrm>
              <a:prstGeom prst="rect">
                <a:avLst/>
              </a:prstGeom>
              <a:blipFill>
                <a:blip r:embed="rId7"/>
                <a:stretch>
                  <a:fillRect l="-3049" b="-1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Google Shape;230;p25">
                <a:extLst>
                  <a:ext uri="{FF2B5EF4-FFF2-40B4-BE49-F238E27FC236}">
                    <a16:creationId xmlns:a16="http://schemas.microsoft.com/office/drawing/2014/main" id="{3867CD7A-43A0-CB2D-A10B-B4795C3DB2FF}"/>
                  </a:ext>
                </a:extLst>
              </p:cNvPr>
              <p:cNvSpPr txBox="1"/>
              <p:nvPr/>
            </p:nvSpPr>
            <p:spPr>
              <a:xfrm>
                <a:off x="160734" y="620962"/>
                <a:ext cx="3639501" cy="492412"/>
              </a:xfrm>
              <a:prstGeom prst="rect">
                <a:avLst/>
              </a:prstGeom>
              <a:noFill/>
              <a:ln>
                <a:noFill/>
              </a:ln>
            </p:spPr>
            <p:txBody>
              <a:bodyPr spcFirstLastPara="1" wrap="square" lIns="91425" tIns="91425" rIns="91425" bIns="91425" anchor="t" anchorCtr="0">
                <a:spAutoFit/>
              </a:bodyPr>
              <a:lstStyle/>
              <a:p>
                <a:pPr lvl="0"/>
                <a:r>
                  <a:rPr lang="en-US" sz="2000" dirty="0">
                    <a:solidFill>
                      <a:schemeClr val="bg2"/>
                    </a:solidFill>
                    <a:latin typeface="PT Serif"/>
                    <a:ea typeface="PT Serif"/>
                    <a:cs typeface="PT Serif"/>
                    <a:sym typeface="PT Serif"/>
                  </a:rPr>
                  <a:t>Public key : {</a:t>
                </a:r>
                <a14:m>
                  <m:oMath xmlns:m="http://schemas.openxmlformats.org/officeDocument/2006/math">
                    <m:r>
                      <a:rPr lang="en-US" sz="2000" b="0" i="0" smtClean="0">
                        <a:solidFill>
                          <a:schemeClr val="bg2"/>
                        </a:solidFill>
                        <a:latin typeface="Cambria Math" panose="02040503050406030204" pitchFamily="18" charset="0"/>
                      </a:rPr>
                      <m:t> </m:t>
                    </m:r>
                    <m:r>
                      <a:rPr lang="en-US"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i="1">
                            <a:solidFill>
                              <a:schemeClr val="bg2"/>
                            </a:solidFill>
                            <a:latin typeface="Cambria Math" panose="02040503050406030204" pitchFamily="18" charset="0"/>
                          </a:rPr>
                          <m:t>1</m:t>
                        </m:r>
                        <m:r>
                          <a:rPr lang="ar-AE" sz="2000" b="0" i="1" smtClean="0">
                            <a:solidFill>
                              <a:schemeClr val="bg2"/>
                            </a:solidFill>
                            <a:latin typeface="Cambria Math" panose="02040503050406030204" pitchFamily="18" charset="0"/>
                          </a:rPr>
                          <m:t> </m:t>
                        </m:r>
                      </m:sub>
                    </m:sSub>
                    <m:r>
                      <a:rPr lang="ar-AE" sz="2000" b="0" i="1" smtClean="0">
                        <a:solidFill>
                          <a:schemeClr val="bg2"/>
                        </a:solidFill>
                        <a:latin typeface="Cambria Math" panose="02040503050406030204" pitchFamily="18" charset="0"/>
                      </a:rPr>
                      <m:t>,</m:t>
                    </m:r>
                    <m:r>
                      <a:rPr lang="ar-AE"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b="0" i="1" smtClean="0">
                            <a:solidFill>
                              <a:schemeClr val="bg2"/>
                            </a:solidFill>
                            <a:latin typeface="Cambria Math" panose="02040503050406030204" pitchFamily="18" charset="0"/>
                          </a:rPr>
                          <m:t>2</m:t>
                        </m:r>
                      </m:sub>
                    </m:sSub>
                  </m:oMath>
                </a14:m>
                <a:r>
                  <a:rPr lang="ar-AE" sz="2000" dirty="0">
                    <a:solidFill>
                      <a:schemeClr val="bg2"/>
                    </a:solidFill>
                    <a:latin typeface="PT Serif"/>
                    <a:ea typeface="PT Serif"/>
                    <a:cs typeface="PT Serif"/>
                    <a:sym typeface="PT Serif"/>
                  </a:rPr>
                  <a:t> , </a:t>
                </a:r>
                <a14:m>
                  <m:oMath xmlns:m="http://schemas.openxmlformats.org/officeDocument/2006/math">
                    <m:r>
                      <a:rPr lang="ar-AE"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b="0" i="1" smtClean="0">
                            <a:solidFill>
                              <a:schemeClr val="bg2"/>
                            </a:solidFill>
                            <a:latin typeface="Cambria Math" panose="02040503050406030204" pitchFamily="18" charset="0"/>
                          </a:rPr>
                          <m:t>3</m:t>
                        </m:r>
                      </m:sub>
                    </m:sSub>
                  </m:oMath>
                </a14:m>
                <a:r>
                  <a:rPr lang="en-US" sz="2000" dirty="0">
                    <a:solidFill>
                      <a:schemeClr val="bg2"/>
                    </a:solidFill>
                    <a:latin typeface="PT Serif"/>
                    <a:ea typeface="PT Serif"/>
                    <a:cs typeface="PT Serif"/>
                    <a:sym typeface="PT Serif"/>
                  </a:rPr>
                  <a:t> }</a:t>
                </a:r>
                <a:endParaRPr lang="ar-AE" sz="2000" dirty="0">
                  <a:solidFill>
                    <a:schemeClr val="bg2"/>
                  </a:solidFill>
                  <a:latin typeface="PT Serif"/>
                  <a:ea typeface="PT Serif"/>
                  <a:cs typeface="PT Serif"/>
                  <a:sym typeface="PT Serif"/>
                </a:endParaRPr>
              </a:p>
            </p:txBody>
          </p:sp>
        </mc:Choice>
        <mc:Fallback xmlns="">
          <p:sp>
            <p:nvSpPr>
              <p:cNvPr id="28" name="Google Shape;230;p25">
                <a:extLst>
                  <a:ext uri="{FF2B5EF4-FFF2-40B4-BE49-F238E27FC236}">
                    <a16:creationId xmlns:a16="http://schemas.microsoft.com/office/drawing/2014/main" id="{3867CD7A-43A0-CB2D-A10B-B4795C3DB2FF}"/>
                  </a:ext>
                </a:extLst>
              </p:cNvPr>
              <p:cNvSpPr txBox="1">
                <a:spLocks noRot="1" noChangeAspect="1" noMove="1" noResize="1" noEditPoints="1" noAdjustHandles="1" noChangeArrowheads="1" noChangeShapeType="1" noTextEdit="1"/>
              </p:cNvSpPr>
              <p:nvPr/>
            </p:nvSpPr>
            <p:spPr>
              <a:xfrm>
                <a:off x="160734" y="620962"/>
                <a:ext cx="3639501" cy="492412"/>
              </a:xfrm>
              <a:prstGeom prst="rect">
                <a:avLst/>
              </a:prstGeom>
              <a:blipFill>
                <a:blip r:embed="rId8"/>
                <a:stretch>
                  <a:fillRect l="-1736" b="-1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Google Shape;227;p25">
                <a:extLst>
                  <a:ext uri="{FF2B5EF4-FFF2-40B4-BE49-F238E27FC236}">
                    <a16:creationId xmlns:a16="http://schemas.microsoft.com/office/drawing/2014/main" id="{3F2BD9C8-0EB2-C399-EDD3-22713A0613D6}"/>
                  </a:ext>
                </a:extLst>
              </p:cNvPr>
              <p:cNvSpPr txBox="1"/>
              <p:nvPr/>
            </p:nvSpPr>
            <p:spPr>
              <a:xfrm>
                <a:off x="2290834" y="2559113"/>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m:oMathPara>
                </a14:m>
                <a:endParaRPr sz="2000" dirty="0"/>
              </a:p>
            </p:txBody>
          </p:sp>
        </mc:Choice>
        <mc:Fallback xmlns="">
          <p:sp>
            <p:nvSpPr>
              <p:cNvPr id="32" name="Google Shape;227;p25">
                <a:extLst>
                  <a:ext uri="{FF2B5EF4-FFF2-40B4-BE49-F238E27FC236}">
                    <a16:creationId xmlns:a16="http://schemas.microsoft.com/office/drawing/2014/main" id="{3F2BD9C8-0EB2-C399-EDD3-22713A0613D6}"/>
                  </a:ext>
                </a:extLst>
              </p:cNvPr>
              <p:cNvSpPr txBox="1">
                <a:spLocks noRot="1" noChangeAspect="1" noMove="1" noResize="1" noEditPoints="1" noAdjustHandles="1" noChangeArrowheads="1" noChangeShapeType="1" noTextEdit="1"/>
              </p:cNvSpPr>
              <p:nvPr/>
            </p:nvSpPr>
            <p:spPr>
              <a:xfrm>
                <a:off x="2290834" y="2559113"/>
                <a:ext cx="1211932" cy="492412"/>
              </a:xfrm>
              <a:prstGeom prst="rect">
                <a:avLst/>
              </a:prstGeom>
              <a:blipFill>
                <a:blip r:embed="rId9"/>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Google Shape;227;p25">
                <a:extLst>
                  <a:ext uri="{FF2B5EF4-FFF2-40B4-BE49-F238E27FC236}">
                    <a16:creationId xmlns:a16="http://schemas.microsoft.com/office/drawing/2014/main" id="{69840488-83A0-3CC9-7531-AB150B7365F8}"/>
                  </a:ext>
                </a:extLst>
              </p:cNvPr>
              <p:cNvSpPr txBox="1"/>
              <p:nvPr/>
            </p:nvSpPr>
            <p:spPr>
              <a:xfrm>
                <a:off x="4646391" y="2534302"/>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m:oMathPara>
                </a14:m>
                <a:endParaRPr sz="2000" dirty="0"/>
              </a:p>
            </p:txBody>
          </p:sp>
        </mc:Choice>
        <mc:Fallback xmlns="">
          <p:sp>
            <p:nvSpPr>
              <p:cNvPr id="33" name="Google Shape;227;p25">
                <a:extLst>
                  <a:ext uri="{FF2B5EF4-FFF2-40B4-BE49-F238E27FC236}">
                    <a16:creationId xmlns:a16="http://schemas.microsoft.com/office/drawing/2014/main" id="{69840488-83A0-3CC9-7531-AB150B7365F8}"/>
                  </a:ext>
                </a:extLst>
              </p:cNvPr>
              <p:cNvSpPr txBox="1">
                <a:spLocks noRot="1" noChangeAspect="1" noMove="1" noResize="1" noEditPoints="1" noAdjustHandles="1" noChangeArrowheads="1" noChangeShapeType="1" noTextEdit="1"/>
              </p:cNvSpPr>
              <p:nvPr/>
            </p:nvSpPr>
            <p:spPr>
              <a:xfrm>
                <a:off x="4646391" y="2534302"/>
                <a:ext cx="1211932" cy="492412"/>
              </a:xfrm>
              <a:prstGeom prst="rect">
                <a:avLst/>
              </a:prstGeom>
              <a:blipFill>
                <a:blip r:embed="rId10"/>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Google Shape;227;p25">
                <a:extLst>
                  <a:ext uri="{FF2B5EF4-FFF2-40B4-BE49-F238E27FC236}">
                    <a16:creationId xmlns:a16="http://schemas.microsoft.com/office/drawing/2014/main" id="{8489E0F9-7667-A819-6BD4-F4974A088478}"/>
                  </a:ext>
                </a:extLst>
              </p:cNvPr>
              <p:cNvSpPr txBox="1"/>
              <p:nvPr/>
            </p:nvSpPr>
            <p:spPr>
              <a:xfrm>
                <a:off x="7104997" y="2519430"/>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m:oMathPara>
                </a14:m>
                <a:endParaRPr sz="2000" dirty="0"/>
              </a:p>
            </p:txBody>
          </p:sp>
        </mc:Choice>
        <mc:Fallback xmlns="">
          <p:sp>
            <p:nvSpPr>
              <p:cNvPr id="34" name="Google Shape;227;p25">
                <a:extLst>
                  <a:ext uri="{FF2B5EF4-FFF2-40B4-BE49-F238E27FC236}">
                    <a16:creationId xmlns:a16="http://schemas.microsoft.com/office/drawing/2014/main" id="{8489E0F9-7667-A819-6BD4-F4974A088478}"/>
                  </a:ext>
                </a:extLst>
              </p:cNvPr>
              <p:cNvSpPr txBox="1">
                <a:spLocks noRot="1" noChangeAspect="1" noMove="1" noResize="1" noEditPoints="1" noAdjustHandles="1" noChangeArrowheads="1" noChangeShapeType="1" noTextEdit="1"/>
              </p:cNvSpPr>
              <p:nvPr/>
            </p:nvSpPr>
            <p:spPr>
              <a:xfrm>
                <a:off x="7104997" y="2519430"/>
                <a:ext cx="1211932" cy="492412"/>
              </a:xfrm>
              <a:prstGeom prst="rect">
                <a:avLst/>
              </a:prstGeom>
              <a:blipFill>
                <a:blip r:embed="rId11"/>
                <a:stretch>
                  <a:fillRect b="-5000"/>
                </a:stretch>
              </a:blipFill>
              <a:ln>
                <a:noFill/>
              </a:ln>
            </p:spPr>
            <p:txBody>
              <a:bodyPr/>
              <a:lstStyle/>
              <a:p>
                <a:r>
                  <a:rPr lang="en-US">
                    <a:noFill/>
                  </a:rPr>
                  <a:t> </a:t>
                </a:r>
              </a:p>
            </p:txBody>
          </p:sp>
        </mc:Fallback>
      </mc:AlternateContent>
      <p:pic>
        <p:nvPicPr>
          <p:cNvPr id="35" name="Google Shape;165;p21" descr="A picture containing clipart&#10;&#10;Description automatically generated">
            <a:extLst>
              <a:ext uri="{FF2B5EF4-FFF2-40B4-BE49-F238E27FC236}">
                <a16:creationId xmlns:a16="http://schemas.microsoft.com/office/drawing/2014/main" id="{73F2789F-D8FB-66BD-3509-BF471A27FE0D}"/>
              </a:ext>
            </a:extLst>
          </p:cNvPr>
          <p:cNvPicPr preferRelativeResize="0"/>
          <p:nvPr/>
        </p:nvPicPr>
        <p:blipFill>
          <a:blip r:embed="rId12">
            <a:alphaModFix/>
          </a:blip>
          <a:stretch>
            <a:fillRect/>
          </a:stretch>
        </p:blipFill>
        <p:spPr>
          <a:xfrm>
            <a:off x="2129905" y="1505856"/>
            <a:ext cx="690275" cy="674124"/>
          </a:xfrm>
          <a:prstGeom prst="rect">
            <a:avLst/>
          </a:prstGeom>
          <a:noFill/>
          <a:ln>
            <a:noFill/>
          </a:ln>
        </p:spPr>
      </p:pic>
      <p:pic>
        <p:nvPicPr>
          <p:cNvPr id="13" name="Google Shape;195;p22" descr="A picture containing clipart&#10;&#10;Description automatically generated">
            <a:extLst>
              <a:ext uri="{FF2B5EF4-FFF2-40B4-BE49-F238E27FC236}">
                <a16:creationId xmlns:a16="http://schemas.microsoft.com/office/drawing/2014/main" id="{03C73C50-2195-921A-58D1-76EE9C293A26}"/>
              </a:ext>
            </a:extLst>
          </p:cNvPr>
          <p:cNvPicPr preferRelativeResize="0"/>
          <p:nvPr/>
        </p:nvPicPr>
        <p:blipFill>
          <a:blip r:embed="rId12">
            <a:alphaModFix/>
          </a:blip>
          <a:stretch>
            <a:fillRect/>
          </a:stretch>
        </p:blipFill>
        <p:spPr>
          <a:xfrm>
            <a:off x="4381195" y="1505856"/>
            <a:ext cx="690275" cy="674124"/>
          </a:xfrm>
          <a:prstGeom prst="rect">
            <a:avLst/>
          </a:prstGeom>
          <a:noFill/>
          <a:ln>
            <a:noFill/>
          </a:ln>
        </p:spPr>
      </p:pic>
      <mc:AlternateContent xmlns:mc="http://schemas.openxmlformats.org/markup-compatibility/2006" xmlns:a14="http://schemas.microsoft.com/office/drawing/2010/main">
        <mc:Choice Requires="a14">
          <p:sp>
            <p:nvSpPr>
              <p:cNvPr id="36" name="Google Shape;192;p22">
                <a:extLst>
                  <a:ext uri="{FF2B5EF4-FFF2-40B4-BE49-F238E27FC236}">
                    <a16:creationId xmlns:a16="http://schemas.microsoft.com/office/drawing/2014/main" id="{C2D77535-9F0E-AF23-A444-D46BED4272FF}"/>
                  </a:ext>
                </a:extLst>
              </p:cNvPr>
              <p:cNvSpPr txBox="1"/>
              <p:nvPr/>
            </p:nvSpPr>
            <p:spPr>
              <a:xfrm>
                <a:off x="3362829" y="2658754"/>
                <a:ext cx="632700" cy="487091"/>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ar-AE" sz="2000" i="1" smtClean="0">
                          <a:latin typeface="Cambria Math" panose="02040503050406030204" pitchFamily="18" charset="0"/>
                        </a:rPr>
                        <m:t>𝑠</m:t>
                      </m:r>
                      <m:sSubSup>
                        <m:sSubSupPr>
                          <m:ctrlPr>
                            <a:rPr lang="en-US" sz="2000" i="1">
                              <a:latin typeface="Cambria Math" panose="02040503050406030204" pitchFamily="18" charset="0"/>
                            </a:rPr>
                          </m:ctrlPr>
                        </m:sSubSupPr>
                        <m:e>
                          <m:r>
                            <a:rPr lang="ar-AE" sz="2000" i="1">
                              <a:latin typeface="Cambria Math" panose="02040503050406030204" pitchFamily="18" charset="0"/>
                            </a:rPr>
                            <m:t>𝑘</m:t>
                          </m:r>
                        </m:e>
                        <m:sub>
                          <m:r>
                            <a:rPr lang="en-US" sz="2000" b="0" i="1" smtClean="0">
                              <a:latin typeface="Cambria Math" panose="02040503050406030204" pitchFamily="18" charset="0"/>
                            </a:rPr>
                            <m:t>1</m:t>
                          </m:r>
                        </m:sub>
                        <m:sup>
                          <m:r>
                            <a:rPr lang="en-US" sz="2000" i="1">
                              <a:latin typeface="Cambria Math" panose="02040503050406030204" pitchFamily="18" charset="0"/>
                            </a:rPr>
                            <m:t>′</m:t>
                          </m:r>
                        </m:sup>
                      </m:sSubSup>
                    </m:oMath>
                  </m:oMathPara>
                </a14:m>
                <a:endParaRPr lang="ar-AE" sz="2000" baseline="-25000" dirty="0"/>
              </a:p>
            </p:txBody>
          </p:sp>
        </mc:Choice>
        <mc:Fallback xmlns="">
          <p:sp>
            <p:nvSpPr>
              <p:cNvPr id="36" name="Google Shape;192;p22">
                <a:extLst>
                  <a:ext uri="{FF2B5EF4-FFF2-40B4-BE49-F238E27FC236}">
                    <a16:creationId xmlns:a16="http://schemas.microsoft.com/office/drawing/2014/main" id="{C2D77535-9F0E-AF23-A444-D46BED4272FF}"/>
                  </a:ext>
                </a:extLst>
              </p:cNvPr>
              <p:cNvSpPr txBox="1">
                <a:spLocks noRot="1" noChangeAspect="1" noMove="1" noResize="1" noEditPoints="1" noAdjustHandles="1" noChangeArrowheads="1" noChangeShapeType="1" noTextEdit="1"/>
              </p:cNvSpPr>
              <p:nvPr/>
            </p:nvSpPr>
            <p:spPr>
              <a:xfrm>
                <a:off x="3362829" y="2658754"/>
                <a:ext cx="632700" cy="487091"/>
              </a:xfrm>
              <a:prstGeom prst="rect">
                <a:avLst/>
              </a:prstGeom>
              <a:blipFill>
                <a:blip r:embed="rId13"/>
                <a:stretch>
                  <a:fillRect r="-3922" b="-76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Google Shape;193;p22">
                <a:extLst>
                  <a:ext uri="{FF2B5EF4-FFF2-40B4-BE49-F238E27FC236}">
                    <a16:creationId xmlns:a16="http://schemas.microsoft.com/office/drawing/2014/main" id="{1D673DCF-49DB-4CBB-832D-D3699651C13C}"/>
                  </a:ext>
                </a:extLst>
              </p:cNvPr>
              <p:cNvSpPr txBox="1"/>
              <p:nvPr/>
            </p:nvSpPr>
            <p:spPr>
              <a:xfrm>
                <a:off x="5751414" y="2658754"/>
                <a:ext cx="632700" cy="492600"/>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ar-AE" sz="2000" i="1" smtClean="0">
                          <a:latin typeface="Cambria Math" panose="02040503050406030204" pitchFamily="18" charset="0"/>
                        </a:rPr>
                        <m:t>𝑠</m:t>
                      </m:r>
                      <m:sSubSup>
                        <m:sSubSupPr>
                          <m:ctrlPr>
                            <a:rPr lang="en-US" sz="2000" i="1">
                              <a:latin typeface="Cambria Math" panose="02040503050406030204" pitchFamily="18" charset="0"/>
                            </a:rPr>
                          </m:ctrlPr>
                        </m:sSubSupPr>
                        <m:e>
                          <m:r>
                            <a:rPr lang="ar-AE" sz="2000" i="1">
                              <a:latin typeface="Cambria Math" panose="02040503050406030204" pitchFamily="18" charset="0"/>
                            </a:rPr>
                            <m:t>𝑘</m:t>
                          </m:r>
                        </m:e>
                        <m:sub>
                          <m:r>
                            <a:rPr lang="en-US" sz="2000" b="0" i="1" smtClean="0">
                              <a:latin typeface="Cambria Math" panose="02040503050406030204" pitchFamily="18" charset="0"/>
                            </a:rPr>
                            <m:t>2</m:t>
                          </m:r>
                        </m:sub>
                        <m:sup>
                          <m:r>
                            <a:rPr lang="en-US" sz="2000" i="1">
                              <a:latin typeface="Cambria Math" panose="02040503050406030204" pitchFamily="18" charset="0"/>
                            </a:rPr>
                            <m:t>′</m:t>
                          </m:r>
                        </m:sup>
                      </m:sSubSup>
                    </m:oMath>
                  </m:oMathPara>
                </a14:m>
                <a:endParaRPr lang="ar-AE" sz="2000" baseline="-25000" dirty="0"/>
              </a:p>
            </p:txBody>
          </p:sp>
        </mc:Choice>
        <mc:Fallback xmlns="">
          <p:sp>
            <p:nvSpPr>
              <p:cNvPr id="37" name="Google Shape;193;p22">
                <a:extLst>
                  <a:ext uri="{FF2B5EF4-FFF2-40B4-BE49-F238E27FC236}">
                    <a16:creationId xmlns:a16="http://schemas.microsoft.com/office/drawing/2014/main" id="{1D673DCF-49DB-4CBB-832D-D3699651C13C}"/>
                  </a:ext>
                </a:extLst>
              </p:cNvPr>
              <p:cNvSpPr txBox="1">
                <a:spLocks noRot="1" noChangeAspect="1" noMove="1" noResize="1" noEditPoints="1" noAdjustHandles="1" noChangeArrowheads="1" noChangeShapeType="1" noTextEdit="1"/>
              </p:cNvSpPr>
              <p:nvPr/>
            </p:nvSpPr>
            <p:spPr>
              <a:xfrm>
                <a:off x="5751414" y="2658754"/>
                <a:ext cx="632700" cy="492600"/>
              </a:xfrm>
              <a:prstGeom prst="rect">
                <a:avLst/>
              </a:prstGeom>
              <a:blipFill>
                <a:blip r:embed="rId14"/>
                <a:stretch>
                  <a:fillRect r="-3922"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Google Shape;194;p22">
                <a:extLst>
                  <a:ext uri="{FF2B5EF4-FFF2-40B4-BE49-F238E27FC236}">
                    <a16:creationId xmlns:a16="http://schemas.microsoft.com/office/drawing/2014/main" id="{AA9D9C8E-06B5-ED72-1659-900E45728B5F}"/>
                  </a:ext>
                </a:extLst>
              </p:cNvPr>
              <p:cNvSpPr txBox="1"/>
              <p:nvPr/>
            </p:nvSpPr>
            <p:spPr>
              <a:xfrm>
                <a:off x="8187572" y="2653069"/>
                <a:ext cx="595200" cy="492600"/>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ar-AE" sz="2000" i="1" smtClean="0">
                          <a:latin typeface="Cambria Math" panose="02040503050406030204" pitchFamily="18" charset="0"/>
                        </a:rPr>
                        <m:t>𝑠</m:t>
                      </m:r>
                      <m:sSubSup>
                        <m:sSubSupPr>
                          <m:ctrlPr>
                            <a:rPr lang="en-US" sz="2000" b="0" i="1" smtClean="0">
                              <a:latin typeface="Cambria Math" panose="02040503050406030204" pitchFamily="18" charset="0"/>
                            </a:rPr>
                          </m:ctrlPr>
                        </m:sSubSupPr>
                        <m:e>
                          <m:r>
                            <a:rPr lang="ar-AE" sz="2000" i="1">
                              <a:latin typeface="Cambria Math" panose="02040503050406030204" pitchFamily="18" charset="0"/>
                            </a:rPr>
                            <m:t>𝑘</m:t>
                          </m:r>
                        </m:e>
                        <m:sub>
                          <m:r>
                            <a:rPr lang="ar-AE" sz="2000" i="1">
                              <a:latin typeface="Cambria Math" panose="02040503050406030204" pitchFamily="18" charset="0"/>
                            </a:rPr>
                            <m:t>3</m:t>
                          </m:r>
                        </m:sub>
                        <m:sup>
                          <m:r>
                            <a:rPr lang="en-US" sz="2000" b="0" i="1" smtClean="0">
                              <a:latin typeface="Cambria Math" panose="02040503050406030204" pitchFamily="18" charset="0"/>
                            </a:rPr>
                            <m:t>′</m:t>
                          </m:r>
                        </m:sup>
                      </m:sSubSup>
                    </m:oMath>
                  </m:oMathPara>
                </a14:m>
                <a:endParaRPr lang="ar-AE" sz="2000" baseline="-25000" dirty="0"/>
              </a:p>
            </p:txBody>
          </p:sp>
        </mc:Choice>
        <mc:Fallback xmlns="">
          <p:sp>
            <p:nvSpPr>
              <p:cNvPr id="38" name="Google Shape;194;p22">
                <a:extLst>
                  <a:ext uri="{FF2B5EF4-FFF2-40B4-BE49-F238E27FC236}">
                    <a16:creationId xmlns:a16="http://schemas.microsoft.com/office/drawing/2014/main" id="{AA9D9C8E-06B5-ED72-1659-900E45728B5F}"/>
                  </a:ext>
                </a:extLst>
              </p:cNvPr>
              <p:cNvSpPr txBox="1">
                <a:spLocks noRot="1" noChangeAspect="1" noMove="1" noResize="1" noEditPoints="1" noAdjustHandles="1" noChangeArrowheads="1" noChangeShapeType="1" noTextEdit="1"/>
              </p:cNvSpPr>
              <p:nvPr/>
            </p:nvSpPr>
            <p:spPr>
              <a:xfrm>
                <a:off x="8187572" y="2653069"/>
                <a:ext cx="595200" cy="492600"/>
              </a:xfrm>
              <a:prstGeom prst="rect">
                <a:avLst/>
              </a:prstGeom>
              <a:blipFill>
                <a:blip r:embed="rId15"/>
                <a:stretch>
                  <a:fillRect r="-8333" b="-7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139C080-412F-9016-3CAB-DB0ED543607E}"/>
                  </a:ext>
                </a:extLst>
              </p:cNvPr>
              <p:cNvSpPr txBox="1"/>
              <p:nvPr/>
            </p:nvSpPr>
            <p:spPr>
              <a:xfrm>
                <a:off x="10462" y="2616004"/>
                <a:ext cx="2297286" cy="400110"/>
              </a:xfrm>
              <a:prstGeom prst="rect">
                <a:avLst/>
              </a:prstGeom>
              <a:noFill/>
            </p:spPr>
            <p:txBody>
              <a:bodyPr wrap="square" rtlCol="0">
                <a:spAutoFit/>
              </a:bodyPr>
              <a:lstStyle/>
              <a:p>
                <a:r>
                  <a:rPr lang="en-US" sz="2000" dirty="0">
                    <a:solidFill>
                      <a:schemeClr val="accent1">
                        <a:lumMod val="50000"/>
                      </a:schemeClr>
                    </a:solidFill>
                    <a:latin typeface="PT Serif" panose="020A0603040505020204" pitchFamily="18" charset="77"/>
                  </a:rPr>
                  <a:t>Update (</a:t>
                </a:r>
                <a14:m>
                  <m:oMath xmlns:m="http://schemas.openxmlformats.org/officeDocument/2006/math">
                    <m:r>
                      <a:rPr lang="en-US" sz="2000" b="0" i="1" smtClean="0">
                        <a:solidFill>
                          <a:schemeClr val="accent1">
                            <a:lumMod val="50000"/>
                          </a:schemeClr>
                        </a:solidFill>
                        <a:latin typeface="Cambria Math" panose="02040503050406030204" pitchFamily="18" charset="0"/>
                      </a:rPr>
                      <m:t>𝑝𝑘</m:t>
                    </m:r>
                    <m:r>
                      <a:rPr lang="en-US" sz="2000" b="0" i="1" smtClean="0">
                        <a:solidFill>
                          <a:schemeClr val="accent1">
                            <a:lumMod val="50000"/>
                          </a:schemeClr>
                        </a:solidFill>
                        <a:latin typeface="Cambria Math" panose="02040503050406030204" pitchFamily="18" charset="0"/>
                      </a:rPr>
                      <m:t>, { </m:t>
                    </m:r>
                    <m:r>
                      <a:rPr lang="en-US" sz="2000" b="0" i="1" smtClean="0">
                        <a:solidFill>
                          <a:schemeClr val="accent1">
                            <a:lumMod val="50000"/>
                          </a:schemeClr>
                        </a:solidFill>
                        <a:latin typeface="Cambria Math" panose="02040503050406030204" pitchFamily="18" charset="0"/>
                      </a:rPr>
                      <m:t>𝑠</m:t>
                    </m:r>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𝑘</m:t>
                        </m:r>
                      </m:e>
                      <m:sub>
                        <m:r>
                          <a:rPr lang="en-US" sz="2000" b="0" i="1" smtClean="0">
                            <a:solidFill>
                              <a:schemeClr val="accent1">
                                <a:lumMod val="50000"/>
                              </a:schemeClr>
                            </a:solidFill>
                            <a:latin typeface="Cambria Math" panose="02040503050406030204" pitchFamily="18" charset="0"/>
                          </a:rPr>
                          <m:t>𝑖</m:t>
                        </m:r>
                      </m:sub>
                    </m:sSub>
                    <m:r>
                      <a:rPr lang="en-US" sz="2000" b="0" i="1" smtClean="0">
                        <a:solidFill>
                          <a:schemeClr val="accent1">
                            <a:lumMod val="50000"/>
                          </a:schemeClr>
                        </a:solidFill>
                        <a:latin typeface="Cambria Math" panose="02040503050406030204" pitchFamily="18" charset="0"/>
                      </a:rPr>
                      <m:t> }</m:t>
                    </m:r>
                  </m:oMath>
                </a14:m>
                <a:r>
                  <a:rPr lang="en-US" sz="2000" dirty="0">
                    <a:solidFill>
                      <a:schemeClr val="accent1">
                        <a:lumMod val="50000"/>
                      </a:schemeClr>
                    </a:solidFill>
                    <a:latin typeface="PT Serif" panose="020A0603040505020204" pitchFamily="18" charset="77"/>
                  </a:rPr>
                  <a:t>)</a:t>
                </a:r>
              </a:p>
            </p:txBody>
          </p:sp>
        </mc:Choice>
        <mc:Fallback xmlns="">
          <p:sp>
            <p:nvSpPr>
              <p:cNvPr id="39" name="TextBox 38">
                <a:extLst>
                  <a:ext uri="{FF2B5EF4-FFF2-40B4-BE49-F238E27FC236}">
                    <a16:creationId xmlns:a16="http://schemas.microsoft.com/office/drawing/2014/main" id="{6139C080-412F-9016-3CAB-DB0ED543607E}"/>
                  </a:ext>
                </a:extLst>
              </p:cNvPr>
              <p:cNvSpPr txBox="1">
                <a:spLocks noRot="1" noChangeAspect="1" noMove="1" noResize="1" noEditPoints="1" noAdjustHandles="1" noChangeArrowheads="1" noChangeShapeType="1" noTextEdit="1"/>
              </p:cNvSpPr>
              <p:nvPr/>
            </p:nvSpPr>
            <p:spPr>
              <a:xfrm>
                <a:off x="10462" y="2616004"/>
                <a:ext cx="2297286" cy="400110"/>
              </a:xfrm>
              <a:prstGeom prst="rect">
                <a:avLst/>
              </a:prstGeom>
              <a:blipFill>
                <a:blip r:embed="rId16"/>
                <a:stretch>
                  <a:fillRect l="-2747" t="-6061" r="-1099" b="-24242"/>
                </a:stretch>
              </a:blipFill>
            </p:spPr>
            <p:txBody>
              <a:bodyPr/>
              <a:lstStyle/>
              <a:p>
                <a:r>
                  <a:rPr lang="en-US">
                    <a:noFill/>
                  </a:rPr>
                  <a:t> </a:t>
                </a:r>
              </a:p>
            </p:txBody>
          </p:sp>
        </mc:Fallback>
      </mc:AlternateContent>
      <p:cxnSp>
        <p:nvCxnSpPr>
          <p:cNvPr id="41" name="Google Shape;316;p30">
            <a:extLst>
              <a:ext uri="{FF2B5EF4-FFF2-40B4-BE49-F238E27FC236}">
                <a16:creationId xmlns:a16="http://schemas.microsoft.com/office/drawing/2014/main" id="{FEBAFB9F-D004-70A6-1EC1-B48EE773C28F}"/>
              </a:ext>
            </a:extLst>
          </p:cNvPr>
          <p:cNvCxnSpPr/>
          <p:nvPr/>
        </p:nvCxnSpPr>
        <p:spPr>
          <a:xfrm rot="10800000" flipH="1">
            <a:off x="3002564" y="2702728"/>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42" name="Google Shape;316;p30">
            <a:extLst>
              <a:ext uri="{FF2B5EF4-FFF2-40B4-BE49-F238E27FC236}">
                <a16:creationId xmlns:a16="http://schemas.microsoft.com/office/drawing/2014/main" id="{C5B55575-D2FA-406A-5A6E-91CEA40E84D0}"/>
              </a:ext>
            </a:extLst>
          </p:cNvPr>
          <p:cNvCxnSpPr/>
          <p:nvPr/>
        </p:nvCxnSpPr>
        <p:spPr>
          <a:xfrm rot="10800000" flipH="1">
            <a:off x="5378013" y="2692789"/>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43" name="Google Shape;316;p30">
            <a:extLst>
              <a:ext uri="{FF2B5EF4-FFF2-40B4-BE49-F238E27FC236}">
                <a16:creationId xmlns:a16="http://schemas.microsoft.com/office/drawing/2014/main" id="{6336069A-E701-6054-B180-C6ECD3FF5B24}"/>
              </a:ext>
            </a:extLst>
          </p:cNvPr>
          <p:cNvCxnSpPr/>
          <p:nvPr/>
        </p:nvCxnSpPr>
        <p:spPr>
          <a:xfrm rot="10800000" flipH="1">
            <a:off x="7842913" y="2662971"/>
            <a:ext cx="206100" cy="214800"/>
          </a:xfrm>
          <a:prstGeom prst="straightConnector1">
            <a:avLst/>
          </a:prstGeom>
          <a:noFill/>
          <a:ln w="28575" cap="flat" cmpd="sng">
            <a:solidFill>
              <a:schemeClr val="dk2"/>
            </a:solidFill>
            <a:prstDash val="solid"/>
            <a:round/>
            <a:headEnd type="none" w="med" len="med"/>
            <a:tailEnd type="none" w="med" len="med"/>
          </a:ln>
        </p:spPr>
      </p:cxnSp>
      <p:sp>
        <p:nvSpPr>
          <p:cNvPr id="4" name="Google Shape;304;p30">
            <a:extLst>
              <a:ext uri="{FF2B5EF4-FFF2-40B4-BE49-F238E27FC236}">
                <a16:creationId xmlns:a16="http://schemas.microsoft.com/office/drawing/2014/main" id="{A5279C91-39A2-157E-DDEE-81F74DB86F6A}"/>
              </a:ext>
            </a:extLst>
          </p:cNvPr>
          <p:cNvSpPr txBox="1">
            <a:spLocks/>
          </p:cNvSpPr>
          <p:nvPr/>
        </p:nvSpPr>
        <p:spPr>
          <a:xfrm>
            <a:off x="278489" y="4077272"/>
            <a:ext cx="8736495" cy="6835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T Serif"/>
              <a:buChar char="●"/>
              <a:defRPr sz="1800" b="0" i="0" u="none" strike="noStrike" cap="none">
                <a:solidFill>
                  <a:schemeClr val="dk2"/>
                </a:solidFill>
                <a:latin typeface="PT Serif"/>
                <a:ea typeface="PT Serif"/>
                <a:cs typeface="PT Serif"/>
                <a:sym typeface="PT Serif"/>
              </a:defRPr>
            </a:lvl1pPr>
            <a:lvl2pPr marL="914400" marR="0" lvl="1"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2pPr>
            <a:lvl3pPr marL="1371600" marR="0" lvl="2"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3pPr>
            <a:lvl4pPr marL="1828800" marR="0" lvl="3"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4pPr>
            <a:lvl5pPr marL="2286000" marR="0" lvl="4"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5pPr>
            <a:lvl6pPr marL="2743200" marR="0" lvl="5"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6pPr>
            <a:lvl7pPr marL="3200400" marR="0" lvl="6"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7pPr>
            <a:lvl8pPr marL="3657600" marR="0" lvl="7"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8pPr>
            <a:lvl9pPr marL="4114800" marR="0" lvl="8"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9pPr>
          </a:lstStyle>
          <a:p>
            <a:pPr marL="0" indent="0">
              <a:spcAft>
                <a:spcPts val="1200"/>
              </a:spcAft>
              <a:buFont typeface="PT Serif"/>
              <a:buNone/>
            </a:pPr>
            <a:r>
              <a:rPr lang="en-US" sz="2000" dirty="0">
                <a:solidFill>
                  <a:schemeClr val="tx1"/>
                </a:solidFill>
              </a:rPr>
              <a:t>Impossible to securely refresh secret keys without changing the public key!</a:t>
            </a:r>
          </a:p>
        </p:txBody>
      </p:sp>
      <p:pic>
        <p:nvPicPr>
          <p:cNvPr id="2" name="Picture 1" descr="A picture containing text, vector graphics&#10;&#10;Description automatically generated">
            <a:extLst>
              <a:ext uri="{FF2B5EF4-FFF2-40B4-BE49-F238E27FC236}">
                <a16:creationId xmlns:a16="http://schemas.microsoft.com/office/drawing/2014/main" id="{E3675972-95DC-6B75-C283-9C7F041F6153}"/>
              </a:ext>
            </a:extLst>
          </p:cNvPr>
          <p:cNvPicPr>
            <a:picLocks noChangeAspect="1"/>
          </p:cNvPicPr>
          <p:nvPr/>
        </p:nvPicPr>
        <p:blipFill>
          <a:blip r:embed="rId17"/>
          <a:stretch>
            <a:fillRect/>
          </a:stretch>
        </p:blipFill>
        <p:spPr>
          <a:xfrm>
            <a:off x="7293938" y="1481817"/>
            <a:ext cx="834050" cy="1176937"/>
          </a:xfrm>
          <a:prstGeom prst="rect">
            <a:avLst/>
          </a:prstGeom>
        </p:spPr>
      </p:pic>
    </p:spTree>
    <p:extLst>
      <p:ext uri="{BB962C8B-B14F-4D97-AF65-F5344CB8AC3E}">
        <p14:creationId xmlns:p14="http://schemas.microsoft.com/office/powerpoint/2010/main" val="367629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29"/>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Trivial ATS is not Refreshable!</a:t>
            </a:r>
            <a:endParaRPr dirty="0"/>
          </a:p>
        </p:txBody>
      </p:sp>
      <mc:AlternateContent xmlns:mc="http://schemas.openxmlformats.org/markup-compatibility/2006" xmlns:a14="http://schemas.microsoft.com/office/drawing/2010/main">
        <mc:Choice Requires="a14">
          <p:sp>
            <p:nvSpPr>
              <p:cNvPr id="4" name="Google Shape;230;p25">
                <a:extLst>
                  <a:ext uri="{FF2B5EF4-FFF2-40B4-BE49-F238E27FC236}">
                    <a16:creationId xmlns:a16="http://schemas.microsoft.com/office/drawing/2014/main" id="{73CE5A52-F192-F256-DC7B-FDC881E0C1E9}"/>
                  </a:ext>
                </a:extLst>
              </p:cNvPr>
              <p:cNvSpPr txBox="1"/>
              <p:nvPr/>
            </p:nvSpPr>
            <p:spPr>
              <a:xfrm>
                <a:off x="6884945" y="2209015"/>
                <a:ext cx="2073180" cy="800189"/>
              </a:xfrm>
              <a:prstGeom prst="rect">
                <a:avLst/>
              </a:prstGeom>
              <a:noFill/>
              <a:ln>
                <a:noFill/>
              </a:ln>
            </p:spPr>
            <p:txBody>
              <a:bodyPr spcFirstLastPara="1" wrap="square" lIns="91425" tIns="91425" rIns="91425" bIns="91425" anchor="t" anchorCtr="0">
                <a:spAutoFit/>
              </a:bodyPr>
              <a:lstStyle/>
              <a:p>
                <a:pPr lvl="0" algn="ctr"/>
                <a:r>
                  <a:rPr lang="en-US" sz="2000" dirty="0">
                    <a:solidFill>
                      <a:schemeClr val="bg2"/>
                    </a:solidFill>
                    <a:latin typeface="PT Serif"/>
                    <a:ea typeface="PT Serif"/>
                    <a:cs typeface="PT Serif"/>
                    <a:sym typeface="PT Serif"/>
                  </a:rPr>
                  <a:t>Public key : {</a:t>
                </a:r>
                <a14:m>
                  <m:oMath xmlns:m="http://schemas.openxmlformats.org/officeDocument/2006/math">
                    <m:r>
                      <a:rPr lang="en-US" sz="2000" b="0" i="0" smtClean="0">
                        <a:solidFill>
                          <a:schemeClr val="bg2"/>
                        </a:solidFill>
                        <a:latin typeface="Cambria Math" panose="02040503050406030204" pitchFamily="18" charset="0"/>
                      </a:rPr>
                      <m:t> </m:t>
                    </m:r>
                    <m:r>
                      <a:rPr lang="en-US"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i="1">
                            <a:solidFill>
                              <a:schemeClr val="bg2"/>
                            </a:solidFill>
                            <a:latin typeface="Cambria Math" panose="02040503050406030204" pitchFamily="18" charset="0"/>
                          </a:rPr>
                          <m:t>1</m:t>
                        </m:r>
                        <m:r>
                          <a:rPr lang="ar-AE" sz="2000" b="0" i="1" smtClean="0">
                            <a:solidFill>
                              <a:schemeClr val="bg2"/>
                            </a:solidFill>
                            <a:latin typeface="Cambria Math" panose="02040503050406030204" pitchFamily="18" charset="0"/>
                          </a:rPr>
                          <m:t> </m:t>
                        </m:r>
                      </m:sub>
                    </m:sSub>
                    <m:r>
                      <a:rPr lang="ar-AE" sz="2000" b="0" i="1" smtClean="0">
                        <a:solidFill>
                          <a:schemeClr val="bg2"/>
                        </a:solidFill>
                        <a:latin typeface="Cambria Math" panose="02040503050406030204" pitchFamily="18" charset="0"/>
                      </a:rPr>
                      <m:t>,</m:t>
                    </m:r>
                    <m:r>
                      <a:rPr lang="ar-AE"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b="0" i="1" smtClean="0">
                            <a:solidFill>
                              <a:schemeClr val="bg2"/>
                            </a:solidFill>
                            <a:latin typeface="Cambria Math" panose="02040503050406030204" pitchFamily="18" charset="0"/>
                          </a:rPr>
                          <m:t>2</m:t>
                        </m:r>
                      </m:sub>
                    </m:sSub>
                  </m:oMath>
                </a14:m>
                <a:r>
                  <a:rPr lang="ar-AE" sz="2000" dirty="0">
                    <a:solidFill>
                      <a:schemeClr val="bg2"/>
                    </a:solidFill>
                    <a:latin typeface="PT Serif"/>
                    <a:ea typeface="PT Serif"/>
                    <a:cs typeface="PT Serif"/>
                    <a:sym typeface="PT Serif"/>
                  </a:rPr>
                  <a:t> , </a:t>
                </a:r>
                <a14:m>
                  <m:oMath xmlns:m="http://schemas.openxmlformats.org/officeDocument/2006/math">
                    <m:r>
                      <a:rPr lang="ar-AE"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b="0" i="1" smtClean="0">
                            <a:solidFill>
                              <a:schemeClr val="bg2"/>
                            </a:solidFill>
                            <a:latin typeface="Cambria Math" panose="02040503050406030204" pitchFamily="18" charset="0"/>
                          </a:rPr>
                          <m:t>3</m:t>
                        </m:r>
                      </m:sub>
                    </m:sSub>
                  </m:oMath>
                </a14:m>
                <a:r>
                  <a:rPr lang="en-US" sz="2000" dirty="0">
                    <a:solidFill>
                      <a:schemeClr val="bg2"/>
                    </a:solidFill>
                    <a:latin typeface="PT Serif"/>
                    <a:ea typeface="PT Serif"/>
                    <a:cs typeface="PT Serif"/>
                    <a:sym typeface="PT Serif"/>
                  </a:rPr>
                  <a:t> }</a:t>
                </a:r>
                <a:endParaRPr lang="ar-AE" sz="2000" dirty="0">
                  <a:solidFill>
                    <a:schemeClr val="bg2"/>
                  </a:solidFill>
                  <a:latin typeface="PT Serif"/>
                  <a:ea typeface="PT Serif"/>
                  <a:cs typeface="PT Serif"/>
                  <a:sym typeface="PT Serif"/>
                </a:endParaRPr>
              </a:p>
            </p:txBody>
          </p:sp>
        </mc:Choice>
        <mc:Fallback xmlns="">
          <p:sp>
            <p:nvSpPr>
              <p:cNvPr id="4" name="Google Shape;230;p25">
                <a:extLst>
                  <a:ext uri="{FF2B5EF4-FFF2-40B4-BE49-F238E27FC236}">
                    <a16:creationId xmlns:a16="http://schemas.microsoft.com/office/drawing/2014/main" id="{73CE5A52-F192-F256-DC7B-FDC881E0C1E9}"/>
                  </a:ext>
                </a:extLst>
              </p:cNvPr>
              <p:cNvSpPr txBox="1">
                <a:spLocks noRot="1" noChangeAspect="1" noMove="1" noResize="1" noEditPoints="1" noAdjustHandles="1" noChangeArrowheads="1" noChangeShapeType="1" noTextEdit="1"/>
              </p:cNvSpPr>
              <p:nvPr/>
            </p:nvSpPr>
            <p:spPr>
              <a:xfrm>
                <a:off x="6884945" y="2209015"/>
                <a:ext cx="2073180" cy="800189"/>
              </a:xfrm>
              <a:prstGeom prst="rect">
                <a:avLst/>
              </a:prstGeom>
              <a:blipFill>
                <a:blip r:embed="rId3"/>
                <a:stretch>
                  <a:fillRect l="-1212" r="-4242" b="-6154"/>
                </a:stretch>
              </a:blipFill>
              <a:ln>
                <a:noFill/>
              </a:ln>
            </p:spPr>
            <p:txBody>
              <a:bodyPr/>
              <a:lstStyle/>
              <a:p>
                <a:r>
                  <a:rPr lang="en-US">
                    <a:noFill/>
                  </a:rPr>
                  <a:t> </a:t>
                </a:r>
              </a:p>
            </p:txBody>
          </p:sp>
        </mc:Fallback>
      </mc:AlternateContent>
      <p:pic>
        <p:nvPicPr>
          <p:cNvPr id="6" name="Google Shape;219;p25">
            <a:extLst>
              <a:ext uri="{FF2B5EF4-FFF2-40B4-BE49-F238E27FC236}">
                <a16:creationId xmlns:a16="http://schemas.microsoft.com/office/drawing/2014/main" id="{90C68D29-72CC-D5E8-4CCD-395EF894A63D}"/>
              </a:ext>
            </a:extLst>
          </p:cNvPr>
          <p:cNvPicPr preferRelativeResize="0"/>
          <p:nvPr/>
        </p:nvPicPr>
        <p:blipFill>
          <a:blip r:embed="rId4">
            <a:alphaModFix/>
          </a:blip>
          <a:stretch>
            <a:fillRect/>
          </a:stretch>
        </p:blipFill>
        <p:spPr>
          <a:xfrm>
            <a:off x="1738996" y="1505856"/>
            <a:ext cx="834050" cy="1152898"/>
          </a:xfrm>
          <a:prstGeom prst="rect">
            <a:avLst/>
          </a:prstGeom>
          <a:noFill/>
          <a:ln>
            <a:noFill/>
          </a:ln>
        </p:spPr>
      </p:pic>
      <p:pic>
        <p:nvPicPr>
          <p:cNvPr id="7" name="Google Shape;223;p25">
            <a:extLst>
              <a:ext uri="{FF2B5EF4-FFF2-40B4-BE49-F238E27FC236}">
                <a16:creationId xmlns:a16="http://schemas.microsoft.com/office/drawing/2014/main" id="{D4EF397F-EB2B-66E6-624A-1D2A3AABEB6B}"/>
              </a:ext>
            </a:extLst>
          </p:cNvPr>
          <p:cNvPicPr preferRelativeResize="0"/>
          <p:nvPr/>
        </p:nvPicPr>
        <p:blipFill>
          <a:blip r:embed="rId5">
            <a:alphaModFix/>
          </a:blip>
          <a:stretch>
            <a:fillRect/>
          </a:stretch>
        </p:blipFill>
        <p:spPr>
          <a:xfrm>
            <a:off x="3738026" y="1531518"/>
            <a:ext cx="834050" cy="1095717"/>
          </a:xfrm>
          <a:prstGeom prst="rect">
            <a:avLst/>
          </a:prstGeom>
          <a:noFill/>
          <a:ln>
            <a:noFill/>
          </a:ln>
        </p:spPr>
      </p:pic>
      <mc:AlternateContent xmlns:mc="http://schemas.openxmlformats.org/markup-compatibility/2006" xmlns:a14="http://schemas.microsoft.com/office/drawing/2010/main">
        <mc:Choice Requires="a14">
          <p:sp>
            <p:nvSpPr>
              <p:cNvPr id="9" name="Google Shape;227;p25">
                <a:extLst>
                  <a:ext uri="{FF2B5EF4-FFF2-40B4-BE49-F238E27FC236}">
                    <a16:creationId xmlns:a16="http://schemas.microsoft.com/office/drawing/2014/main" id="{357E06A3-3FBC-43CE-12A6-55D2C0E0D827}"/>
                  </a:ext>
                </a:extLst>
              </p:cNvPr>
              <p:cNvSpPr txBox="1"/>
              <p:nvPr/>
            </p:nvSpPr>
            <p:spPr>
              <a:xfrm>
                <a:off x="1550055" y="2559113"/>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m:oMathPara>
                </a14:m>
                <a:endParaRPr sz="2000" dirty="0"/>
              </a:p>
            </p:txBody>
          </p:sp>
        </mc:Choice>
        <mc:Fallback xmlns="">
          <p:sp>
            <p:nvSpPr>
              <p:cNvPr id="9" name="Google Shape;227;p25">
                <a:extLst>
                  <a:ext uri="{FF2B5EF4-FFF2-40B4-BE49-F238E27FC236}">
                    <a16:creationId xmlns:a16="http://schemas.microsoft.com/office/drawing/2014/main" id="{357E06A3-3FBC-43CE-12A6-55D2C0E0D827}"/>
                  </a:ext>
                </a:extLst>
              </p:cNvPr>
              <p:cNvSpPr txBox="1">
                <a:spLocks noRot="1" noChangeAspect="1" noMove="1" noResize="1" noEditPoints="1" noAdjustHandles="1" noChangeArrowheads="1" noChangeShapeType="1" noTextEdit="1"/>
              </p:cNvSpPr>
              <p:nvPr/>
            </p:nvSpPr>
            <p:spPr>
              <a:xfrm>
                <a:off x="1550055" y="2559113"/>
                <a:ext cx="1211932" cy="492412"/>
              </a:xfrm>
              <a:prstGeom prst="rect">
                <a:avLst/>
              </a:prstGeom>
              <a:blipFill>
                <a:blip r:embed="rId7"/>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227;p25">
                <a:extLst>
                  <a:ext uri="{FF2B5EF4-FFF2-40B4-BE49-F238E27FC236}">
                    <a16:creationId xmlns:a16="http://schemas.microsoft.com/office/drawing/2014/main" id="{6C0E76F6-8177-2788-E00F-CCDDFBA4A5D9}"/>
                  </a:ext>
                </a:extLst>
              </p:cNvPr>
              <p:cNvSpPr txBox="1"/>
              <p:nvPr/>
            </p:nvSpPr>
            <p:spPr>
              <a:xfrm>
                <a:off x="3593095" y="2534302"/>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m:oMathPara>
                </a14:m>
                <a:endParaRPr sz="2000" dirty="0"/>
              </a:p>
            </p:txBody>
          </p:sp>
        </mc:Choice>
        <mc:Fallback xmlns="">
          <p:sp>
            <p:nvSpPr>
              <p:cNvPr id="10" name="Google Shape;227;p25">
                <a:extLst>
                  <a:ext uri="{FF2B5EF4-FFF2-40B4-BE49-F238E27FC236}">
                    <a16:creationId xmlns:a16="http://schemas.microsoft.com/office/drawing/2014/main" id="{6C0E76F6-8177-2788-E00F-CCDDFBA4A5D9}"/>
                  </a:ext>
                </a:extLst>
              </p:cNvPr>
              <p:cNvSpPr txBox="1">
                <a:spLocks noRot="1" noChangeAspect="1" noMove="1" noResize="1" noEditPoints="1" noAdjustHandles="1" noChangeArrowheads="1" noChangeShapeType="1" noTextEdit="1"/>
              </p:cNvSpPr>
              <p:nvPr/>
            </p:nvSpPr>
            <p:spPr>
              <a:xfrm>
                <a:off x="3593095" y="2534302"/>
                <a:ext cx="1211932" cy="492412"/>
              </a:xfrm>
              <a:prstGeom prst="rect">
                <a:avLst/>
              </a:prstGeom>
              <a:blipFill>
                <a:blip r:embed="rId8"/>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227;p25">
                <a:extLst>
                  <a:ext uri="{FF2B5EF4-FFF2-40B4-BE49-F238E27FC236}">
                    <a16:creationId xmlns:a16="http://schemas.microsoft.com/office/drawing/2014/main" id="{AE573A9E-DF20-B202-7557-9D6E477466B4}"/>
                  </a:ext>
                </a:extLst>
              </p:cNvPr>
              <p:cNvSpPr txBox="1"/>
              <p:nvPr/>
            </p:nvSpPr>
            <p:spPr>
              <a:xfrm>
                <a:off x="5588712" y="2519430"/>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m:oMathPara>
                </a14:m>
                <a:endParaRPr sz="2000" dirty="0"/>
              </a:p>
            </p:txBody>
          </p:sp>
        </mc:Choice>
        <mc:Fallback xmlns="">
          <p:sp>
            <p:nvSpPr>
              <p:cNvPr id="11" name="Google Shape;227;p25">
                <a:extLst>
                  <a:ext uri="{FF2B5EF4-FFF2-40B4-BE49-F238E27FC236}">
                    <a16:creationId xmlns:a16="http://schemas.microsoft.com/office/drawing/2014/main" id="{AE573A9E-DF20-B202-7557-9D6E477466B4}"/>
                  </a:ext>
                </a:extLst>
              </p:cNvPr>
              <p:cNvSpPr txBox="1">
                <a:spLocks noRot="1" noChangeAspect="1" noMove="1" noResize="1" noEditPoints="1" noAdjustHandles="1" noChangeArrowheads="1" noChangeShapeType="1" noTextEdit="1"/>
              </p:cNvSpPr>
              <p:nvPr/>
            </p:nvSpPr>
            <p:spPr>
              <a:xfrm>
                <a:off x="5588712" y="2519430"/>
                <a:ext cx="1211932" cy="492412"/>
              </a:xfrm>
              <a:prstGeom prst="rect">
                <a:avLst/>
              </a:prstGeom>
              <a:blipFill>
                <a:blip r:embed="rId9"/>
                <a:stretch>
                  <a:fillRect b="-5000"/>
                </a:stretch>
              </a:blipFill>
              <a:ln>
                <a:noFill/>
              </a:ln>
            </p:spPr>
            <p:txBody>
              <a:bodyPr/>
              <a:lstStyle/>
              <a:p>
                <a:r>
                  <a:rPr lang="en-US">
                    <a:noFill/>
                  </a:rPr>
                  <a:t> </a:t>
                </a:r>
              </a:p>
            </p:txBody>
          </p:sp>
        </mc:Fallback>
      </mc:AlternateContent>
      <p:sp>
        <p:nvSpPr>
          <p:cNvPr id="3" name="Google Shape;221;p25">
            <a:extLst>
              <a:ext uri="{FF2B5EF4-FFF2-40B4-BE49-F238E27FC236}">
                <a16:creationId xmlns:a16="http://schemas.microsoft.com/office/drawing/2014/main" id="{0E5DE9B5-C507-C49A-05C1-26B775B9E7B8}"/>
              </a:ext>
            </a:extLst>
          </p:cNvPr>
          <p:cNvSpPr txBox="1">
            <a:spLocks noGrp="1"/>
          </p:cNvSpPr>
          <p:nvPr>
            <p:ph type="body" idx="1"/>
          </p:nvPr>
        </p:nvSpPr>
        <p:spPr>
          <a:xfrm>
            <a:off x="163025" y="670800"/>
            <a:ext cx="8795100" cy="1714591"/>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2200" dirty="0">
                <a:solidFill>
                  <a:schemeClr val="bg2"/>
                </a:solidFill>
              </a:rPr>
              <a:t>Systems using trivial ATS generate NEW public key and secret keys to protect against perpetual leakage.</a:t>
            </a:r>
            <a:endParaRPr sz="2200" dirty="0">
              <a:solidFill>
                <a:schemeClr val="bg2"/>
              </a:solidFill>
            </a:endParaRPr>
          </a:p>
        </p:txBody>
      </p:sp>
      <p:cxnSp>
        <p:nvCxnSpPr>
          <p:cNvPr id="14" name="Google Shape;316;p30">
            <a:extLst>
              <a:ext uri="{FF2B5EF4-FFF2-40B4-BE49-F238E27FC236}">
                <a16:creationId xmlns:a16="http://schemas.microsoft.com/office/drawing/2014/main" id="{73926B33-DD18-50F4-EFED-384D1969A5E0}"/>
              </a:ext>
            </a:extLst>
          </p:cNvPr>
          <p:cNvCxnSpPr/>
          <p:nvPr/>
        </p:nvCxnSpPr>
        <p:spPr>
          <a:xfrm rot="10800000" flipH="1">
            <a:off x="2282503" y="2706617"/>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15" name="Google Shape;316;p30">
            <a:extLst>
              <a:ext uri="{FF2B5EF4-FFF2-40B4-BE49-F238E27FC236}">
                <a16:creationId xmlns:a16="http://schemas.microsoft.com/office/drawing/2014/main" id="{455CF797-591F-B2ED-4500-0BF3B75A08DB}"/>
              </a:ext>
            </a:extLst>
          </p:cNvPr>
          <p:cNvCxnSpPr/>
          <p:nvPr/>
        </p:nvCxnSpPr>
        <p:spPr>
          <a:xfrm rot="10800000" flipH="1">
            <a:off x="4336600" y="2684569"/>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16" name="Google Shape;316;p30">
            <a:extLst>
              <a:ext uri="{FF2B5EF4-FFF2-40B4-BE49-F238E27FC236}">
                <a16:creationId xmlns:a16="http://schemas.microsoft.com/office/drawing/2014/main" id="{C67BDFD5-B2E4-3AA4-9C3D-2ECA599D3107}"/>
              </a:ext>
            </a:extLst>
          </p:cNvPr>
          <p:cNvCxnSpPr/>
          <p:nvPr/>
        </p:nvCxnSpPr>
        <p:spPr>
          <a:xfrm rot="10800000" flipH="1">
            <a:off x="6284371" y="2697919"/>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17" name="Google Shape;316;p30">
            <a:extLst>
              <a:ext uri="{FF2B5EF4-FFF2-40B4-BE49-F238E27FC236}">
                <a16:creationId xmlns:a16="http://schemas.microsoft.com/office/drawing/2014/main" id="{6ECA466D-1919-7915-DF51-036BD35353F1}"/>
              </a:ext>
            </a:extLst>
          </p:cNvPr>
          <p:cNvCxnSpPr/>
          <p:nvPr/>
        </p:nvCxnSpPr>
        <p:spPr>
          <a:xfrm rot="10800000" flipH="1">
            <a:off x="1751995" y="2708545"/>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18" name="Google Shape;316;p30">
            <a:extLst>
              <a:ext uri="{FF2B5EF4-FFF2-40B4-BE49-F238E27FC236}">
                <a16:creationId xmlns:a16="http://schemas.microsoft.com/office/drawing/2014/main" id="{741B8664-713D-1C0B-424B-F6F883ECDD3F}"/>
              </a:ext>
            </a:extLst>
          </p:cNvPr>
          <p:cNvCxnSpPr/>
          <p:nvPr/>
        </p:nvCxnSpPr>
        <p:spPr>
          <a:xfrm rot="10800000" flipH="1">
            <a:off x="3761046" y="2684569"/>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19" name="Google Shape;316;p30">
            <a:extLst>
              <a:ext uri="{FF2B5EF4-FFF2-40B4-BE49-F238E27FC236}">
                <a16:creationId xmlns:a16="http://schemas.microsoft.com/office/drawing/2014/main" id="{FAC38216-FA30-C791-9AFB-9318C5A3A421}"/>
              </a:ext>
            </a:extLst>
          </p:cNvPr>
          <p:cNvCxnSpPr/>
          <p:nvPr/>
        </p:nvCxnSpPr>
        <p:spPr>
          <a:xfrm rot="10800000" flipH="1">
            <a:off x="5768098" y="2662971"/>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20" name="Google Shape;316;p30">
            <a:extLst>
              <a:ext uri="{FF2B5EF4-FFF2-40B4-BE49-F238E27FC236}">
                <a16:creationId xmlns:a16="http://schemas.microsoft.com/office/drawing/2014/main" id="{24AF1ACB-25CD-1D64-F68E-03FBB9C5ACE2}"/>
              </a:ext>
            </a:extLst>
          </p:cNvPr>
          <p:cNvCxnSpPr/>
          <p:nvPr/>
        </p:nvCxnSpPr>
        <p:spPr>
          <a:xfrm rot="10800000" flipH="1">
            <a:off x="7172301" y="2673108"/>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21" name="Google Shape;316;p30">
            <a:extLst>
              <a:ext uri="{FF2B5EF4-FFF2-40B4-BE49-F238E27FC236}">
                <a16:creationId xmlns:a16="http://schemas.microsoft.com/office/drawing/2014/main" id="{4F7AC76D-BBD3-E480-8EE5-9A198DF49BCB}"/>
              </a:ext>
            </a:extLst>
          </p:cNvPr>
          <p:cNvCxnSpPr/>
          <p:nvPr/>
        </p:nvCxnSpPr>
        <p:spPr>
          <a:xfrm rot="10800000" flipH="1">
            <a:off x="7715435" y="2677592"/>
            <a:ext cx="206100" cy="214800"/>
          </a:xfrm>
          <a:prstGeom prst="straightConnector1">
            <a:avLst/>
          </a:prstGeom>
          <a:noFill/>
          <a:ln w="28575" cap="flat" cmpd="sng">
            <a:solidFill>
              <a:schemeClr val="dk2"/>
            </a:solidFill>
            <a:prstDash val="solid"/>
            <a:round/>
            <a:headEnd type="none" w="med" len="med"/>
            <a:tailEnd type="none" w="med" len="med"/>
          </a:ln>
        </p:spPr>
      </p:cxnSp>
      <p:cxnSp>
        <p:nvCxnSpPr>
          <p:cNvPr id="22" name="Google Shape;316;p30">
            <a:extLst>
              <a:ext uri="{FF2B5EF4-FFF2-40B4-BE49-F238E27FC236}">
                <a16:creationId xmlns:a16="http://schemas.microsoft.com/office/drawing/2014/main" id="{F6404AA4-FF8C-5DB3-3B3B-54827EBAF8B1}"/>
              </a:ext>
            </a:extLst>
          </p:cNvPr>
          <p:cNvCxnSpPr/>
          <p:nvPr/>
        </p:nvCxnSpPr>
        <p:spPr>
          <a:xfrm rot="10800000" flipH="1">
            <a:off x="8300235" y="2693728"/>
            <a:ext cx="206100" cy="214800"/>
          </a:xfrm>
          <a:prstGeom prst="straightConnector1">
            <a:avLst/>
          </a:prstGeom>
          <a:noFill/>
          <a:ln w="28575" cap="flat" cmpd="sng">
            <a:solidFill>
              <a:schemeClr val="dk2"/>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24" name="Google Shape;227;p25">
                <a:extLst>
                  <a:ext uri="{FF2B5EF4-FFF2-40B4-BE49-F238E27FC236}">
                    <a16:creationId xmlns:a16="http://schemas.microsoft.com/office/drawing/2014/main" id="{6E742835-A4D4-843E-7EC8-1DFB9EF0BB71}"/>
                  </a:ext>
                </a:extLst>
              </p:cNvPr>
              <p:cNvSpPr txBox="1"/>
              <p:nvPr/>
            </p:nvSpPr>
            <p:spPr>
              <a:xfrm>
                <a:off x="1540411" y="2966158"/>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 ,</m:t>
                      </m:r>
                      <m:r>
                        <a:rPr lang="en-US" sz="2000" b="0" i="1" smtClean="0">
                          <a:latin typeface="Cambria Math" panose="02040503050406030204" pitchFamily="18" charset="0"/>
                        </a:rPr>
                        <m:t>𝑠</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m:t>
                          </m:r>
                        </m:sup>
                      </m:sSubSup>
                    </m:oMath>
                  </m:oMathPara>
                </a14:m>
                <a:endParaRPr sz="2000" dirty="0"/>
              </a:p>
            </p:txBody>
          </p:sp>
        </mc:Choice>
        <mc:Fallback xmlns="">
          <p:sp>
            <p:nvSpPr>
              <p:cNvPr id="24" name="Google Shape;227;p25">
                <a:extLst>
                  <a:ext uri="{FF2B5EF4-FFF2-40B4-BE49-F238E27FC236}">
                    <a16:creationId xmlns:a16="http://schemas.microsoft.com/office/drawing/2014/main" id="{6E742835-A4D4-843E-7EC8-1DFB9EF0BB71}"/>
                  </a:ext>
                </a:extLst>
              </p:cNvPr>
              <p:cNvSpPr txBox="1">
                <a:spLocks noRot="1" noChangeAspect="1" noMove="1" noResize="1" noEditPoints="1" noAdjustHandles="1" noChangeArrowheads="1" noChangeShapeType="1" noTextEdit="1"/>
              </p:cNvSpPr>
              <p:nvPr/>
            </p:nvSpPr>
            <p:spPr>
              <a:xfrm>
                <a:off x="1540411" y="2966158"/>
                <a:ext cx="1211932" cy="492412"/>
              </a:xfrm>
              <a:prstGeom prst="rect">
                <a:avLst/>
              </a:prstGeom>
              <a:blipFill>
                <a:blip r:embed="rId10"/>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Google Shape;227;p25">
                <a:extLst>
                  <a:ext uri="{FF2B5EF4-FFF2-40B4-BE49-F238E27FC236}">
                    <a16:creationId xmlns:a16="http://schemas.microsoft.com/office/drawing/2014/main" id="{A8EFE7DC-100C-8C04-4200-F8CFFD60DF7B}"/>
                  </a:ext>
                </a:extLst>
              </p:cNvPr>
              <p:cNvSpPr txBox="1"/>
              <p:nvPr/>
            </p:nvSpPr>
            <p:spPr>
              <a:xfrm>
                <a:off x="3593095" y="2966158"/>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 ,</m:t>
                      </m:r>
                      <m:r>
                        <a:rPr lang="en-US" sz="2000" b="0" i="1" smtClean="0">
                          <a:latin typeface="Cambria Math" panose="02040503050406030204" pitchFamily="18" charset="0"/>
                        </a:rPr>
                        <m:t>𝑠</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m:t>
                          </m:r>
                        </m:sup>
                      </m:sSubSup>
                    </m:oMath>
                  </m:oMathPara>
                </a14:m>
                <a:endParaRPr sz="2000" dirty="0"/>
              </a:p>
            </p:txBody>
          </p:sp>
        </mc:Choice>
        <mc:Fallback xmlns="">
          <p:sp>
            <p:nvSpPr>
              <p:cNvPr id="25" name="Google Shape;227;p25">
                <a:extLst>
                  <a:ext uri="{FF2B5EF4-FFF2-40B4-BE49-F238E27FC236}">
                    <a16:creationId xmlns:a16="http://schemas.microsoft.com/office/drawing/2014/main" id="{A8EFE7DC-100C-8C04-4200-F8CFFD60DF7B}"/>
                  </a:ext>
                </a:extLst>
              </p:cNvPr>
              <p:cNvSpPr txBox="1">
                <a:spLocks noRot="1" noChangeAspect="1" noMove="1" noResize="1" noEditPoints="1" noAdjustHandles="1" noChangeArrowheads="1" noChangeShapeType="1" noTextEdit="1"/>
              </p:cNvSpPr>
              <p:nvPr/>
            </p:nvSpPr>
            <p:spPr>
              <a:xfrm>
                <a:off x="3593095" y="2966158"/>
                <a:ext cx="1211932" cy="492412"/>
              </a:xfrm>
              <a:prstGeom prst="rect">
                <a:avLst/>
              </a:prstGeom>
              <a:blipFill>
                <a:blip r:embed="rId11"/>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Google Shape;227;p25">
                <a:extLst>
                  <a:ext uri="{FF2B5EF4-FFF2-40B4-BE49-F238E27FC236}">
                    <a16:creationId xmlns:a16="http://schemas.microsoft.com/office/drawing/2014/main" id="{F9910057-4DC5-086B-9503-FC86CF153BDF}"/>
                  </a:ext>
                </a:extLst>
              </p:cNvPr>
              <p:cNvSpPr txBox="1"/>
              <p:nvPr/>
            </p:nvSpPr>
            <p:spPr>
              <a:xfrm>
                <a:off x="5572988" y="2966659"/>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 ,</m:t>
                      </m:r>
                      <m:r>
                        <a:rPr lang="en-US" sz="2000" b="0" i="1" smtClean="0">
                          <a:latin typeface="Cambria Math" panose="02040503050406030204" pitchFamily="18" charset="0"/>
                        </a:rPr>
                        <m:t>𝑠</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up>
                          <m:r>
                            <a:rPr lang="en-US" sz="2000" b="0" i="1" smtClean="0">
                              <a:latin typeface="Cambria Math" panose="02040503050406030204" pitchFamily="18" charset="0"/>
                            </a:rPr>
                            <m:t>′</m:t>
                          </m:r>
                        </m:sup>
                      </m:sSubSup>
                    </m:oMath>
                  </m:oMathPara>
                </a14:m>
                <a:endParaRPr sz="2000" dirty="0"/>
              </a:p>
            </p:txBody>
          </p:sp>
        </mc:Choice>
        <mc:Fallback xmlns="">
          <p:sp>
            <p:nvSpPr>
              <p:cNvPr id="26" name="Google Shape;227;p25">
                <a:extLst>
                  <a:ext uri="{FF2B5EF4-FFF2-40B4-BE49-F238E27FC236}">
                    <a16:creationId xmlns:a16="http://schemas.microsoft.com/office/drawing/2014/main" id="{F9910057-4DC5-086B-9503-FC86CF153BDF}"/>
                  </a:ext>
                </a:extLst>
              </p:cNvPr>
              <p:cNvSpPr txBox="1">
                <a:spLocks noRot="1" noChangeAspect="1" noMove="1" noResize="1" noEditPoints="1" noAdjustHandles="1" noChangeArrowheads="1" noChangeShapeType="1" noTextEdit="1"/>
              </p:cNvSpPr>
              <p:nvPr/>
            </p:nvSpPr>
            <p:spPr>
              <a:xfrm>
                <a:off x="5572988" y="2966659"/>
                <a:ext cx="1211932" cy="492412"/>
              </a:xfrm>
              <a:prstGeom prst="rect">
                <a:avLst/>
              </a:prstGeom>
              <a:blipFill>
                <a:blip r:embed="rId12"/>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Google Shape;227;p25">
                <a:extLst>
                  <a:ext uri="{FF2B5EF4-FFF2-40B4-BE49-F238E27FC236}">
                    <a16:creationId xmlns:a16="http://schemas.microsoft.com/office/drawing/2014/main" id="{A57587A0-8B55-9B33-1917-6FAA8E60DAF8}"/>
                  </a:ext>
                </a:extLst>
              </p:cNvPr>
              <p:cNvSpPr txBox="1"/>
              <p:nvPr/>
            </p:nvSpPr>
            <p:spPr>
              <a:xfrm>
                <a:off x="6938621" y="2935646"/>
                <a:ext cx="1881290" cy="502287"/>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𝑝</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 ,</m:t>
                      </m:r>
                      <m:r>
                        <a:rPr lang="en-US" sz="2000" b="0" i="1" smtClean="0">
                          <a:latin typeface="Cambria Math" panose="02040503050406030204" pitchFamily="18" charset="0"/>
                        </a:rPr>
                        <m:t>𝑝</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m:t>
                          </m:r>
                        </m:sup>
                      </m:sSubSup>
                      <m:r>
                        <a:rPr lang="en-US" sz="2000" i="1">
                          <a:latin typeface="Cambria Math" panose="02040503050406030204" pitchFamily="18" charset="0"/>
                        </a:rPr>
                        <m:t> ,</m:t>
                      </m:r>
                      <m:r>
                        <a:rPr lang="en-US" sz="2000" i="1">
                          <a:latin typeface="Cambria Math" panose="02040503050406030204" pitchFamily="18" charset="0"/>
                        </a:rPr>
                        <m:t>𝑝</m:t>
                      </m:r>
                      <m:sSubSup>
                        <m:sSubSupPr>
                          <m:ctrlPr>
                            <a:rPr lang="en-US" sz="2000" i="1">
                              <a:latin typeface="Cambria Math" panose="02040503050406030204" pitchFamily="18" charset="0"/>
                            </a:rPr>
                          </m:ctrlPr>
                        </m:sSubSupPr>
                        <m:e>
                          <m:r>
                            <a:rPr lang="en-US" sz="2000" i="1">
                              <a:latin typeface="Cambria Math" panose="02040503050406030204" pitchFamily="18" charset="0"/>
                            </a:rPr>
                            <m:t>𝑘</m:t>
                          </m:r>
                        </m:e>
                        <m:sub>
                          <m:r>
                            <a:rPr lang="en-US" sz="2000" b="0" i="1" smtClean="0">
                              <a:latin typeface="Cambria Math" panose="02040503050406030204" pitchFamily="18" charset="0"/>
                            </a:rPr>
                            <m:t>3</m:t>
                          </m:r>
                        </m:sub>
                        <m:sup>
                          <m:r>
                            <a:rPr lang="en-US" sz="2000" i="1">
                              <a:latin typeface="Cambria Math" panose="02040503050406030204" pitchFamily="18" charset="0"/>
                            </a:rPr>
                            <m:t>′</m:t>
                          </m:r>
                        </m:sup>
                      </m:sSubSup>
                      <m:r>
                        <a:rPr lang="en-US" sz="2000" b="0" i="1" smtClean="0">
                          <a:latin typeface="Cambria Math" panose="02040503050406030204" pitchFamily="18" charset="0"/>
                        </a:rPr>
                        <m:t>}</m:t>
                      </m:r>
                    </m:oMath>
                  </m:oMathPara>
                </a14:m>
                <a:endParaRPr sz="2000" dirty="0"/>
              </a:p>
            </p:txBody>
          </p:sp>
        </mc:Choice>
        <mc:Fallback xmlns="">
          <p:sp>
            <p:nvSpPr>
              <p:cNvPr id="27" name="Google Shape;227;p25">
                <a:extLst>
                  <a:ext uri="{FF2B5EF4-FFF2-40B4-BE49-F238E27FC236}">
                    <a16:creationId xmlns:a16="http://schemas.microsoft.com/office/drawing/2014/main" id="{A57587A0-8B55-9B33-1917-6FAA8E60DAF8}"/>
                  </a:ext>
                </a:extLst>
              </p:cNvPr>
              <p:cNvSpPr txBox="1">
                <a:spLocks noRot="1" noChangeAspect="1" noMove="1" noResize="1" noEditPoints="1" noAdjustHandles="1" noChangeArrowheads="1" noChangeShapeType="1" noTextEdit="1"/>
              </p:cNvSpPr>
              <p:nvPr/>
            </p:nvSpPr>
            <p:spPr>
              <a:xfrm>
                <a:off x="6938621" y="2935646"/>
                <a:ext cx="1881290" cy="502287"/>
              </a:xfrm>
              <a:prstGeom prst="rect">
                <a:avLst/>
              </a:prstGeom>
              <a:blipFill>
                <a:blip r:embed="rId13"/>
                <a:stretch>
                  <a:fillRect l="-1342" r="-4027"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Google Shape;304;p30">
                <a:extLst>
                  <a:ext uri="{FF2B5EF4-FFF2-40B4-BE49-F238E27FC236}">
                    <a16:creationId xmlns:a16="http://schemas.microsoft.com/office/drawing/2014/main" id="{E58EC9DC-711F-663F-B073-864989688F34}"/>
                  </a:ext>
                </a:extLst>
              </p:cNvPr>
              <p:cNvSpPr txBox="1">
                <a:spLocks/>
              </p:cNvSpPr>
              <p:nvPr/>
            </p:nvSpPr>
            <p:spPr>
              <a:xfrm>
                <a:off x="278489" y="3915222"/>
                <a:ext cx="8736495" cy="6835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T Serif"/>
                  <a:buChar char="●"/>
                  <a:defRPr sz="1800" b="0" i="0" u="none" strike="noStrike" cap="none">
                    <a:solidFill>
                      <a:schemeClr val="dk2"/>
                    </a:solidFill>
                    <a:latin typeface="PT Serif"/>
                    <a:ea typeface="PT Serif"/>
                    <a:cs typeface="PT Serif"/>
                    <a:sym typeface="PT Serif"/>
                  </a:defRPr>
                </a:lvl1pPr>
                <a:lvl2pPr marL="914400" marR="0" lvl="1"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2pPr>
                <a:lvl3pPr marL="1371600" marR="0" lvl="2"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3pPr>
                <a:lvl4pPr marL="1828800" marR="0" lvl="3"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4pPr>
                <a:lvl5pPr marL="2286000" marR="0" lvl="4"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5pPr>
                <a:lvl6pPr marL="2743200" marR="0" lvl="5"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6pPr>
                <a:lvl7pPr marL="3200400" marR="0" lvl="6"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7pPr>
                <a:lvl8pPr marL="3657600" marR="0" lvl="7"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8pPr>
                <a:lvl9pPr marL="4114800" marR="0" lvl="8"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9pPr>
              </a:lstStyle>
              <a:p>
                <a:pPr marL="0" indent="0" algn="ctr">
                  <a:spcAft>
                    <a:spcPts val="1200"/>
                  </a:spcAft>
                  <a:buNone/>
                </a:pPr>
                <a:r>
                  <a:rPr lang="en-US" sz="2000" dirty="0">
                    <a:solidFill>
                      <a:srgbClr val="FF6E6B"/>
                    </a:solidFill>
                  </a:rPr>
                  <a:t>All clients need to be informed about new </a:t>
                </a:r>
                <a14:m>
                  <m:oMath xmlns:m="http://schemas.openxmlformats.org/officeDocument/2006/math">
                    <m:r>
                      <a:rPr lang="en-US" sz="2000" i="1">
                        <a:solidFill>
                          <a:srgbClr val="FF6E6B"/>
                        </a:solidFill>
                        <a:latin typeface="Cambria Math" panose="02040503050406030204" pitchFamily="18" charset="0"/>
                      </a:rPr>
                      <m:t>𝑝</m:t>
                    </m:r>
                    <m:r>
                      <a:rPr lang="en-US" sz="2000" b="0" i="1" smtClean="0">
                        <a:solidFill>
                          <a:srgbClr val="FF6E6B"/>
                        </a:solidFill>
                        <a:latin typeface="Cambria Math" panose="02040503050406030204" pitchFamily="18" charset="0"/>
                      </a:rPr>
                      <m:t>𝑘</m:t>
                    </m:r>
                  </m:oMath>
                </a14:m>
                <a:r>
                  <a:rPr lang="en-US" sz="2000" dirty="0">
                    <a:solidFill>
                      <a:srgbClr val="FF6E6B"/>
                    </a:solidFill>
                  </a:rPr>
                  <a:t> </a:t>
                </a:r>
              </a:p>
              <a:p>
                <a:pPr marL="0" indent="0" algn="ctr">
                  <a:spcAft>
                    <a:spcPts val="1200"/>
                  </a:spcAft>
                  <a:buNone/>
                </a:pPr>
                <a:r>
                  <a:rPr lang="en-US" sz="2000" dirty="0">
                    <a:solidFill>
                      <a:srgbClr val="FF6E6B"/>
                    </a:solidFill>
                  </a:rPr>
                  <a:t>⇒ Much more cumbersome to refresh keys</a:t>
                </a:r>
              </a:p>
            </p:txBody>
          </p:sp>
        </mc:Choice>
        <mc:Fallback xmlns="">
          <p:sp>
            <p:nvSpPr>
              <p:cNvPr id="28" name="Google Shape;304;p30">
                <a:extLst>
                  <a:ext uri="{FF2B5EF4-FFF2-40B4-BE49-F238E27FC236}">
                    <a16:creationId xmlns:a16="http://schemas.microsoft.com/office/drawing/2014/main" id="{E58EC9DC-711F-663F-B073-864989688F34}"/>
                  </a:ext>
                </a:extLst>
              </p:cNvPr>
              <p:cNvSpPr txBox="1">
                <a:spLocks noRot="1" noChangeAspect="1" noMove="1" noResize="1" noEditPoints="1" noAdjustHandles="1" noChangeArrowheads="1" noChangeShapeType="1" noTextEdit="1"/>
              </p:cNvSpPr>
              <p:nvPr/>
            </p:nvSpPr>
            <p:spPr>
              <a:xfrm>
                <a:off x="278489" y="3915222"/>
                <a:ext cx="8736495" cy="683571"/>
              </a:xfrm>
              <a:prstGeom prst="rect">
                <a:avLst/>
              </a:prstGeom>
              <a:blipFill>
                <a:blip r:embed="rId14"/>
                <a:stretch>
                  <a:fillRect b="-57407"/>
                </a:stretch>
              </a:blipFill>
              <a:ln>
                <a:noFill/>
              </a:ln>
            </p:spPr>
            <p:txBody>
              <a:bodyPr/>
              <a:lstStyle/>
              <a:p>
                <a:r>
                  <a:rPr lang="en-US">
                    <a:noFill/>
                  </a:rPr>
                  <a:t> </a:t>
                </a:r>
              </a:p>
            </p:txBody>
          </p:sp>
        </mc:Fallback>
      </mc:AlternateContent>
      <p:pic>
        <p:nvPicPr>
          <p:cNvPr id="29" name="Google Shape;1009;p67">
            <a:extLst>
              <a:ext uri="{FF2B5EF4-FFF2-40B4-BE49-F238E27FC236}">
                <a16:creationId xmlns:a16="http://schemas.microsoft.com/office/drawing/2014/main" id="{C6692039-3691-7521-C05B-93B8A3B4AB27}"/>
              </a:ext>
            </a:extLst>
          </p:cNvPr>
          <p:cNvPicPr preferRelativeResize="0"/>
          <p:nvPr/>
        </p:nvPicPr>
        <p:blipFill>
          <a:blip r:embed="rId15">
            <a:alphaModFix/>
          </a:blip>
          <a:stretch>
            <a:fillRect/>
          </a:stretch>
        </p:blipFill>
        <p:spPr>
          <a:xfrm>
            <a:off x="7243135" y="3864232"/>
            <a:ext cx="575350" cy="573610"/>
          </a:xfrm>
          <a:prstGeom prst="rect">
            <a:avLst/>
          </a:prstGeom>
          <a:noFill/>
          <a:ln>
            <a:noFill/>
          </a:ln>
        </p:spPr>
      </p:pic>
      <p:pic>
        <p:nvPicPr>
          <p:cNvPr id="2" name="Picture 1" descr="A picture containing text, vector graphics&#10;&#10;Description automatically generated">
            <a:extLst>
              <a:ext uri="{FF2B5EF4-FFF2-40B4-BE49-F238E27FC236}">
                <a16:creationId xmlns:a16="http://schemas.microsoft.com/office/drawing/2014/main" id="{F3B85C60-100C-6800-25FF-AB7CB47DA3D7}"/>
              </a:ext>
            </a:extLst>
          </p:cNvPr>
          <p:cNvPicPr>
            <a:picLocks noChangeAspect="1"/>
          </p:cNvPicPr>
          <p:nvPr/>
        </p:nvPicPr>
        <p:blipFill>
          <a:blip r:embed="rId16"/>
          <a:stretch>
            <a:fillRect/>
          </a:stretch>
        </p:blipFill>
        <p:spPr>
          <a:xfrm>
            <a:off x="5821663" y="1450298"/>
            <a:ext cx="834050" cy="1176937"/>
          </a:xfrm>
          <a:prstGeom prst="rect">
            <a:avLst/>
          </a:prstGeom>
        </p:spPr>
      </p:pic>
    </p:spTree>
    <p:extLst>
      <p:ext uri="{BB962C8B-B14F-4D97-AF65-F5344CB8AC3E}">
        <p14:creationId xmlns:p14="http://schemas.microsoft.com/office/powerpoint/2010/main" val="265567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1"/>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This work</a:t>
            </a:r>
            <a:endParaRPr/>
          </a:p>
        </p:txBody>
      </p:sp>
      <p:sp>
        <p:nvSpPr>
          <p:cNvPr id="330" name="Google Shape;330;p31"/>
          <p:cNvSpPr txBox="1">
            <a:spLocks noGrp="1"/>
          </p:cNvSpPr>
          <p:nvPr>
            <p:ph type="body" idx="1"/>
          </p:nvPr>
        </p:nvSpPr>
        <p:spPr>
          <a:xfrm>
            <a:off x="131275" y="469717"/>
            <a:ext cx="8795100" cy="1814700"/>
          </a:xfrm>
          <a:prstGeom prst="rect">
            <a:avLst/>
          </a:prstGeom>
        </p:spPr>
        <p:txBody>
          <a:bodyPr spcFirstLastPara="1" wrap="square" lIns="91425" tIns="91425" rIns="91425" bIns="91425" anchor="t" anchorCtr="0">
            <a:normAutofit/>
          </a:bodyPr>
          <a:lstStyle/>
          <a:p>
            <a:pPr indent="-355600">
              <a:lnSpc>
                <a:spcPct val="150000"/>
              </a:lnSpc>
              <a:buSzPts val="2000"/>
            </a:pPr>
            <a:r>
              <a:rPr lang="en" sz="2000" dirty="0"/>
              <a:t>Define secure Proactive Refresh for ATS </a:t>
            </a:r>
            <a:endParaRPr sz="2000" dirty="0"/>
          </a:p>
          <a:p>
            <a:pPr marL="457200" lvl="0" indent="-355600" algn="l" rtl="0">
              <a:lnSpc>
                <a:spcPct val="150000"/>
              </a:lnSpc>
              <a:spcBef>
                <a:spcPts val="0"/>
              </a:spcBef>
              <a:spcAft>
                <a:spcPts val="0"/>
              </a:spcAft>
              <a:buSzPts val="2000"/>
              <a:buChar char="●"/>
            </a:pPr>
            <a:r>
              <a:rPr lang="en" sz="2000" dirty="0"/>
              <a:t>Five constructions:</a:t>
            </a:r>
            <a:endParaRPr sz="2000" dirty="0"/>
          </a:p>
        </p:txBody>
      </p:sp>
      <mc:AlternateContent xmlns:mc="http://schemas.openxmlformats.org/markup-compatibility/2006" xmlns:a14="http://schemas.microsoft.com/office/drawing/2010/main">
        <mc:Choice Requires="a14">
          <p:graphicFrame>
            <p:nvGraphicFramePr>
              <p:cNvPr id="3" name="Google Shape;781;p56">
                <a:extLst>
                  <a:ext uri="{FF2B5EF4-FFF2-40B4-BE49-F238E27FC236}">
                    <a16:creationId xmlns:a16="http://schemas.microsoft.com/office/drawing/2014/main" id="{A5AD4EEE-535F-C5E1-5C85-C09186154DF3}"/>
                  </a:ext>
                </a:extLst>
              </p:cNvPr>
              <p:cNvGraphicFramePr/>
              <p:nvPr>
                <p:extLst>
                  <p:ext uri="{D42A27DB-BD31-4B8C-83A1-F6EECF244321}">
                    <p14:modId xmlns:p14="http://schemas.microsoft.com/office/powerpoint/2010/main" val="1906888554"/>
                  </p:ext>
                </p:extLst>
              </p:nvPr>
            </p:nvGraphicFramePr>
            <p:xfrm>
              <a:off x="495937" y="1564729"/>
              <a:ext cx="8065775" cy="3204984"/>
            </p:xfrm>
            <a:graphic>
              <a:graphicData uri="http://schemas.openxmlformats.org/drawingml/2006/table">
                <a:tbl>
                  <a:tblPr>
                    <a:noFill/>
                    <a:tableStyleId>{D8BEB3EA-E940-472B-8125-216AE72E8D71}</a:tableStyleId>
                  </a:tblPr>
                  <a:tblGrid>
                    <a:gridCol w="2833672">
                      <a:extLst>
                        <a:ext uri="{9D8B030D-6E8A-4147-A177-3AD203B41FA5}">
                          <a16:colId xmlns:a16="http://schemas.microsoft.com/office/drawing/2014/main" val="20000"/>
                        </a:ext>
                      </a:extLst>
                    </a:gridCol>
                    <a:gridCol w="2569628">
                      <a:extLst>
                        <a:ext uri="{9D8B030D-6E8A-4147-A177-3AD203B41FA5}">
                          <a16:colId xmlns:a16="http://schemas.microsoft.com/office/drawing/2014/main" val="20001"/>
                        </a:ext>
                      </a:extLst>
                    </a:gridCol>
                    <a:gridCol w="2662475">
                      <a:extLst>
                        <a:ext uri="{9D8B030D-6E8A-4147-A177-3AD203B41FA5}">
                          <a16:colId xmlns:a16="http://schemas.microsoft.com/office/drawing/2014/main" val="20002"/>
                        </a:ext>
                      </a:extLst>
                    </a:gridCol>
                  </a:tblGrid>
                  <a:tr h="389828">
                    <a:tc>
                      <a:txBody>
                        <a:bodyPr/>
                        <a:lstStyle/>
                        <a:p>
                          <a:pPr marL="0" lvl="0" indent="0" algn="l" rtl="0">
                            <a:spcBef>
                              <a:spcPts val="0"/>
                            </a:spcBef>
                            <a:spcAft>
                              <a:spcPts val="0"/>
                            </a:spcAft>
                            <a:buNone/>
                          </a:pP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Security</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Efficiency</a:t>
                          </a:r>
                          <a:endParaRPr sz="20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0"/>
                      </a:ext>
                    </a:extLst>
                  </a:tr>
                  <a:tr h="561612">
                    <a:tc>
                      <a:txBody>
                        <a:bodyPr/>
                        <a:lstStyle/>
                        <a:p>
                          <a:pPr marL="0" lvl="0" indent="0" algn="l" rtl="0">
                            <a:spcBef>
                              <a:spcPts val="0"/>
                            </a:spcBef>
                            <a:spcAft>
                              <a:spcPts val="0"/>
                            </a:spcAft>
                            <a:buNone/>
                          </a:pPr>
                          <a:r>
                            <a:rPr lang="en" sz="2000" dirty="0">
                              <a:latin typeface="PT Serif"/>
                              <a:ea typeface="PT Serif"/>
                              <a:cs typeface="PT Serif"/>
                              <a:sym typeface="PT Serif"/>
                            </a:rPr>
                            <a:t>Combinatorial ATS-PR</a:t>
                          </a: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1900">
                              <a:latin typeface="PT Serif"/>
                              <a:ea typeface="PT Serif"/>
                              <a:cs typeface="PT Serif"/>
                              <a:sym typeface="PT Serif"/>
                            </a:rPr>
                            <a:t>Strongly secure</a:t>
                          </a:r>
                          <a:endParaRPr sz="1900">
                            <a:latin typeface="PT Serif"/>
                            <a:ea typeface="PT Serif"/>
                            <a:cs typeface="PT Serif"/>
                            <a:sym typeface="PT Serif"/>
                          </a:endParaRPr>
                        </a:p>
                      </a:txBody>
                      <a:tcPr marL="91425" marR="91425" marT="91425" marB="91425">
                        <a:solidFill>
                          <a:srgbClr val="D9EAD3"/>
                        </a:solidFill>
                      </a:tcPr>
                    </a:tc>
                    <a:tc>
                      <a:txBody>
                        <a:bodyPr/>
                        <a:lstStyle/>
                        <a:p>
                          <a:pPr marL="0" lvl="0" indent="0" algn="l" rtl="0">
                            <a:spcBef>
                              <a:spcPts val="0"/>
                            </a:spcBef>
                            <a:spcAft>
                              <a:spcPts val="0"/>
                            </a:spcAft>
                            <a:buNone/>
                          </a:pPr>
                          <a:r>
                            <a:rPr lang="en-US" sz="1900">
                              <a:latin typeface="PT Serif"/>
                              <a:ea typeface="PT Serif"/>
                              <a:cs typeface="PT Serif"/>
                            </a:rPr>
                            <a:t>O</a:t>
                          </a:r>
                          <a:r>
                            <a:rPr lang="en" sz="1900" err="1">
                              <a:latin typeface="PT Serif"/>
                              <a:ea typeface="PT Serif"/>
                              <a:cs typeface="PT Serif"/>
                            </a:rPr>
                            <a:t>nly</a:t>
                          </a:r>
                          <a:r>
                            <a:rPr lang="en" sz="1900">
                              <a:latin typeface="PT Serif"/>
                              <a:ea typeface="PT Serif"/>
                              <a:cs typeface="PT Serif"/>
                            </a:rPr>
                            <a:t> when</a:t>
                          </a:r>
                          <a:r>
                            <a:rPr lang="en" sz="1900">
                              <a:latin typeface="PT Serif"/>
                              <a:ea typeface="PT Serif"/>
                              <a:cs typeface="PT Serif"/>
                              <a:sym typeface="PT Serif"/>
                            </a:rPr>
                            <a:t> </a:t>
                          </a:r>
                          <a14:m>
                            <m:oMath xmlns:m="http://schemas.openxmlformats.org/officeDocument/2006/math">
                              <m:d>
                                <m:dPr>
                                  <m:ctrlPr>
                                    <a:rPr lang="en-US" sz="1900" i="1" smtClean="0">
                                      <a:latin typeface="Cambria Math" panose="02040503050406030204" pitchFamily="18" charset="0"/>
                                      <a:ea typeface="PT Serif"/>
                                      <a:cs typeface="PT Serif"/>
                                      <a:sym typeface="PT Serif"/>
                                    </a:rPr>
                                  </m:ctrlPr>
                                </m:dPr>
                                <m:e>
                                  <m:f>
                                    <m:fPr>
                                      <m:type m:val="noBar"/>
                                      <m:ctrlPr>
                                        <a:rPr lang="en-US" sz="1900" i="1" smtClean="0">
                                          <a:latin typeface="Cambria Math" panose="02040503050406030204" pitchFamily="18" charset="0"/>
                                          <a:ea typeface="PT Serif"/>
                                          <a:cs typeface="PT Serif"/>
                                          <a:sym typeface="PT Serif"/>
                                        </a:rPr>
                                      </m:ctrlPr>
                                    </m:fPr>
                                    <m:num>
                                      <m:r>
                                        <a:rPr lang="en-US" sz="1900" i="1" smtClean="0">
                                          <a:latin typeface="Cambria Math" panose="02040503050406030204" pitchFamily="18" charset="0"/>
                                          <a:ea typeface="PT Serif"/>
                                          <a:cs typeface="PT Serif"/>
                                          <a:sym typeface="PT Serif"/>
                                        </a:rPr>
                                        <m:t>𝑛</m:t>
                                      </m:r>
                                    </m:num>
                                    <m:den>
                                      <m:r>
                                        <a:rPr lang="en-US" sz="1900" b="0" i="1" smtClean="0">
                                          <a:latin typeface="Cambria Math" panose="02040503050406030204" pitchFamily="18" charset="0"/>
                                          <a:ea typeface="PT Serif"/>
                                          <a:cs typeface="PT Serif"/>
                                          <a:sym typeface="PT Serif"/>
                                        </a:rPr>
                                        <m:t>𝑡</m:t>
                                      </m:r>
                                    </m:den>
                                  </m:f>
                                </m:e>
                              </m:d>
                            </m:oMath>
                          </a14:m>
                          <a:r>
                            <a:rPr lang="en-US" sz="1900">
                              <a:latin typeface="PT Serif"/>
                              <a:ea typeface="PT Serif"/>
                              <a:cs typeface="PT Serif"/>
                              <a:sym typeface="PT Serif"/>
                            </a:rPr>
                            <a:t> small</a:t>
                          </a:r>
                          <a:endParaRPr sz="19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1"/>
                      </a:ext>
                    </a:extLst>
                  </a:tr>
                  <a:tr h="516945">
                    <a:tc>
                      <a:txBody>
                        <a:bodyPr/>
                        <a:lstStyle/>
                        <a:p>
                          <a:pPr marL="0" lvl="0" indent="0" algn="l" rtl="0">
                            <a:spcBef>
                              <a:spcPts val="0"/>
                            </a:spcBef>
                            <a:spcAft>
                              <a:spcPts val="0"/>
                            </a:spcAft>
                            <a:buNone/>
                          </a:pPr>
                          <a:r>
                            <a:rPr lang="en" sz="2000" dirty="0">
                              <a:latin typeface="PT Serif"/>
                              <a:ea typeface="PT Serif"/>
                              <a:cs typeface="PT Serif"/>
                              <a:sym typeface="PT Serif"/>
                            </a:rPr>
                            <a:t>2-Level ATS-PR</a:t>
                          </a:r>
                          <a:r>
                            <a:rPr lang="en" sz="2000" dirty="0">
                              <a:latin typeface="PT Serif"/>
                              <a:ea typeface="PT Serif"/>
                              <a:cs typeface="PT Serif"/>
                            </a:rPr>
                            <a:t> </a:t>
                          </a:r>
                          <a:endParaRPr sz="2000" dirty="0">
                            <a:latin typeface="PT Serif"/>
                            <a:ea typeface="PT Serif"/>
                            <a:cs typeface="PT Serif"/>
                            <a:sym typeface="PT Serif"/>
                          </a:endParaRPr>
                        </a:p>
                      </a:txBody>
                      <a:tcPr marL="91425" marR="91425" marT="91425" marB="91425"/>
                    </a:tc>
                    <a:tc>
                      <a:txBody>
                        <a:bodyPr/>
                        <a:lstStyle/>
                        <a:p>
                          <a:pPr marL="0" lvl="0" indent="0" algn="l">
                            <a:spcBef>
                              <a:spcPts val="0"/>
                            </a:spcBef>
                            <a:spcAft>
                              <a:spcPts val="0"/>
                            </a:spcAft>
                            <a:buNone/>
                          </a:pPr>
                          <a:r>
                            <a:rPr lang="en" sz="1900" b="0" i="0" u="none" strike="noStrike" noProof="0" dirty="0">
                              <a:latin typeface="PT Serif"/>
                            </a:rPr>
                            <a:t>Strongly secure</a:t>
                          </a:r>
                          <a:endParaRPr dirty="0">
                            <a:sym typeface="PT Serif"/>
                          </a:endParaRPr>
                        </a:p>
                      </a:txBody>
                      <a:tcPr marL="91425" marR="91425" marT="91425" marB="91425">
                        <a:solidFill>
                          <a:srgbClr val="D9EAD3"/>
                        </a:solidFill>
                      </a:tcPr>
                    </a:tc>
                    <a:tc>
                      <a:txBody>
                        <a:bodyPr/>
                        <a:lstStyle/>
                        <a:p>
                          <a:pPr marL="0" lvl="0" indent="0" algn="l" rtl="0">
                            <a:spcBef>
                              <a:spcPts val="0"/>
                            </a:spcBef>
                            <a:spcAft>
                              <a:spcPts val="0"/>
                            </a:spcAft>
                            <a:buNone/>
                          </a:pPr>
                          <a:r>
                            <a:rPr lang="en" sz="1900">
                              <a:latin typeface="PT Serif"/>
                              <a:ea typeface="PT Serif"/>
                              <a:cs typeface="PT Serif"/>
                              <a:sym typeface="PT Serif"/>
                            </a:rPr>
                            <a:t>Large signatures</a:t>
                          </a:r>
                          <a:endParaRPr sz="19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2"/>
                      </a:ext>
                    </a:extLst>
                  </a:tr>
                  <a:tr h="516945">
                    <a:tc>
                      <a:txBody>
                        <a:bodyPr/>
                        <a:lstStyle/>
                        <a:p>
                          <a:pPr marL="0" lvl="0" indent="0" algn="l" rtl="0">
                            <a:spcBef>
                              <a:spcPts val="0"/>
                            </a:spcBef>
                            <a:spcAft>
                              <a:spcPts val="0"/>
                            </a:spcAft>
                            <a:buNone/>
                          </a:pPr>
                          <a:r>
                            <a:rPr lang="en" sz="2000">
                              <a:latin typeface="PT Serif"/>
                              <a:ea typeface="PT Serif"/>
                              <a:cs typeface="PT Serif"/>
                              <a:sym typeface="PT Serif"/>
                            </a:rPr>
                            <a:t>RSA-based</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Strongly secure</a:t>
                          </a:r>
                          <a:endParaRPr sz="1900">
                            <a:solidFill>
                              <a:schemeClr val="dk1"/>
                            </a:solidFill>
                            <a:latin typeface="PT Serif"/>
                            <a:ea typeface="PT Serif"/>
                            <a:cs typeface="PT Serif"/>
                            <a:sym typeface="PT Serif"/>
                          </a:endParaRPr>
                        </a:p>
                      </a:txBody>
                      <a:tcPr marL="91425" marR="91425" marT="91425" marB="91425">
                        <a:solidFill>
                          <a:srgbClr val="D9EAD3"/>
                        </a:solidFill>
                      </a:tcPr>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Short</a:t>
                          </a:r>
                          <a:r>
                            <a:rPr lang="en" sz="1900">
                              <a:latin typeface="PT Serif"/>
                              <a:ea typeface="PT Serif"/>
                              <a:cs typeface="PT Serif"/>
                              <a:sym typeface="PT Serif"/>
                            </a:rPr>
                            <a:t>-</a:t>
                          </a:r>
                          <a:r>
                            <a:rPr lang="en" sz="1900" err="1">
                              <a:latin typeface="PT Serif"/>
                              <a:ea typeface="PT Serif"/>
                              <a:cs typeface="PT Serif"/>
                              <a:sym typeface="PT Serif"/>
                            </a:rPr>
                            <a:t>ish</a:t>
                          </a:r>
                          <a:r>
                            <a:rPr lang="en" sz="1900">
                              <a:latin typeface="PT Serif"/>
                              <a:ea typeface="PT Serif"/>
                              <a:cs typeface="PT Serif"/>
                              <a:sym typeface="PT Serif"/>
                            </a:rPr>
                            <a:t> signatures</a:t>
                          </a:r>
                          <a:endParaRPr sz="19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3"/>
                      </a:ext>
                    </a:extLst>
                  </a:tr>
                  <a:tr h="529166">
                    <a:tc>
                      <a:txBody>
                        <a:bodyPr/>
                        <a:lstStyle/>
                        <a:p>
                          <a:pPr marL="0" lvl="0" indent="0" algn="l" rtl="0">
                            <a:spcBef>
                              <a:spcPts val="0"/>
                            </a:spcBef>
                            <a:spcAft>
                              <a:spcPts val="0"/>
                            </a:spcAft>
                            <a:buNone/>
                          </a:pPr>
                          <a:r>
                            <a:rPr lang="en" sz="2000">
                              <a:latin typeface="PT Serif"/>
                              <a:ea typeface="PT Serif"/>
                              <a:cs typeface="PT Serif"/>
                              <a:sym typeface="PT Serif"/>
                            </a:rPr>
                            <a:t>BLS-based</a:t>
                          </a:r>
                          <a:endParaRPr sz="2000">
                            <a:latin typeface="PT Serif"/>
                            <a:ea typeface="PT Serif"/>
                            <a:cs typeface="PT Serif"/>
                            <a:sym typeface="PT Serif"/>
                          </a:endParaRPr>
                        </a:p>
                      </a:txBody>
                      <a:tcPr marL="91425" marR="91425" marT="91425" marB="91425"/>
                    </a:tc>
                    <a:tc>
                      <a:txBody>
                        <a:bodyPr/>
                        <a:lstStyle/>
                        <a:p>
                          <a:pPr marL="0" lvl="0" indent="0" algn="l">
                            <a:spcBef>
                              <a:spcPts val="0"/>
                            </a:spcBef>
                            <a:spcAft>
                              <a:spcPts val="0"/>
                            </a:spcAft>
                            <a:buNone/>
                          </a:pPr>
                          <a:r>
                            <a:rPr lang="en" sz="1900">
                              <a:solidFill>
                                <a:schemeClr val="dk1"/>
                              </a:solidFill>
                              <a:latin typeface="PT Serif"/>
                            </a:rPr>
                            <a:t>Secure</a:t>
                          </a:r>
                          <a:endParaRPr lang="en-US">
                            <a:sym typeface="PT Serif"/>
                          </a:endParaRPr>
                        </a:p>
                      </a:txBody>
                      <a:tcPr marL="91425" marR="91425" marT="91425" marB="91425"/>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Short</a:t>
                          </a:r>
                          <a:r>
                            <a:rPr lang="en" sz="1900">
                              <a:latin typeface="PT Serif"/>
                              <a:ea typeface="PT Serif"/>
                              <a:cs typeface="PT Serif"/>
                              <a:sym typeface="PT Serif"/>
                            </a:rPr>
                            <a:t> signatures</a:t>
                          </a:r>
                          <a:endParaRPr sz="190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4"/>
                      </a:ext>
                    </a:extLst>
                  </a:tr>
                  <a:tr h="592666">
                    <a:tc>
                      <a:txBody>
                        <a:bodyPr/>
                        <a:lstStyle/>
                        <a:p>
                          <a:pPr marL="0" lvl="0" indent="0" algn="l" rtl="0">
                            <a:spcBef>
                              <a:spcPts val="0"/>
                            </a:spcBef>
                            <a:spcAft>
                              <a:spcPts val="0"/>
                            </a:spcAft>
                            <a:buNone/>
                          </a:pPr>
                          <a:r>
                            <a:rPr lang="en" sz="2000">
                              <a:latin typeface="PT Serif"/>
                              <a:ea typeface="PT Serif"/>
                              <a:cs typeface="PT Serif"/>
                              <a:sym typeface="PT Serif"/>
                            </a:rPr>
                            <a:t>Schnorr-based</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Secure</a:t>
                          </a:r>
                          <a:endParaRPr sz="19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Short signatures</a:t>
                          </a:r>
                          <a:endParaRPr sz="1900" dirty="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5"/>
                      </a:ext>
                    </a:extLst>
                  </a:tr>
                </a:tbl>
              </a:graphicData>
            </a:graphic>
          </p:graphicFrame>
        </mc:Choice>
        <mc:Fallback xmlns="">
          <p:graphicFrame>
            <p:nvGraphicFramePr>
              <p:cNvPr id="3" name="Google Shape;781;p56">
                <a:extLst>
                  <a:ext uri="{FF2B5EF4-FFF2-40B4-BE49-F238E27FC236}">
                    <a16:creationId xmlns:a16="http://schemas.microsoft.com/office/drawing/2014/main" id="{A5AD4EEE-535F-C5E1-5C85-C09186154DF3}"/>
                  </a:ext>
                </a:extLst>
              </p:cNvPr>
              <p:cNvGraphicFramePr/>
              <p:nvPr>
                <p:extLst>
                  <p:ext uri="{D42A27DB-BD31-4B8C-83A1-F6EECF244321}">
                    <p14:modId xmlns:p14="http://schemas.microsoft.com/office/powerpoint/2010/main" val="1906888554"/>
                  </p:ext>
                </p:extLst>
              </p:nvPr>
            </p:nvGraphicFramePr>
            <p:xfrm>
              <a:off x="495937" y="1564729"/>
              <a:ext cx="8065775" cy="3204984"/>
            </p:xfrm>
            <a:graphic>
              <a:graphicData uri="http://schemas.openxmlformats.org/drawingml/2006/table">
                <a:tbl>
                  <a:tblPr>
                    <a:noFill/>
                    <a:tableStyleId>{D8BEB3EA-E940-472B-8125-216AE72E8D71}</a:tableStyleId>
                  </a:tblPr>
                  <a:tblGrid>
                    <a:gridCol w="2833672">
                      <a:extLst>
                        <a:ext uri="{9D8B030D-6E8A-4147-A177-3AD203B41FA5}">
                          <a16:colId xmlns:a16="http://schemas.microsoft.com/office/drawing/2014/main" val="20000"/>
                        </a:ext>
                      </a:extLst>
                    </a:gridCol>
                    <a:gridCol w="2569628">
                      <a:extLst>
                        <a:ext uri="{9D8B030D-6E8A-4147-A177-3AD203B41FA5}">
                          <a16:colId xmlns:a16="http://schemas.microsoft.com/office/drawing/2014/main" val="20001"/>
                        </a:ext>
                      </a:extLst>
                    </a:gridCol>
                    <a:gridCol w="2662475">
                      <a:extLst>
                        <a:ext uri="{9D8B030D-6E8A-4147-A177-3AD203B41FA5}">
                          <a16:colId xmlns:a16="http://schemas.microsoft.com/office/drawing/2014/main" val="20002"/>
                        </a:ext>
                      </a:extLst>
                    </a:gridCol>
                  </a:tblGrid>
                  <a:tr h="487650">
                    <a:tc>
                      <a:txBody>
                        <a:bodyPr/>
                        <a:lstStyle/>
                        <a:p>
                          <a:pPr marL="0" lvl="0" indent="0" algn="l" rtl="0">
                            <a:spcBef>
                              <a:spcPts val="0"/>
                            </a:spcBef>
                            <a:spcAft>
                              <a:spcPts val="0"/>
                            </a:spcAft>
                            <a:buNone/>
                          </a:pP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Security</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Efficiency</a:t>
                          </a:r>
                          <a:endParaRPr sz="20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0"/>
                      </a:ext>
                    </a:extLst>
                  </a:tr>
                  <a:tr h="561612">
                    <a:tc>
                      <a:txBody>
                        <a:bodyPr/>
                        <a:lstStyle/>
                        <a:p>
                          <a:pPr marL="0" lvl="0" indent="0" algn="l" rtl="0">
                            <a:spcBef>
                              <a:spcPts val="0"/>
                            </a:spcBef>
                            <a:spcAft>
                              <a:spcPts val="0"/>
                            </a:spcAft>
                            <a:buNone/>
                          </a:pPr>
                          <a:r>
                            <a:rPr lang="en" sz="2000" dirty="0">
                              <a:latin typeface="PT Serif"/>
                              <a:ea typeface="PT Serif"/>
                              <a:cs typeface="PT Serif"/>
                              <a:sym typeface="PT Serif"/>
                            </a:rPr>
                            <a:t>Combinatorial ATS-PR</a:t>
                          </a: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1900">
                              <a:latin typeface="PT Serif"/>
                              <a:ea typeface="PT Serif"/>
                              <a:cs typeface="PT Serif"/>
                              <a:sym typeface="PT Serif"/>
                            </a:rPr>
                            <a:t>Strongly secure</a:t>
                          </a:r>
                          <a:endParaRPr sz="1900">
                            <a:latin typeface="PT Serif"/>
                            <a:ea typeface="PT Serif"/>
                            <a:cs typeface="PT Serif"/>
                            <a:sym typeface="PT Serif"/>
                          </a:endParaRPr>
                        </a:p>
                      </a:txBody>
                      <a:tcPr marL="91425" marR="91425" marT="91425" marB="91425">
                        <a:solidFill>
                          <a:srgbClr val="D9EAD3"/>
                        </a:solidFill>
                      </a:tcPr>
                    </a:tc>
                    <a:tc>
                      <a:txBody>
                        <a:bodyPr/>
                        <a:lstStyle/>
                        <a:p>
                          <a:endParaRPr lang="en-US"/>
                        </a:p>
                      </a:txBody>
                      <a:tcPr marL="91425" marR="91425" marT="91425" marB="91425">
                        <a:blipFill>
                          <a:blip r:embed="rId3"/>
                          <a:stretch>
                            <a:fillRect l="-203333" t="-86667" r="-476" b="-380000"/>
                          </a:stretch>
                        </a:blipFill>
                      </a:tcPr>
                    </a:tc>
                    <a:extLst>
                      <a:ext uri="{0D108BD9-81ED-4DB2-BD59-A6C34878D82A}">
                        <a16:rowId xmlns:a16="http://schemas.microsoft.com/office/drawing/2014/main" val="10001"/>
                      </a:ext>
                    </a:extLst>
                  </a:tr>
                  <a:tr h="516945">
                    <a:tc>
                      <a:txBody>
                        <a:bodyPr/>
                        <a:lstStyle/>
                        <a:p>
                          <a:pPr marL="0" lvl="0" indent="0" algn="l" rtl="0">
                            <a:spcBef>
                              <a:spcPts val="0"/>
                            </a:spcBef>
                            <a:spcAft>
                              <a:spcPts val="0"/>
                            </a:spcAft>
                            <a:buNone/>
                          </a:pPr>
                          <a:r>
                            <a:rPr lang="en" sz="2000" dirty="0">
                              <a:latin typeface="PT Serif"/>
                              <a:ea typeface="PT Serif"/>
                              <a:cs typeface="PT Serif"/>
                              <a:sym typeface="PT Serif"/>
                            </a:rPr>
                            <a:t>2-Level ATS-PR</a:t>
                          </a:r>
                          <a:r>
                            <a:rPr lang="en" sz="2000" dirty="0">
                              <a:latin typeface="PT Serif"/>
                              <a:ea typeface="PT Serif"/>
                              <a:cs typeface="PT Serif"/>
                            </a:rPr>
                            <a:t> </a:t>
                          </a:r>
                          <a:endParaRPr sz="2000" dirty="0">
                            <a:latin typeface="PT Serif"/>
                            <a:ea typeface="PT Serif"/>
                            <a:cs typeface="PT Serif"/>
                            <a:sym typeface="PT Serif"/>
                          </a:endParaRPr>
                        </a:p>
                      </a:txBody>
                      <a:tcPr marL="91425" marR="91425" marT="91425" marB="91425"/>
                    </a:tc>
                    <a:tc>
                      <a:txBody>
                        <a:bodyPr/>
                        <a:lstStyle/>
                        <a:p>
                          <a:pPr marL="0" lvl="0" indent="0" algn="l">
                            <a:spcBef>
                              <a:spcPts val="0"/>
                            </a:spcBef>
                            <a:spcAft>
                              <a:spcPts val="0"/>
                            </a:spcAft>
                            <a:buNone/>
                          </a:pPr>
                          <a:r>
                            <a:rPr lang="en" sz="1900" b="0" i="0" u="none" strike="noStrike" noProof="0" dirty="0">
                              <a:latin typeface="PT Serif"/>
                            </a:rPr>
                            <a:t>Strongly secure</a:t>
                          </a:r>
                          <a:endParaRPr dirty="0">
                            <a:sym typeface="PT Serif"/>
                          </a:endParaRPr>
                        </a:p>
                      </a:txBody>
                      <a:tcPr marL="91425" marR="91425" marT="91425" marB="91425">
                        <a:solidFill>
                          <a:srgbClr val="D9EAD3"/>
                        </a:solidFill>
                      </a:tcPr>
                    </a:tc>
                    <a:tc>
                      <a:txBody>
                        <a:bodyPr/>
                        <a:lstStyle/>
                        <a:p>
                          <a:pPr marL="0" lvl="0" indent="0" algn="l" rtl="0">
                            <a:spcBef>
                              <a:spcPts val="0"/>
                            </a:spcBef>
                            <a:spcAft>
                              <a:spcPts val="0"/>
                            </a:spcAft>
                            <a:buNone/>
                          </a:pPr>
                          <a:r>
                            <a:rPr lang="en" sz="1900">
                              <a:latin typeface="PT Serif"/>
                              <a:ea typeface="PT Serif"/>
                              <a:cs typeface="PT Serif"/>
                              <a:sym typeface="PT Serif"/>
                            </a:rPr>
                            <a:t>Large signatures</a:t>
                          </a:r>
                          <a:endParaRPr sz="19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2"/>
                      </a:ext>
                    </a:extLst>
                  </a:tr>
                  <a:tr h="516945">
                    <a:tc>
                      <a:txBody>
                        <a:bodyPr/>
                        <a:lstStyle/>
                        <a:p>
                          <a:pPr marL="0" lvl="0" indent="0" algn="l" rtl="0">
                            <a:spcBef>
                              <a:spcPts val="0"/>
                            </a:spcBef>
                            <a:spcAft>
                              <a:spcPts val="0"/>
                            </a:spcAft>
                            <a:buNone/>
                          </a:pPr>
                          <a:r>
                            <a:rPr lang="en" sz="2000">
                              <a:latin typeface="PT Serif"/>
                              <a:ea typeface="PT Serif"/>
                              <a:cs typeface="PT Serif"/>
                              <a:sym typeface="PT Serif"/>
                            </a:rPr>
                            <a:t>RSA-based</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Strongly secure</a:t>
                          </a:r>
                          <a:endParaRPr sz="1900">
                            <a:solidFill>
                              <a:schemeClr val="dk1"/>
                            </a:solidFill>
                            <a:latin typeface="PT Serif"/>
                            <a:ea typeface="PT Serif"/>
                            <a:cs typeface="PT Serif"/>
                            <a:sym typeface="PT Serif"/>
                          </a:endParaRPr>
                        </a:p>
                      </a:txBody>
                      <a:tcPr marL="91425" marR="91425" marT="91425" marB="91425">
                        <a:solidFill>
                          <a:srgbClr val="D9EAD3"/>
                        </a:solidFill>
                      </a:tcPr>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Short</a:t>
                          </a:r>
                          <a:r>
                            <a:rPr lang="en" sz="1900">
                              <a:latin typeface="PT Serif"/>
                              <a:ea typeface="PT Serif"/>
                              <a:cs typeface="PT Serif"/>
                              <a:sym typeface="PT Serif"/>
                            </a:rPr>
                            <a:t>-</a:t>
                          </a:r>
                          <a:r>
                            <a:rPr lang="en" sz="1900" err="1">
                              <a:latin typeface="PT Serif"/>
                              <a:ea typeface="PT Serif"/>
                              <a:cs typeface="PT Serif"/>
                              <a:sym typeface="PT Serif"/>
                            </a:rPr>
                            <a:t>ish</a:t>
                          </a:r>
                          <a:r>
                            <a:rPr lang="en" sz="1900">
                              <a:latin typeface="PT Serif"/>
                              <a:ea typeface="PT Serif"/>
                              <a:cs typeface="PT Serif"/>
                              <a:sym typeface="PT Serif"/>
                            </a:rPr>
                            <a:t> signatures</a:t>
                          </a:r>
                          <a:endParaRPr sz="19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3"/>
                      </a:ext>
                    </a:extLst>
                  </a:tr>
                  <a:tr h="529166">
                    <a:tc>
                      <a:txBody>
                        <a:bodyPr/>
                        <a:lstStyle/>
                        <a:p>
                          <a:pPr marL="0" lvl="0" indent="0" algn="l" rtl="0">
                            <a:spcBef>
                              <a:spcPts val="0"/>
                            </a:spcBef>
                            <a:spcAft>
                              <a:spcPts val="0"/>
                            </a:spcAft>
                            <a:buNone/>
                          </a:pPr>
                          <a:r>
                            <a:rPr lang="en" sz="2000">
                              <a:latin typeface="PT Serif"/>
                              <a:ea typeface="PT Serif"/>
                              <a:cs typeface="PT Serif"/>
                              <a:sym typeface="PT Serif"/>
                            </a:rPr>
                            <a:t>BLS-based</a:t>
                          </a:r>
                          <a:endParaRPr sz="2000">
                            <a:latin typeface="PT Serif"/>
                            <a:ea typeface="PT Serif"/>
                            <a:cs typeface="PT Serif"/>
                            <a:sym typeface="PT Serif"/>
                          </a:endParaRPr>
                        </a:p>
                      </a:txBody>
                      <a:tcPr marL="91425" marR="91425" marT="91425" marB="91425"/>
                    </a:tc>
                    <a:tc>
                      <a:txBody>
                        <a:bodyPr/>
                        <a:lstStyle/>
                        <a:p>
                          <a:pPr marL="0" lvl="0" indent="0" algn="l">
                            <a:spcBef>
                              <a:spcPts val="0"/>
                            </a:spcBef>
                            <a:spcAft>
                              <a:spcPts val="0"/>
                            </a:spcAft>
                            <a:buNone/>
                          </a:pPr>
                          <a:r>
                            <a:rPr lang="en" sz="1900">
                              <a:solidFill>
                                <a:schemeClr val="dk1"/>
                              </a:solidFill>
                              <a:latin typeface="PT Serif"/>
                            </a:rPr>
                            <a:t>Secure</a:t>
                          </a:r>
                          <a:endParaRPr lang="en-US">
                            <a:sym typeface="PT Serif"/>
                          </a:endParaRPr>
                        </a:p>
                      </a:txBody>
                      <a:tcPr marL="91425" marR="91425" marT="91425" marB="91425"/>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Short</a:t>
                          </a:r>
                          <a:r>
                            <a:rPr lang="en" sz="1900">
                              <a:latin typeface="PT Serif"/>
                              <a:ea typeface="PT Serif"/>
                              <a:cs typeface="PT Serif"/>
                              <a:sym typeface="PT Serif"/>
                            </a:rPr>
                            <a:t> signatures</a:t>
                          </a:r>
                          <a:endParaRPr sz="190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4"/>
                      </a:ext>
                    </a:extLst>
                  </a:tr>
                  <a:tr h="592666">
                    <a:tc>
                      <a:txBody>
                        <a:bodyPr/>
                        <a:lstStyle/>
                        <a:p>
                          <a:pPr marL="0" lvl="0" indent="0" algn="l" rtl="0">
                            <a:spcBef>
                              <a:spcPts val="0"/>
                            </a:spcBef>
                            <a:spcAft>
                              <a:spcPts val="0"/>
                            </a:spcAft>
                            <a:buNone/>
                          </a:pPr>
                          <a:r>
                            <a:rPr lang="en" sz="2000">
                              <a:latin typeface="PT Serif"/>
                              <a:ea typeface="PT Serif"/>
                              <a:cs typeface="PT Serif"/>
                              <a:sym typeface="PT Serif"/>
                            </a:rPr>
                            <a:t>Schnorr-based</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Secure</a:t>
                          </a:r>
                          <a:endParaRPr sz="19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Short signatures</a:t>
                          </a:r>
                          <a:endParaRPr sz="1900" dirty="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5"/>
                      </a:ext>
                    </a:extLst>
                  </a:tr>
                </a:tbl>
              </a:graphicData>
            </a:graphic>
          </p:graphicFrame>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0"/>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r>
              <a:rPr lang="en" dirty="0"/>
              <a:t>Defining Security for an ATS with Proactive Refresh</a:t>
            </a:r>
            <a:endParaRPr dirty="0"/>
          </a:p>
        </p:txBody>
      </p:sp>
      <p:sp>
        <p:nvSpPr>
          <p:cNvPr id="2" name="Rectangle: Rounded Corners 1">
            <a:extLst>
              <a:ext uri="{FF2B5EF4-FFF2-40B4-BE49-F238E27FC236}">
                <a16:creationId xmlns:a16="http://schemas.microsoft.com/office/drawing/2014/main" id="{4CAA49ED-ECB6-0E1B-1E43-A9F4399FED57}"/>
              </a:ext>
            </a:extLst>
          </p:cNvPr>
          <p:cNvSpPr/>
          <p:nvPr/>
        </p:nvSpPr>
        <p:spPr>
          <a:xfrm>
            <a:off x="1312333" y="804333"/>
            <a:ext cx="2307166" cy="62441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PT Serif"/>
                <a:cs typeface="Arial"/>
              </a:rPr>
              <a:t>Unforgeability</a:t>
            </a:r>
          </a:p>
        </p:txBody>
      </p:sp>
      <p:sp>
        <p:nvSpPr>
          <p:cNvPr id="3" name="Rectangle: Rounded Corners 2">
            <a:extLst>
              <a:ext uri="{FF2B5EF4-FFF2-40B4-BE49-F238E27FC236}">
                <a16:creationId xmlns:a16="http://schemas.microsoft.com/office/drawing/2014/main" id="{5598CE06-8160-29F5-EE06-D5BDAE450080}"/>
              </a:ext>
            </a:extLst>
          </p:cNvPr>
          <p:cNvSpPr/>
          <p:nvPr/>
        </p:nvSpPr>
        <p:spPr>
          <a:xfrm>
            <a:off x="5625041" y="804333"/>
            <a:ext cx="2307166" cy="62441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a:solidFill>
                  <a:schemeClr val="tx1"/>
                </a:solidFill>
                <a:latin typeface="PT Serif"/>
                <a:cs typeface="Arial"/>
              </a:rPr>
              <a:t>Accountability</a:t>
            </a:r>
          </a:p>
        </p:txBody>
      </p:sp>
      <p:sp>
        <p:nvSpPr>
          <p:cNvPr id="4" name="TextBox 3">
            <a:extLst>
              <a:ext uri="{FF2B5EF4-FFF2-40B4-BE49-F238E27FC236}">
                <a16:creationId xmlns:a16="http://schemas.microsoft.com/office/drawing/2014/main" id="{1DEF41CE-F202-81A8-D75A-A2EEA744DB24}"/>
              </a:ext>
            </a:extLst>
          </p:cNvPr>
          <p:cNvSpPr txBox="1"/>
          <p:nvPr/>
        </p:nvSpPr>
        <p:spPr>
          <a:xfrm>
            <a:off x="370417" y="1627900"/>
            <a:ext cx="427566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PT Serif"/>
              </a:rPr>
              <a:t>No existential forgeries.</a:t>
            </a:r>
          </a:p>
          <a:p>
            <a:endParaRPr lang="en-US" sz="2200" dirty="0">
              <a:latin typeface="PT Serif"/>
            </a:endParaRPr>
          </a:p>
          <a:p>
            <a:pPr marL="342900" indent="-342900">
              <a:buChar char="•"/>
            </a:pPr>
            <a:r>
              <a:rPr lang="en-US" sz="2200" dirty="0">
                <a:latin typeface="PT Serif"/>
              </a:rPr>
              <a:t>uf-1 (Stronger, [BC+22])</a:t>
            </a:r>
            <a:endParaRPr lang="en-US" sz="2200" dirty="0"/>
          </a:p>
          <a:p>
            <a:pPr marL="342900" indent="-342900">
              <a:buChar char="•"/>
            </a:pPr>
            <a:r>
              <a:rPr lang="en-US" sz="2200" dirty="0">
                <a:latin typeface="PT Serif"/>
              </a:rPr>
              <a:t>uf-0</a:t>
            </a:r>
          </a:p>
        </p:txBody>
      </p:sp>
      <p:sp>
        <p:nvSpPr>
          <p:cNvPr id="5" name="TextBox 4">
            <a:extLst>
              <a:ext uri="{FF2B5EF4-FFF2-40B4-BE49-F238E27FC236}">
                <a16:creationId xmlns:a16="http://schemas.microsoft.com/office/drawing/2014/main" id="{91A8B6C0-7F05-C2A0-C576-73E92E0B75E0}"/>
              </a:ext>
            </a:extLst>
          </p:cNvPr>
          <p:cNvSpPr txBox="1"/>
          <p:nvPr/>
        </p:nvSpPr>
        <p:spPr>
          <a:xfrm>
            <a:off x="4646083" y="1627900"/>
            <a:ext cx="427566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PT Serif"/>
              </a:rPr>
              <a:t>A malicious coalition cannot frame another set.</a:t>
            </a:r>
          </a:p>
          <a:p>
            <a:pPr marL="342900" indent="-342900">
              <a:buChar char="•"/>
            </a:pPr>
            <a:r>
              <a:rPr lang="en-US" sz="2200" dirty="0">
                <a:latin typeface="PT Serif"/>
              </a:rPr>
              <a:t>acc-1 (Stronger)</a:t>
            </a:r>
          </a:p>
          <a:p>
            <a:pPr marL="342900" indent="-342900">
              <a:buChar char="•"/>
            </a:pPr>
            <a:r>
              <a:rPr lang="en-US" sz="2200" dirty="0">
                <a:latin typeface="PT Serif"/>
              </a:rPr>
              <a:t>acc-0</a:t>
            </a:r>
            <a:endParaRPr lang="en-US" sz="2200" dirty="0"/>
          </a:p>
        </p:txBody>
      </p:sp>
      <p:sp>
        <p:nvSpPr>
          <p:cNvPr id="6" name="TextBox 5">
            <a:extLst>
              <a:ext uri="{FF2B5EF4-FFF2-40B4-BE49-F238E27FC236}">
                <a16:creationId xmlns:a16="http://schemas.microsoft.com/office/drawing/2014/main" id="{0EB7CCF6-D9EF-60A1-366A-CA94D0DB6F65}"/>
              </a:ext>
            </a:extLst>
          </p:cNvPr>
          <p:cNvSpPr txBox="1"/>
          <p:nvPr/>
        </p:nvSpPr>
        <p:spPr>
          <a:xfrm>
            <a:off x="503695" y="3494868"/>
            <a:ext cx="7958380" cy="1061829"/>
          </a:xfrm>
          <a:prstGeom prst="rect">
            <a:avLst/>
          </a:prstGeom>
          <a:noFill/>
          <a:ln>
            <a:solidFill>
              <a:schemeClr val="accent1"/>
            </a:solidFill>
          </a:ln>
        </p:spPr>
        <p:txBody>
          <a:bodyPr wrap="square" rtlCol="0">
            <a:spAutoFit/>
          </a:bodyPr>
          <a:lstStyle/>
          <a:p>
            <a:pPr>
              <a:spcBef>
                <a:spcPts val="1800"/>
              </a:spcBef>
            </a:pPr>
            <a:r>
              <a:rPr lang="en-US" sz="2400" dirty="0">
                <a:latin typeface="PT Serif" panose="020A0603040505020204" pitchFamily="18" charset="77"/>
              </a:rPr>
              <a:t>We get 4 notions of security:   </a:t>
            </a:r>
          </a:p>
          <a:p>
            <a:pPr>
              <a:spcBef>
                <a:spcPts val="1800"/>
              </a:spcBef>
            </a:pPr>
            <a:r>
              <a:rPr lang="en-US" sz="2400" dirty="0">
                <a:latin typeface="PT Serif" panose="020A0603040505020204" pitchFamily="18" charset="77"/>
              </a:rPr>
              <a:t>		</a:t>
            </a:r>
            <a:r>
              <a:rPr lang="en-US" sz="2400" dirty="0" err="1">
                <a:latin typeface="PT Serif" panose="020A0603040505020204" pitchFamily="18" charset="77"/>
              </a:rPr>
              <a:t>uf</a:t>
            </a:r>
            <a:r>
              <a:rPr lang="en-US" sz="2400" dirty="0">
                <a:latin typeface="PT Serif" panose="020A0603040505020204" pitchFamily="18" charset="77"/>
              </a:rPr>
              <a:t>-b  ∧   acc-b’     for  </a:t>
            </a:r>
            <a:r>
              <a:rPr lang="en-US" sz="2400" dirty="0" err="1">
                <a:latin typeface="PT Serif" panose="020A0603040505020204" pitchFamily="18" charset="77"/>
              </a:rPr>
              <a:t>b,b</a:t>
            </a:r>
            <a:r>
              <a:rPr lang="en-US" sz="2400" dirty="0">
                <a:latin typeface="PT Serif" panose="020A0603040505020204" pitchFamily="18" charset="77"/>
              </a:rPr>
              <a:t>’ ∈ {0,1}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3"/>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Challenger Setup</a:t>
            </a:r>
            <a:endParaRPr dirty="0"/>
          </a:p>
        </p:txBody>
      </p:sp>
      <mc:AlternateContent xmlns:mc="http://schemas.openxmlformats.org/markup-compatibility/2006" xmlns:a14="http://schemas.microsoft.com/office/drawing/2010/main">
        <mc:Choice Requires="a14">
          <p:sp>
            <p:nvSpPr>
              <p:cNvPr id="478" name="Google Shape;478;p43"/>
              <p:cNvSpPr txBox="1">
                <a:spLocks noGrp="1"/>
              </p:cNvSpPr>
              <p:nvPr>
                <p:ph type="body" idx="1"/>
              </p:nvPr>
            </p:nvSpPr>
            <p:spPr>
              <a:xfrm>
                <a:off x="129312" y="842006"/>
                <a:ext cx="8789809" cy="1700550"/>
              </a:xfrm>
              <a:prstGeom prst="rect">
                <a:avLst/>
              </a:prstGeom>
            </p:spPr>
            <p:txBody>
              <a:bodyPr spcFirstLastPara="1" wrap="square" lIns="91425" tIns="91425" rIns="91425" bIns="91425" anchor="t" anchorCtr="0">
                <a:normAutofit/>
              </a:bodyPr>
              <a:lstStyle/>
              <a:p>
                <a:pPr marL="0" indent="0">
                  <a:buNone/>
                </a:pPr>
                <a:endParaRPr lang="en" sz="2000" dirty="0"/>
              </a:p>
              <a:p>
                <a:pPr>
                  <a:lnSpc>
                    <a:spcPct val="114999"/>
                  </a:lnSpc>
                  <a:buNone/>
                </a:pPr>
                <a:endParaRPr lang="en" sz="2000" dirty="0"/>
              </a:p>
              <a:p>
                <a:pPr>
                  <a:lnSpc>
                    <a:spcPct val="114999"/>
                  </a:lnSpc>
                  <a:buNone/>
                </a:pPr>
                <a14:m>
                  <m:oMath xmlns:m="http://schemas.openxmlformats.org/officeDocument/2006/math">
                    <m:r>
                      <a:rPr lang="en-US" sz="2000" b="0" i="1" smtClean="0">
                        <a:latin typeface="Cambria Math" panose="02040503050406030204" pitchFamily="18" charset="0"/>
                      </a:rPr>
                      <m:t>𝑝𝑘</m:t>
                    </m:r>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1,1</m:t>
                        </m:r>
                      </m:sub>
                    </m:sSub>
                    <m:r>
                      <a:rPr lang="en-US" sz="2000" b="0" i="1" smtClean="0">
                        <a:latin typeface="Cambria Math" panose="02040503050406030204" pitchFamily="18" charset="0"/>
                      </a:rPr>
                      <m:t> , …,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𝑛</m:t>
                        </m:r>
                        <m:r>
                          <a:rPr lang="en-US" sz="2000" b="0" i="1" smtClean="0">
                            <a:latin typeface="Cambria Math" panose="02040503050406030204" pitchFamily="18" charset="0"/>
                          </a:rPr>
                          <m:t>,1</m:t>
                        </m:r>
                      </m:sub>
                    </m:sSub>
                    <m:r>
                      <a:rPr lang="en-US" sz="2000" b="0" i="1" smtClean="0">
                        <a:latin typeface="Cambria Math" panose="02040503050406030204" pitchFamily="18" charset="0"/>
                      </a:rPr>
                      <m:t> </m:t>
                    </m:r>
                  </m:oMath>
                </a14:m>
                <a:r>
                  <a:rPr lang="en" sz="1600" dirty="0"/>
                  <a:t>←$</a:t>
                </a:r>
                <a:r>
                  <a:rPr lang="en" sz="2000" dirty="0"/>
                  <a:t> </a:t>
                </a:r>
                <a:r>
                  <a:rPr lang="en" sz="2000" dirty="0" err="1"/>
                  <a:t>KeyGen</a:t>
                </a:r>
                <a:r>
                  <a:rPr lang="en" sz="2000" dirty="0"/>
                  <a:t>(</a:t>
                </a:r>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 </m:t>
                    </m:r>
                    <m:r>
                      <a:rPr lang="en-US" sz="2000" b="0" i="1" smtClean="0">
                        <a:latin typeface="Cambria Math" panose="02040503050406030204" pitchFamily="18" charset="0"/>
                      </a:rPr>
                      <m:t>𝑡</m:t>
                    </m:r>
                  </m:oMath>
                </a14:m>
                <a:r>
                  <a:rPr lang="en" sz="2000" dirty="0"/>
                  <a:t>)</a:t>
                </a:r>
              </a:p>
              <a:p>
                <a:pPr marL="0" indent="0">
                  <a:lnSpc>
                    <a:spcPct val="114999"/>
                  </a:lnSpc>
                  <a:buNone/>
                </a:pPr>
                <a:endParaRPr lang="en" sz="2000" dirty="0"/>
              </a:p>
              <a:p>
                <a:pPr marL="0" indent="0">
                  <a:lnSpc>
                    <a:spcPct val="114999"/>
                  </a:lnSpc>
                  <a:buNone/>
                </a:pPr>
                <a:endParaRPr lang="en" sz="2000" dirty="0"/>
              </a:p>
              <a:p>
                <a:pPr marL="0" indent="0">
                  <a:lnSpc>
                    <a:spcPct val="114999"/>
                  </a:lnSpc>
                  <a:buNone/>
                </a:pPr>
                <a:endParaRPr lang="en" sz="2000" dirty="0"/>
              </a:p>
              <a:p>
                <a:pPr marL="0" indent="0">
                  <a:lnSpc>
                    <a:spcPct val="114999"/>
                  </a:lnSpc>
                  <a:buNone/>
                </a:pPr>
                <a:endParaRPr lang="en" sz="2000" dirty="0"/>
              </a:p>
              <a:p>
                <a:pPr marL="0" indent="0">
                  <a:spcBef>
                    <a:spcPts val="1200"/>
                  </a:spcBef>
                  <a:buNone/>
                </a:pPr>
                <a:endParaRPr lang="en" sz="2000" dirty="0"/>
              </a:p>
            </p:txBody>
          </p:sp>
        </mc:Choice>
        <mc:Fallback xmlns="">
          <p:sp>
            <p:nvSpPr>
              <p:cNvPr id="478" name="Google Shape;478;p43"/>
              <p:cNvSpPr txBox="1">
                <a:spLocks noGrp="1" noRot="1" noChangeAspect="1" noMove="1" noResize="1" noEditPoints="1" noAdjustHandles="1" noChangeArrowheads="1" noChangeShapeType="1" noTextEdit="1"/>
              </p:cNvSpPr>
              <p:nvPr>
                <p:ph type="body" idx="1"/>
              </p:nvPr>
            </p:nvSpPr>
            <p:spPr>
              <a:xfrm>
                <a:off x="129312" y="842006"/>
                <a:ext cx="8789809" cy="1700550"/>
              </a:xfrm>
              <a:prstGeom prst="rect">
                <a:avLst/>
              </a:prstGeom>
              <a:blipFill>
                <a:blip r:embed="rId3"/>
                <a:stretch>
                  <a:fillRect/>
                </a:stretch>
              </a:blipFill>
            </p:spPr>
            <p:txBody>
              <a:bodyPr/>
              <a:lstStyle/>
              <a:p>
                <a:r>
                  <a:rPr lang="en-US">
                    <a:noFill/>
                  </a:rPr>
                  <a:t> </a:t>
                </a:r>
              </a:p>
            </p:txBody>
          </p:sp>
        </mc:Fallback>
      </mc:AlternateContent>
      <p:pic>
        <p:nvPicPr>
          <p:cNvPr id="3" name="Google Shape;504;p44" descr="A picture containing clipart&#10;&#10;Description automatically generated">
            <a:extLst>
              <a:ext uri="{FF2B5EF4-FFF2-40B4-BE49-F238E27FC236}">
                <a16:creationId xmlns:a16="http://schemas.microsoft.com/office/drawing/2014/main" id="{7DF477F3-63C7-A702-1496-E0C80CF4BE6D}"/>
              </a:ext>
            </a:extLst>
          </p:cNvPr>
          <p:cNvPicPr preferRelativeResize="0"/>
          <p:nvPr/>
        </p:nvPicPr>
        <p:blipFill>
          <a:blip r:embed="rId4">
            <a:alphaModFix/>
          </a:blip>
          <a:stretch>
            <a:fillRect/>
          </a:stretch>
        </p:blipFill>
        <p:spPr>
          <a:xfrm>
            <a:off x="7433383" y="649137"/>
            <a:ext cx="586443" cy="572699"/>
          </a:xfrm>
          <a:prstGeom prst="rect">
            <a:avLst/>
          </a:prstGeom>
          <a:noFill/>
          <a:ln>
            <a:noFill/>
          </a:ln>
        </p:spPr>
      </p:pic>
      <p:sp>
        <p:nvSpPr>
          <p:cNvPr id="5" name="Google Shape;505;p44">
            <a:extLst>
              <a:ext uri="{FF2B5EF4-FFF2-40B4-BE49-F238E27FC236}">
                <a16:creationId xmlns:a16="http://schemas.microsoft.com/office/drawing/2014/main" id="{1B6FD8C7-5A75-B814-A2E9-39D32E9D24B7}"/>
              </a:ext>
            </a:extLst>
          </p:cNvPr>
          <p:cNvSpPr txBox="1"/>
          <p:nvPr/>
        </p:nvSpPr>
        <p:spPr>
          <a:xfrm>
            <a:off x="1635315" y="659190"/>
            <a:ext cx="1498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dirty="0">
                <a:latin typeface="PT Serif"/>
                <a:ea typeface="PT Serif"/>
                <a:cs typeface="PT Serif"/>
                <a:sym typeface="PT Serif"/>
              </a:rPr>
              <a:t>Challenger</a:t>
            </a:r>
            <a:endParaRPr sz="2000" u="sng" dirty="0">
              <a:latin typeface="PT Serif"/>
              <a:ea typeface="PT Serif"/>
              <a:cs typeface="PT Serif"/>
              <a:sym typeface="PT Serif"/>
            </a:endParaRPr>
          </a:p>
        </p:txBody>
      </p:sp>
      <p:sp>
        <p:nvSpPr>
          <p:cNvPr id="7" name="Google Shape;506;p44">
            <a:extLst>
              <a:ext uri="{FF2B5EF4-FFF2-40B4-BE49-F238E27FC236}">
                <a16:creationId xmlns:a16="http://schemas.microsoft.com/office/drawing/2014/main" id="{818472E3-3232-81F6-1E2A-40EDDCC68977}"/>
              </a:ext>
            </a:extLst>
          </p:cNvPr>
          <p:cNvSpPr txBox="1"/>
          <p:nvPr/>
        </p:nvSpPr>
        <p:spPr>
          <a:xfrm>
            <a:off x="6097100" y="659190"/>
            <a:ext cx="1452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latin typeface="PT Serif"/>
                <a:ea typeface="PT Serif"/>
                <a:cs typeface="PT Serif"/>
                <a:sym typeface="PT Serif"/>
              </a:rPr>
              <a:t>Adversary</a:t>
            </a:r>
            <a:endParaRPr sz="2000" u="sng">
              <a:latin typeface="PT Serif"/>
              <a:ea typeface="PT Serif"/>
              <a:cs typeface="PT Serif"/>
              <a:sym typeface="PT Serif"/>
            </a:endParaRPr>
          </a:p>
        </p:txBody>
      </p:sp>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A6B64A34-5E1C-9252-8B4C-BF53E13B41D3}"/>
                  </a:ext>
                </a:extLst>
              </p:cNvPr>
              <p:cNvGraphicFramePr>
                <a:graphicFrameLocks noGrp="1"/>
              </p:cNvGraphicFramePr>
              <p:nvPr>
                <p:extLst>
                  <p:ext uri="{D42A27DB-BD31-4B8C-83A1-F6EECF244321}">
                    <p14:modId xmlns:p14="http://schemas.microsoft.com/office/powerpoint/2010/main" val="264235577"/>
                  </p:ext>
                </p:extLst>
              </p:nvPr>
            </p:nvGraphicFramePr>
            <p:xfrm>
              <a:off x="878061" y="2180577"/>
              <a:ext cx="3194709" cy="1427885"/>
            </p:xfrm>
            <a:graphic>
              <a:graphicData uri="http://schemas.openxmlformats.org/drawingml/2006/table">
                <a:tbl>
                  <a:tblPr firstRow="1" bandRow="1">
                    <a:tableStyleId>{D8BEB3EA-E940-472B-8125-216AE72E8D71}</a:tableStyleId>
                  </a:tblPr>
                  <a:tblGrid>
                    <a:gridCol w="824137">
                      <a:extLst>
                        <a:ext uri="{9D8B030D-6E8A-4147-A177-3AD203B41FA5}">
                          <a16:colId xmlns:a16="http://schemas.microsoft.com/office/drawing/2014/main" val="2217439612"/>
                        </a:ext>
                      </a:extLst>
                    </a:gridCol>
                    <a:gridCol w="773218">
                      <a:extLst>
                        <a:ext uri="{9D8B030D-6E8A-4147-A177-3AD203B41FA5}">
                          <a16:colId xmlns:a16="http://schemas.microsoft.com/office/drawing/2014/main" val="3670079539"/>
                        </a:ext>
                      </a:extLst>
                    </a:gridCol>
                    <a:gridCol w="798677">
                      <a:extLst>
                        <a:ext uri="{9D8B030D-6E8A-4147-A177-3AD203B41FA5}">
                          <a16:colId xmlns:a16="http://schemas.microsoft.com/office/drawing/2014/main" val="3674562756"/>
                        </a:ext>
                      </a:extLst>
                    </a:gridCol>
                    <a:gridCol w="798677">
                      <a:extLst>
                        <a:ext uri="{9D8B030D-6E8A-4147-A177-3AD203B41FA5}">
                          <a16:colId xmlns:a16="http://schemas.microsoft.com/office/drawing/2014/main" val="1743723125"/>
                        </a:ext>
                      </a:extLst>
                    </a:gridCol>
                  </a:tblGrid>
                  <a:tr h="480065">
                    <a:tc>
                      <a:txBody>
                        <a:bodyPr/>
                        <a:lstStyle/>
                        <a:p>
                          <a:pPr lvl="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1,2</m:t>
                                    </m:r>
                                  </m:sub>
                                </m:sSub>
                              </m:oMath>
                            </m:oMathPara>
                          </a14:m>
                          <a:endParaRPr lang="en-US" sz="2000" baseline="-25000" dirty="0">
                            <a:solidFill>
                              <a:schemeClr val="bg2"/>
                            </a:solidFill>
                            <a:latin typeface="PT Serif"/>
                          </a:endParaRPr>
                        </a:p>
                      </a:txBody>
                      <a:tcPr/>
                    </a:tc>
                    <a:tc>
                      <a:txBody>
                        <a:bodyPr/>
                        <a:lstStyle/>
                        <a:p>
                          <a:pPr lvl="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2,2</m:t>
                                    </m:r>
                                  </m:sub>
                                </m:sSub>
                              </m:oMath>
                            </m:oMathPara>
                          </a14:m>
                          <a:endParaRPr lang="en" sz="2000" b="0" i="0" u="none" strike="noStrike" baseline="30000" noProof="0" dirty="0">
                            <a:solidFill>
                              <a:schemeClr val="bg2"/>
                            </a:solidFill>
                            <a:latin typeface="PT Serif"/>
                          </a:endParaRPr>
                        </a:p>
                      </a:txBody>
                      <a:tcPr/>
                    </a:tc>
                    <a:tc>
                      <a:txBody>
                        <a:bodyPr/>
                        <a:lstStyle/>
                        <a:p>
                          <a:r>
                            <a:rPr lang="en-US" sz="2000" dirty="0">
                              <a:solidFill>
                                <a:schemeClr val="bg2"/>
                              </a:solidFill>
                              <a:latin typeface="PT Serif"/>
                            </a:rPr>
                            <a:t>..</a:t>
                          </a:r>
                        </a:p>
                      </a:txBody>
                      <a:tcPr/>
                    </a:tc>
                    <a:tc>
                      <a:txBody>
                        <a:bodyPr/>
                        <a:lstStyle/>
                        <a:p>
                          <a:pPr lvl="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𝑛</m:t>
                                    </m:r>
                                    <m:r>
                                      <a:rPr lang="en-US" sz="2000" b="0" i="1" smtClean="0">
                                        <a:latin typeface="Cambria Math" panose="02040503050406030204" pitchFamily="18" charset="0"/>
                                      </a:rPr>
                                      <m:t>,2</m:t>
                                    </m:r>
                                  </m:sub>
                                </m:sSub>
                              </m:oMath>
                            </m:oMathPara>
                          </a14:m>
                          <a:endParaRPr lang="en" sz="2000" b="0" i="0" u="none" strike="noStrike" baseline="30000" noProof="0" dirty="0">
                            <a:solidFill>
                              <a:schemeClr val="bg2"/>
                            </a:solidFill>
                            <a:latin typeface="PT Serif"/>
                          </a:endParaRPr>
                        </a:p>
                      </a:txBody>
                      <a:tcPr/>
                    </a:tc>
                    <a:extLst>
                      <a:ext uri="{0D108BD9-81ED-4DB2-BD59-A6C34878D82A}">
                        <a16:rowId xmlns:a16="http://schemas.microsoft.com/office/drawing/2014/main" val="1975314615"/>
                      </a:ext>
                    </a:extLst>
                  </a:tr>
                  <a:tr h="467755">
                    <a:tc>
                      <a:txBody>
                        <a:bodyPr/>
                        <a:lstStyle/>
                        <a:p>
                          <a:r>
                            <a:rPr lang="en-US" sz="2000" dirty="0">
                              <a:solidFill>
                                <a:schemeClr val="bg2"/>
                              </a:solidFill>
                              <a:latin typeface="PT Serif"/>
                            </a:rPr>
                            <a:t>:</a:t>
                          </a:r>
                        </a:p>
                      </a:txBody>
                      <a:tcPr/>
                    </a:tc>
                    <a:tc>
                      <a:txBody>
                        <a:bodyPr/>
                        <a:lstStyle/>
                        <a:p>
                          <a:r>
                            <a:rPr lang="en-US" sz="2000" dirty="0">
                              <a:solidFill>
                                <a:schemeClr val="bg2"/>
                              </a:solidFill>
                              <a:latin typeface="PT Serif"/>
                            </a:rPr>
                            <a:t>:</a:t>
                          </a:r>
                        </a:p>
                      </a:txBody>
                      <a:tcPr/>
                    </a:tc>
                    <a:tc>
                      <a:txBody>
                        <a:bodyPr/>
                        <a:lstStyle/>
                        <a:p>
                          <a:r>
                            <a:rPr lang="en-US" sz="2000">
                              <a:solidFill>
                                <a:schemeClr val="bg2"/>
                              </a:solidFill>
                              <a:latin typeface="PT Serif"/>
                            </a:rPr>
                            <a:t>:</a:t>
                          </a:r>
                        </a:p>
                      </a:txBody>
                      <a:tcPr/>
                    </a:tc>
                    <a:tc>
                      <a:txBody>
                        <a:bodyPr/>
                        <a:lstStyle/>
                        <a:p>
                          <a:r>
                            <a:rPr lang="en-US" sz="2000">
                              <a:solidFill>
                                <a:schemeClr val="bg2"/>
                              </a:solidFill>
                              <a:latin typeface="PT Serif"/>
                            </a:rPr>
                            <a:t>:</a:t>
                          </a:r>
                        </a:p>
                      </a:txBody>
                      <a:tcPr/>
                    </a:tc>
                    <a:extLst>
                      <a:ext uri="{0D108BD9-81ED-4DB2-BD59-A6C34878D82A}">
                        <a16:rowId xmlns:a16="http://schemas.microsoft.com/office/drawing/2014/main" val="2234397644"/>
                      </a:ext>
                    </a:extLst>
                  </a:tr>
                  <a:tr h="480065">
                    <a:tc>
                      <a:txBody>
                        <a:bodyPr/>
                        <a:lstStyle/>
                        <a:p>
                          <a:pPr lvl="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r>
                                      <a:rPr lang="en-US" sz="2000" b="0" i="1" smtClean="0">
                                        <a:latin typeface="Cambria Math" panose="02040503050406030204" pitchFamily="18" charset="0"/>
                                      </a:rPr>
                                      <m:t>𝐸</m:t>
                                    </m:r>
                                  </m:sub>
                                </m:sSub>
                              </m:oMath>
                            </m:oMathPara>
                          </a14:m>
                          <a:endParaRPr lang="en-US" sz="2000" baseline="30000" dirty="0">
                            <a:solidFill>
                              <a:schemeClr val="bg2"/>
                            </a:solidFill>
                            <a:latin typeface="PT Serif"/>
                          </a:endParaRPr>
                        </a:p>
                      </a:txBody>
                      <a:tcPr/>
                    </a:tc>
                    <a:tc>
                      <a:txBody>
                        <a:bodyPr/>
                        <a:lstStyle/>
                        <a:p>
                          <a:pPr lvl="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r>
                                      <a:rPr lang="en-US" sz="2000" b="0" i="1" smtClean="0">
                                        <a:latin typeface="Cambria Math" panose="02040503050406030204" pitchFamily="18" charset="0"/>
                                      </a:rPr>
                                      <m:t>𝐸</m:t>
                                    </m:r>
                                  </m:sub>
                                </m:sSub>
                              </m:oMath>
                            </m:oMathPara>
                          </a14:m>
                          <a:endParaRPr lang="en-US" sz="2000" baseline="30000" dirty="0">
                            <a:solidFill>
                              <a:schemeClr val="bg2"/>
                            </a:solidFill>
                            <a:latin typeface="PT Serif"/>
                          </a:endParaRPr>
                        </a:p>
                      </a:txBody>
                      <a:tcPr/>
                    </a:tc>
                    <a:tc>
                      <a:txBody>
                        <a:bodyPr/>
                        <a:lstStyle/>
                        <a:p>
                          <a:r>
                            <a:rPr lang="en-US" sz="2000" dirty="0">
                              <a:solidFill>
                                <a:schemeClr val="bg2"/>
                              </a:solidFill>
                              <a:latin typeface="PT Serif"/>
                            </a:rPr>
                            <a:t>..</a:t>
                          </a:r>
                        </a:p>
                      </a:txBody>
                      <a:tcPr/>
                    </a:tc>
                    <a:tc>
                      <a:txBody>
                        <a:bodyPr/>
                        <a:lstStyle/>
                        <a:p>
                          <a:pPr lvl="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𝐸</m:t>
                                    </m:r>
                                  </m:sub>
                                </m:sSub>
                              </m:oMath>
                            </m:oMathPara>
                          </a14:m>
                          <a:endParaRPr lang="en-US" sz="2000" baseline="30000" dirty="0">
                            <a:solidFill>
                              <a:schemeClr val="bg2"/>
                            </a:solidFill>
                            <a:latin typeface="PT Serif"/>
                          </a:endParaRPr>
                        </a:p>
                      </a:txBody>
                      <a:tcPr/>
                    </a:tc>
                    <a:extLst>
                      <a:ext uri="{0D108BD9-81ED-4DB2-BD59-A6C34878D82A}">
                        <a16:rowId xmlns:a16="http://schemas.microsoft.com/office/drawing/2014/main" val="1773997693"/>
                      </a:ext>
                    </a:extLst>
                  </a:tr>
                </a:tbl>
              </a:graphicData>
            </a:graphic>
          </p:graphicFrame>
        </mc:Choice>
        <mc:Fallback xmlns="">
          <p:graphicFrame>
            <p:nvGraphicFramePr>
              <p:cNvPr id="8" name="Table 8">
                <a:extLst>
                  <a:ext uri="{FF2B5EF4-FFF2-40B4-BE49-F238E27FC236}">
                    <a16:creationId xmlns:a16="http://schemas.microsoft.com/office/drawing/2014/main" id="{A6B64A34-5E1C-9252-8B4C-BF53E13B41D3}"/>
                  </a:ext>
                </a:extLst>
              </p:cNvPr>
              <p:cNvGraphicFramePr>
                <a:graphicFrameLocks noGrp="1"/>
              </p:cNvGraphicFramePr>
              <p:nvPr>
                <p:extLst>
                  <p:ext uri="{D42A27DB-BD31-4B8C-83A1-F6EECF244321}">
                    <p14:modId xmlns:p14="http://schemas.microsoft.com/office/powerpoint/2010/main" val="264235577"/>
                  </p:ext>
                </p:extLst>
              </p:nvPr>
            </p:nvGraphicFramePr>
            <p:xfrm>
              <a:off x="878061" y="2180577"/>
              <a:ext cx="3194709" cy="1427885"/>
            </p:xfrm>
            <a:graphic>
              <a:graphicData uri="http://schemas.openxmlformats.org/drawingml/2006/table">
                <a:tbl>
                  <a:tblPr firstRow="1" bandRow="1">
                    <a:tableStyleId>{D8BEB3EA-E940-472B-8125-216AE72E8D71}</a:tableStyleId>
                  </a:tblPr>
                  <a:tblGrid>
                    <a:gridCol w="824137">
                      <a:extLst>
                        <a:ext uri="{9D8B030D-6E8A-4147-A177-3AD203B41FA5}">
                          <a16:colId xmlns:a16="http://schemas.microsoft.com/office/drawing/2014/main" val="2217439612"/>
                        </a:ext>
                      </a:extLst>
                    </a:gridCol>
                    <a:gridCol w="773218">
                      <a:extLst>
                        <a:ext uri="{9D8B030D-6E8A-4147-A177-3AD203B41FA5}">
                          <a16:colId xmlns:a16="http://schemas.microsoft.com/office/drawing/2014/main" val="3670079539"/>
                        </a:ext>
                      </a:extLst>
                    </a:gridCol>
                    <a:gridCol w="798677">
                      <a:extLst>
                        <a:ext uri="{9D8B030D-6E8A-4147-A177-3AD203B41FA5}">
                          <a16:colId xmlns:a16="http://schemas.microsoft.com/office/drawing/2014/main" val="3674562756"/>
                        </a:ext>
                      </a:extLst>
                    </a:gridCol>
                    <a:gridCol w="798677">
                      <a:extLst>
                        <a:ext uri="{9D8B030D-6E8A-4147-A177-3AD203B41FA5}">
                          <a16:colId xmlns:a16="http://schemas.microsoft.com/office/drawing/2014/main" val="1743723125"/>
                        </a:ext>
                      </a:extLst>
                    </a:gridCol>
                  </a:tblGrid>
                  <a:tr h="480065">
                    <a:tc>
                      <a:txBody>
                        <a:bodyPr/>
                        <a:lstStyle/>
                        <a:p>
                          <a:endParaRPr lang="en-US"/>
                        </a:p>
                      </a:txBody>
                      <a:tcPr>
                        <a:blipFill>
                          <a:blip r:embed="rId5"/>
                          <a:stretch>
                            <a:fillRect l="-1538" t="-7895" r="-289231" b="-205263"/>
                          </a:stretch>
                        </a:blipFill>
                      </a:tcPr>
                    </a:tc>
                    <a:tc>
                      <a:txBody>
                        <a:bodyPr/>
                        <a:lstStyle/>
                        <a:p>
                          <a:endParaRPr lang="en-US"/>
                        </a:p>
                      </a:txBody>
                      <a:tcPr>
                        <a:blipFill>
                          <a:blip r:embed="rId5"/>
                          <a:stretch>
                            <a:fillRect l="-108197" t="-7895" r="-208197" b="-205263"/>
                          </a:stretch>
                        </a:blipFill>
                      </a:tcPr>
                    </a:tc>
                    <a:tc>
                      <a:txBody>
                        <a:bodyPr/>
                        <a:lstStyle/>
                        <a:p>
                          <a:r>
                            <a:rPr lang="en-US" sz="2000" dirty="0">
                              <a:solidFill>
                                <a:schemeClr val="bg2"/>
                              </a:solidFill>
                              <a:latin typeface="PT Serif"/>
                            </a:rPr>
                            <a:t>..</a:t>
                          </a:r>
                        </a:p>
                      </a:txBody>
                      <a:tcPr/>
                    </a:tc>
                    <a:tc>
                      <a:txBody>
                        <a:bodyPr/>
                        <a:lstStyle/>
                        <a:p>
                          <a:endParaRPr lang="en-US"/>
                        </a:p>
                      </a:txBody>
                      <a:tcPr>
                        <a:blipFill>
                          <a:blip r:embed="rId5"/>
                          <a:stretch>
                            <a:fillRect l="-301587" t="-7895" r="-1587" b="-205263"/>
                          </a:stretch>
                        </a:blipFill>
                      </a:tcPr>
                    </a:tc>
                    <a:extLst>
                      <a:ext uri="{0D108BD9-81ED-4DB2-BD59-A6C34878D82A}">
                        <a16:rowId xmlns:a16="http://schemas.microsoft.com/office/drawing/2014/main" val="1975314615"/>
                      </a:ext>
                    </a:extLst>
                  </a:tr>
                  <a:tr h="467755">
                    <a:tc>
                      <a:txBody>
                        <a:bodyPr/>
                        <a:lstStyle/>
                        <a:p>
                          <a:r>
                            <a:rPr lang="en-US" sz="2000" dirty="0">
                              <a:solidFill>
                                <a:schemeClr val="bg2"/>
                              </a:solidFill>
                              <a:latin typeface="PT Serif"/>
                            </a:rPr>
                            <a:t>:</a:t>
                          </a:r>
                        </a:p>
                      </a:txBody>
                      <a:tcPr/>
                    </a:tc>
                    <a:tc>
                      <a:txBody>
                        <a:bodyPr/>
                        <a:lstStyle/>
                        <a:p>
                          <a:r>
                            <a:rPr lang="en-US" sz="2000" dirty="0">
                              <a:solidFill>
                                <a:schemeClr val="bg2"/>
                              </a:solidFill>
                              <a:latin typeface="PT Serif"/>
                            </a:rPr>
                            <a:t>:</a:t>
                          </a:r>
                        </a:p>
                      </a:txBody>
                      <a:tcPr/>
                    </a:tc>
                    <a:tc>
                      <a:txBody>
                        <a:bodyPr/>
                        <a:lstStyle/>
                        <a:p>
                          <a:r>
                            <a:rPr lang="en-US" sz="2000">
                              <a:solidFill>
                                <a:schemeClr val="bg2"/>
                              </a:solidFill>
                              <a:latin typeface="PT Serif"/>
                            </a:rPr>
                            <a:t>:</a:t>
                          </a:r>
                        </a:p>
                      </a:txBody>
                      <a:tcPr/>
                    </a:tc>
                    <a:tc>
                      <a:txBody>
                        <a:bodyPr/>
                        <a:lstStyle/>
                        <a:p>
                          <a:r>
                            <a:rPr lang="en-US" sz="2000">
                              <a:solidFill>
                                <a:schemeClr val="bg2"/>
                              </a:solidFill>
                              <a:latin typeface="PT Serif"/>
                            </a:rPr>
                            <a:t>:</a:t>
                          </a:r>
                        </a:p>
                      </a:txBody>
                      <a:tcPr/>
                    </a:tc>
                    <a:extLst>
                      <a:ext uri="{0D108BD9-81ED-4DB2-BD59-A6C34878D82A}">
                        <a16:rowId xmlns:a16="http://schemas.microsoft.com/office/drawing/2014/main" val="2234397644"/>
                      </a:ext>
                    </a:extLst>
                  </a:tr>
                  <a:tr h="480065">
                    <a:tc>
                      <a:txBody>
                        <a:bodyPr/>
                        <a:lstStyle/>
                        <a:p>
                          <a:endParaRPr lang="en-US"/>
                        </a:p>
                      </a:txBody>
                      <a:tcPr>
                        <a:blipFill>
                          <a:blip r:embed="rId5"/>
                          <a:stretch>
                            <a:fillRect l="-1538" t="-207895" r="-289231" b="-5263"/>
                          </a:stretch>
                        </a:blipFill>
                      </a:tcPr>
                    </a:tc>
                    <a:tc>
                      <a:txBody>
                        <a:bodyPr/>
                        <a:lstStyle/>
                        <a:p>
                          <a:endParaRPr lang="en-US"/>
                        </a:p>
                      </a:txBody>
                      <a:tcPr>
                        <a:blipFill>
                          <a:blip r:embed="rId5"/>
                          <a:stretch>
                            <a:fillRect l="-108197" t="-207895" r="-208197" b="-5263"/>
                          </a:stretch>
                        </a:blipFill>
                      </a:tcPr>
                    </a:tc>
                    <a:tc>
                      <a:txBody>
                        <a:bodyPr/>
                        <a:lstStyle/>
                        <a:p>
                          <a:r>
                            <a:rPr lang="en-US" sz="2000" dirty="0">
                              <a:solidFill>
                                <a:schemeClr val="bg2"/>
                              </a:solidFill>
                              <a:latin typeface="PT Serif"/>
                            </a:rPr>
                            <a:t>..</a:t>
                          </a:r>
                        </a:p>
                      </a:txBody>
                      <a:tcPr/>
                    </a:tc>
                    <a:tc>
                      <a:txBody>
                        <a:bodyPr/>
                        <a:lstStyle/>
                        <a:p>
                          <a:endParaRPr lang="en-US"/>
                        </a:p>
                      </a:txBody>
                      <a:tcPr>
                        <a:blipFill>
                          <a:blip r:embed="rId5"/>
                          <a:stretch>
                            <a:fillRect l="-301587" t="-207895" r="-1587" b="-5263"/>
                          </a:stretch>
                        </a:blipFill>
                      </a:tcPr>
                    </a:tc>
                    <a:extLst>
                      <a:ext uri="{0D108BD9-81ED-4DB2-BD59-A6C34878D82A}">
                        <a16:rowId xmlns:a16="http://schemas.microsoft.com/office/drawing/2014/main" val="1773997693"/>
                      </a:ext>
                    </a:extLst>
                  </a:tr>
                </a:tbl>
              </a:graphicData>
            </a:graphic>
          </p:graphicFrame>
        </mc:Fallback>
      </mc:AlternateContent>
      <mc:AlternateContent xmlns:mc="http://schemas.openxmlformats.org/markup-compatibility/2006" xmlns:a14="http://schemas.microsoft.com/office/drawing/2010/main">
        <mc:Choice Requires="a14">
          <p:sp>
            <p:nvSpPr>
              <p:cNvPr id="10" name="Google Shape;485;p44">
                <a:extLst>
                  <a:ext uri="{FF2B5EF4-FFF2-40B4-BE49-F238E27FC236}">
                    <a16:creationId xmlns:a16="http://schemas.microsoft.com/office/drawing/2014/main" id="{5F18E51D-26FA-5315-6090-115BBE6FD6AC}"/>
                  </a:ext>
                </a:extLst>
              </p:cNvPr>
              <p:cNvSpPr txBox="1"/>
              <p:nvPr/>
            </p:nvSpPr>
            <p:spPr>
              <a:xfrm>
                <a:off x="5016513" y="897051"/>
                <a:ext cx="102705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PT Serif"/>
                          <a:cs typeface="PT Serif"/>
                          <a:sym typeface="PT Serif"/>
                        </a:rPr>
                        <m:t>𝑛</m:t>
                      </m:r>
                      <m:r>
                        <a:rPr lang="en-US" sz="2000" b="0" i="1" smtClean="0">
                          <a:latin typeface="Cambria Math" panose="02040503050406030204" pitchFamily="18" charset="0"/>
                          <a:ea typeface="PT Serif"/>
                          <a:cs typeface="PT Serif"/>
                          <a:sym typeface="PT Serif"/>
                        </a:rPr>
                        <m:t> , </m:t>
                      </m:r>
                      <m:r>
                        <a:rPr lang="en-US" sz="2000" b="0" i="1" smtClean="0">
                          <a:latin typeface="Cambria Math" panose="02040503050406030204" pitchFamily="18" charset="0"/>
                          <a:ea typeface="PT Serif"/>
                          <a:cs typeface="PT Serif"/>
                          <a:sym typeface="PT Serif"/>
                        </a:rPr>
                        <m:t>𝑡</m:t>
                      </m:r>
                      <m:r>
                        <a:rPr lang="en-US" sz="2000" b="0" i="1" smtClean="0">
                          <a:latin typeface="Cambria Math" panose="02040503050406030204" pitchFamily="18" charset="0"/>
                          <a:ea typeface="PT Serif"/>
                          <a:cs typeface="PT Serif"/>
                          <a:sym typeface="PT Serif"/>
                        </a:rPr>
                        <m:t> , </m:t>
                      </m:r>
                      <m:r>
                        <a:rPr lang="en-US" sz="2000" b="0" i="1" smtClean="0">
                          <a:latin typeface="Cambria Math" panose="02040503050406030204" pitchFamily="18" charset="0"/>
                          <a:ea typeface="PT Serif"/>
                          <a:cs typeface="PT Serif"/>
                          <a:sym typeface="PT Serif"/>
                        </a:rPr>
                        <m:t>𝐸</m:t>
                      </m:r>
                    </m:oMath>
                  </m:oMathPara>
                </a14:m>
                <a:endParaRPr sz="2000" dirty="0">
                  <a:latin typeface="PT Serif"/>
                  <a:ea typeface="PT Serif"/>
                  <a:cs typeface="PT Serif"/>
                  <a:sym typeface="PT Serif"/>
                </a:endParaRPr>
              </a:p>
            </p:txBody>
          </p:sp>
        </mc:Choice>
        <mc:Fallback xmlns="">
          <p:sp>
            <p:nvSpPr>
              <p:cNvPr id="10" name="Google Shape;485;p44">
                <a:extLst>
                  <a:ext uri="{FF2B5EF4-FFF2-40B4-BE49-F238E27FC236}">
                    <a16:creationId xmlns:a16="http://schemas.microsoft.com/office/drawing/2014/main" id="{5F18E51D-26FA-5315-6090-115BBE6FD6AC}"/>
                  </a:ext>
                </a:extLst>
              </p:cNvPr>
              <p:cNvSpPr txBox="1">
                <a:spLocks noRot="1" noChangeAspect="1" noMove="1" noResize="1" noEditPoints="1" noAdjustHandles="1" noChangeArrowheads="1" noChangeShapeType="1" noTextEdit="1"/>
              </p:cNvSpPr>
              <p:nvPr/>
            </p:nvSpPr>
            <p:spPr>
              <a:xfrm>
                <a:off x="5016513" y="897051"/>
                <a:ext cx="1027050" cy="492412"/>
              </a:xfrm>
              <a:prstGeom prst="rect">
                <a:avLst/>
              </a:prstGeom>
              <a:blipFill>
                <a:blip r:embed="rId6"/>
                <a:stretch>
                  <a:fillRect b="-5000"/>
                </a:stretch>
              </a:blipFill>
              <a:ln>
                <a:noFill/>
              </a:ln>
            </p:spPr>
            <p:txBody>
              <a:bodyPr/>
              <a:lstStyle/>
              <a:p>
                <a:r>
                  <a:rPr lang="en-US">
                    <a:noFill/>
                  </a:rPr>
                  <a:t> </a:t>
                </a:r>
              </a:p>
            </p:txBody>
          </p:sp>
        </mc:Fallback>
      </mc:AlternateContent>
      <p:cxnSp>
        <p:nvCxnSpPr>
          <p:cNvPr id="12" name="Google Shape;484;p44">
            <a:extLst>
              <a:ext uri="{FF2B5EF4-FFF2-40B4-BE49-F238E27FC236}">
                <a16:creationId xmlns:a16="http://schemas.microsoft.com/office/drawing/2014/main" id="{3ED5057A-017E-ABE3-D212-23BABDE65E68}"/>
              </a:ext>
            </a:extLst>
          </p:cNvPr>
          <p:cNvCxnSpPr>
            <a:cxnSpLocks/>
          </p:cNvCxnSpPr>
          <p:nvPr/>
        </p:nvCxnSpPr>
        <p:spPr>
          <a:xfrm flipH="1">
            <a:off x="4331188" y="1317471"/>
            <a:ext cx="2328026" cy="0"/>
          </a:xfrm>
          <a:prstGeom prst="straightConnector1">
            <a:avLst/>
          </a:prstGeom>
          <a:noFill/>
          <a:ln w="15875" cap="flat" cmpd="sng">
            <a:solidFill>
              <a:schemeClr val="dk2"/>
            </a:solidFill>
            <a:prstDash val="solid"/>
            <a:round/>
            <a:headEnd type="none" w="med" len="med"/>
            <a:tailEnd type="triangle" w="med" len="med"/>
          </a:ln>
        </p:spPr>
      </p:cxnSp>
      <p:cxnSp>
        <p:nvCxnSpPr>
          <p:cNvPr id="13" name="Straight Arrow Connector 12">
            <a:extLst>
              <a:ext uri="{FF2B5EF4-FFF2-40B4-BE49-F238E27FC236}">
                <a16:creationId xmlns:a16="http://schemas.microsoft.com/office/drawing/2014/main" id="{AF189352-5002-52E0-9932-E3B42732AB3D}"/>
              </a:ext>
            </a:extLst>
          </p:cNvPr>
          <p:cNvCxnSpPr>
            <a:cxnSpLocks/>
          </p:cNvCxnSpPr>
          <p:nvPr/>
        </p:nvCxnSpPr>
        <p:spPr>
          <a:xfrm flipH="1">
            <a:off x="666608" y="2204920"/>
            <a:ext cx="0" cy="1348315"/>
          </a:xfrm>
          <a:prstGeom prst="straightConnector1">
            <a:avLst/>
          </a:prstGeom>
          <a:ln w="381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E26C28A8-AD85-DD4A-4956-A96998A09C40}"/>
              </a:ext>
            </a:extLst>
          </p:cNvPr>
          <p:cNvSpPr txBox="1"/>
          <p:nvPr/>
        </p:nvSpPr>
        <p:spPr>
          <a:xfrm>
            <a:off x="-37475" y="2644457"/>
            <a:ext cx="801971" cy="400110"/>
          </a:xfrm>
          <a:prstGeom prst="rect">
            <a:avLst/>
          </a:prstGeom>
          <a:noFill/>
        </p:spPr>
        <p:txBody>
          <a:bodyPr wrap="square" rtlCol="0">
            <a:spAutoFit/>
          </a:bodyPr>
          <a:lstStyle/>
          <a:p>
            <a:r>
              <a:rPr lang="en-US" sz="2000">
                <a:solidFill>
                  <a:schemeClr val="accent1"/>
                </a:solidFill>
                <a:latin typeface="PT Serif" panose="020A0603040505020204" pitchFamily="18" charset="77"/>
              </a:rPr>
              <a:t>Time</a:t>
            </a:r>
          </a:p>
        </p:txBody>
      </p:sp>
      <p:cxnSp>
        <p:nvCxnSpPr>
          <p:cNvPr id="4" name="Google Shape;487;p44">
            <a:extLst>
              <a:ext uri="{FF2B5EF4-FFF2-40B4-BE49-F238E27FC236}">
                <a16:creationId xmlns:a16="http://schemas.microsoft.com/office/drawing/2014/main" id="{7C423154-FD8C-CAE2-3845-F5FF9A3ABB27}"/>
              </a:ext>
            </a:extLst>
          </p:cNvPr>
          <p:cNvCxnSpPr/>
          <p:nvPr/>
        </p:nvCxnSpPr>
        <p:spPr>
          <a:xfrm rot="10800000" flipH="1">
            <a:off x="4072774" y="4358511"/>
            <a:ext cx="2731500" cy="900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6" name="Google Shape;488;p44">
                <a:extLst>
                  <a:ext uri="{FF2B5EF4-FFF2-40B4-BE49-F238E27FC236}">
                    <a16:creationId xmlns:a16="http://schemas.microsoft.com/office/drawing/2014/main" id="{CC206E70-1E52-1BDB-C184-45DEDD54AD62}"/>
                  </a:ext>
                </a:extLst>
              </p:cNvPr>
              <p:cNvSpPr txBox="1"/>
              <p:nvPr/>
            </p:nvSpPr>
            <p:spPr>
              <a:xfrm>
                <a:off x="5198649" y="3917163"/>
                <a:ext cx="5865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PT Serif"/>
                          <a:cs typeface="PT Serif"/>
                          <a:sym typeface="PT Serif"/>
                        </a:rPr>
                        <m:t>𝑝𝑘</m:t>
                      </m:r>
                    </m:oMath>
                  </m:oMathPara>
                </a14:m>
                <a:endParaRPr sz="2000" dirty="0">
                  <a:latin typeface="PT Serif"/>
                  <a:ea typeface="PT Serif"/>
                  <a:cs typeface="PT Serif"/>
                  <a:sym typeface="PT Serif"/>
                </a:endParaRPr>
              </a:p>
            </p:txBody>
          </p:sp>
        </mc:Choice>
        <mc:Fallback xmlns="">
          <p:sp>
            <p:nvSpPr>
              <p:cNvPr id="6" name="Google Shape;488;p44">
                <a:extLst>
                  <a:ext uri="{FF2B5EF4-FFF2-40B4-BE49-F238E27FC236}">
                    <a16:creationId xmlns:a16="http://schemas.microsoft.com/office/drawing/2014/main" id="{CC206E70-1E52-1BDB-C184-45DEDD54AD62}"/>
                  </a:ext>
                </a:extLst>
              </p:cNvPr>
              <p:cNvSpPr txBox="1">
                <a:spLocks noRot="1" noChangeAspect="1" noMove="1" noResize="1" noEditPoints="1" noAdjustHandles="1" noChangeArrowheads="1" noChangeShapeType="1" noTextEdit="1"/>
              </p:cNvSpPr>
              <p:nvPr/>
            </p:nvSpPr>
            <p:spPr>
              <a:xfrm>
                <a:off x="5198649" y="3917163"/>
                <a:ext cx="586500" cy="492412"/>
              </a:xfrm>
              <a:prstGeom prst="rect">
                <a:avLst/>
              </a:prstGeom>
              <a:blipFill>
                <a:blip r:embed="rId7"/>
                <a:stretch>
                  <a:fillRect/>
                </a:stretch>
              </a:blipFill>
              <a:ln>
                <a:no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2DD96A86-7EC0-12E3-F9FB-64A404DC2A69}"/>
              </a:ext>
            </a:extLst>
          </p:cNvPr>
          <p:cNvSpPr txBox="1"/>
          <p:nvPr/>
        </p:nvSpPr>
        <p:spPr>
          <a:xfrm>
            <a:off x="4547727" y="1660656"/>
            <a:ext cx="2534478" cy="400110"/>
          </a:xfrm>
          <a:prstGeom prst="rect">
            <a:avLst/>
          </a:prstGeom>
          <a:noFill/>
        </p:spPr>
        <p:txBody>
          <a:bodyPr wrap="square" rtlCol="0">
            <a:spAutoFit/>
          </a:bodyPr>
          <a:lstStyle/>
          <a:p>
            <a:r>
              <a:rPr lang="en-US" sz="2000" dirty="0">
                <a:solidFill>
                  <a:schemeClr val="bg2"/>
                </a:solidFill>
                <a:latin typeface="PT Serif" panose="020A0603040505020204" pitchFamily="18" charset="77"/>
              </a:rPr>
              <a:t>Keys for epoch 1</a:t>
            </a:r>
          </a:p>
        </p:txBody>
      </p:sp>
      <p:sp>
        <p:nvSpPr>
          <p:cNvPr id="18" name="TextBox 17">
            <a:extLst>
              <a:ext uri="{FF2B5EF4-FFF2-40B4-BE49-F238E27FC236}">
                <a16:creationId xmlns:a16="http://schemas.microsoft.com/office/drawing/2014/main" id="{BB2CFDF3-561B-AF5B-923A-BF55B349A72A}"/>
              </a:ext>
            </a:extLst>
          </p:cNvPr>
          <p:cNvSpPr txBox="1"/>
          <p:nvPr/>
        </p:nvSpPr>
        <p:spPr>
          <a:xfrm>
            <a:off x="4553272" y="2200202"/>
            <a:ext cx="2534478" cy="400110"/>
          </a:xfrm>
          <a:prstGeom prst="rect">
            <a:avLst/>
          </a:prstGeom>
          <a:noFill/>
        </p:spPr>
        <p:txBody>
          <a:bodyPr wrap="square" rtlCol="0">
            <a:spAutoFit/>
          </a:bodyPr>
          <a:lstStyle/>
          <a:p>
            <a:r>
              <a:rPr lang="en-US" sz="2000" dirty="0">
                <a:solidFill>
                  <a:schemeClr val="bg2"/>
                </a:solidFill>
                <a:latin typeface="PT Serif" panose="020A0603040505020204" pitchFamily="18" charset="77"/>
              </a:rPr>
              <a:t>Keys for epoch 2</a:t>
            </a:r>
          </a:p>
        </p:txBody>
      </p:sp>
      <p:sp>
        <p:nvSpPr>
          <p:cNvPr id="22" name="TextBox 21">
            <a:extLst>
              <a:ext uri="{FF2B5EF4-FFF2-40B4-BE49-F238E27FC236}">
                <a16:creationId xmlns:a16="http://schemas.microsoft.com/office/drawing/2014/main" id="{6E21D9B3-8A51-91B9-0204-7042E2D322AD}"/>
              </a:ext>
            </a:extLst>
          </p:cNvPr>
          <p:cNvSpPr txBox="1"/>
          <p:nvPr/>
        </p:nvSpPr>
        <p:spPr>
          <a:xfrm>
            <a:off x="4557666" y="3188787"/>
            <a:ext cx="2534478" cy="400110"/>
          </a:xfrm>
          <a:prstGeom prst="rect">
            <a:avLst/>
          </a:prstGeom>
          <a:noFill/>
        </p:spPr>
        <p:txBody>
          <a:bodyPr wrap="square" rtlCol="0">
            <a:spAutoFit/>
          </a:bodyPr>
          <a:lstStyle/>
          <a:p>
            <a:r>
              <a:rPr lang="en-US" sz="2000" dirty="0">
                <a:solidFill>
                  <a:schemeClr val="bg2"/>
                </a:solidFill>
                <a:latin typeface="PT Serif" panose="020A0603040505020204" pitchFamily="18" charset="77"/>
              </a:rPr>
              <a:t>Keys for epoch E</a:t>
            </a:r>
          </a:p>
        </p:txBody>
      </p:sp>
      <p:cxnSp>
        <p:nvCxnSpPr>
          <p:cNvPr id="23" name="Straight Arrow Connector 22">
            <a:extLst>
              <a:ext uri="{FF2B5EF4-FFF2-40B4-BE49-F238E27FC236}">
                <a16:creationId xmlns:a16="http://schemas.microsoft.com/office/drawing/2014/main" id="{6ED60A30-D3F7-BD80-71AE-82D2218CFFDD}"/>
              </a:ext>
            </a:extLst>
          </p:cNvPr>
          <p:cNvCxnSpPr>
            <a:cxnSpLocks/>
            <a:stCxn id="22" idx="1"/>
          </p:cNvCxnSpPr>
          <p:nvPr/>
        </p:nvCxnSpPr>
        <p:spPr>
          <a:xfrm flipH="1">
            <a:off x="4250044" y="3388842"/>
            <a:ext cx="307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0019F6B-455A-1740-F833-D057C81D91BE}"/>
              </a:ext>
            </a:extLst>
          </p:cNvPr>
          <p:cNvCxnSpPr>
            <a:cxnSpLocks/>
          </p:cNvCxnSpPr>
          <p:nvPr/>
        </p:nvCxnSpPr>
        <p:spPr>
          <a:xfrm flipH="1">
            <a:off x="4231206" y="2388302"/>
            <a:ext cx="307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57F43DD-FC45-D6E4-E7B8-79D4ADD0B358}"/>
              </a:ext>
            </a:extLst>
          </p:cNvPr>
          <p:cNvCxnSpPr>
            <a:cxnSpLocks/>
          </p:cNvCxnSpPr>
          <p:nvPr/>
        </p:nvCxnSpPr>
        <p:spPr>
          <a:xfrm flipH="1">
            <a:off x="4234521" y="1864843"/>
            <a:ext cx="307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childTnLst>
                                </p:cTn>
                              </p:par>
                              <p:par>
                                <p:cTn id="57" presetID="10"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 grpId="0" build="p"/>
      <p:bldP spid="2" grpId="0"/>
      <p:bldP spid="9" grpId="0"/>
      <p:bldP spid="18"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4"/>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lvl="0"/>
            <a:r>
              <a:rPr lang="en" dirty="0"/>
              <a:t>Defining Unforgeability for ATS with Proactive Refresh</a:t>
            </a:r>
            <a:endParaRPr dirty="0"/>
          </a:p>
        </p:txBody>
      </p:sp>
      <p:cxnSp>
        <p:nvCxnSpPr>
          <p:cNvPr id="489" name="Google Shape;489;p44"/>
          <p:cNvCxnSpPr>
            <a:cxnSpLocks/>
          </p:cNvCxnSpPr>
          <p:nvPr/>
        </p:nvCxnSpPr>
        <p:spPr>
          <a:xfrm flipH="1">
            <a:off x="3294779" y="1526974"/>
            <a:ext cx="2149091"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90" name="Google Shape;490;p44"/>
              <p:cNvSpPr txBox="1"/>
              <p:nvPr/>
            </p:nvSpPr>
            <p:spPr>
              <a:xfrm>
                <a:off x="3838679" y="1131384"/>
                <a:ext cx="17088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PT Serif"/>
                    <a:ea typeface="PT Serif"/>
                    <a:cs typeface="PT Serif"/>
                    <a:sym typeface="PT Serif"/>
                  </a:rPr>
                  <a:t>skOracle(</a:t>
                </a:r>
                <a14:m>
                  <m:oMath xmlns:m="http://schemas.openxmlformats.org/officeDocument/2006/math">
                    <m:r>
                      <a:rPr lang="en-US" sz="2000" b="0" i="1" smtClean="0">
                        <a:latin typeface="Cambria Math" panose="02040503050406030204" pitchFamily="18" charset="0"/>
                        <a:ea typeface="PT Serif"/>
                        <a:cs typeface="PT Serif"/>
                        <a:sym typeface="PT Serif"/>
                      </a:rPr>
                      <m:t>𝑖</m:t>
                    </m:r>
                    <m:r>
                      <a:rPr lang="en-US" sz="2000" b="0" i="1" smtClean="0">
                        <a:latin typeface="Cambria Math" panose="02040503050406030204" pitchFamily="18" charset="0"/>
                        <a:ea typeface="PT Serif"/>
                        <a:cs typeface="PT Serif"/>
                        <a:sym typeface="PT Serif"/>
                      </a:rPr>
                      <m:t>, </m:t>
                    </m:r>
                    <m:r>
                      <a:rPr lang="en-US" sz="2000" b="0" i="1" smtClean="0">
                        <a:latin typeface="Cambria Math" panose="02040503050406030204" pitchFamily="18" charset="0"/>
                        <a:ea typeface="PT Serif"/>
                        <a:cs typeface="PT Serif"/>
                        <a:sym typeface="PT Serif"/>
                      </a:rPr>
                      <m:t>𝑒</m:t>
                    </m:r>
                  </m:oMath>
                </a14:m>
                <a:r>
                  <a:rPr lang="en" sz="2000" dirty="0">
                    <a:latin typeface="PT Serif"/>
                    <a:ea typeface="PT Serif"/>
                    <a:cs typeface="PT Serif"/>
                    <a:sym typeface="PT Serif"/>
                  </a:rPr>
                  <a:t>)</a:t>
                </a:r>
                <a:endParaRPr sz="2000" dirty="0">
                  <a:latin typeface="PT Serif"/>
                  <a:ea typeface="PT Serif"/>
                  <a:cs typeface="PT Serif"/>
                  <a:sym typeface="PT Serif"/>
                </a:endParaRPr>
              </a:p>
            </p:txBody>
          </p:sp>
        </mc:Choice>
        <mc:Fallback xmlns="">
          <p:sp>
            <p:nvSpPr>
              <p:cNvPr id="490" name="Google Shape;490;p44"/>
              <p:cNvSpPr txBox="1">
                <a:spLocks noRot="1" noChangeAspect="1" noMove="1" noResize="1" noEditPoints="1" noAdjustHandles="1" noChangeArrowheads="1" noChangeShapeType="1" noTextEdit="1"/>
              </p:cNvSpPr>
              <p:nvPr/>
            </p:nvSpPr>
            <p:spPr>
              <a:xfrm>
                <a:off x="3838679" y="1131384"/>
                <a:ext cx="1708800" cy="492412"/>
              </a:xfrm>
              <a:prstGeom prst="rect">
                <a:avLst/>
              </a:prstGeom>
              <a:blipFill>
                <a:blip r:embed="rId3"/>
                <a:stretch>
                  <a:fillRect l="-3704" r="-741" b="-12821"/>
                </a:stretch>
              </a:blipFill>
              <a:ln>
                <a:noFill/>
              </a:ln>
            </p:spPr>
            <p:txBody>
              <a:bodyPr/>
              <a:lstStyle/>
              <a:p>
                <a:r>
                  <a:rPr lang="en-US">
                    <a:noFill/>
                  </a:rPr>
                  <a:t> </a:t>
                </a:r>
              </a:p>
            </p:txBody>
          </p:sp>
        </mc:Fallback>
      </mc:AlternateContent>
      <p:cxnSp>
        <p:nvCxnSpPr>
          <p:cNvPr id="492" name="Google Shape;492;p44"/>
          <p:cNvCxnSpPr>
            <a:cxnSpLocks/>
          </p:cNvCxnSpPr>
          <p:nvPr/>
        </p:nvCxnSpPr>
        <p:spPr>
          <a:xfrm flipV="1">
            <a:off x="3322154" y="2047291"/>
            <a:ext cx="2148840" cy="19326"/>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93" name="Google Shape;493;p44"/>
              <p:cNvSpPr txBox="1"/>
              <p:nvPr/>
            </p:nvSpPr>
            <p:spPr>
              <a:xfrm>
                <a:off x="4049428" y="1614255"/>
                <a:ext cx="882539" cy="505814"/>
              </a:xfrm>
              <a:prstGeom prst="rect">
                <a:avLst/>
              </a:prstGeom>
              <a:noFill/>
              <a:ln>
                <a:noFill/>
              </a:ln>
            </p:spPr>
            <p:txBody>
              <a:bodyPr spcFirstLastPara="1" wrap="square" lIns="91425" tIns="91425" rIns="91425" bIns="91425" anchor="t" anchorCtr="0">
                <a:spAutoFit/>
              </a:bodyPr>
              <a:lstStyle/>
              <a:p>
                <a:pPr lvl="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𝑠</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b="0" i="1" smtClean="0">
                              <a:latin typeface="Cambria Math" panose="02040503050406030204" pitchFamily="18" charset="0"/>
                            </a:rPr>
                            <m:t>𝑖</m:t>
                          </m:r>
                          <m:r>
                            <a:rPr lang="en-US" sz="2000" i="1">
                              <a:latin typeface="Cambria Math" panose="02040503050406030204" pitchFamily="18" charset="0"/>
                            </a:rPr>
                            <m:t>,</m:t>
                          </m:r>
                          <m:r>
                            <a:rPr lang="en-US" sz="2000" b="0" i="1" smtClean="0">
                              <a:latin typeface="Cambria Math" panose="02040503050406030204" pitchFamily="18" charset="0"/>
                            </a:rPr>
                            <m:t>𝑒</m:t>
                          </m:r>
                        </m:sub>
                      </m:sSub>
                    </m:oMath>
                  </m:oMathPara>
                </a14:m>
                <a:endParaRPr lang="en" sz="2000" baseline="30000" dirty="0">
                  <a:solidFill>
                    <a:schemeClr val="bg2"/>
                  </a:solidFill>
                  <a:latin typeface="PT Serif"/>
                </a:endParaRPr>
              </a:p>
            </p:txBody>
          </p:sp>
        </mc:Choice>
        <mc:Fallback xmlns="">
          <p:sp>
            <p:nvSpPr>
              <p:cNvPr id="493" name="Google Shape;493;p44"/>
              <p:cNvSpPr txBox="1">
                <a:spLocks noRot="1" noChangeAspect="1" noMove="1" noResize="1" noEditPoints="1" noAdjustHandles="1" noChangeArrowheads="1" noChangeShapeType="1" noTextEdit="1"/>
              </p:cNvSpPr>
              <p:nvPr/>
            </p:nvSpPr>
            <p:spPr>
              <a:xfrm>
                <a:off x="4049428" y="1614255"/>
                <a:ext cx="882539" cy="505814"/>
              </a:xfrm>
              <a:prstGeom prst="rect">
                <a:avLst/>
              </a:prstGeom>
              <a:blipFill>
                <a:blip r:embed="rId4"/>
                <a:stretch>
                  <a:fillRect/>
                </a:stretch>
              </a:blipFill>
              <a:ln>
                <a:noFill/>
              </a:ln>
            </p:spPr>
            <p:txBody>
              <a:bodyPr/>
              <a:lstStyle/>
              <a:p>
                <a:r>
                  <a:rPr lang="en-US">
                    <a:noFill/>
                  </a:rPr>
                  <a:t> </a:t>
                </a:r>
              </a:p>
            </p:txBody>
          </p:sp>
        </mc:Fallback>
      </mc:AlternateContent>
      <p:cxnSp>
        <p:nvCxnSpPr>
          <p:cNvPr id="494" name="Google Shape;494;p44"/>
          <p:cNvCxnSpPr/>
          <p:nvPr/>
        </p:nvCxnSpPr>
        <p:spPr>
          <a:xfrm rot="10800000">
            <a:off x="3290781" y="2867173"/>
            <a:ext cx="2148840" cy="720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95" name="Google Shape;495;p44"/>
              <p:cNvSpPr txBox="1"/>
              <p:nvPr/>
            </p:nvSpPr>
            <p:spPr>
              <a:xfrm>
                <a:off x="3347045" y="2456195"/>
                <a:ext cx="2465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PT Serif"/>
                    <a:ea typeface="PT Serif"/>
                    <a:cs typeface="PT Serif"/>
                    <a:sym typeface="PT Serif"/>
                  </a:rPr>
                  <a:t>SignOracle(</a:t>
                </a:r>
                <a14:m>
                  <m:oMath xmlns:m="http://schemas.openxmlformats.org/officeDocument/2006/math">
                    <m:r>
                      <a:rPr lang="en-US" sz="2000" b="0" i="1" smtClean="0">
                        <a:latin typeface="Cambria Math" panose="02040503050406030204" pitchFamily="18" charset="0"/>
                        <a:ea typeface="PT Serif"/>
                        <a:cs typeface="PT Serif"/>
                        <a:sym typeface="PT Serif"/>
                      </a:rPr>
                      <m:t>𝑚</m:t>
                    </m:r>
                    <m:r>
                      <a:rPr lang="en-US" sz="2000" b="0" i="1" smtClean="0">
                        <a:latin typeface="Cambria Math" panose="02040503050406030204" pitchFamily="18" charset="0"/>
                        <a:ea typeface="PT Serif"/>
                        <a:cs typeface="PT Serif"/>
                        <a:sym typeface="PT Serif"/>
                      </a:rPr>
                      <m:t>, </m:t>
                    </m:r>
                    <m:r>
                      <a:rPr lang="en-US" sz="2000" b="0" i="1" smtClean="0">
                        <a:latin typeface="Cambria Math" panose="02040503050406030204" pitchFamily="18" charset="0"/>
                        <a:ea typeface="PT Serif"/>
                        <a:cs typeface="PT Serif"/>
                        <a:sym typeface="PT Serif"/>
                      </a:rPr>
                      <m:t>𝑒</m:t>
                    </m:r>
                    <m:r>
                      <a:rPr lang="en-US" sz="2000" b="0" i="1" smtClean="0">
                        <a:latin typeface="Cambria Math" panose="02040503050406030204" pitchFamily="18" charset="0"/>
                        <a:ea typeface="PT Serif"/>
                        <a:cs typeface="PT Serif"/>
                        <a:sym typeface="PT Serif"/>
                      </a:rPr>
                      <m:t>, </m:t>
                    </m:r>
                    <m:r>
                      <a:rPr lang="en-US" sz="2000" b="0" i="1" smtClean="0">
                        <a:latin typeface="Cambria Math" panose="02040503050406030204" pitchFamily="18" charset="0"/>
                        <a:ea typeface="PT Serif"/>
                        <a:cs typeface="PT Serif"/>
                        <a:sym typeface="PT Serif"/>
                      </a:rPr>
                      <m:t>𝑖</m:t>
                    </m:r>
                    <m:r>
                      <a:rPr lang="en-US" sz="2000" b="0" i="1" smtClean="0">
                        <a:latin typeface="Cambria Math" panose="02040503050406030204" pitchFamily="18" charset="0"/>
                        <a:ea typeface="PT Serif"/>
                        <a:cs typeface="PT Serif"/>
                        <a:sym typeface="PT Serif"/>
                      </a:rPr>
                      <m:t>, </m:t>
                    </m:r>
                    <m:r>
                      <a:rPr lang="en-US" sz="2000" b="0" i="1" smtClean="0">
                        <a:latin typeface="Cambria Math" panose="02040503050406030204" pitchFamily="18" charset="0"/>
                        <a:ea typeface="PT Serif"/>
                        <a:cs typeface="PT Serif"/>
                        <a:sym typeface="PT Serif"/>
                      </a:rPr>
                      <m:t>𝐽</m:t>
                    </m:r>
                  </m:oMath>
                </a14:m>
                <a:r>
                  <a:rPr lang="en" sz="2000" dirty="0">
                    <a:latin typeface="PT Serif"/>
                    <a:ea typeface="PT Serif"/>
                    <a:cs typeface="PT Serif"/>
                    <a:sym typeface="PT Serif"/>
                  </a:rPr>
                  <a:t>)</a:t>
                </a:r>
                <a:endParaRPr sz="2000" dirty="0">
                  <a:latin typeface="PT Serif"/>
                  <a:ea typeface="PT Serif"/>
                  <a:cs typeface="PT Serif"/>
                  <a:sym typeface="PT Serif"/>
                </a:endParaRPr>
              </a:p>
            </p:txBody>
          </p:sp>
        </mc:Choice>
        <mc:Fallback xmlns="">
          <p:sp>
            <p:nvSpPr>
              <p:cNvPr id="495" name="Google Shape;495;p44"/>
              <p:cNvSpPr txBox="1">
                <a:spLocks noRot="1" noChangeAspect="1" noMove="1" noResize="1" noEditPoints="1" noAdjustHandles="1" noChangeArrowheads="1" noChangeShapeType="1" noTextEdit="1"/>
              </p:cNvSpPr>
              <p:nvPr/>
            </p:nvSpPr>
            <p:spPr>
              <a:xfrm>
                <a:off x="3347045" y="2456195"/>
                <a:ext cx="2465700" cy="492412"/>
              </a:xfrm>
              <a:prstGeom prst="rect">
                <a:avLst/>
              </a:prstGeom>
              <a:blipFill>
                <a:blip r:embed="rId5"/>
                <a:stretch>
                  <a:fillRect l="-2564" r="-513" b="-10000"/>
                </a:stretch>
              </a:blipFill>
              <a:ln>
                <a:noFill/>
              </a:ln>
            </p:spPr>
            <p:txBody>
              <a:bodyPr/>
              <a:lstStyle/>
              <a:p>
                <a:r>
                  <a:rPr lang="en-US">
                    <a:noFill/>
                  </a:rPr>
                  <a:t> </a:t>
                </a:r>
              </a:p>
            </p:txBody>
          </p:sp>
        </mc:Fallback>
      </mc:AlternateContent>
      <p:cxnSp>
        <p:nvCxnSpPr>
          <p:cNvPr id="496" name="Google Shape;496;p44"/>
          <p:cNvCxnSpPr>
            <a:cxnSpLocks/>
          </p:cNvCxnSpPr>
          <p:nvPr/>
        </p:nvCxnSpPr>
        <p:spPr>
          <a:xfrm>
            <a:off x="3328620" y="3434855"/>
            <a:ext cx="2148840"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97" name="Google Shape;497;p44"/>
              <p:cNvSpPr txBox="1"/>
              <p:nvPr/>
            </p:nvSpPr>
            <p:spPr>
              <a:xfrm>
                <a:off x="3476820" y="3010649"/>
                <a:ext cx="2045400" cy="50581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PT Serif"/>
                    <a:ea typeface="PT Serif"/>
                    <a:cs typeface="PT Serif"/>
                    <a:sym typeface="PT Serif"/>
                  </a:rPr>
                  <a:t>Sign(</a:t>
                </a:r>
                <a14:m>
                  <m:oMath xmlns:m="http://schemas.openxmlformats.org/officeDocument/2006/math">
                    <m:r>
                      <a:rPr lang="en-US" sz="2000" b="0" i="1" smtClean="0">
                        <a:latin typeface="Cambria Math" panose="02040503050406030204" pitchFamily="18" charset="0"/>
                        <a:ea typeface="PT Serif"/>
                        <a:cs typeface="PT Serif"/>
                        <a:sym typeface="PT Serif"/>
                      </a:rPr>
                      <m:t>𝑠</m:t>
                    </m:r>
                    <m:sSub>
                      <m:sSubPr>
                        <m:ctrlPr>
                          <a:rPr lang="en-US" sz="2000" b="0" i="1" smtClean="0">
                            <a:latin typeface="Cambria Math" panose="02040503050406030204" pitchFamily="18" charset="0"/>
                            <a:ea typeface="PT Serif"/>
                            <a:cs typeface="PT Serif"/>
                            <a:sym typeface="PT Serif"/>
                          </a:rPr>
                        </m:ctrlPr>
                      </m:sSubPr>
                      <m:e>
                        <m:r>
                          <a:rPr lang="en-US" sz="2000" b="0" i="1" smtClean="0">
                            <a:latin typeface="Cambria Math" panose="02040503050406030204" pitchFamily="18" charset="0"/>
                            <a:ea typeface="PT Serif"/>
                            <a:cs typeface="PT Serif"/>
                            <a:sym typeface="PT Serif"/>
                          </a:rPr>
                          <m:t>𝑘</m:t>
                        </m:r>
                      </m:e>
                      <m:sub>
                        <m:r>
                          <a:rPr lang="en-US" sz="2000" b="0" i="1" smtClean="0">
                            <a:latin typeface="Cambria Math" panose="02040503050406030204" pitchFamily="18" charset="0"/>
                            <a:ea typeface="PT Serif"/>
                            <a:cs typeface="PT Serif"/>
                            <a:sym typeface="PT Serif"/>
                          </a:rPr>
                          <m:t>𝑖</m:t>
                        </m:r>
                        <m:r>
                          <a:rPr lang="en-US" sz="2000" b="0" i="1" smtClean="0">
                            <a:latin typeface="Cambria Math" panose="02040503050406030204" pitchFamily="18" charset="0"/>
                            <a:ea typeface="PT Serif"/>
                            <a:cs typeface="PT Serif"/>
                            <a:sym typeface="PT Serif"/>
                          </a:rPr>
                          <m:t>,</m:t>
                        </m:r>
                        <m:r>
                          <a:rPr lang="en-US" sz="2000" b="0" i="1" smtClean="0">
                            <a:latin typeface="Cambria Math" panose="02040503050406030204" pitchFamily="18" charset="0"/>
                            <a:ea typeface="PT Serif"/>
                            <a:cs typeface="PT Serif"/>
                            <a:sym typeface="PT Serif"/>
                          </a:rPr>
                          <m:t>𝑒</m:t>
                        </m:r>
                      </m:sub>
                    </m:sSub>
                    <m:r>
                      <a:rPr lang="en-US" sz="2000" b="0" i="1" smtClean="0">
                        <a:latin typeface="Cambria Math" panose="02040503050406030204" pitchFamily="18" charset="0"/>
                        <a:ea typeface="PT Serif"/>
                        <a:cs typeface="PT Serif"/>
                        <a:sym typeface="PT Serif"/>
                      </a:rPr>
                      <m:t> , </m:t>
                    </m:r>
                    <m:r>
                      <a:rPr lang="en-US" sz="2000" b="0" i="1" smtClean="0">
                        <a:latin typeface="Cambria Math" panose="02040503050406030204" pitchFamily="18" charset="0"/>
                        <a:ea typeface="PT Serif"/>
                        <a:cs typeface="PT Serif"/>
                        <a:sym typeface="PT Serif"/>
                      </a:rPr>
                      <m:t>𝑚</m:t>
                    </m:r>
                    <m:r>
                      <a:rPr lang="en-US" sz="2000" b="0" i="1" smtClean="0">
                        <a:latin typeface="Cambria Math" panose="02040503050406030204" pitchFamily="18" charset="0"/>
                        <a:ea typeface="PT Serif"/>
                        <a:cs typeface="PT Serif"/>
                        <a:sym typeface="PT Serif"/>
                      </a:rPr>
                      <m:t>,  </m:t>
                    </m:r>
                    <m:r>
                      <a:rPr lang="en-US" sz="2000" b="0" i="1" smtClean="0">
                        <a:latin typeface="Cambria Math" panose="02040503050406030204" pitchFamily="18" charset="0"/>
                        <a:ea typeface="PT Serif"/>
                        <a:cs typeface="PT Serif"/>
                        <a:sym typeface="PT Serif"/>
                      </a:rPr>
                      <m:t>𝐽</m:t>
                    </m:r>
                  </m:oMath>
                </a14:m>
                <a:r>
                  <a:rPr lang="en" sz="2000" dirty="0">
                    <a:latin typeface="PT Serif"/>
                    <a:ea typeface="PT Serif"/>
                    <a:cs typeface="PT Serif"/>
                    <a:sym typeface="PT Serif"/>
                  </a:rPr>
                  <a:t>)</a:t>
                </a:r>
                <a:endParaRPr sz="2000" baseline="30000" dirty="0">
                  <a:latin typeface="PT Serif"/>
                  <a:ea typeface="PT Serif"/>
                  <a:cs typeface="PT Serif"/>
                  <a:sym typeface="PT Serif"/>
                </a:endParaRPr>
              </a:p>
            </p:txBody>
          </p:sp>
        </mc:Choice>
        <mc:Fallback xmlns="">
          <p:sp>
            <p:nvSpPr>
              <p:cNvPr id="497" name="Google Shape;497;p44"/>
              <p:cNvSpPr txBox="1">
                <a:spLocks noRot="1" noChangeAspect="1" noMove="1" noResize="1" noEditPoints="1" noAdjustHandles="1" noChangeArrowheads="1" noChangeShapeType="1" noTextEdit="1"/>
              </p:cNvSpPr>
              <p:nvPr/>
            </p:nvSpPr>
            <p:spPr>
              <a:xfrm>
                <a:off x="3476820" y="3010649"/>
                <a:ext cx="2045400" cy="505814"/>
              </a:xfrm>
              <a:prstGeom prst="rect">
                <a:avLst/>
              </a:prstGeom>
              <a:blipFill>
                <a:blip r:embed="rId6"/>
                <a:stretch>
                  <a:fillRect l="-3086" r="-617" b="-10000"/>
                </a:stretch>
              </a:blipFill>
              <a:ln>
                <a:noFill/>
              </a:ln>
            </p:spPr>
            <p:txBody>
              <a:bodyPr/>
              <a:lstStyle/>
              <a:p>
                <a:r>
                  <a:rPr lang="en-US">
                    <a:noFill/>
                  </a:rPr>
                  <a:t> </a:t>
                </a:r>
              </a:p>
            </p:txBody>
          </p:sp>
        </mc:Fallback>
      </mc:AlternateContent>
      <p:cxnSp>
        <p:nvCxnSpPr>
          <p:cNvPr id="499" name="Google Shape;499;p44"/>
          <p:cNvCxnSpPr/>
          <p:nvPr/>
        </p:nvCxnSpPr>
        <p:spPr>
          <a:xfrm rot="10800000">
            <a:off x="3337820" y="4636101"/>
            <a:ext cx="1699200"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500" name="Google Shape;500;p44"/>
              <p:cNvSpPr txBox="1"/>
              <p:nvPr/>
            </p:nvSpPr>
            <p:spPr>
              <a:xfrm>
                <a:off x="3657600" y="4223469"/>
                <a:ext cx="1274368"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0" dirty="0">
                    <a:solidFill>
                      <a:srgbClr val="980000"/>
                    </a:solidFill>
                  </a:rPr>
                  <a:t>( </a:t>
                </a:r>
                <a14:m>
                  <m:oMath xmlns:m="http://schemas.openxmlformats.org/officeDocument/2006/math">
                    <m:sSup>
                      <m:sSupPr>
                        <m:ctrlPr>
                          <a:rPr lang="en-US" sz="2000" b="0" i="1" smtClean="0">
                            <a:solidFill>
                              <a:srgbClr val="980000"/>
                            </a:solidFill>
                            <a:latin typeface="Cambria Math" panose="02040503050406030204" pitchFamily="18" charset="0"/>
                          </a:rPr>
                        </m:ctrlPr>
                      </m:sSupPr>
                      <m:e>
                        <m:r>
                          <a:rPr lang="en-US" sz="2000" b="0" i="1" smtClean="0">
                            <a:solidFill>
                              <a:srgbClr val="980000"/>
                            </a:solidFill>
                            <a:latin typeface="Cambria Math" panose="02040503050406030204" pitchFamily="18" charset="0"/>
                          </a:rPr>
                          <m:t>𝑚</m:t>
                        </m:r>
                      </m:e>
                      <m:sup>
                        <m:r>
                          <a:rPr lang="en-US" sz="2000" b="0" i="1" smtClean="0">
                            <a:solidFill>
                              <a:srgbClr val="980000"/>
                            </a:solidFill>
                            <a:latin typeface="Cambria Math" panose="02040503050406030204" pitchFamily="18" charset="0"/>
                          </a:rPr>
                          <m:t>∗ </m:t>
                        </m:r>
                      </m:sup>
                    </m:sSup>
                    <m:r>
                      <a:rPr lang="en-US" sz="2000" b="0" i="1" smtClean="0">
                        <a:solidFill>
                          <a:srgbClr val="980000"/>
                        </a:solidFill>
                        <a:latin typeface="Cambria Math" panose="02040503050406030204" pitchFamily="18" charset="0"/>
                      </a:rPr>
                      <m:t>, </m:t>
                    </m:r>
                    <m:sSup>
                      <m:sSupPr>
                        <m:ctrlPr>
                          <a:rPr lang="en-US" sz="2000" b="0" i="1" smtClean="0">
                            <a:solidFill>
                              <a:srgbClr val="980000"/>
                            </a:solidFill>
                            <a:latin typeface="Cambria Math" panose="02040503050406030204" pitchFamily="18" charset="0"/>
                          </a:rPr>
                        </m:ctrlPr>
                      </m:sSupPr>
                      <m:e>
                        <m:r>
                          <a:rPr lang="en-US" sz="2000" b="0" i="1" smtClean="0">
                            <a:solidFill>
                              <a:srgbClr val="980000"/>
                            </a:solidFill>
                            <a:latin typeface="Cambria Math" panose="02040503050406030204" pitchFamily="18" charset="0"/>
                          </a:rPr>
                          <m:t>𝜎</m:t>
                        </m:r>
                      </m:e>
                      <m:sup>
                        <m:r>
                          <a:rPr lang="en-US" sz="2000" b="0" i="1" smtClean="0">
                            <a:solidFill>
                              <a:srgbClr val="980000"/>
                            </a:solidFill>
                            <a:latin typeface="Cambria Math" panose="02040503050406030204" pitchFamily="18" charset="0"/>
                          </a:rPr>
                          <m:t>∗</m:t>
                        </m:r>
                      </m:sup>
                    </m:sSup>
                    <m:r>
                      <a:rPr lang="en-US" sz="2000" b="0" i="0" smtClean="0">
                        <a:solidFill>
                          <a:srgbClr val="980000"/>
                        </a:solidFill>
                        <a:latin typeface="Cambria Math" panose="02040503050406030204" pitchFamily="18" charset="0"/>
                      </a:rPr>
                      <m:t> </m:t>
                    </m:r>
                  </m:oMath>
                </a14:m>
                <a:r>
                  <a:rPr lang="en-US" sz="2000" dirty="0">
                    <a:solidFill>
                      <a:srgbClr val="980000"/>
                    </a:solidFill>
                  </a:rPr>
                  <a:t>)</a:t>
                </a:r>
                <a:endParaRPr sz="2000" dirty="0">
                  <a:solidFill>
                    <a:srgbClr val="980000"/>
                  </a:solidFill>
                </a:endParaRPr>
              </a:p>
            </p:txBody>
          </p:sp>
        </mc:Choice>
        <mc:Fallback xmlns="">
          <p:sp>
            <p:nvSpPr>
              <p:cNvPr id="500" name="Google Shape;500;p44"/>
              <p:cNvSpPr txBox="1">
                <a:spLocks noRot="1" noChangeAspect="1" noMove="1" noResize="1" noEditPoints="1" noAdjustHandles="1" noChangeArrowheads="1" noChangeShapeType="1" noTextEdit="1"/>
              </p:cNvSpPr>
              <p:nvPr/>
            </p:nvSpPr>
            <p:spPr>
              <a:xfrm>
                <a:off x="3657600" y="4223469"/>
                <a:ext cx="1274368" cy="492412"/>
              </a:xfrm>
              <a:prstGeom prst="rect">
                <a:avLst/>
              </a:prstGeom>
              <a:blipFill>
                <a:blip r:embed="rId7"/>
                <a:stretch>
                  <a:fillRect l="-5941" b="-10000"/>
                </a:stretch>
              </a:blipFill>
              <a:ln>
                <a:noFill/>
              </a:ln>
            </p:spPr>
            <p:txBody>
              <a:bodyPr/>
              <a:lstStyle/>
              <a:p>
                <a:r>
                  <a:rPr lang="en-US">
                    <a:noFill/>
                  </a:rPr>
                  <a:t> </a:t>
                </a:r>
              </a:p>
            </p:txBody>
          </p:sp>
        </mc:Fallback>
      </mc:AlternateContent>
      <p:sp>
        <p:nvSpPr>
          <p:cNvPr id="501" name="Google Shape;501;p44"/>
          <p:cNvSpPr/>
          <p:nvPr/>
        </p:nvSpPr>
        <p:spPr>
          <a:xfrm>
            <a:off x="2576475" y="1647097"/>
            <a:ext cx="507014" cy="400194"/>
          </a:xfrm>
          <a:custGeom>
            <a:avLst/>
            <a:gdLst/>
            <a:ahLst/>
            <a:cxnLst/>
            <a:rect l="l" t="t" r="r" b="b"/>
            <a:pathLst>
              <a:path w="15785" h="14631" extrusionOk="0">
                <a:moveTo>
                  <a:pt x="15785" y="9723"/>
                </a:moveTo>
                <a:cubicBezTo>
                  <a:pt x="13863" y="10478"/>
                  <a:pt x="6792" y="15764"/>
                  <a:pt x="4252" y="14254"/>
                </a:cubicBezTo>
                <a:cubicBezTo>
                  <a:pt x="1712" y="12744"/>
                  <a:pt x="-1103" y="2652"/>
                  <a:pt x="545" y="661"/>
                </a:cubicBezTo>
                <a:cubicBezTo>
                  <a:pt x="2193" y="-1330"/>
                  <a:pt x="11873" y="2034"/>
                  <a:pt x="14138" y="2309"/>
                </a:cubicBezTo>
              </a:path>
            </a:pathLst>
          </a:custGeom>
          <a:noFill/>
          <a:ln w="9525" cap="flat" cmpd="sng">
            <a:solidFill>
              <a:schemeClr val="dk2"/>
            </a:solidFill>
            <a:prstDash val="solid"/>
            <a:round/>
            <a:headEnd type="triangle" w="med" len="med"/>
            <a:tailEnd type="none" w="med" len="med"/>
          </a:ln>
        </p:spPr>
      </p:sp>
      <p:sp>
        <p:nvSpPr>
          <p:cNvPr id="502" name="Google Shape;502;p44"/>
          <p:cNvSpPr/>
          <p:nvPr/>
        </p:nvSpPr>
        <p:spPr>
          <a:xfrm>
            <a:off x="2551699" y="2921524"/>
            <a:ext cx="507014" cy="400194"/>
          </a:xfrm>
          <a:custGeom>
            <a:avLst/>
            <a:gdLst/>
            <a:ahLst/>
            <a:cxnLst/>
            <a:rect l="l" t="t" r="r" b="b"/>
            <a:pathLst>
              <a:path w="15785" h="14631" extrusionOk="0">
                <a:moveTo>
                  <a:pt x="15785" y="9723"/>
                </a:moveTo>
                <a:cubicBezTo>
                  <a:pt x="13863" y="10478"/>
                  <a:pt x="6792" y="15764"/>
                  <a:pt x="4252" y="14254"/>
                </a:cubicBezTo>
                <a:cubicBezTo>
                  <a:pt x="1712" y="12744"/>
                  <a:pt x="-1103" y="2652"/>
                  <a:pt x="545" y="661"/>
                </a:cubicBezTo>
                <a:cubicBezTo>
                  <a:pt x="2193" y="-1330"/>
                  <a:pt x="11873" y="2034"/>
                  <a:pt x="14138" y="2309"/>
                </a:cubicBezTo>
              </a:path>
            </a:pathLst>
          </a:custGeom>
          <a:noFill/>
          <a:ln w="9525" cap="flat" cmpd="sng">
            <a:solidFill>
              <a:schemeClr val="dk2"/>
            </a:solidFill>
            <a:prstDash val="solid"/>
            <a:round/>
            <a:headEnd type="triangle" w="med" len="med"/>
            <a:tailEnd type="none" w="med" len="med"/>
          </a:ln>
        </p:spPr>
      </p:sp>
      <p:sp>
        <p:nvSpPr>
          <p:cNvPr id="2" name="Google Shape;518;p45">
            <a:extLst>
              <a:ext uri="{FF2B5EF4-FFF2-40B4-BE49-F238E27FC236}">
                <a16:creationId xmlns:a16="http://schemas.microsoft.com/office/drawing/2014/main" id="{4EB6D25D-86A3-8789-4931-981FFF07B8AE}"/>
              </a:ext>
            </a:extLst>
          </p:cNvPr>
          <p:cNvSpPr/>
          <p:nvPr/>
        </p:nvSpPr>
        <p:spPr>
          <a:xfrm>
            <a:off x="5670420" y="1351128"/>
            <a:ext cx="3264862" cy="1014120"/>
          </a:xfrm>
          <a:prstGeom prst="cloud">
            <a:avLst/>
          </a:prstGeom>
          <a:solidFill>
            <a:schemeClr val="accent1">
              <a:lumMod val="40000"/>
              <a:lumOff val="600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PT Serif"/>
                <a:ea typeface="PT Serif"/>
                <a:cs typeface="PT Serif"/>
                <a:sym typeface="PT Serif"/>
              </a:rPr>
              <a:t>Adaptive secret key oracle for</a:t>
            </a:r>
            <a:r>
              <a:rPr lang="en" sz="1900" b="1" dirty="0">
                <a:latin typeface="PT Serif"/>
                <a:ea typeface="PT Serif"/>
                <a:cs typeface="PT Serif"/>
                <a:sym typeface="PT Serif"/>
              </a:rPr>
              <a:t> week e</a:t>
            </a:r>
            <a:endParaRPr sz="1900" b="1" dirty="0">
              <a:latin typeface="PT Serif"/>
              <a:ea typeface="PT Serif"/>
              <a:cs typeface="PT Serif"/>
              <a:sym typeface="PT Serif"/>
            </a:endParaRPr>
          </a:p>
        </p:txBody>
      </p:sp>
      <p:sp>
        <p:nvSpPr>
          <p:cNvPr id="3" name="Google Shape;525;p45">
            <a:extLst>
              <a:ext uri="{FF2B5EF4-FFF2-40B4-BE49-F238E27FC236}">
                <a16:creationId xmlns:a16="http://schemas.microsoft.com/office/drawing/2014/main" id="{5E710E07-6BCE-9FA3-18F1-8FFA398FBFED}"/>
              </a:ext>
            </a:extLst>
          </p:cNvPr>
          <p:cNvSpPr/>
          <p:nvPr/>
        </p:nvSpPr>
        <p:spPr>
          <a:xfrm>
            <a:off x="5670420" y="2571543"/>
            <a:ext cx="3264812" cy="1210248"/>
          </a:xfrm>
          <a:prstGeom prst="cloud">
            <a:avLst/>
          </a:prstGeom>
          <a:solidFill>
            <a:schemeClr val="accent1">
              <a:lumMod val="40000"/>
              <a:lumOff val="600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PT Serif"/>
                <a:ea typeface="PT Serif"/>
                <a:cs typeface="PT Serif"/>
                <a:sym typeface="PT Serif"/>
              </a:rPr>
              <a:t>Adaptive signing oracle for </a:t>
            </a:r>
            <a:r>
              <a:rPr lang="en" sz="1900" b="1" dirty="0">
                <a:latin typeface="PT Serif"/>
                <a:ea typeface="PT Serif"/>
                <a:cs typeface="PT Serif"/>
                <a:sym typeface="PT Serif"/>
              </a:rPr>
              <a:t>week e</a:t>
            </a:r>
            <a:endParaRPr sz="1900" dirty="0">
              <a:latin typeface="PT Serif"/>
              <a:ea typeface="PT Serif"/>
              <a:cs typeface="PT Serif"/>
              <a:sym typeface="PT Serif"/>
            </a:endParaRPr>
          </a:p>
        </p:txBody>
      </p:sp>
      <p:sp>
        <p:nvSpPr>
          <p:cNvPr id="4" name="Google Shape;525;p45">
            <a:extLst>
              <a:ext uri="{FF2B5EF4-FFF2-40B4-BE49-F238E27FC236}">
                <a16:creationId xmlns:a16="http://schemas.microsoft.com/office/drawing/2014/main" id="{E9C3353D-41FF-F0C6-61F9-8F57FC196C1B}"/>
              </a:ext>
            </a:extLst>
          </p:cNvPr>
          <p:cNvSpPr/>
          <p:nvPr/>
        </p:nvSpPr>
        <p:spPr>
          <a:xfrm>
            <a:off x="5670420" y="3962708"/>
            <a:ext cx="3245813" cy="1014121"/>
          </a:xfrm>
          <a:prstGeom prst="cloud">
            <a:avLst/>
          </a:prstGeom>
          <a:solidFill>
            <a:schemeClr val="accent1">
              <a:lumMod val="40000"/>
              <a:lumOff val="600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a:latin typeface="PT Serif"/>
                <a:ea typeface="PT Serif"/>
                <a:cs typeface="PT Serif"/>
                <a:sym typeface="PT Serif"/>
              </a:rPr>
              <a:t>Forgery</a:t>
            </a:r>
            <a:endParaRPr sz="1900">
              <a:latin typeface="PT Serif"/>
              <a:ea typeface="PT Serif"/>
              <a:cs typeface="PT Serif"/>
              <a:sym typeface="PT Serif"/>
            </a:endParaRPr>
          </a:p>
        </p:txBody>
      </p:sp>
      <p:pic>
        <p:nvPicPr>
          <p:cNvPr id="5" name="Google Shape;504;p44" descr="A picture containing clipart&#10;&#10;Description automatically generated">
            <a:extLst>
              <a:ext uri="{FF2B5EF4-FFF2-40B4-BE49-F238E27FC236}">
                <a16:creationId xmlns:a16="http://schemas.microsoft.com/office/drawing/2014/main" id="{D44A6B01-A564-8FAE-5B98-E7C8AF9AECE3}"/>
              </a:ext>
            </a:extLst>
          </p:cNvPr>
          <p:cNvPicPr preferRelativeResize="0"/>
          <p:nvPr/>
        </p:nvPicPr>
        <p:blipFill>
          <a:blip r:embed="rId8">
            <a:alphaModFix/>
          </a:blip>
          <a:stretch>
            <a:fillRect/>
          </a:stretch>
        </p:blipFill>
        <p:spPr>
          <a:xfrm>
            <a:off x="7433383" y="649137"/>
            <a:ext cx="586443" cy="572699"/>
          </a:xfrm>
          <a:prstGeom prst="rect">
            <a:avLst/>
          </a:prstGeom>
          <a:noFill/>
          <a:ln>
            <a:noFill/>
          </a:ln>
        </p:spPr>
      </p:pic>
      <p:sp>
        <p:nvSpPr>
          <p:cNvPr id="6" name="Google Shape;505;p44">
            <a:extLst>
              <a:ext uri="{FF2B5EF4-FFF2-40B4-BE49-F238E27FC236}">
                <a16:creationId xmlns:a16="http://schemas.microsoft.com/office/drawing/2014/main" id="{9575ED81-0828-341A-F5AB-100C0EB02671}"/>
              </a:ext>
            </a:extLst>
          </p:cNvPr>
          <p:cNvSpPr txBox="1"/>
          <p:nvPr/>
        </p:nvSpPr>
        <p:spPr>
          <a:xfrm>
            <a:off x="1635315" y="659190"/>
            <a:ext cx="1498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dirty="0">
                <a:latin typeface="PT Serif"/>
                <a:ea typeface="PT Serif"/>
                <a:cs typeface="PT Serif"/>
                <a:sym typeface="PT Serif"/>
              </a:rPr>
              <a:t>Challenger</a:t>
            </a:r>
            <a:endParaRPr sz="2000" u="sng" dirty="0">
              <a:latin typeface="PT Serif"/>
              <a:ea typeface="PT Serif"/>
              <a:cs typeface="PT Serif"/>
              <a:sym typeface="PT Serif"/>
            </a:endParaRPr>
          </a:p>
        </p:txBody>
      </p:sp>
      <p:sp>
        <p:nvSpPr>
          <p:cNvPr id="7" name="Google Shape;506;p44">
            <a:extLst>
              <a:ext uri="{FF2B5EF4-FFF2-40B4-BE49-F238E27FC236}">
                <a16:creationId xmlns:a16="http://schemas.microsoft.com/office/drawing/2014/main" id="{1107A54C-8DCE-BE4D-1944-7225AF47B67C}"/>
              </a:ext>
            </a:extLst>
          </p:cNvPr>
          <p:cNvSpPr txBox="1"/>
          <p:nvPr/>
        </p:nvSpPr>
        <p:spPr>
          <a:xfrm>
            <a:off x="6097100" y="659190"/>
            <a:ext cx="1452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latin typeface="PT Serif"/>
                <a:ea typeface="PT Serif"/>
                <a:cs typeface="PT Serif"/>
                <a:sym typeface="PT Serif"/>
              </a:rPr>
              <a:t>Adversary</a:t>
            </a:r>
            <a:endParaRPr sz="2000" u="sng">
              <a:latin typeface="PT Serif"/>
              <a:ea typeface="PT Serif"/>
              <a:cs typeface="PT Serif"/>
              <a:sym typeface="PT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fade">
                                      <p:cBhvr>
                                        <p:cTn id="7" dur="1000"/>
                                        <p:tgtEl>
                                          <p:spTgt spid="4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89"/>
                                        </p:tgtEl>
                                        <p:attrNameLst>
                                          <p:attrName>style.visibility</p:attrName>
                                        </p:attrNameLst>
                                      </p:cBhvr>
                                      <p:to>
                                        <p:strVal val="visible"/>
                                      </p:to>
                                    </p:set>
                                    <p:animEffect transition="in" filter="fade">
                                      <p:cBhvr>
                                        <p:cTn id="15" dur="1000"/>
                                        <p:tgtEl>
                                          <p:spTgt spid="4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3"/>
                                        </p:tgtEl>
                                        <p:attrNameLst>
                                          <p:attrName>style.visibility</p:attrName>
                                        </p:attrNameLst>
                                      </p:cBhvr>
                                      <p:to>
                                        <p:strVal val="visible"/>
                                      </p:to>
                                    </p:set>
                                    <p:animEffect transition="in" filter="fade">
                                      <p:cBhvr>
                                        <p:cTn id="20" dur="1000"/>
                                        <p:tgtEl>
                                          <p:spTgt spid="493"/>
                                        </p:tgtEl>
                                      </p:cBhvr>
                                    </p:animEffect>
                                  </p:childTnLst>
                                </p:cTn>
                              </p:par>
                              <p:par>
                                <p:cTn id="21" presetID="10" presetClass="entr" presetSubtype="0" fill="hold" nodeType="withEffect">
                                  <p:stCondLst>
                                    <p:cond delay="0"/>
                                  </p:stCondLst>
                                  <p:childTnLst>
                                    <p:set>
                                      <p:cBhvr>
                                        <p:cTn id="22" dur="1" fill="hold">
                                          <p:stCondLst>
                                            <p:cond delay="0"/>
                                          </p:stCondLst>
                                        </p:cTn>
                                        <p:tgtEl>
                                          <p:spTgt spid="492"/>
                                        </p:tgtEl>
                                        <p:attrNameLst>
                                          <p:attrName>style.visibility</p:attrName>
                                        </p:attrNameLst>
                                      </p:cBhvr>
                                      <p:to>
                                        <p:strVal val="visible"/>
                                      </p:to>
                                    </p:set>
                                    <p:animEffect transition="in" filter="fade">
                                      <p:cBhvr>
                                        <p:cTn id="23" dur="1000"/>
                                        <p:tgtEl>
                                          <p:spTgt spid="49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95"/>
                                        </p:tgtEl>
                                        <p:attrNameLst>
                                          <p:attrName>style.visibility</p:attrName>
                                        </p:attrNameLst>
                                      </p:cBhvr>
                                      <p:to>
                                        <p:strVal val="visible"/>
                                      </p:to>
                                    </p:set>
                                    <p:animEffect transition="in" filter="fade">
                                      <p:cBhvr>
                                        <p:cTn id="28" dur="1000"/>
                                        <p:tgtEl>
                                          <p:spTgt spid="49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cTn>
                              </p:par>
                              <p:par>
                                <p:cTn id="34" presetID="10" presetClass="entr" presetSubtype="0" fill="hold" nodeType="withEffect">
                                  <p:stCondLst>
                                    <p:cond delay="0"/>
                                  </p:stCondLst>
                                  <p:childTnLst>
                                    <p:set>
                                      <p:cBhvr>
                                        <p:cTn id="35" dur="1" fill="hold">
                                          <p:stCondLst>
                                            <p:cond delay="0"/>
                                          </p:stCondLst>
                                        </p:cTn>
                                        <p:tgtEl>
                                          <p:spTgt spid="494"/>
                                        </p:tgtEl>
                                        <p:attrNameLst>
                                          <p:attrName>style.visibility</p:attrName>
                                        </p:attrNameLst>
                                      </p:cBhvr>
                                      <p:to>
                                        <p:strVal val="visible"/>
                                      </p:to>
                                    </p:set>
                                    <p:animEffect transition="in" filter="fade">
                                      <p:cBhvr>
                                        <p:cTn id="36" dur="1000"/>
                                        <p:tgtEl>
                                          <p:spTgt spid="49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97"/>
                                        </p:tgtEl>
                                        <p:attrNameLst>
                                          <p:attrName>style.visibility</p:attrName>
                                        </p:attrNameLst>
                                      </p:cBhvr>
                                      <p:to>
                                        <p:strVal val="visible"/>
                                      </p:to>
                                    </p:set>
                                    <p:animEffect transition="in" filter="fade">
                                      <p:cBhvr>
                                        <p:cTn id="41" dur="1000"/>
                                        <p:tgtEl>
                                          <p:spTgt spid="497"/>
                                        </p:tgtEl>
                                      </p:cBhvr>
                                    </p:animEffect>
                                  </p:childTnLst>
                                </p:cTn>
                              </p:par>
                              <p:par>
                                <p:cTn id="42" presetID="10" presetClass="entr" presetSubtype="0" fill="hold" nodeType="withEffect">
                                  <p:stCondLst>
                                    <p:cond delay="0"/>
                                  </p:stCondLst>
                                  <p:childTnLst>
                                    <p:set>
                                      <p:cBhvr>
                                        <p:cTn id="43" dur="1" fill="hold">
                                          <p:stCondLst>
                                            <p:cond delay="0"/>
                                          </p:stCondLst>
                                        </p:cTn>
                                        <p:tgtEl>
                                          <p:spTgt spid="496"/>
                                        </p:tgtEl>
                                        <p:attrNameLst>
                                          <p:attrName>style.visibility</p:attrName>
                                        </p:attrNameLst>
                                      </p:cBhvr>
                                      <p:to>
                                        <p:strVal val="visible"/>
                                      </p:to>
                                    </p:set>
                                    <p:animEffect transition="in" filter="fade">
                                      <p:cBhvr>
                                        <p:cTn id="44" dur="1000"/>
                                        <p:tgtEl>
                                          <p:spTgt spid="49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01"/>
                                        </p:tgtEl>
                                        <p:attrNameLst>
                                          <p:attrName>style.visibility</p:attrName>
                                        </p:attrNameLst>
                                      </p:cBhvr>
                                      <p:to>
                                        <p:strVal val="visible"/>
                                      </p:to>
                                    </p:set>
                                    <p:animEffect transition="in" filter="fade">
                                      <p:cBhvr>
                                        <p:cTn id="49" dur="1000"/>
                                        <p:tgtEl>
                                          <p:spTgt spid="501"/>
                                        </p:tgtEl>
                                      </p:cBhvr>
                                    </p:animEffect>
                                  </p:childTnLst>
                                </p:cTn>
                              </p:par>
                              <p:par>
                                <p:cTn id="50" presetID="10" presetClass="entr" presetSubtype="0" fill="hold" nodeType="withEffect">
                                  <p:stCondLst>
                                    <p:cond delay="0"/>
                                  </p:stCondLst>
                                  <p:childTnLst>
                                    <p:set>
                                      <p:cBhvr>
                                        <p:cTn id="51" dur="1" fill="hold">
                                          <p:stCondLst>
                                            <p:cond delay="0"/>
                                          </p:stCondLst>
                                        </p:cTn>
                                        <p:tgtEl>
                                          <p:spTgt spid="502"/>
                                        </p:tgtEl>
                                        <p:attrNameLst>
                                          <p:attrName>style.visibility</p:attrName>
                                        </p:attrNameLst>
                                      </p:cBhvr>
                                      <p:to>
                                        <p:strVal val="visible"/>
                                      </p:to>
                                    </p:set>
                                    <p:animEffect transition="in" filter="fade">
                                      <p:cBhvr>
                                        <p:cTn id="52" dur="1000"/>
                                        <p:tgtEl>
                                          <p:spTgt spid="50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00"/>
                                        </p:tgtEl>
                                        <p:attrNameLst>
                                          <p:attrName>style.visibility</p:attrName>
                                        </p:attrNameLst>
                                      </p:cBhvr>
                                      <p:to>
                                        <p:strVal val="visible"/>
                                      </p:to>
                                    </p:set>
                                    <p:animEffect transition="in" filter="fade">
                                      <p:cBhvr>
                                        <p:cTn id="57" dur="1000"/>
                                        <p:tgtEl>
                                          <p:spTgt spid="50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par>
                                <p:cTn id="65" presetID="10" presetClass="entr" presetSubtype="0" fill="hold" nodeType="withEffect">
                                  <p:stCondLst>
                                    <p:cond delay="0"/>
                                  </p:stCondLst>
                                  <p:childTnLst>
                                    <p:set>
                                      <p:cBhvr>
                                        <p:cTn id="66" dur="1" fill="hold">
                                          <p:stCondLst>
                                            <p:cond delay="0"/>
                                          </p:stCondLst>
                                        </p:cTn>
                                        <p:tgtEl>
                                          <p:spTgt spid="499"/>
                                        </p:tgtEl>
                                        <p:attrNameLst>
                                          <p:attrName>style.visibility</p:attrName>
                                        </p:attrNameLst>
                                      </p:cBhvr>
                                      <p:to>
                                        <p:strVal val="visible"/>
                                      </p:to>
                                    </p:set>
                                    <p:animEffect transition="in" filter="fade">
                                      <p:cBhvr>
                                        <p:cTn id="67" dur="100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BE30-8125-976D-AAC7-179AA4D7D2BE}"/>
              </a:ext>
            </a:extLst>
          </p:cNvPr>
          <p:cNvSpPr>
            <a:spLocks noGrp="1"/>
          </p:cNvSpPr>
          <p:nvPr>
            <p:ph type="title"/>
          </p:nvPr>
        </p:nvSpPr>
        <p:spPr/>
        <p:txBody>
          <a:bodyPr>
            <a:normAutofit fontScale="90000"/>
          </a:bodyPr>
          <a:lstStyle/>
          <a:p>
            <a:r>
              <a:rPr lang="en" dirty="0"/>
              <a:t>uf-1 Unforgeability for ATS with Proactive Refresh</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3059A4-8011-884C-BA67-7A058CAF90DF}"/>
                  </a:ext>
                </a:extLst>
              </p:cNvPr>
              <p:cNvSpPr>
                <a:spLocks noGrp="1"/>
              </p:cNvSpPr>
              <p:nvPr>
                <p:ph type="body" idx="1"/>
              </p:nvPr>
            </p:nvSpPr>
            <p:spPr/>
            <p:txBody>
              <a:bodyPr>
                <a:normAutofit/>
              </a:bodyPr>
              <a:lstStyle/>
              <a:p>
                <a:pPr marL="114300" indent="0">
                  <a:lnSpc>
                    <a:spcPct val="100000"/>
                  </a:lnSpc>
                  <a:spcAft>
                    <a:spcPts val="50"/>
                  </a:spcAft>
                  <a:buNone/>
                </a:pPr>
                <a:r>
                  <a:rPr lang="en-US" sz="2300" dirty="0"/>
                  <a:t>Adversary wins the uf-1 game if it produces a valid sig on </a:t>
                </a:r>
                <a14:m>
                  <m:oMath xmlns:m="http://schemas.openxmlformats.org/officeDocument/2006/math">
                    <m:sSup>
                      <m:sSupPr>
                        <m:ctrlPr>
                          <a:rPr lang="en-US" sz="2400" i="1">
                            <a:solidFill>
                              <a:srgbClr val="980000"/>
                            </a:solidFill>
                            <a:latin typeface="Cambria Math" panose="02040503050406030204" pitchFamily="18" charset="0"/>
                          </a:rPr>
                        </m:ctrlPr>
                      </m:sSupPr>
                      <m:e>
                        <m:r>
                          <a:rPr lang="en-US" sz="2400" i="1">
                            <a:solidFill>
                              <a:srgbClr val="980000"/>
                            </a:solidFill>
                            <a:latin typeface="Cambria Math" panose="02040503050406030204" pitchFamily="18" charset="0"/>
                          </a:rPr>
                          <m:t>𝑚</m:t>
                        </m:r>
                      </m:e>
                      <m:sup>
                        <m:r>
                          <a:rPr lang="en-US" sz="2400" i="1">
                            <a:solidFill>
                              <a:srgbClr val="980000"/>
                            </a:solidFill>
                            <a:latin typeface="Cambria Math" panose="02040503050406030204" pitchFamily="18" charset="0"/>
                          </a:rPr>
                          <m:t>∗ </m:t>
                        </m:r>
                      </m:sup>
                    </m:sSup>
                  </m:oMath>
                </a14:m>
                <a:r>
                  <a:rPr lang="en-US" sz="2300" dirty="0"/>
                  <a:t> non-trivially</a:t>
                </a:r>
              </a:p>
              <a:p>
                <a:pPr marL="114300" indent="0">
                  <a:lnSpc>
                    <a:spcPct val="100000"/>
                  </a:lnSpc>
                  <a:spcBef>
                    <a:spcPts val="1800"/>
                  </a:spcBef>
                  <a:spcAft>
                    <a:spcPts val="50"/>
                  </a:spcAft>
                  <a:buNone/>
                </a:pPr>
                <a:r>
                  <a:rPr lang="en-US" sz="2300" dirty="0"/>
                  <a:t>In each epoch: </a:t>
                </a:r>
              </a:p>
              <a:p>
                <a:pPr marL="1054100" lvl="2" indent="0">
                  <a:lnSpc>
                    <a:spcPct val="100000"/>
                  </a:lnSpc>
                  <a:spcAft>
                    <a:spcPts val="50"/>
                  </a:spcAft>
                  <a:buNone/>
                </a:pPr>
                <a:r>
                  <a:rPr lang="en-US" sz="2300" dirty="0"/>
                  <a:t>(# </a:t>
                </a:r>
                <a:r>
                  <a:rPr lang="en-US" sz="2300" dirty="0" err="1"/>
                  <a:t>skOracle</a:t>
                </a:r>
                <a:r>
                  <a:rPr lang="en-US" sz="2300" dirty="0"/>
                  <a:t> calls) + (# </a:t>
                </a:r>
                <a:r>
                  <a:rPr lang="en-US" sz="2300" dirty="0" err="1"/>
                  <a:t>SignOracle</a:t>
                </a:r>
                <a:r>
                  <a:rPr lang="en-US" sz="2300" dirty="0"/>
                  <a:t> calls on </a:t>
                </a:r>
                <a14:m>
                  <m:oMath xmlns:m="http://schemas.openxmlformats.org/officeDocument/2006/math">
                    <m:sSup>
                      <m:sSupPr>
                        <m:ctrlPr>
                          <a:rPr lang="en-US" sz="2400" i="1">
                            <a:solidFill>
                              <a:srgbClr val="980000"/>
                            </a:solidFill>
                            <a:latin typeface="Cambria Math" panose="02040503050406030204" pitchFamily="18" charset="0"/>
                          </a:rPr>
                        </m:ctrlPr>
                      </m:sSupPr>
                      <m:e>
                        <m:r>
                          <a:rPr lang="en-US" sz="2400" i="1">
                            <a:solidFill>
                              <a:srgbClr val="980000"/>
                            </a:solidFill>
                            <a:latin typeface="Cambria Math" panose="02040503050406030204" pitchFamily="18" charset="0"/>
                          </a:rPr>
                          <m:t>𝑚</m:t>
                        </m:r>
                      </m:e>
                      <m:sup>
                        <m:r>
                          <a:rPr lang="en-US" sz="2400" i="1">
                            <a:solidFill>
                              <a:srgbClr val="980000"/>
                            </a:solidFill>
                            <a:latin typeface="Cambria Math" panose="02040503050406030204" pitchFamily="18" charset="0"/>
                          </a:rPr>
                          <m:t>∗ </m:t>
                        </m:r>
                      </m:sup>
                    </m:sSup>
                  </m:oMath>
                </a14:m>
                <a:r>
                  <a:rPr lang="en-US" sz="2300" dirty="0"/>
                  <a:t>) &lt; t</a:t>
                </a:r>
              </a:p>
            </p:txBody>
          </p:sp>
        </mc:Choice>
        <mc:Fallback xmlns="">
          <p:sp>
            <p:nvSpPr>
              <p:cNvPr id="3" name="Text Placeholder 2">
                <a:extLst>
                  <a:ext uri="{FF2B5EF4-FFF2-40B4-BE49-F238E27FC236}">
                    <a16:creationId xmlns:a16="http://schemas.microsoft.com/office/drawing/2014/main" id="{F03059A4-8011-884C-BA67-7A058CAF90DF}"/>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34596F73-2533-CC11-B63E-BF9EF284CC44}"/>
              </a:ext>
            </a:extLst>
          </p:cNvPr>
          <p:cNvSpPr/>
          <p:nvPr/>
        </p:nvSpPr>
        <p:spPr>
          <a:xfrm>
            <a:off x="367747" y="3108463"/>
            <a:ext cx="8408505" cy="134178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1">
                    <a:lumMod val="50000"/>
                  </a:schemeClr>
                </a:solidFill>
                <a:latin typeface="PT Serif" panose="020A0603040505020204" pitchFamily="18" charset="77"/>
              </a:rPr>
              <a:t>Defn</a:t>
            </a:r>
            <a:r>
              <a:rPr lang="en-US" sz="2000" dirty="0">
                <a:solidFill>
                  <a:schemeClr val="accent1">
                    <a:lumMod val="50000"/>
                  </a:schemeClr>
                </a:solidFill>
                <a:latin typeface="PT Serif" panose="020A0603040505020204" pitchFamily="18" charset="77"/>
              </a:rPr>
              <a:t>. An ATS scheme with Proactive Refresh is uf-1 secure if no efficient adversary can win the uf-1 game with non-negligible probability.</a:t>
            </a:r>
          </a:p>
        </p:txBody>
      </p:sp>
    </p:spTree>
    <p:extLst>
      <p:ext uri="{BB962C8B-B14F-4D97-AF65-F5344CB8AC3E}">
        <p14:creationId xmlns:p14="http://schemas.microsoft.com/office/powerpoint/2010/main" val="80515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BE30-8125-976D-AAC7-179AA4D7D2BE}"/>
              </a:ext>
            </a:extLst>
          </p:cNvPr>
          <p:cNvSpPr>
            <a:spLocks noGrp="1"/>
          </p:cNvSpPr>
          <p:nvPr>
            <p:ph type="title"/>
          </p:nvPr>
        </p:nvSpPr>
        <p:spPr/>
        <p:txBody>
          <a:bodyPr>
            <a:normAutofit fontScale="90000"/>
          </a:bodyPr>
          <a:lstStyle/>
          <a:p>
            <a:r>
              <a:rPr lang="en-US" dirty="0"/>
              <a:t>u</a:t>
            </a:r>
            <a:r>
              <a:rPr lang="en" dirty="0"/>
              <a:t>f-0 Unforgeability for ATS with Proactive Refresh</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3059A4-8011-884C-BA67-7A058CAF90DF}"/>
                  </a:ext>
                </a:extLst>
              </p:cNvPr>
              <p:cNvSpPr>
                <a:spLocks noGrp="1"/>
              </p:cNvSpPr>
              <p:nvPr>
                <p:ph type="body" idx="1"/>
              </p:nvPr>
            </p:nvSpPr>
            <p:spPr>
              <a:xfrm>
                <a:off x="163025" y="566025"/>
                <a:ext cx="8795100" cy="3913500"/>
              </a:xfrm>
            </p:spPr>
            <p:txBody>
              <a:bodyPr>
                <a:normAutofit/>
              </a:bodyPr>
              <a:lstStyle/>
              <a:p>
                <a:pPr marL="114300" indent="0">
                  <a:spcBef>
                    <a:spcPts val="1200"/>
                  </a:spcBef>
                  <a:buNone/>
                </a:pPr>
                <a:r>
                  <a:rPr lang="en-US" sz="2200" dirty="0"/>
                  <a:t>Same Game as uf-1, with the following restrictions on Adv:</a:t>
                </a:r>
              </a:p>
              <a:p>
                <a:pPr>
                  <a:spcBef>
                    <a:spcPts val="1200"/>
                  </a:spcBef>
                  <a:buFontTx/>
                  <a:buChar char="-"/>
                </a:pPr>
                <a:r>
                  <a:rPr lang="en-US" sz="2100" dirty="0"/>
                  <a:t>Semi-adaptive i.e. in each epoch, Adv makes all </a:t>
                </a:r>
                <a:r>
                  <a:rPr lang="en-US" sz="2100" dirty="0" err="1"/>
                  <a:t>skOracle</a:t>
                </a:r>
                <a:r>
                  <a:rPr lang="en-US" sz="2100" dirty="0"/>
                  <a:t> calls before calling the </a:t>
                </a:r>
                <a:r>
                  <a:rPr lang="en-US" sz="2100" dirty="0" err="1"/>
                  <a:t>SignOracle</a:t>
                </a:r>
                <a:endParaRPr lang="en-US" sz="2100" dirty="0"/>
              </a:p>
              <a:p>
                <a:pPr>
                  <a:spcBef>
                    <a:spcPts val="1200"/>
                  </a:spcBef>
                  <a:buFontTx/>
                  <a:buChar char="-"/>
                </a:pPr>
                <a:r>
                  <a:rPr lang="en-US" sz="2100" dirty="0"/>
                  <a:t>Adv not allowed to query sig shares on </a:t>
                </a:r>
                <a14:m>
                  <m:oMath xmlns:m="http://schemas.openxmlformats.org/officeDocument/2006/math">
                    <m:sSup>
                      <m:sSupPr>
                        <m:ctrlPr>
                          <a:rPr lang="en-US" sz="2100" i="1">
                            <a:solidFill>
                              <a:srgbClr val="980000"/>
                            </a:solidFill>
                            <a:latin typeface="Cambria Math" panose="02040503050406030204" pitchFamily="18" charset="0"/>
                          </a:rPr>
                        </m:ctrlPr>
                      </m:sSupPr>
                      <m:e>
                        <m:r>
                          <a:rPr lang="en-US" sz="2100" i="1">
                            <a:solidFill>
                              <a:srgbClr val="980000"/>
                            </a:solidFill>
                            <a:latin typeface="Cambria Math" panose="02040503050406030204" pitchFamily="18" charset="0"/>
                          </a:rPr>
                          <m:t>𝑚</m:t>
                        </m:r>
                      </m:e>
                      <m:sup>
                        <m:r>
                          <a:rPr lang="en-US" sz="2100" i="1">
                            <a:solidFill>
                              <a:srgbClr val="980000"/>
                            </a:solidFill>
                            <a:latin typeface="Cambria Math" panose="02040503050406030204" pitchFamily="18" charset="0"/>
                          </a:rPr>
                          <m:t>∗ </m:t>
                        </m:r>
                      </m:sup>
                    </m:sSup>
                  </m:oMath>
                </a14:m>
                <a:endParaRPr lang="en-US" sz="2100" dirty="0"/>
              </a:p>
              <a:p>
                <a:pPr marL="114300" indent="0">
                  <a:spcBef>
                    <a:spcPts val="1200"/>
                  </a:spcBef>
                  <a:buNone/>
                </a:pPr>
                <a:r>
                  <a:rPr lang="en-US" dirty="0"/>
                  <a:t>		                </a:t>
                </a:r>
                <a:r>
                  <a:rPr lang="en-US" sz="1900" dirty="0"/>
                  <a:t>(This is the unforgeability notion used in many papers)</a:t>
                </a:r>
              </a:p>
            </p:txBody>
          </p:sp>
        </mc:Choice>
        <mc:Fallback xmlns="">
          <p:sp>
            <p:nvSpPr>
              <p:cNvPr id="3" name="Text Placeholder 2">
                <a:extLst>
                  <a:ext uri="{FF2B5EF4-FFF2-40B4-BE49-F238E27FC236}">
                    <a16:creationId xmlns:a16="http://schemas.microsoft.com/office/drawing/2014/main" id="{F03059A4-8011-884C-BA67-7A058CAF90DF}"/>
                  </a:ext>
                </a:extLst>
              </p:cNvPr>
              <p:cNvSpPr>
                <a:spLocks noGrp="1" noRot="1" noChangeAspect="1" noMove="1" noResize="1" noEditPoints="1" noAdjustHandles="1" noChangeArrowheads="1" noChangeShapeType="1" noTextEdit="1"/>
              </p:cNvSpPr>
              <p:nvPr>
                <p:ph type="body" idx="1"/>
              </p:nvPr>
            </p:nvSpPr>
            <p:spPr>
              <a:xfrm>
                <a:off x="163025" y="566025"/>
                <a:ext cx="8795100" cy="3913500"/>
              </a:xfrm>
              <a:blipFill>
                <a:blip r:embed="rId3"/>
                <a:stretch>
                  <a:fillRect r="-158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64BE3C41-09E9-A2E4-FA1A-12F1F1AF3253}"/>
              </a:ext>
            </a:extLst>
          </p:cNvPr>
          <p:cNvSpPr/>
          <p:nvPr/>
        </p:nvSpPr>
        <p:spPr>
          <a:xfrm>
            <a:off x="356322" y="3356941"/>
            <a:ext cx="8408505" cy="134178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1">
                    <a:lumMod val="50000"/>
                  </a:schemeClr>
                </a:solidFill>
                <a:latin typeface="PT Serif" panose="020A0603040505020204" pitchFamily="18" charset="77"/>
              </a:rPr>
              <a:t>Defn</a:t>
            </a:r>
            <a:r>
              <a:rPr lang="en-US" sz="2000" dirty="0">
                <a:solidFill>
                  <a:schemeClr val="accent1">
                    <a:lumMod val="50000"/>
                  </a:schemeClr>
                </a:solidFill>
                <a:latin typeface="PT Serif" panose="020A0603040505020204" pitchFamily="18" charset="77"/>
              </a:rPr>
              <a:t>. An ATS scheme with Proactive Refresh is uf-0 secure if no efficient adversary can win the uf-0 game with non-negligible probability.</a:t>
            </a:r>
          </a:p>
        </p:txBody>
      </p:sp>
    </p:spTree>
    <p:extLst>
      <p:ext uri="{BB962C8B-B14F-4D97-AF65-F5344CB8AC3E}">
        <p14:creationId xmlns:p14="http://schemas.microsoft.com/office/powerpoint/2010/main" val="427065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4"/>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lvl="0"/>
            <a:r>
              <a:rPr lang="en" dirty="0"/>
              <a:t>Defining Accountability for ATS with Proactive Refresh</a:t>
            </a:r>
            <a:endParaRPr dirty="0"/>
          </a:p>
        </p:txBody>
      </p:sp>
      <p:cxnSp>
        <p:nvCxnSpPr>
          <p:cNvPr id="489" name="Google Shape;489;p44"/>
          <p:cNvCxnSpPr/>
          <p:nvPr/>
        </p:nvCxnSpPr>
        <p:spPr>
          <a:xfrm flipH="1">
            <a:off x="3294779" y="1517974"/>
            <a:ext cx="1717500" cy="900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90" name="Google Shape;490;p44"/>
              <p:cNvSpPr txBox="1"/>
              <p:nvPr/>
            </p:nvSpPr>
            <p:spPr>
              <a:xfrm>
                <a:off x="3838679" y="1131384"/>
                <a:ext cx="17088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PT Serif"/>
                    <a:ea typeface="PT Serif"/>
                    <a:cs typeface="PT Serif"/>
                    <a:sym typeface="PT Serif"/>
                  </a:rPr>
                  <a:t>skOracle(</a:t>
                </a:r>
                <a14:m>
                  <m:oMath xmlns:m="http://schemas.openxmlformats.org/officeDocument/2006/math">
                    <m:r>
                      <a:rPr lang="en-US" sz="2000" b="0" i="1" smtClean="0">
                        <a:latin typeface="Cambria Math" panose="02040503050406030204" pitchFamily="18" charset="0"/>
                        <a:ea typeface="PT Serif"/>
                        <a:cs typeface="PT Serif"/>
                        <a:sym typeface="PT Serif"/>
                      </a:rPr>
                      <m:t>𝑖</m:t>
                    </m:r>
                    <m:r>
                      <a:rPr lang="en-US" sz="2000" b="0" i="1" smtClean="0">
                        <a:latin typeface="Cambria Math" panose="02040503050406030204" pitchFamily="18" charset="0"/>
                        <a:ea typeface="PT Serif"/>
                        <a:cs typeface="PT Serif"/>
                        <a:sym typeface="PT Serif"/>
                      </a:rPr>
                      <m:t>, </m:t>
                    </m:r>
                    <m:r>
                      <a:rPr lang="en-US" sz="2000" b="0" i="1" smtClean="0">
                        <a:latin typeface="Cambria Math" panose="02040503050406030204" pitchFamily="18" charset="0"/>
                        <a:ea typeface="PT Serif"/>
                        <a:cs typeface="PT Serif"/>
                        <a:sym typeface="PT Serif"/>
                      </a:rPr>
                      <m:t>𝑒</m:t>
                    </m:r>
                  </m:oMath>
                </a14:m>
                <a:r>
                  <a:rPr lang="en" sz="2000" dirty="0">
                    <a:latin typeface="PT Serif"/>
                    <a:ea typeface="PT Serif"/>
                    <a:cs typeface="PT Serif"/>
                    <a:sym typeface="PT Serif"/>
                  </a:rPr>
                  <a:t>)</a:t>
                </a:r>
                <a:endParaRPr sz="2000" dirty="0">
                  <a:latin typeface="PT Serif"/>
                  <a:ea typeface="PT Serif"/>
                  <a:cs typeface="PT Serif"/>
                  <a:sym typeface="PT Serif"/>
                </a:endParaRPr>
              </a:p>
            </p:txBody>
          </p:sp>
        </mc:Choice>
        <mc:Fallback xmlns="">
          <p:sp>
            <p:nvSpPr>
              <p:cNvPr id="490" name="Google Shape;490;p44"/>
              <p:cNvSpPr txBox="1">
                <a:spLocks noRot="1" noChangeAspect="1" noMove="1" noResize="1" noEditPoints="1" noAdjustHandles="1" noChangeArrowheads="1" noChangeShapeType="1" noTextEdit="1"/>
              </p:cNvSpPr>
              <p:nvPr/>
            </p:nvSpPr>
            <p:spPr>
              <a:xfrm>
                <a:off x="3838679" y="1131384"/>
                <a:ext cx="1708800" cy="492412"/>
              </a:xfrm>
              <a:prstGeom prst="rect">
                <a:avLst/>
              </a:prstGeom>
              <a:blipFill>
                <a:blip r:embed="rId3"/>
                <a:stretch>
                  <a:fillRect l="-3704" r="-741" b="-12821"/>
                </a:stretch>
              </a:blipFill>
              <a:ln>
                <a:noFill/>
              </a:ln>
            </p:spPr>
            <p:txBody>
              <a:bodyPr/>
              <a:lstStyle/>
              <a:p>
                <a:r>
                  <a:rPr lang="en-US">
                    <a:noFill/>
                  </a:rPr>
                  <a:t> </a:t>
                </a:r>
              </a:p>
            </p:txBody>
          </p:sp>
        </mc:Fallback>
      </mc:AlternateContent>
      <p:cxnSp>
        <p:nvCxnSpPr>
          <p:cNvPr id="492" name="Google Shape;492;p44"/>
          <p:cNvCxnSpPr/>
          <p:nvPr/>
        </p:nvCxnSpPr>
        <p:spPr>
          <a:xfrm rot="10800000" flipH="1">
            <a:off x="3322154" y="2051917"/>
            <a:ext cx="1754400" cy="1470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93" name="Google Shape;493;p44"/>
              <p:cNvSpPr txBox="1"/>
              <p:nvPr/>
            </p:nvSpPr>
            <p:spPr>
              <a:xfrm>
                <a:off x="4049428" y="1614255"/>
                <a:ext cx="882539" cy="505814"/>
              </a:xfrm>
              <a:prstGeom prst="rect">
                <a:avLst/>
              </a:prstGeom>
              <a:noFill/>
              <a:ln>
                <a:noFill/>
              </a:ln>
            </p:spPr>
            <p:txBody>
              <a:bodyPr spcFirstLastPara="1" wrap="square" lIns="91425" tIns="91425" rIns="91425" bIns="91425" anchor="t" anchorCtr="0">
                <a:spAutoFit/>
              </a:bodyPr>
              <a:lstStyle/>
              <a:p>
                <a:pPr lvl="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𝑠</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b="0" i="1" smtClean="0">
                              <a:latin typeface="Cambria Math" panose="02040503050406030204" pitchFamily="18" charset="0"/>
                            </a:rPr>
                            <m:t>𝑖</m:t>
                          </m:r>
                          <m:r>
                            <a:rPr lang="en-US" sz="2000" i="1">
                              <a:latin typeface="Cambria Math" panose="02040503050406030204" pitchFamily="18" charset="0"/>
                            </a:rPr>
                            <m:t>,</m:t>
                          </m:r>
                          <m:r>
                            <a:rPr lang="en-US" sz="2000" b="0" i="1" smtClean="0">
                              <a:latin typeface="Cambria Math" panose="02040503050406030204" pitchFamily="18" charset="0"/>
                            </a:rPr>
                            <m:t>𝑒</m:t>
                          </m:r>
                        </m:sub>
                      </m:sSub>
                    </m:oMath>
                  </m:oMathPara>
                </a14:m>
                <a:endParaRPr lang="en" sz="2000" baseline="30000" dirty="0">
                  <a:solidFill>
                    <a:schemeClr val="bg2"/>
                  </a:solidFill>
                  <a:latin typeface="PT Serif"/>
                </a:endParaRPr>
              </a:p>
            </p:txBody>
          </p:sp>
        </mc:Choice>
        <mc:Fallback xmlns="">
          <p:sp>
            <p:nvSpPr>
              <p:cNvPr id="493" name="Google Shape;493;p44"/>
              <p:cNvSpPr txBox="1">
                <a:spLocks noRot="1" noChangeAspect="1" noMove="1" noResize="1" noEditPoints="1" noAdjustHandles="1" noChangeArrowheads="1" noChangeShapeType="1" noTextEdit="1"/>
              </p:cNvSpPr>
              <p:nvPr/>
            </p:nvSpPr>
            <p:spPr>
              <a:xfrm>
                <a:off x="4049428" y="1614255"/>
                <a:ext cx="882539" cy="505814"/>
              </a:xfrm>
              <a:prstGeom prst="rect">
                <a:avLst/>
              </a:prstGeom>
              <a:blipFill>
                <a:blip r:embed="rId4"/>
                <a:stretch>
                  <a:fillRect/>
                </a:stretch>
              </a:blipFill>
              <a:ln>
                <a:noFill/>
              </a:ln>
            </p:spPr>
            <p:txBody>
              <a:bodyPr/>
              <a:lstStyle/>
              <a:p>
                <a:r>
                  <a:rPr lang="en-US">
                    <a:noFill/>
                  </a:rPr>
                  <a:t> </a:t>
                </a:r>
              </a:p>
            </p:txBody>
          </p:sp>
        </mc:Fallback>
      </mc:AlternateContent>
      <p:cxnSp>
        <p:nvCxnSpPr>
          <p:cNvPr id="494" name="Google Shape;494;p44"/>
          <p:cNvCxnSpPr/>
          <p:nvPr/>
        </p:nvCxnSpPr>
        <p:spPr>
          <a:xfrm rot="10800000">
            <a:off x="3282920" y="2867173"/>
            <a:ext cx="1699500" cy="720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95" name="Google Shape;495;p44"/>
              <p:cNvSpPr txBox="1"/>
              <p:nvPr/>
            </p:nvSpPr>
            <p:spPr>
              <a:xfrm>
                <a:off x="3347045" y="2456195"/>
                <a:ext cx="2465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PT Serif"/>
                    <a:ea typeface="PT Serif"/>
                    <a:cs typeface="PT Serif"/>
                    <a:sym typeface="PT Serif"/>
                  </a:rPr>
                  <a:t>SignOracle(</a:t>
                </a:r>
                <a14:m>
                  <m:oMath xmlns:m="http://schemas.openxmlformats.org/officeDocument/2006/math">
                    <m:r>
                      <a:rPr lang="en-US" sz="2000" b="0" i="1" smtClean="0">
                        <a:latin typeface="Cambria Math" panose="02040503050406030204" pitchFamily="18" charset="0"/>
                        <a:ea typeface="PT Serif"/>
                        <a:cs typeface="PT Serif"/>
                        <a:sym typeface="PT Serif"/>
                      </a:rPr>
                      <m:t>𝑚</m:t>
                    </m:r>
                    <m:r>
                      <a:rPr lang="en-US" sz="2000" b="0" i="1" smtClean="0">
                        <a:latin typeface="Cambria Math" panose="02040503050406030204" pitchFamily="18" charset="0"/>
                        <a:ea typeface="PT Serif"/>
                        <a:cs typeface="PT Serif"/>
                        <a:sym typeface="PT Serif"/>
                      </a:rPr>
                      <m:t>, </m:t>
                    </m:r>
                    <m:r>
                      <a:rPr lang="en-US" sz="2000" b="0" i="1" smtClean="0">
                        <a:latin typeface="Cambria Math" panose="02040503050406030204" pitchFamily="18" charset="0"/>
                        <a:ea typeface="PT Serif"/>
                        <a:cs typeface="PT Serif"/>
                        <a:sym typeface="PT Serif"/>
                      </a:rPr>
                      <m:t>𝑒</m:t>
                    </m:r>
                    <m:r>
                      <a:rPr lang="en-US" sz="2000" b="0" i="1" smtClean="0">
                        <a:latin typeface="Cambria Math" panose="02040503050406030204" pitchFamily="18" charset="0"/>
                        <a:ea typeface="PT Serif"/>
                        <a:cs typeface="PT Serif"/>
                        <a:sym typeface="PT Serif"/>
                      </a:rPr>
                      <m:t>, </m:t>
                    </m:r>
                    <m:r>
                      <a:rPr lang="en-US" sz="2000" b="0" i="1" smtClean="0">
                        <a:latin typeface="Cambria Math" panose="02040503050406030204" pitchFamily="18" charset="0"/>
                        <a:ea typeface="PT Serif"/>
                        <a:cs typeface="PT Serif"/>
                        <a:sym typeface="PT Serif"/>
                      </a:rPr>
                      <m:t>𝑖</m:t>
                    </m:r>
                    <m:r>
                      <a:rPr lang="en-US" sz="2000" b="0" i="1" smtClean="0">
                        <a:latin typeface="Cambria Math" panose="02040503050406030204" pitchFamily="18" charset="0"/>
                        <a:ea typeface="PT Serif"/>
                        <a:cs typeface="PT Serif"/>
                        <a:sym typeface="PT Serif"/>
                      </a:rPr>
                      <m:t>, </m:t>
                    </m:r>
                    <m:r>
                      <a:rPr lang="en-US" sz="2000" b="0" i="1" smtClean="0">
                        <a:latin typeface="Cambria Math" panose="02040503050406030204" pitchFamily="18" charset="0"/>
                        <a:ea typeface="PT Serif"/>
                        <a:cs typeface="PT Serif"/>
                        <a:sym typeface="PT Serif"/>
                      </a:rPr>
                      <m:t>𝐽</m:t>
                    </m:r>
                  </m:oMath>
                </a14:m>
                <a:r>
                  <a:rPr lang="en" sz="2000" dirty="0">
                    <a:latin typeface="PT Serif"/>
                    <a:ea typeface="PT Serif"/>
                    <a:cs typeface="PT Serif"/>
                    <a:sym typeface="PT Serif"/>
                  </a:rPr>
                  <a:t>)</a:t>
                </a:r>
                <a:endParaRPr sz="2000" dirty="0">
                  <a:latin typeface="PT Serif"/>
                  <a:ea typeface="PT Serif"/>
                  <a:cs typeface="PT Serif"/>
                  <a:sym typeface="PT Serif"/>
                </a:endParaRPr>
              </a:p>
            </p:txBody>
          </p:sp>
        </mc:Choice>
        <mc:Fallback xmlns="">
          <p:sp>
            <p:nvSpPr>
              <p:cNvPr id="495" name="Google Shape;495;p44"/>
              <p:cNvSpPr txBox="1">
                <a:spLocks noRot="1" noChangeAspect="1" noMove="1" noResize="1" noEditPoints="1" noAdjustHandles="1" noChangeArrowheads="1" noChangeShapeType="1" noTextEdit="1"/>
              </p:cNvSpPr>
              <p:nvPr/>
            </p:nvSpPr>
            <p:spPr>
              <a:xfrm>
                <a:off x="3347045" y="2456195"/>
                <a:ext cx="2465700" cy="492412"/>
              </a:xfrm>
              <a:prstGeom prst="rect">
                <a:avLst/>
              </a:prstGeom>
              <a:blipFill>
                <a:blip r:embed="rId5"/>
                <a:stretch>
                  <a:fillRect l="-2564" r="-513" b="-10000"/>
                </a:stretch>
              </a:blipFill>
              <a:ln>
                <a:noFill/>
              </a:ln>
            </p:spPr>
            <p:txBody>
              <a:bodyPr/>
              <a:lstStyle/>
              <a:p>
                <a:r>
                  <a:rPr lang="en-US">
                    <a:noFill/>
                  </a:rPr>
                  <a:t> </a:t>
                </a:r>
              </a:p>
            </p:txBody>
          </p:sp>
        </mc:Fallback>
      </mc:AlternateContent>
      <p:cxnSp>
        <p:nvCxnSpPr>
          <p:cNvPr id="496" name="Google Shape;496;p44"/>
          <p:cNvCxnSpPr/>
          <p:nvPr/>
        </p:nvCxnSpPr>
        <p:spPr>
          <a:xfrm rot="10800000" flipH="1">
            <a:off x="3328620" y="3424055"/>
            <a:ext cx="1708800" cy="1080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97" name="Google Shape;497;p44"/>
              <p:cNvSpPr txBox="1"/>
              <p:nvPr/>
            </p:nvSpPr>
            <p:spPr>
              <a:xfrm>
                <a:off x="3476820" y="3010649"/>
                <a:ext cx="2045400" cy="50581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PT Serif"/>
                    <a:ea typeface="PT Serif"/>
                    <a:cs typeface="PT Serif"/>
                    <a:sym typeface="PT Serif"/>
                  </a:rPr>
                  <a:t>Sign(</a:t>
                </a:r>
                <a14:m>
                  <m:oMath xmlns:m="http://schemas.openxmlformats.org/officeDocument/2006/math">
                    <m:r>
                      <a:rPr lang="en-US" sz="2000" b="0" i="1" smtClean="0">
                        <a:latin typeface="Cambria Math" panose="02040503050406030204" pitchFamily="18" charset="0"/>
                        <a:ea typeface="PT Serif"/>
                        <a:cs typeface="PT Serif"/>
                        <a:sym typeface="PT Serif"/>
                      </a:rPr>
                      <m:t>𝑠</m:t>
                    </m:r>
                    <m:sSub>
                      <m:sSubPr>
                        <m:ctrlPr>
                          <a:rPr lang="en-US" sz="2000" b="0" i="1" smtClean="0">
                            <a:latin typeface="Cambria Math" panose="02040503050406030204" pitchFamily="18" charset="0"/>
                            <a:ea typeface="PT Serif"/>
                            <a:cs typeface="PT Serif"/>
                            <a:sym typeface="PT Serif"/>
                          </a:rPr>
                        </m:ctrlPr>
                      </m:sSubPr>
                      <m:e>
                        <m:r>
                          <a:rPr lang="en-US" sz="2000" b="0" i="1" smtClean="0">
                            <a:latin typeface="Cambria Math" panose="02040503050406030204" pitchFamily="18" charset="0"/>
                            <a:ea typeface="PT Serif"/>
                            <a:cs typeface="PT Serif"/>
                            <a:sym typeface="PT Serif"/>
                          </a:rPr>
                          <m:t>𝑘</m:t>
                        </m:r>
                      </m:e>
                      <m:sub>
                        <m:r>
                          <a:rPr lang="en-US" sz="2000" b="0" i="1" smtClean="0">
                            <a:latin typeface="Cambria Math" panose="02040503050406030204" pitchFamily="18" charset="0"/>
                            <a:ea typeface="PT Serif"/>
                            <a:cs typeface="PT Serif"/>
                            <a:sym typeface="PT Serif"/>
                          </a:rPr>
                          <m:t>𝑖</m:t>
                        </m:r>
                        <m:r>
                          <a:rPr lang="en-US" sz="2000" b="0" i="1" smtClean="0">
                            <a:latin typeface="Cambria Math" panose="02040503050406030204" pitchFamily="18" charset="0"/>
                            <a:ea typeface="PT Serif"/>
                            <a:cs typeface="PT Serif"/>
                            <a:sym typeface="PT Serif"/>
                          </a:rPr>
                          <m:t>,</m:t>
                        </m:r>
                        <m:r>
                          <a:rPr lang="en-US" sz="2000" b="0" i="1" smtClean="0">
                            <a:latin typeface="Cambria Math" panose="02040503050406030204" pitchFamily="18" charset="0"/>
                            <a:ea typeface="PT Serif"/>
                            <a:cs typeface="PT Serif"/>
                            <a:sym typeface="PT Serif"/>
                          </a:rPr>
                          <m:t>𝑒</m:t>
                        </m:r>
                      </m:sub>
                    </m:sSub>
                    <m:r>
                      <a:rPr lang="en-US" sz="2000" b="0" i="1" smtClean="0">
                        <a:latin typeface="Cambria Math" panose="02040503050406030204" pitchFamily="18" charset="0"/>
                        <a:ea typeface="PT Serif"/>
                        <a:cs typeface="PT Serif"/>
                        <a:sym typeface="PT Serif"/>
                      </a:rPr>
                      <m:t> , </m:t>
                    </m:r>
                    <m:r>
                      <a:rPr lang="en-US" sz="2000" b="0" i="1" smtClean="0">
                        <a:latin typeface="Cambria Math" panose="02040503050406030204" pitchFamily="18" charset="0"/>
                        <a:ea typeface="PT Serif"/>
                        <a:cs typeface="PT Serif"/>
                        <a:sym typeface="PT Serif"/>
                      </a:rPr>
                      <m:t>𝑚</m:t>
                    </m:r>
                    <m:r>
                      <a:rPr lang="en-US" sz="2000" b="0" i="1" smtClean="0">
                        <a:latin typeface="Cambria Math" panose="02040503050406030204" pitchFamily="18" charset="0"/>
                        <a:ea typeface="PT Serif"/>
                        <a:cs typeface="PT Serif"/>
                        <a:sym typeface="PT Serif"/>
                      </a:rPr>
                      <m:t>,  </m:t>
                    </m:r>
                    <m:r>
                      <a:rPr lang="en-US" sz="2000" b="0" i="1" smtClean="0">
                        <a:latin typeface="Cambria Math" panose="02040503050406030204" pitchFamily="18" charset="0"/>
                        <a:ea typeface="PT Serif"/>
                        <a:cs typeface="PT Serif"/>
                        <a:sym typeface="PT Serif"/>
                      </a:rPr>
                      <m:t>𝐽</m:t>
                    </m:r>
                  </m:oMath>
                </a14:m>
                <a:r>
                  <a:rPr lang="en" sz="2000" dirty="0">
                    <a:latin typeface="PT Serif"/>
                    <a:ea typeface="PT Serif"/>
                    <a:cs typeface="PT Serif"/>
                    <a:sym typeface="PT Serif"/>
                  </a:rPr>
                  <a:t>)</a:t>
                </a:r>
                <a:endParaRPr sz="2000" baseline="30000" dirty="0">
                  <a:latin typeface="PT Serif"/>
                  <a:ea typeface="PT Serif"/>
                  <a:cs typeface="PT Serif"/>
                  <a:sym typeface="PT Serif"/>
                </a:endParaRPr>
              </a:p>
            </p:txBody>
          </p:sp>
        </mc:Choice>
        <mc:Fallback xmlns="">
          <p:sp>
            <p:nvSpPr>
              <p:cNvPr id="497" name="Google Shape;497;p44"/>
              <p:cNvSpPr txBox="1">
                <a:spLocks noRot="1" noChangeAspect="1" noMove="1" noResize="1" noEditPoints="1" noAdjustHandles="1" noChangeArrowheads="1" noChangeShapeType="1" noTextEdit="1"/>
              </p:cNvSpPr>
              <p:nvPr/>
            </p:nvSpPr>
            <p:spPr>
              <a:xfrm>
                <a:off x="3476820" y="3010649"/>
                <a:ext cx="2045400" cy="505814"/>
              </a:xfrm>
              <a:prstGeom prst="rect">
                <a:avLst/>
              </a:prstGeom>
              <a:blipFill>
                <a:blip r:embed="rId6"/>
                <a:stretch>
                  <a:fillRect l="-3086" r="-617" b="-10000"/>
                </a:stretch>
              </a:blipFill>
              <a:ln>
                <a:noFill/>
              </a:ln>
            </p:spPr>
            <p:txBody>
              <a:bodyPr/>
              <a:lstStyle/>
              <a:p>
                <a:r>
                  <a:rPr lang="en-US">
                    <a:noFill/>
                  </a:rPr>
                  <a:t> </a:t>
                </a:r>
              </a:p>
            </p:txBody>
          </p:sp>
        </mc:Fallback>
      </mc:AlternateContent>
      <p:cxnSp>
        <p:nvCxnSpPr>
          <p:cNvPr id="499" name="Google Shape;499;p44"/>
          <p:cNvCxnSpPr/>
          <p:nvPr/>
        </p:nvCxnSpPr>
        <p:spPr>
          <a:xfrm rot="10800000">
            <a:off x="3337820" y="4636101"/>
            <a:ext cx="1699200" cy="0"/>
          </a:xfrm>
          <a:prstGeom prst="straightConnector1">
            <a:avLst/>
          </a:prstGeom>
          <a:noFill/>
          <a:ln w="1587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500" name="Google Shape;500;p44"/>
              <p:cNvSpPr txBox="1"/>
              <p:nvPr/>
            </p:nvSpPr>
            <p:spPr>
              <a:xfrm>
                <a:off x="3657600" y="4223469"/>
                <a:ext cx="1274368"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0" dirty="0">
                    <a:solidFill>
                      <a:srgbClr val="980000"/>
                    </a:solidFill>
                  </a:rPr>
                  <a:t>( </a:t>
                </a:r>
                <a14:m>
                  <m:oMath xmlns:m="http://schemas.openxmlformats.org/officeDocument/2006/math">
                    <m:sSup>
                      <m:sSupPr>
                        <m:ctrlPr>
                          <a:rPr lang="en-US" sz="2000" b="0" i="1" smtClean="0">
                            <a:solidFill>
                              <a:srgbClr val="980000"/>
                            </a:solidFill>
                            <a:latin typeface="Cambria Math" panose="02040503050406030204" pitchFamily="18" charset="0"/>
                          </a:rPr>
                        </m:ctrlPr>
                      </m:sSupPr>
                      <m:e>
                        <m:r>
                          <a:rPr lang="en-US" sz="2000" b="0" i="1" smtClean="0">
                            <a:solidFill>
                              <a:srgbClr val="980000"/>
                            </a:solidFill>
                            <a:latin typeface="Cambria Math" panose="02040503050406030204" pitchFamily="18" charset="0"/>
                          </a:rPr>
                          <m:t>𝑚</m:t>
                        </m:r>
                      </m:e>
                      <m:sup>
                        <m:r>
                          <a:rPr lang="en-US" sz="2000" b="0" i="1" smtClean="0">
                            <a:solidFill>
                              <a:srgbClr val="980000"/>
                            </a:solidFill>
                            <a:latin typeface="Cambria Math" panose="02040503050406030204" pitchFamily="18" charset="0"/>
                          </a:rPr>
                          <m:t>∗ </m:t>
                        </m:r>
                      </m:sup>
                    </m:sSup>
                    <m:r>
                      <a:rPr lang="en-US" sz="2000" b="0" i="1" smtClean="0">
                        <a:solidFill>
                          <a:srgbClr val="980000"/>
                        </a:solidFill>
                        <a:latin typeface="Cambria Math" panose="02040503050406030204" pitchFamily="18" charset="0"/>
                      </a:rPr>
                      <m:t>, </m:t>
                    </m:r>
                    <m:sSup>
                      <m:sSupPr>
                        <m:ctrlPr>
                          <a:rPr lang="en-US" sz="2000" b="0" i="1" smtClean="0">
                            <a:solidFill>
                              <a:srgbClr val="980000"/>
                            </a:solidFill>
                            <a:latin typeface="Cambria Math" panose="02040503050406030204" pitchFamily="18" charset="0"/>
                          </a:rPr>
                        </m:ctrlPr>
                      </m:sSupPr>
                      <m:e>
                        <m:r>
                          <a:rPr lang="en-US" sz="2000" b="0" i="1" smtClean="0">
                            <a:solidFill>
                              <a:srgbClr val="980000"/>
                            </a:solidFill>
                            <a:latin typeface="Cambria Math" panose="02040503050406030204" pitchFamily="18" charset="0"/>
                          </a:rPr>
                          <m:t>𝜎</m:t>
                        </m:r>
                      </m:e>
                      <m:sup>
                        <m:r>
                          <a:rPr lang="en-US" sz="2000" b="0" i="1" smtClean="0">
                            <a:solidFill>
                              <a:srgbClr val="980000"/>
                            </a:solidFill>
                            <a:latin typeface="Cambria Math" panose="02040503050406030204" pitchFamily="18" charset="0"/>
                          </a:rPr>
                          <m:t>∗</m:t>
                        </m:r>
                      </m:sup>
                    </m:sSup>
                    <m:r>
                      <a:rPr lang="en-US" sz="2000" b="0" i="0" smtClean="0">
                        <a:solidFill>
                          <a:srgbClr val="980000"/>
                        </a:solidFill>
                        <a:latin typeface="Cambria Math" panose="02040503050406030204" pitchFamily="18" charset="0"/>
                      </a:rPr>
                      <m:t> </m:t>
                    </m:r>
                  </m:oMath>
                </a14:m>
                <a:r>
                  <a:rPr lang="en-US" sz="2000" dirty="0">
                    <a:solidFill>
                      <a:srgbClr val="980000"/>
                    </a:solidFill>
                  </a:rPr>
                  <a:t>)</a:t>
                </a:r>
                <a:endParaRPr sz="2000" dirty="0">
                  <a:solidFill>
                    <a:srgbClr val="980000"/>
                  </a:solidFill>
                </a:endParaRPr>
              </a:p>
            </p:txBody>
          </p:sp>
        </mc:Choice>
        <mc:Fallback xmlns="">
          <p:sp>
            <p:nvSpPr>
              <p:cNvPr id="500" name="Google Shape;500;p44"/>
              <p:cNvSpPr txBox="1">
                <a:spLocks noRot="1" noChangeAspect="1" noMove="1" noResize="1" noEditPoints="1" noAdjustHandles="1" noChangeArrowheads="1" noChangeShapeType="1" noTextEdit="1"/>
              </p:cNvSpPr>
              <p:nvPr/>
            </p:nvSpPr>
            <p:spPr>
              <a:xfrm>
                <a:off x="3657600" y="4223469"/>
                <a:ext cx="1274368" cy="492412"/>
              </a:xfrm>
              <a:prstGeom prst="rect">
                <a:avLst/>
              </a:prstGeom>
              <a:blipFill>
                <a:blip r:embed="rId7"/>
                <a:stretch>
                  <a:fillRect l="-5941" b="-10000"/>
                </a:stretch>
              </a:blipFill>
              <a:ln>
                <a:noFill/>
              </a:ln>
            </p:spPr>
            <p:txBody>
              <a:bodyPr/>
              <a:lstStyle/>
              <a:p>
                <a:r>
                  <a:rPr lang="en-US">
                    <a:noFill/>
                  </a:rPr>
                  <a:t> </a:t>
                </a:r>
              </a:p>
            </p:txBody>
          </p:sp>
        </mc:Fallback>
      </mc:AlternateContent>
      <p:sp>
        <p:nvSpPr>
          <p:cNvPr id="501" name="Google Shape;501;p44"/>
          <p:cNvSpPr/>
          <p:nvPr/>
        </p:nvSpPr>
        <p:spPr>
          <a:xfrm>
            <a:off x="2576475" y="1647097"/>
            <a:ext cx="507014" cy="400194"/>
          </a:xfrm>
          <a:custGeom>
            <a:avLst/>
            <a:gdLst/>
            <a:ahLst/>
            <a:cxnLst/>
            <a:rect l="l" t="t" r="r" b="b"/>
            <a:pathLst>
              <a:path w="15785" h="14631" extrusionOk="0">
                <a:moveTo>
                  <a:pt x="15785" y="9723"/>
                </a:moveTo>
                <a:cubicBezTo>
                  <a:pt x="13863" y="10478"/>
                  <a:pt x="6792" y="15764"/>
                  <a:pt x="4252" y="14254"/>
                </a:cubicBezTo>
                <a:cubicBezTo>
                  <a:pt x="1712" y="12744"/>
                  <a:pt x="-1103" y="2652"/>
                  <a:pt x="545" y="661"/>
                </a:cubicBezTo>
                <a:cubicBezTo>
                  <a:pt x="2193" y="-1330"/>
                  <a:pt x="11873" y="2034"/>
                  <a:pt x="14138" y="2309"/>
                </a:cubicBezTo>
              </a:path>
            </a:pathLst>
          </a:custGeom>
          <a:noFill/>
          <a:ln w="9525" cap="flat" cmpd="sng">
            <a:solidFill>
              <a:schemeClr val="dk2"/>
            </a:solidFill>
            <a:prstDash val="solid"/>
            <a:round/>
            <a:headEnd type="triangle" w="med" len="med"/>
            <a:tailEnd type="none" w="med" len="med"/>
          </a:ln>
        </p:spPr>
      </p:sp>
      <p:sp>
        <p:nvSpPr>
          <p:cNvPr id="502" name="Google Shape;502;p44"/>
          <p:cNvSpPr/>
          <p:nvPr/>
        </p:nvSpPr>
        <p:spPr>
          <a:xfrm>
            <a:off x="2551699" y="2921524"/>
            <a:ext cx="507014" cy="400194"/>
          </a:xfrm>
          <a:custGeom>
            <a:avLst/>
            <a:gdLst/>
            <a:ahLst/>
            <a:cxnLst/>
            <a:rect l="l" t="t" r="r" b="b"/>
            <a:pathLst>
              <a:path w="15785" h="14631" extrusionOk="0">
                <a:moveTo>
                  <a:pt x="15785" y="9723"/>
                </a:moveTo>
                <a:cubicBezTo>
                  <a:pt x="13863" y="10478"/>
                  <a:pt x="6792" y="15764"/>
                  <a:pt x="4252" y="14254"/>
                </a:cubicBezTo>
                <a:cubicBezTo>
                  <a:pt x="1712" y="12744"/>
                  <a:pt x="-1103" y="2652"/>
                  <a:pt x="545" y="661"/>
                </a:cubicBezTo>
                <a:cubicBezTo>
                  <a:pt x="2193" y="-1330"/>
                  <a:pt x="11873" y="2034"/>
                  <a:pt x="14138" y="2309"/>
                </a:cubicBezTo>
              </a:path>
            </a:pathLst>
          </a:custGeom>
          <a:noFill/>
          <a:ln w="9525" cap="flat" cmpd="sng">
            <a:solidFill>
              <a:schemeClr val="dk2"/>
            </a:solidFill>
            <a:prstDash val="solid"/>
            <a:round/>
            <a:headEnd type="triangle" w="med" len="med"/>
            <a:tailEnd type="none" w="med" len="med"/>
          </a:ln>
        </p:spPr>
      </p:sp>
      <p:sp>
        <p:nvSpPr>
          <p:cNvPr id="2" name="Google Shape;518;p45">
            <a:extLst>
              <a:ext uri="{FF2B5EF4-FFF2-40B4-BE49-F238E27FC236}">
                <a16:creationId xmlns:a16="http://schemas.microsoft.com/office/drawing/2014/main" id="{4EB6D25D-86A3-8789-4931-981FFF07B8AE}"/>
              </a:ext>
            </a:extLst>
          </p:cNvPr>
          <p:cNvSpPr/>
          <p:nvPr/>
        </p:nvSpPr>
        <p:spPr>
          <a:xfrm>
            <a:off x="5670420" y="1296697"/>
            <a:ext cx="3264862" cy="1090365"/>
          </a:xfrm>
          <a:prstGeom prst="cloud">
            <a:avLst/>
          </a:prstGeom>
          <a:solidFill>
            <a:schemeClr val="accent1">
              <a:lumMod val="40000"/>
              <a:lumOff val="600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PT Serif"/>
                <a:ea typeface="PT Serif"/>
                <a:cs typeface="PT Serif"/>
                <a:sym typeface="PT Serif"/>
              </a:rPr>
              <a:t>Adaptive secret key oracle for</a:t>
            </a:r>
            <a:r>
              <a:rPr lang="en" sz="1900" b="1" dirty="0">
                <a:latin typeface="PT Serif"/>
                <a:ea typeface="PT Serif"/>
                <a:cs typeface="PT Serif"/>
                <a:sym typeface="PT Serif"/>
              </a:rPr>
              <a:t> week e</a:t>
            </a:r>
            <a:endParaRPr sz="1900" b="1" dirty="0">
              <a:latin typeface="PT Serif"/>
              <a:ea typeface="PT Serif"/>
              <a:cs typeface="PT Serif"/>
              <a:sym typeface="PT Serif"/>
            </a:endParaRPr>
          </a:p>
        </p:txBody>
      </p:sp>
      <p:sp>
        <p:nvSpPr>
          <p:cNvPr id="3" name="Google Shape;525;p45">
            <a:extLst>
              <a:ext uri="{FF2B5EF4-FFF2-40B4-BE49-F238E27FC236}">
                <a16:creationId xmlns:a16="http://schemas.microsoft.com/office/drawing/2014/main" id="{5E710E07-6BCE-9FA3-18F1-8FFA398FBFED}"/>
              </a:ext>
            </a:extLst>
          </p:cNvPr>
          <p:cNvSpPr/>
          <p:nvPr/>
        </p:nvSpPr>
        <p:spPr>
          <a:xfrm>
            <a:off x="5670420" y="2571543"/>
            <a:ext cx="3264812" cy="1210248"/>
          </a:xfrm>
          <a:prstGeom prst="cloud">
            <a:avLst/>
          </a:prstGeom>
          <a:solidFill>
            <a:schemeClr val="accent1">
              <a:lumMod val="40000"/>
              <a:lumOff val="600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PT Serif"/>
                <a:ea typeface="PT Serif"/>
                <a:cs typeface="PT Serif"/>
                <a:sym typeface="PT Serif"/>
              </a:rPr>
              <a:t>Adaptive signing oracle for </a:t>
            </a:r>
            <a:r>
              <a:rPr lang="en" sz="1900" b="1" dirty="0">
                <a:latin typeface="PT Serif"/>
                <a:ea typeface="PT Serif"/>
                <a:cs typeface="PT Serif"/>
                <a:sym typeface="PT Serif"/>
              </a:rPr>
              <a:t>week e</a:t>
            </a:r>
            <a:endParaRPr sz="1900" dirty="0">
              <a:latin typeface="PT Serif"/>
              <a:ea typeface="PT Serif"/>
              <a:cs typeface="PT Serif"/>
              <a:sym typeface="PT Serif"/>
            </a:endParaRPr>
          </a:p>
        </p:txBody>
      </p:sp>
      <p:sp>
        <p:nvSpPr>
          <p:cNvPr id="4" name="Google Shape;525;p45">
            <a:extLst>
              <a:ext uri="{FF2B5EF4-FFF2-40B4-BE49-F238E27FC236}">
                <a16:creationId xmlns:a16="http://schemas.microsoft.com/office/drawing/2014/main" id="{E9C3353D-41FF-F0C6-61F9-8F57FC196C1B}"/>
              </a:ext>
            </a:extLst>
          </p:cNvPr>
          <p:cNvSpPr/>
          <p:nvPr/>
        </p:nvSpPr>
        <p:spPr>
          <a:xfrm>
            <a:off x="5670420" y="3962708"/>
            <a:ext cx="3245813" cy="1014121"/>
          </a:xfrm>
          <a:prstGeom prst="cloud">
            <a:avLst/>
          </a:prstGeom>
          <a:solidFill>
            <a:schemeClr val="accent1">
              <a:lumMod val="40000"/>
              <a:lumOff val="600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a:latin typeface="PT Serif"/>
                <a:ea typeface="PT Serif"/>
                <a:cs typeface="PT Serif"/>
                <a:sym typeface="PT Serif"/>
              </a:rPr>
              <a:t>Forgery</a:t>
            </a:r>
            <a:endParaRPr sz="1900">
              <a:latin typeface="PT Serif"/>
              <a:ea typeface="PT Serif"/>
              <a:cs typeface="PT Serif"/>
              <a:sym typeface="PT Serif"/>
            </a:endParaRPr>
          </a:p>
        </p:txBody>
      </p:sp>
      <p:pic>
        <p:nvPicPr>
          <p:cNvPr id="5" name="Google Shape;504;p44" descr="A picture containing clipart&#10;&#10;Description automatically generated">
            <a:extLst>
              <a:ext uri="{FF2B5EF4-FFF2-40B4-BE49-F238E27FC236}">
                <a16:creationId xmlns:a16="http://schemas.microsoft.com/office/drawing/2014/main" id="{D44A6B01-A564-8FAE-5B98-E7C8AF9AECE3}"/>
              </a:ext>
            </a:extLst>
          </p:cNvPr>
          <p:cNvPicPr preferRelativeResize="0"/>
          <p:nvPr/>
        </p:nvPicPr>
        <p:blipFill>
          <a:blip r:embed="rId8">
            <a:alphaModFix/>
          </a:blip>
          <a:stretch>
            <a:fillRect/>
          </a:stretch>
        </p:blipFill>
        <p:spPr>
          <a:xfrm>
            <a:off x="7433383" y="649137"/>
            <a:ext cx="586443" cy="572699"/>
          </a:xfrm>
          <a:prstGeom prst="rect">
            <a:avLst/>
          </a:prstGeom>
          <a:noFill/>
          <a:ln>
            <a:noFill/>
          </a:ln>
        </p:spPr>
      </p:pic>
      <p:sp>
        <p:nvSpPr>
          <p:cNvPr id="6" name="Google Shape;505;p44">
            <a:extLst>
              <a:ext uri="{FF2B5EF4-FFF2-40B4-BE49-F238E27FC236}">
                <a16:creationId xmlns:a16="http://schemas.microsoft.com/office/drawing/2014/main" id="{9575ED81-0828-341A-F5AB-100C0EB02671}"/>
              </a:ext>
            </a:extLst>
          </p:cNvPr>
          <p:cNvSpPr txBox="1"/>
          <p:nvPr/>
        </p:nvSpPr>
        <p:spPr>
          <a:xfrm>
            <a:off x="1635315" y="659190"/>
            <a:ext cx="1498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dirty="0">
                <a:latin typeface="PT Serif"/>
                <a:ea typeface="PT Serif"/>
                <a:cs typeface="PT Serif"/>
                <a:sym typeface="PT Serif"/>
              </a:rPr>
              <a:t>Challenger</a:t>
            </a:r>
            <a:endParaRPr sz="2000" u="sng" dirty="0">
              <a:latin typeface="PT Serif"/>
              <a:ea typeface="PT Serif"/>
              <a:cs typeface="PT Serif"/>
              <a:sym typeface="PT Serif"/>
            </a:endParaRPr>
          </a:p>
        </p:txBody>
      </p:sp>
      <p:sp>
        <p:nvSpPr>
          <p:cNvPr id="7" name="Google Shape;506;p44">
            <a:extLst>
              <a:ext uri="{FF2B5EF4-FFF2-40B4-BE49-F238E27FC236}">
                <a16:creationId xmlns:a16="http://schemas.microsoft.com/office/drawing/2014/main" id="{1107A54C-8DCE-BE4D-1944-7225AF47B67C}"/>
              </a:ext>
            </a:extLst>
          </p:cNvPr>
          <p:cNvSpPr txBox="1"/>
          <p:nvPr/>
        </p:nvSpPr>
        <p:spPr>
          <a:xfrm>
            <a:off x="6097100" y="659190"/>
            <a:ext cx="1452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latin typeface="PT Serif"/>
                <a:ea typeface="PT Serif"/>
                <a:cs typeface="PT Serif"/>
                <a:sym typeface="PT Serif"/>
              </a:rPr>
              <a:t>Adversary</a:t>
            </a:r>
            <a:endParaRPr sz="2000" u="sng">
              <a:latin typeface="PT Serif"/>
              <a:ea typeface="PT Serif"/>
              <a:cs typeface="PT Serif"/>
              <a:sym typeface="PT Serif"/>
            </a:endParaRPr>
          </a:p>
        </p:txBody>
      </p:sp>
    </p:spTree>
    <p:extLst>
      <p:ext uri="{BB962C8B-B14F-4D97-AF65-F5344CB8AC3E}">
        <p14:creationId xmlns:p14="http://schemas.microsoft.com/office/powerpoint/2010/main" val="374524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p:bldP spid="493" grpId="0"/>
      <p:bldP spid="495" grpId="0"/>
      <p:bldP spid="497" grpId="0"/>
      <p:bldP spid="500" grpId="0"/>
      <p:bldP spid="2" grpId="0" animBg="1"/>
      <p:bldP spid="3" grpId="0" animBg="1"/>
      <p:bldP spid="4" grpId="0" animBg="1"/>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BE30-8125-976D-AAC7-179AA4D7D2BE}"/>
              </a:ext>
            </a:extLst>
          </p:cNvPr>
          <p:cNvSpPr>
            <a:spLocks noGrp="1"/>
          </p:cNvSpPr>
          <p:nvPr>
            <p:ph type="title"/>
          </p:nvPr>
        </p:nvSpPr>
        <p:spPr/>
        <p:txBody>
          <a:bodyPr>
            <a:normAutofit fontScale="90000"/>
          </a:bodyPr>
          <a:lstStyle/>
          <a:p>
            <a:r>
              <a:rPr lang="en-US" dirty="0"/>
              <a:t>a</a:t>
            </a:r>
            <a:r>
              <a:rPr lang="en" dirty="0"/>
              <a:t>cc-1 Accountability for ATS with Proactive Refresh</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3059A4-8011-884C-BA67-7A058CAF90DF}"/>
                  </a:ext>
                </a:extLst>
              </p:cNvPr>
              <p:cNvSpPr>
                <a:spLocks noGrp="1"/>
              </p:cNvSpPr>
              <p:nvPr>
                <p:ph type="body" idx="1"/>
              </p:nvPr>
            </p:nvSpPr>
            <p:spPr/>
            <p:txBody>
              <a:bodyPr/>
              <a:lstStyle/>
              <a:p>
                <a:pPr marL="114300" indent="0">
                  <a:lnSpc>
                    <a:spcPct val="110000"/>
                  </a:lnSpc>
                  <a:spcBef>
                    <a:spcPts val="400"/>
                  </a:spcBef>
                  <a:spcAft>
                    <a:spcPts val="400"/>
                  </a:spcAft>
                  <a:buNone/>
                </a:pPr>
                <a:r>
                  <a:rPr lang="en-US" sz="2100" dirty="0"/>
                  <a:t>Same Game as uf-1. But winning condition changes:</a:t>
                </a:r>
              </a:p>
              <a:p>
                <a:pPr>
                  <a:lnSpc>
                    <a:spcPct val="110000"/>
                  </a:lnSpc>
                  <a:spcBef>
                    <a:spcPts val="400"/>
                  </a:spcBef>
                  <a:spcAft>
                    <a:spcPts val="400"/>
                  </a:spcAft>
                  <a:buFont typeface="Wingdings" pitchFamily="2" charset="2"/>
                  <a:buChar char="§"/>
                </a:pPr>
                <a14:m>
                  <m:oMath xmlns:m="http://schemas.openxmlformats.org/officeDocument/2006/math">
                    <m:sSup>
                      <m:sSupPr>
                        <m:ctrlPr>
                          <a:rPr lang="en-US" sz="2000" i="1">
                            <a:solidFill>
                              <a:srgbClr val="980000"/>
                            </a:solidFill>
                            <a:latin typeface="Cambria Math" panose="02040503050406030204" pitchFamily="18" charset="0"/>
                          </a:rPr>
                        </m:ctrlPr>
                      </m:sSupPr>
                      <m:e>
                        <m:r>
                          <a:rPr lang="en-US" sz="2000" i="1">
                            <a:solidFill>
                              <a:srgbClr val="980000"/>
                            </a:solidFill>
                            <a:latin typeface="Cambria Math" panose="02040503050406030204" pitchFamily="18" charset="0"/>
                          </a:rPr>
                          <m:t>𝜎</m:t>
                        </m:r>
                      </m:e>
                      <m:sup>
                        <m:r>
                          <a:rPr lang="en-US" sz="2000" i="1">
                            <a:solidFill>
                              <a:srgbClr val="980000"/>
                            </a:solidFill>
                            <a:latin typeface="Cambria Math" panose="02040503050406030204" pitchFamily="18" charset="0"/>
                          </a:rPr>
                          <m:t>∗</m:t>
                        </m:r>
                      </m:sup>
                    </m:sSup>
                  </m:oMath>
                </a14:m>
                <a:r>
                  <a:rPr lang="en-US" sz="2000" b="0" i="0" u="none" strike="noStrike" dirty="0">
                    <a:solidFill>
                      <a:schemeClr val="bg2"/>
                    </a:solidFill>
                    <a:effectLst/>
                    <a:latin typeface="PT Serif" panose="020A0603040505020204" pitchFamily="18" charset="77"/>
                  </a:rPr>
                  <a:t> is a valid sig on </a:t>
                </a:r>
                <a14:m>
                  <m:oMath xmlns:m="http://schemas.openxmlformats.org/officeDocument/2006/math">
                    <m:sSup>
                      <m:sSupPr>
                        <m:ctrlPr>
                          <a:rPr lang="en-US" sz="2000" i="1">
                            <a:solidFill>
                              <a:srgbClr val="980000"/>
                            </a:solidFill>
                            <a:latin typeface="Cambria Math" panose="02040503050406030204" pitchFamily="18" charset="0"/>
                          </a:rPr>
                        </m:ctrlPr>
                      </m:sSupPr>
                      <m:e>
                        <m:r>
                          <a:rPr lang="en-US" sz="2000" i="1">
                            <a:solidFill>
                              <a:srgbClr val="980000"/>
                            </a:solidFill>
                            <a:latin typeface="Cambria Math" panose="02040503050406030204" pitchFamily="18" charset="0"/>
                          </a:rPr>
                          <m:t>𝑚</m:t>
                        </m:r>
                      </m:e>
                      <m:sup>
                        <m:r>
                          <a:rPr lang="en-US" sz="2000" i="1">
                            <a:solidFill>
                              <a:srgbClr val="980000"/>
                            </a:solidFill>
                            <a:latin typeface="Cambria Math" panose="02040503050406030204" pitchFamily="18" charset="0"/>
                          </a:rPr>
                          <m:t>∗ </m:t>
                        </m:r>
                      </m:sup>
                    </m:sSup>
                  </m:oMath>
                </a14:m>
                <a:r>
                  <a:rPr lang="en-US" sz="2000" b="0" i="0" u="none" strike="noStrike" dirty="0">
                    <a:solidFill>
                      <a:schemeClr val="bg2"/>
                    </a:solidFill>
                    <a:effectLst/>
                    <a:latin typeface="PT Serif" panose="020A0603040505020204" pitchFamily="18" charset="77"/>
                  </a:rPr>
                  <a:t>, and </a:t>
                </a:r>
              </a:p>
              <a:p>
                <a:pPr>
                  <a:lnSpc>
                    <a:spcPct val="110000"/>
                  </a:lnSpc>
                  <a:spcBef>
                    <a:spcPts val="400"/>
                  </a:spcBef>
                  <a:spcAft>
                    <a:spcPts val="400"/>
                  </a:spcAft>
                  <a:buFont typeface="Wingdings" pitchFamily="2" charset="2"/>
                  <a:buChar char="§"/>
                </a:pPr>
                <a:r>
                  <a:rPr lang="en-US" sz="2000" dirty="0">
                    <a:solidFill>
                      <a:schemeClr val="bg2"/>
                    </a:solidFill>
                    <a:latin typeface="PT Serif" panose="020A0603040505020204" pitchFamily="18" charset="77"/>
                  </a:rPr>
                  <a:t>For</a:t>
                </a:r>
                <a:r>
                  <a:rPr lang="en-US" sz="2000" i="0" u="none" strike="noStrike" dirty="0">
                    <a:solidFill>
                      <a:schemeClr val="bg2"/>
                    </a:solidFill>
                    <a:effectLst/>
                    <a:latin typeface="PT Serif" panose="020A0603040505020204" pitchFamily="18" charset="77"/>
                  </a:rPr>
                  <a:t> every epoch </a:t>
                </a:r>
                <a14:m>
                  <m:oMath xmlns:m="http://schemas.openxmlformats.org/officeDocument/2006/math">
                    <m:r>
                      <a:rPr lang="en-US" sz="2000" b="0" i="1" u="none" strike="noStrike" smtClean="0">
                        <a:solidFill>
                          <a:schemeClr val="bg2"/>
                        </a:solidFill>
                        <a:effectLst/>
                        <a:latin typeface="Cambria Math" panose="02040503050406030204" pitchFamily="18" charset="0"/>
                      </a:rPr>
                      <m:t>𝑒</m:t>
                    </m:r>
                  </m:oMath>
                </a14:m>
                <a:r>
                  <a:rPr lang="en-US" sz="2000" b="0" i="0" u="none" strike="noStrike" dirty="0">
                    <a:solidFill>
                      <a:schemeClr val="bg2"/>
                    </a:solidFill>
                    <a:effectLst/>
                    <a:latin typeface="PT Serif" panose="020A0603040505020204" pitchFamily="18" charset="77"/>
                  </a:rPr>
                  <a:t>, there’s some party </a:t>
                </a:r>
                <a14:m>
                  <m:oMath xmlns:m="http://schemas.openxmlformats.org/officeDocument/2006/math">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𝑖</m:t>
                        </m:r>
                      </m:e>
                      <m:sub>
                        <m:r>
                          <a:rPr lang="en-US" sz="2000" i="1">
                            <a:solidFill>
                              <a:schemeClr val="bg2"/>
                            </a:solidFill>
                            <a:latin typeface="Cambria Math" panose="02040503050406030204" pitchFamily="18" charset="0"/>
                          </a:rPr>
                          <m:t>𝑒</m:t>
                        </m:r>
                      </m:sub>
                    </m:sSub>
                  </m:oMath>
                </a14:m>
                <a:r>
                  <a:rPr lang="en-US" sz="2000" b="0" i="0" u="none" strike="noStrike" dirty="0">
                    <a:solidFill>
                      <a:schemeClr val="bg2"/>
                    </a:solidFill>
                    <a:effectLst/>
                    <a:latin typeface="PT Serif" panose="020A0603040505020204" pitchFamily="18" charset="77"/>
                  </a:rPr>
                  <a:t> such that</a:t>
                </a:r>
              </a:p>
              <a:p>
                <a:pPr lvl="1">
                  <a:lnSpc>
                    <a:spcPct val="110000"/>
                  </a:lnSpc>
                  <a:spcBef>
                    <a:spcPts val="400"/>
                  </a:spcBef>
                  <a:spcAft>
                    <a:spcPts val="400"/>
                  </a:spcAft>
                  <a:buFont typeface="Wingdings" pitchFamily="2" charset="2"/>
                  <a:buChar char="§"/>
                </a:pPr>
                <a:r>
                  <a:rPr lang="en-US" sz="1900" dirty="0" err="1">
                    <a:solidFill>
                      <a:schemeClr val="bg2"/>
                    </a:solidFill>
                    <a:latin typeface="PT Serif" panose="020A0603040505020204" pitchFamily="18" charset="77"/>
                  </a:rPr>
                  <a:t>skOracle</a:t>
                </a:r>
                <a:r>
                  <a:rPr lang="en-US" sz="1900" dirty="0">
                    <a:solidFill>
                      <a:schemeClr val="bg2"/>
                    </a:solidFill>
                    <a:latin typeface="PT Serif" panose="020A0603040505020204" pitchFamily="18" charset="77"/>
                  </a:rPr>
                  <a:t>( </a:t>
                </a:r>
                <a14:m>
                  <m:oMath xmlns:m="http://schemas.openxmlformats.org/officeDocument/2006/math">
                    <m:sSub>
                      <m:sSubPr>
                        <m:ctrlPr>
                          <a:rPr lang="en-US" sz="1900" b="0" i="1" smtClean="0">
                            <a:solidFill>
                              <a:schemeClr val="bg2"/>
                            </a:solidFill>
                            <a:latin typeface="Cambria Math" panose="02040503050406030204" pitchFamily="18" charset="0"/>
                          </a:rPr>
                        </m:ctrlPr>
                      </m:sSubPr>
                      <m:e>
                        <m:r>
                          <a:rPr lang="en-US" sz="1900" b="0" i="1" smtClean="0">
                            <a:solidFill>
                              <a:schemeClr val="bg2"/>
                            </a:solidFill>
                            <a:latin typeface="Cambria Math" panose="02040503050406030204" pitchFamily="18" charset="0"/>
                          </a:rPr>
                          <m:t>𝑖</m:t>
                        </m:r>
                      </m:e>
                      <m:sub>
                        <m:r>
                          <a:rPr lang="en-US" sz="1900" b="0" i="1" smtClean="0">
                            <a:solidFill>
                              <a:schemeClr val="bg2"/>
                            </a:solidFill>
                            <a:latin typeface="Cambria Math" panose="02040503050406030204" pitchFamily="18" charset="0"/>
                          </a:rPr>
                          <m:t>𝑒</m:t>
                        </m:r>
                      </m:sub>
                    </m:sSub>
                    <m:r>
                      <a:rPr lang="en-US" sz="1900" b="0" i="1" smtClean="0">
                        <a:solidFill>
                          <a:schemeClr val="bg2"/>
                        </a:solidFill>
                        <a:latin typeface="Cambria Math" panose="02040503050406030204" pitchFamily="18" charset="0"/>
                      </a:rPr>
                      <m:t> , </m:t>
                    </m:r>
                    <m:r>
                      <a:rPr lang="en-US" sz="1900" b="0" i="1" smtClean="0">
                        <a:solidFill>
                          <a:schemeClr val="bg2"/>
                        </a:solidFill>
                        <a:latin typeface="Cambria Math" panose="02040503050406030204" pitchFamily="18" charset="0"/>
                      </a:rPr>
                      <m:t>𝑒</m:t>
                    </m:r>
                  </m:oMath>
                </a14:m>
                <a:r>
                  <a:rPr lang="en-US" sz="1900" dirty="0">
                    <a:solidFill>
                      <a:schemeClr val="bg2"/>
                    </a:solidFill>
                    <a:latin typeface="PT Serif" panose="020A0603040505020204" pitchFamily="18" charset="77"/>
                  </a:rPr>
                  <a:t> ) not called</a:t>
                </a:r>
              </a:p>
              <a:p>
                <a:pPr lvl="1">
                  <a:lnSpc>
                    <a:spcPct val="110000"/>
                  </a:lnSpc>
                  <a:spcBef>
                    <a:spcPts val="400"/>
                  </a:spcBef>
                  <a:spcAft>
                    <a:spcPts val="400"/>
                  </a:spcAft>
                  <a:buFont typeface="Wingdings" pitchFamily="2" charset="2"/>
                  <a:buChar char="§"/>
                </a:pPr>
                <a:r>
                  <a:rPr lang="en-US" sz="1900" b="0" i="0" u="none" strike="noStrike" dirty="0" err="1">
                    <a:solidFill>
                      <a:schemeClr val="bg2"/>
                    </a:solidFill>
                    <a:effectLst/>
                    <a:latin typeface="PT Serif" panose="020A0603040505020204" pitchFamily="18" charset="77"/>
                  </a:rPr>
                  <a:t>SignOracle</a:t>
                </a:r>
                <a:r>
                  <a:rPr lang="en-US" sz="1900" b="0" i="0" u="none" strike="noStrike" dirty="0">
                    <a:solidFill>
                      <a:schemeClr val="bg2"/>
                    </a:solidFill>
                    <a:effectLst/>
                    <a:latin typeface="PT Serif" panose="020A0603040505020204" pitchFamily="18" charset="77"/>
                  </a:rPr>
                  <a:t>(</a:t>
                </a:r>
                <a14:m>
                  <m:oMath xmlns:m="http://schemas.openxmlformats.org/officeDocument/2006/math">
                    <m:sSup>
                      <m:sSupPr>
                        <m:ctrlPr>
                          <a:rPr lang="en-US" sz="1900" b="0" i="1" u="none" strike="noStrike" smtClean="0">
                            <a:solidFill>
                              <a:schemeClr val="bg2"/>
                            </a:solidFill>
                            <a:effectLst/>
                            <a:latin typeface="Cambria Math" panose="02040503050406030204" pitchFamily="18" charset="0"/>
                          </a:rPr>
                        </m:ctrlPr>
                      </m:sSupPr>
                      <m:e>
                        <m:r>
                          <a:rPr lang="en-US" sz="1900" b="0" i="1" u="none" strike="noStrike" smtClean="0">
                            <a:solidFill>
                              <a:schemeClr val="bg2"/>
                            </a:solidFill>
                            <a:effectLst/>
                            <a:latin typeface="Cambria Math" panose="02040503050406030204" pitchFamily="18" charset="0"/>
                          </a:rPr>
                          <m:t> </m:t>
                        </m:r>
                        <m:r>
                          <a:rPr lang="en-US" sz="1900" b="0" i="1" u="none" strike="noStrike" smtClean="0">
                            <a:solidFill>
                              <a:schemeClr val="bg2"/>
                            </a:solidFill>
                            <a:effectLst/>
                            <a:latin typeface="Cambria Math" panose="02040503050406030204" pitchFamily="18" charset="0"/>
                          </a:rPr>
                          <m:t>𝑚</m:t>
                        </m:r>
                      </m:e>
                      <m:sup>
                        <m:r>
                          <a:rPr lang="en-US" sz="1900" b="0" i="1" u="none" strike="noStrike" smtClean="0">
                            <a:solidFill>
                              <a:schemeClr val="bg2"/>
                            </a:solidFill>
                            <a:effectLst/>
                            <a:latin typeface="Cambria Math" panose="02040503050406030204" pitchFamily="18" charset="0"/>
                          </a:rPr>
                          <m:t>∗</m:t>
                        </m:r>
                      </m:sup>
                    </m:sSup>
                    <m:r>
                      <a:rPr lang="en-US" sz="1900" b="0" i="1" u="none" strike="noStrike" smtClean="0">
                        <a:solidFill>
                          <a:schemeClr val="bg2"/>
                        </a:solidFill>
                        <a:effectLst/>
                        <a:latin typeface="Cambria Math" panose="02040503050406030204" pitchFamily="18" charset="0"/>
                      </a:rPr>
                      <m:t>, </m:t>
                    </m:r>
                    <m:r>
                      <a:rPr lang="en-US" sz="1900" b="0" i="1" u="none" strike="noStrike" smtClean="0">
                        <a:solidFill>
                          <a:schemeClr val="bg2"/>
                        </a:solidFill>
                        <a:effectLst/>
                        <a:latin typeface="Cambria Math" panose="02040503050406030204" pitchFamily="18" charset="0"/>
                      </a:rPr>
                      <m:t>𝑒</m:t>
                    </m:r>
                    <m:r>
                      <a:rPr lang="en-US" sz="1900" b="0" i="1" u="none" strike="noStrike" smtClean="0">
                        <a:solidFill>
                          <a:schemeClr val="bg2"/>
                        </a:solidFill>
                        <a:effectLst/>
                        <a:latin typeface="Cambria Math" panose="02040503050406030204" pitchFamily="18" charset="0"/>
                      </a:rPr>
                      <m:t> , </m:t>
                    </m:r>
                    <m:sSub>
                      <m:sSubPr>
                        <m:ctrlPr>
                          <a:rPr lang="en-US" sz="1900" b="0" i="1" u="none" strike="noStrike" smtClean="0">
                            <a:solidFill>
                              <a:schemeClr val="bg2"/>
                            </a:solidFill>
                            <a:effectLst/>
                            <a:latin typeface="Cambria Math" panose="02040503050406030204" pitchFamily="18" charset="0"/>
                          </a:rPr>
                        </m:ctrlPr>
                      </m:sSubPr>
                      <m:e>
                        <m:r>
                          <a:rPr lang="en-US" sz="1900" b="0" i="1" u="none" strike="noStrike" smtClean="0">
                            <a:solidFill>
                              <a:schemeClr val="bg2"/>
                            </a:solidFill>
                            <a:effectLst/>
                            <a:latin typeface="Cambria Math" panose="02040503050406030204" pitchFamily="18" charset="0"/>
                          </a:rPr>
                          <m:t>𝑖</m:t>
                        </m:r>
                      </m:e>
                      <m:sub>
                        <m:r>
                          <a:rPr lang="en-US" sz="1900" b="0" i="1" u="none" strike="noStrike" smtClean="0">
                            <a:solidFill>
                              <a:schemeClr val="bg2"/>
                            </a:solidFill>
                            <a:effectLst/>
                            <a:latin typeface="Cambria Math" panose="02040503050406030204" pitchFamily="18" charset="0"/>
                          </a:rPr>
                          <m:t>𝑒</m:t>
                        </m:r>
                      </m:sub>
                    </m:sSub>
                    <m:r>
                      <a:rPr lang="en-US" sz="1900" b="0" i="1" u="none" strike="noStrike" smtClean="0">
                        <a:solidFill>
                          <a:schemeClr val="bg2"/>
                        </a:solidFill>
                        <a:effectLst/>
                        <a:latin typeface="Cambria Math" panose="02040503050406030204" pitchFamily="18" charset="0"/>
                      </a:rPr>
                      <m:t> ,  </m:t>
                    </m:r>
                    <m:r>
                      <a:rPr lang="en-US" sz="1900" b="0" i="1" u="none" strike="noStrike" smtClean="0">
                        <a:solidFill>
                          <a:schemeClr val="bg2"/>
                        </a:solidFill>
                        <a:effectLst/>
                        <a:latin typeface="Cambria Math" panose="02040503050406030204" pitchFamily="18" charset="0"/>
                        <a:ea typeface="Cambria Math" panose="02040503050406030204" pitchFamily="18" charset="0"/>
                      </a:rPr>
                      <m:t>∙ </m:t>
                    </m:r>
                  </m:oMath>
                </a14:m>
                <a:r>
                  <a:rPr lang="en-US" sz="1900" b="0" i="0" u="none" strike="noStrike" dirty="0">
                    <a:solidFill>
                      <a:schemeClr val="bg2"/>
                    </a:solidFill>
                    <a:effectLst/>
                    <a:latin typeface="PT Serif" panose="020A0603040505020204" pitchFamily="18" charset="77"/>
                  </a:rPr>
                  <a:t>) not </a:t>
                </a:r>
                <a:r>
                  <a:rPr lang="en-US" sz="1900" dirty="0">
                    <a:solidFill>
                      <a:schemeClr val="bg2"/>
                    </a:solidFill>
                    <a:latin typeface="PT Serif" panose="020A0603040505020204" pitchFamily="18" charset="77"/>
                  </a:rPr>
                  <a:t>called</a:t>
                </a:r>
                <a:endParaRPr lang="en-US" sz="1900" b="0" i="0" u="none" strike="noStrike" dirty="0">
                  <a:solidFill>
                    <a:schemeClr val="bg2"/>
                  </a:solidFill>
                  <a:effectLst/>
                  <a:latin typeface="PT Serif" panose="020A0603040505020204" pitchFamily="18" charset="77"/>
                </a:endParaRPr>
              </a:p>
              <a:p>
                <a:pPr lvl="1">
                  <a:lnSpc>
                    <a:spcPct val="110000"/>
                  </a:lnSpc>
                  <a:spcBef>
                    <a:spcPts val="400"/>
                  </a:spcBef>
                  <a:spcAft>
                    <a:spcPts val="400"/>
                  </a:spcAft>
                  <a:buFont typeface="Wingdings" pitchFamily="2" charset="2"/>
                  <a:buChar char="§"/>
                </a:pPr>
                <a14:m>
                  <m:oMath xmlns:m="http://schemas.openxmlformats.org/officeDocument/2006/math">
                    <m:sSub>
                      <m:sSubPr>
                        <m:ctrlPr>
                          <a:rPr lang="en-US" sz="1900" i="1">
                            <a:solidFill>
                              <a:schemeClr val="bg2"/>
                            </a:solidFill>
                            <a:latin typeface="Cambria Math" panose="02040503050406030204" pitchFamily="18" charset="0"/>
                          </a:rPr>
                        </m:ctrlPr>
                      </m:sSubPr>
                      <m:e>
                        <m:r>
                          <a:rPr lang="en-US" sz="1900" i="1">
                            <a:solidFill>
                              <a:schemeClr val="bg2"/>
                            </a:solidFill>
                            <a:latin typeface="Cambria Math" panose="02040503050406030204" pitchFamily="18" charset="0"/>
                          </a:rPr>
                          <m:t>𝑖</m:t>
                        </m:r>
                      </m:e>
                      <m:sub>
                        <m:r>
                          <a:rPr lang="en-US" sz="1900" i="1">
                            <a:solidFill>
                              <a:schemeClr val="bg2"/>
                            </a:solidFill>
                            <a:latin typeface="Cambria Math" panose="02040503050406030204" pitchFamily="18" charset="0"/>
                          </a:rPr>
                          <m:t>𝑒</m:t>
                        </m:r>
                      </m:sub>
                    </m:sSub>
                  </m:oMath>
                </a14:m>
                <a:r>
                  <a:rPr lang="en-US" sz="1900" b="0" i="0" u="none" strike="noStrike" dirty="0">
                    <a:solidFill>
                      <a:schemeClr val="bg2"/>
                    </a:solidFill>
                    <a:effectLst/>
                    <a:latin typeface="PT Serif" panose="020A0603040505020204" pitchFamily="18" charset="77"/>
                  </a:rPr>
                  <a:t> is in Trace(</a:t>
                </a:r>
                <a14:m>
                  <m:oMath xmlns:m="http://schemas.openxmlformats.org/officeDocument/2006/math">
                    <m:r>
                      <a:rPr lang="en-US" sz="1900" b="0" i="0" u="none" strike="noStrike" smtClean="0">
                        <a:solidFill>
                          <a:schemeClr val="bg2"/>
                        </a:solidFill>
                        <a:effectLst/>
                        <a:latin typeface="Cambria Math" panose="02040503050406030204" pitchFamily="18" charset="0"/>
                      </a:rPr>
                      <m:t> </m:t>
                    </m:r>
                    <m:r>
                      <a:rPr lang="en-US" sz="1900" b="0" i="1" u="none" strike="noStrike" smtClean="0">
                        <a:solidFill>
                          <a:schemeClr val="bg2"/>
                        </a:solidFill>
                        <a:effectLst/>
                        <a:latin typeface="Cambria Math" panose="02040503050406030204" pitchFamily="18" charset="0"/>
                      </a:rPr>
                      <m:t>𝑝𝑘</m:t>
                    </m:r>
                    <m:r>
                      <a:rPr lang="en-US" sz="1900" b="0" i="1" u="none" strike="noStrike" smtClean="0">
                        <a:solidFill>
                          <a:schemeClr val="bg2"/>
                        </a:solidFill>
                        <a:effectLst/>
                        <a:latin typeface="Cambria Math" panose="02040503050406030204" pitchFamily="18" charset="0"/>
                      </a:rPr>
                      <m:t> , </m:t>
                    </m:r>
                    <m:sSup>
                      <m:sSupPr>
                        <m:ctrlPr>
                          <a:rPr lang="en-US" sz="1900" b="0" i="1" u="none" strike="noStrike" smtClean="0">
                            <a:solidFill>
                              <a:schemeClr val="bg2"/>
                            </a:solidFill>
                            <a:effectLst/>
                            <a:latin typeface="Cambria Math" panose="02040503050406030204" pitchFamily="18" charset="0"/>
                          </a:rPr>
                        </m:ctrlPr>
                      </m:sSupPr>
                      <m:e>
                        <m:r>
                          <a:rPr lang="en-US" sz="1900" b="0" i="1" u="none" strike="noStrike" smtClean="0">
                            <a:solidFill>
                              <a:schemeClr val="bg2"/>
                            </a:solidFill>
                            <a:effectLst/>
                            <a:latin typeface="Cambria Math" panose="02040503050406030204" pitchFamily="18" charset="0"/>
                          </a:rPr>
                          <m:t>𝑚</m:t>
                        </m:r>
                      </m:e>
                      <m:sup>
                        <m:r>
                          <a:rPr lang="en-US" sz="1900" b="0" i="1" u="none" strike="noStrike" smtClean="0">
                            <a:solidFill>
                              <a:schemeClr val="bg2"/>
                            </a:solidFill>
                            <a:effectLst/>
                            <a:latin typeface="Cambria Math" panose="02040503050406030204" pitchFamily="18" charset="0"/>
                          </a:rPr>
                          <m:t>∗</m:t>
                        </m:r>
                      </m:sup>
                    </m:sSup>
                    <m:r>
                      <a:rPr lang="en-US" sz="1900" b="0" i="1" u="none" strike="noStrike" smtClean="0">
                        <a:solidFill>
                          <a:schemeClr val="bg2"/>
                        </a:solidFill>
                        <a:effectLst/>
                        <a:latin typeface="Cambria Math" panose="02040503050406030204" pitchFamily="18" charset="0"/>
                      </a:rPr>
                      <m:t>, </m:t>
                    </m:r>
                    <m:sSup>
                      <m:sSupPr>
                        <m:ctrlPr>
                          <a:rPr lang="en-US" sz="1900" b="0" i="1" u="none" strike="noStrike" smtClean="0">
                            <a:solidFill>
                              <a:schemeClr val="bg2"/>
                            </a:solidFill>
                            <a:effectLst/>
                            <a:latin typeface="Cambria Math" panose="02040503050406030204" pitchFamily="18" charset="0"/>
                            <a:ea typeface="Cambria Math" panose="02040503050406030204" pitchFamily="18" charset="0"/>
                          </a:rPr>
                        </m:ctrlPr>
                      </m:sSupPr>
                      <m:e>
                        <m:r>
                          <a:rPr lang="en-US" sz="1900" b="0" i="1" u="none" strike="noStrike" smtClean="0">
                            <a:solidFill>
                              <a:schemeClr val="bg2"/>
                            </a:solidFill>
                            <a:effectLst/>
                            <a:latin typeface="Cambria Math" panose="02040503050406030204" pitchFamily="18" charset="0"/>
                            <a:ea typeface="Cambria Math" panose="02040503050406030204" pitchFamily="18" charset="0"/>
                          </a:rPr>
                          <m:t>𝜎</m:t>
                        </m:r>
                      </m:e>
                      <m:sup>
                        <m:r>
                          <a:rPr lang="en-US" sz="1900" b="0" i="1" u="none" strike="noStrike" smtClean="0">
                            <a:solidFill>
                              <a:schemeClr val="bg2"/>
                            </a:solidFill>
                            <a:effectLst/>
                            <a:latin typeface="Cambria Math" panose="02040503050406030204" pitchFamily="18" charset="0"/>
                            <a:ea typeface="Cambria Math" panose="02040503050406030204" pitchFamily="18" charset="0"/>
                          </a:rPr>
                          <m:t>∗</m:t>
                        </m:r>
                      </m:sup>
                    </m:sSup>
                  </m:oMath>
                </a14:m>
                <a:r>
                  <a:rPr lang="en-US" sz="1900" b="0" i="0" u="none" strike="noStrike" dirty="0">
                    <a:solidFill>
                      <a:schemeClr val="bg2"/>
                    </a:solidFill>
                    <a:effectLst/>
                    <a:latin typeface="PT Serif" panose="020A0603040505020204" pitchFamily="18" charset="77"/>
                  </a:rPr>
                  <a:t> )</a:t>
                </a:r>
              </a:p>
            </p:txBody>
          </p:sp>
        </mc:Choice>
        <mc:Fallback xmlns="">
          <p:sp>
            <p:nvSpPr>
              <p:cNvPr id="3" name="Text Placeholder 2">
                <a:extLst>
                  <a:ext uri="{FF2B5EF4-FFF2-40B4-BE49-F238E27FC236}">
                    <a16:creationId xmlns:a16="http://schemas.microsoft.com/office/drawing/2014/main" id="{F03059A4-8011-884C-BA67-7A058CAF90DF}"/>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1A0EF94-E626-FAF8-D504-C073A69F2728}"/>
              </a:ext>
            </a:extLst>
          </p:cNvPr>
          <p:cNvSpPr/>
          <p:nvPr/>
        </p:nvSpPr>
        <p:spPr>
          <a:xfrm>
            <a:off x="356322" y="3486152"/>
            <a:ext cx="8408505" cy="134178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1">
                    <a:lumMod val="50000"/>
                  </a:schemeClr>
                </a:solidFill>
                <a:latin typeface="PT Serif" panose="020A0603040505020204" pitchFamily="18" charset="77"/>
              </a:rPr>
              <a:t>Defn</a:t>
            </a:r>
            <a:r>
              <a:rPr lang="en-US" sz="2000" dirty="0">
                <a:solidFill>
                  <a:schemeClr val="accent1">
                    <a:lumMod val="50000"/>
                  </a:schemeClr>
                </a:solidFill>
                <a:latin typeface="PT Serif" panose="020A0603040505020204" pitchFamily="18" charset="77"/>
              </a:rPr>
              <a:t>. An ATS scheme with Proactive Refresh is acc-1 secure if no efficient adversary can win the acc-1 game with non-negligible probability.</a:t>
            </a:r>
          </a:p>
        </p:txBody>
      </p:sp>
      <mc:AlternateContent xmlns:mc="http://schemas.openxmlformats.org/markup-compatibility/2006" xmlns:a14="http://schemas.microsoft.com/office/drawing/2010/main">
        <mc:Choice Requires="a14">
          <p:sp>
            <p:nvSpPr>
              <p:cNvPr id="5" name="Rounded Rectangular Callout 4">
                <a:extLst>
                  <a:ext uri="{FF2B5EF4-FFF2-40B4-BE49-F238E27FC236}">
                    <a16:creationId xmlns:a16="http://schemas.microsoft.com/office/drawing/2014/main" id="{A55A6BF0-5F35-30BC-01DE-A4D8DA419281}"/>
                  </a:ext>
                </a:extLst>
              </p:cNvPr>
              <p:cNvSpPr/>
              <p:nvPr/>
            </p:nvSpPr>
            <p:spPr>
              <a:xfrm>
                <a:off x="5754757" y="2225015"/>
                <a:ext cx="2693504" cy="805069"/>
              </a:xfrm>
              <a:prstGeom prst="wedgeRoundRectCallout">
                <a:avLst>
                  <a:gd name="adj1" fmla="val -72946"/>
                  <a:gd name="adj2" fmla="val -560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000" i="1" smtClean="0">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𝑖</m:t>
                        </m:r>
                      </m:e>
                      <m:sub>
                        <m:r>
                          <a:rPr lang="en-US" sz="2000" i="1">
                            <a:solidFill>
                              <a:schemeClr val="bg1"/>
                            </a:solidFill>
                            <a:latin typeface="Cambria Math" panose="02040503050406030204" pitchFamily="18" charset="0"/>
                          </a:rPr>
                          <m:t>𝑒</m:t>
                        </m:r>
                      </m:sub>
                    </m:sSub>
                  </m:oMath>
                </a14:m>
                <a:r>
                  <a:rPr lang="en-US" sz="2000" dirty="0">
                    <a:solidFill>
                      <a:schemeClr val="bg1"/>
                    </a:solidFill>
                    <a:latin typeface="PT Serif" panose="020A0603040505020204" pitchFamily="18" charset="77"/>
                  </a:rPr>
                  <a:t> falsely blamed in epoch e </a:t>
                </a:r>
              </a:p>
            </p:txBody>
          </p:sp>
        </mc:Choice>
        <mc:Fallback xmlns="">
          <p:sp>
            <p:nvSpPr>
              <p:cNvPr id="5" name="Rounded Rectangular Callout 4">
                <a:extLst>
                  <a:ext uri="{FF2B5EF4-FFF2-40B4-BE49-F238E27FC236}">
                    <a16:creationId xmlns:a16="http://schemas.microsoft.com/office/drawing/2014/main" id="{A55A6BF0-5F35-30BC-01DE-A4D8DA419281}"/>
                  </a:ext>
                </a:extLst>
              </p:cNvPr>
              <p:cNvSpPr>
                <a:spLocks noRot="1" noChangeAspect="1" noMove="1" noResize="1" noEditPoints="1" noAdjustHandles="1" noChangeArrowheads="1" noChangeShapeType="1" noTextEdit="1"/>
              </p:cNvSpPr>
              <p:nvPr/>
            </p:nvSpPr>
            <p:spPr>
              <a:xfrm>
                <a:off x="5754757" y="2225015"/>
                <a:ext cx="2693504" cy="805069"/>
              </a:xfrm>
              <a:prstGeom prst="wedgeRoundRectCallout">
                <a:avLst>
                  <a:gd name="adj1" fmla="val -72946"/>
                  <a:gd name="adj2" fmla="val -56018"/>
                  <a:gd name="adj3" fmla="val 16667"/>
                </a:avLst>
              </a:prstGeom>
              <a:blipFill>
                <a:blip r:embed="rId4"/>
                <a:stretch>
                  <a:fillRect b="-5714"/>
                </a:stretch>
              </a:blipFill>
            </p:spPr>
            <p:txBody>
              <a:bodyPr/>
              <a:lstStyle/>
              <a:p>
                <a:r>
                  <a:rPr lang="en-US">
                    <a:noFill/>
                  </a:rPr>
                  <a:t> </a:t>
                </a:r>
              </a:p>
            </p:txBody>
          </p:sp>
        </mc:Fallback>
      </mc:AlternateContent>
    </p:spTree>
    <p:extLst>
      <p:ext uri="{BB962C8B-B14F-4D97-AF65-F5344CB8AC3E}">
        <p14:creationId xmlns:p14="http://schemas.microsoft.com/office/powerpoint/2010/main" val="14372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1B6C4-BC1E-35DC-3FE1-E0E30F2F75D2}"/>
              </a:ext>
            </a:extLst>
          </p:cNvPr>
          <p:cNvSpPr>
            <a:spLocks noGrp="1"/>
          </p:cNvSpPr>
          <p:nvPr>
            <p:ph type="title"/>
          </p:nvPr>
        </p:nvSpPr>
        <p:spPr/>
        <p:txBody>
          <a:bodyPr>
            <a:normAutofit fontScale="90000"/>
          </a:bodyPr>
          <a:lstStyle/>
          <a:p>
            <a:r>
              <a:rPr lang="en-US" dirty="0"/>
              <a:t>Signatures</a:t>
            </a:r>
          </a:p>
        </p:txBody>
      </p:sp>
      <p:pic>
        <p:nvPicPr>
          <p:cNvPr id="4" name="Google Shape;74;p15">
            <a:extLst>
              <a:ext uri="{FF2B5EF4-FFF2-40B4-BE49-F238E27FC236}">
                <a16:creationId xmlns:a16="http://schemas.microsoft.com/office/drawing/2014/main" id="{60ADD3D3-F39B-4BF2-A0A0-4634959DDDDD}"/>
              </a:ext>
            </a:extLst>
          </p:cNvPr>
          <p:cNvPicPr preferRelativeResize="0"/>
          <p:nvPr/>
        </p:nvPicPr>
        <p:blipFill>
          <a:blip r:embed="rId3">
            <a:alphaModFix/>
          </a:blip>
          <a:stretch>
            <a:fillRect/>
          </a:stretch>
        </p:blipFill>
        <p:spPr>
          <a:xfrm>
            <a:off x="2520863" y="1526917"/>
            <a:ext cx="834050" cy="1152898"/>
          </a:xfrm>
          <a:prstGeom prst="rect">
            <a:avLst/>
          </a:prstGeom>
          <a:noFill/>
          <a:ln>
            <a:noFill/>
          </a:ln>
        </p:spPr>
      </p:pic>
      <mc:AlternateContent xmlns:mc="http://schemas.openxmlformats.org/markup-compatibility/2006" xmlns:a14="http://schemas.microsoft.com/office/drawing/2010/main">
        <mc:Choice Requires="a14">
          <p:sp>
            <p:nvSpPr>
              <p:cNvPr id="5" name="Google Shape;75;p15">
                <a:extLst>
                  <a:ext uri="{FF2B5EF4-FFF2-40B4-BE49-F238E27FC236}">
                    <a16:creationId xmlns:a16="http://schemas.microsoft.com/office/drawing/2014/main" id="{530C6E67-3742-5E21-D1BF-59A763F197E3}"/>
                  </a:ext>
                </a:extLst>
              </p:cNvPr>
              <p:cNvSpPr txBox="1"/>
              <p:nvPr/>
            </p:nvSpPr>
            <p:spPr>
              <a:xfrm>
                <a:off x="2601984" y="2517532"/>
                <a:ext cx="65651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𝑠𝑘</m:t>
                      </m:r>
                    </m:oMath>
                  </m:oMathPara>
                </a14:m>
                <a:endParaRPr sz="2000" baseline="-25000" dirty="0"/>
              </a:p>
            </p:txBody>
          </p:sp>
        </mc:Choice>
        <mc:Fallback xmlns="">
          <p:sp>
            <p:nvSpPr>
              <p:cNvPr id="5" name="Google Shape;75;p15">
                <a:extLst>
                  <a:ext uri="{FF2B5EF4-FFF2-40B4-BE49-F238E27FC236}">
                    <a16:creationId xmlns:a16="http://schemas.microsoft.com/office/drawing/2014/main" id="{530C6E67-3742-5E21-D1BF-59A763F197E3}"/>
                  </a:ext>
                </a:extLst>
              </p:cNvPr>
              <p:cNvSpPr txBox="1">
                <a:spLocks noRot="1" noChangeAspect="1" noMove="1" noResize="1" noEditPoints="1" noAdjustHandles="1" noChangeArrowheads="1" noChangeShapeType="1" noTextEdit="1"/>
              </p:cNvSpPr>
              <p:nvPr/>
            </p:nvSpPr>
            <p:spPr>
              <a:xfrm>
                <a:off x="2601984" y="2517532"/>
                <a:ext cx="656512" cy="492412"/>
              </a:xfrm>
              <a:prstGeom prst="rect">
                <a:avLst/>
              </a:prstGeom>
              <a:blipFill>
                <a:blip r:embed="rId4"/>
                <a:stretch>
                  <a:fillRect/>
                </a:stretch>
              </a:blipFill>
              <a:ln>
                <a:noFill/>
              </a:ln>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B4FD8D9-5015-57DF-55F7-FF00A08DD625}"/>
              </a:ext>
            </a:extLst>
          </p:cNvPr>
          <p:cNvCxnSpPr>
            <a:cxnSpLocks/>
          </p:cNvCxnSpPr>
          <p:nvPr/>
        </p:nvCxnSpPr>
        <p:spPr>
          <a:xfrm>
            <a:off x="1530849" y="2763738"/>
            <a:ext cx="772965"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4ED274A-F43E-8A31-D97A-9F1A0BC87797}"/>
              </a:ext>
            </a:extLst>
          </p:cNvPr>
          <p:cNvSpPr txBox="1"/>
          <p:nvPr/>
        </p:nvSpPr>
        <p:spPr>
          <a:xfrm>
            <a:off x="193420" y="2532905"/>
            <a:ext cx="1977682" cy="446276"/>
          </a:xfrm>
          <a:prstGeom prst="rect">
            <a:avLst/>
          </a:prstGeom>
          <a:noFill/>
          <a:ln>
            <a:noFill/>
          </a:ln>
        </p:spPr>
        <p:txBody>
          <a:bodyPr wrap="square" rtlCol="0">
            <a:spAutoFit/>
          </a:bodyPr>
          <a:lstStyle/>
          <a:p>
            <a:r>
              <a:rPr lang="en-US" sz="2300" dirty="0" err="1">
                <a:solidFill>
                  <a:schemeClr val="accent1">
                    <a:lumMod val="50000"/>
                  </a:schemeClr>
                </a:solidFill>
                <a:latin typeface="PT Serif" panose="020A0603040505020204" pitchFamily="18" charset="77"/>
              </a:rPr>
              <a:t>KeyGen</a:t>
            </a:r>
            <a:r>
              <a:rPr lang="en-US" sz="2300" dirty="0">
                <a:solidFill>
                  <a:schemeClr val="accent1">
                    <a:lumMod val="50000"/>
                  </a:schemeClr>
                </a:solidFill>
                <a:latin typeface="PT Serif" panose="020A0603040505020204" pitchFamily="18" charset="77"/>
              </a:rPr>
              <a:t>()</a:t>
            </a:r>
          </a:p>
        </p:txBody>
      </p:sp>
      <mc:AlternateContent xmlns:mc="http://schemas.openxmlformats.org/markup-compatibility/2006" xmlns:a14="http://schemas.microsoft.com/office/drawing/2010/main">
        <mc:Choice Requires="a14">
          <p:sp>
            <p:nvSpPr>
              <p:cNvPr id="8" name="Google Shape;86;p15">
                <a:extLst>
                  <a:ext uri="{FF2B5EF4-FFF2-40B4-BE49-F238E27FC236}">
                    <a16:creationId xmlns:a16="http://schemas.microsoft.com/office/drawing/2014/main" id="{67C95ACC-C3F9-45F9-2F67-02C4E393F602}"/>
                  </a:ext>
                </a:extLst>
              </p:cNvPr>
              <p:cNvSpPr txBox="1"/>
              <p:nvPr/>
            </p:nvSpPr>
            <p:spPr>
              <a:xfrm>
                <a:off x="3889969" y="2359507"/>
                <a:ext cx="1415735" cy="793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0" dirty="0">
                    <a:latin typeface="PT Serif" panose="020A0603040505020204" pitchFamily="18" charset="77"/>
                  </a:rPr>
                  <a:t>Public Key</a:t>
                </a: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𝑝𝑘</m:t>
                      </m:r>
                    </m:oMath>
                  </m:oMathPara>
                </a14:m>
                <a:endParaRPr sz="2000" baseline="-25000" dirty="0"/>
              </a:p>
            </p:txBody>
          </p:sp>
        </mc:Choice>
        <mc:Fallback xmlns="">
          <p:sp>
            <p:nvSpPr>
              <p:cNvPr id="8" name="Google Shape;86;p15">
                <a:extLst>
                  <a:ext uri="{FF2B5EF4-FFF2-40B4-BE49-F238E27FC236}">
                    <a16:creationId xmlns:a16="http://schemas.microsoft.com/office/drawing/2014/main" id="{67C95ACC-C3F9-45F9-2F67-02C4E393F602}"/>
                  </a:ext>
                </a:extLst>
              </p:cNvPr>
              <p:cNvSpPr txBox="1">
                <a:spLocks noRot="1" noChangeAspect="1" noMove="1" noResize="1" noEditPoints="1" noAdjustHandles="1" noChangeArrowheads="1" noChangeShapeType="1" noTextEdit="1"/>
              </p:cNvSpPr>
              <p:nvPr/>
            </p:nvSpPr>
            <p:spPr>
              <a:xfrm>
                <a:off x="3889969" y="2359507"/>
                <a:ext cx="1415735" cy="793072"/>
              </a:xfrm>
              <a:prstGeom prst="rect">
                <a:avLst/>
              </a:prstGeom>
              <a:blipFill>
                <a:blip r:embed="rId5"/>
                <a:stretch>
                  <a:fillRect l="-4464" r="-1786" b="-156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1A18389-2798-53C6-DF5E-682693DDEA4B}"/>
                  </a:ext>
                </a:extLst>
              </p:cNvPr>
              <p:cNvSpPr txBox="1"/>
              <p:nvPr/>
            </p:nvSpPr>
            <p:spPr>
              <a:xfrm>
                <a:off x="2217106" y="670800"/>
                <a:ext cx="1426268" cy="400110"/>
              </a:xfrm>
              <a:prstGeom prst="rect">
                <a:avLst/>
              </a:prstGeom>
              <a:noFill/>
            </p:spPr>
            <p:txBody>
              <a:bodyPr wrap="square" rtlCol="0">
                <a:spAutoFit/>
              </a:bodyPr>
              <a:lstStyle/>
              <a:p>
                <a:r>
                  <a:rPr lang="en-US" sz="2000" dirty="0">
                    <a:solidFill>
                      <a:schemeClr val="bg2"/>
                    </a:solidFill>
                    <a:latin typeface="PT Serif" panose="020A0603040505020204" pitchFamily="18" charset="77"/>
                  </a:rPr>
                  <a:t>Message </a:t>
                </a:r>
                <a14:m>
                  <m:oMath xmlns:m="http://schemas.openxmlformats.org/officeDocument/2006/math">
                    <m:r>
                      <a:rPr lang="en-US" sz="2000" i="1">
                        <a:solidFill>
                          <a:schemeClr val="bg2"/>
                        </a:solidFill>
                        <a:latin typeface="Cambria Math" panose="02040503050406030204" pitchFamily="18" charset="0"/>
                      </a:rPr>
                      <m:t>𝑚</m:t>
                    </m:r>
                  </m:oMath>
                </a14:m>
                <a:endParaRPr lang="en-US" sz="2000" dirty="0">
                  <a:solidFill>
                    <a:schemeClr val="bg2"/>
                  </a:solidFill>
                  <a:latin typeface="PT Serif" panose="020A0603040505020204" pitchFamily="18" charset="77"/>
                </a:endParaRPr>
              </a:p>
            </p:txBody>
          </p:sp>
        </mc:Choice>
        <mc:Fallback xmlns="">
          <p:sp>
            <p:nvSpPr>
              <p:cNvPr id="9" name="TextBox 8">
                <a:extLst>
                  <a:ext uri="{FF2B5EF4-FFF2-40B4-BE49-F238E27FC236}">
                    <a16:creationId xmlns:a16="http://schemas.microsoft.com/office/drawing/2014/main" id="{E1A18389-2798-53C6-DF5E-682693DDEA4B}"/>
                  </a:ext>
                </a:extLst>
              </p:cNvPr>
              <p:cNvSpPr txBox="1">
                <a:spLocks noRot="1" noChangeAspect="1" noMove="1" noResize="1" noEditPoints="1" noAdjustHandles="1" noChangeArrowheads="1" noChangeShapeType="1" noTextEdit="1"/>
              </p:cNvSpPr>
              <p:nvPr/>
            </p:nvSpPr>
            <p:spPr>
              <a:xfrm>
                <a:off x="2217106" y="670800"/>
                <a:ext cx="1426268" cy="400110"/>
              </a:xfrm>
              <a:prstGeom prst="rect">
                <a:avLst/>
              </a:prstGeom>
              <a:blipFill>
                <a:blip r:embed="rId6"/>
                <a:stretch>
                  <a:fillRect l="-4386" t="-6061" b="-24242"/>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16C2FA9A-B4CA-C9A8-F826-D7AC71382A29}"/>
              </a:ext>
            </a:extLst>
          </p:cNvPr>
          <p:cNvCxnSpPr>
            <a:cxnSpLocks/>
            <a:stCxn id="9" idx="2"/>
            <a:endCxn id="4" idx="0"/>
          </p:cNvCxnSpPr>
          <p:nvPr/>
        </p:nvCxnSpPr>
        <p:spPr>
          <a:xfrm>
            <a:off x="2930240" y="1070910"/>
            <a:ext cx="7648" cy="456007"/>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416E211-F6A2-C576-710E-DB0E5A3F2E97}"/>
              </a:ext>
            </a:extLst>
          </p:cNvPr>
          <p:cNvCxnSpPr>
            <a:cxnSpLocks/>
            <a:stCxn id="5" idx="2"/>
            <a:endCxn id="15" idx="0"/>
          </p:cNvCxnSpPr>
          <p:nvPr/>
        </p:nvCxnSpPr>
        <p:spPr>
          <a:xfrm>
            <a:off x="2930240" y="3009944"/>
            <a:ext cx="0" cy="1001558"/>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D18C143-074B-3C5F-DE90-2019140D0331}"/>
              </a:ext>
            </a:extLst>
          </p:cNvPr>
          <p:cNvSpPr txBox="1"/>
          <p:nvPr/>
        </p:nvSpPr>
        <p:spPr>
          <a:xfrm>
            <a:off x="2751336" y="4011502"/>
            <a:ext cx="357808" cy="461665"/>
          </a:xfrm>
          <a:prstGeom prst="rect">
            <a:avLst/>
          </a:prstGeom>
          <a:noFill/>
        </p:spPr>
        <p:txBody>
          <a:bodyPr wrap="square" rtlCol="0">
            <a:spAutoFit/>
          </a:bodyPr>
          <a:lstStyle/>
          <a:p>
            <a:r>
              <a:rPr lang="en" sz="2300" dirty="0">
                <a:solidFill>
                  <a:schemeClr val="bg2"/>
                </a:solidFill>
                <a:latin typeface="PT Serif"/>
                <a:ea typeface="PT Serif"/>
                <a:cs typeface="PT Serif"/>
                <a:sym typeface="PT Serif"/>
              </a:rPr>
              <a:t>𝝈</a:t>
            </a:r>
            <a:endParaRPr lang="en-US" sz="2300" dirty="0">
              <a:solidFill>
                <a:schemeClr val="bg2"/>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B66F9A4-D74A-6E38-651E-799BD79065B6}"/>
                  </a:ext>
                </a:extLst>
              </p:cNvPr>
              <p:cNvSpPr txBox="1"/>
              <p:nvPr/>
            </p:nvSpPr>
            <p:spPr>
              <a:xfrm>
                <a:off x="1343902" y="3279890"/>
                <a:ext cx="1645356" cy="461665"/>
              </a:xfrm>
              <a:prstGeom prst="rect">
                <a:avLst/>
              </a:prstGeom>
              <a:noFill/>
              <a:ln>
                <a:noFill/>
              </a:ln>
            </p:spPr>
            <p:txBody>
              <a:bodyPr wrap="square" rtlCol="0">
                <a:spAutoFit/>
              </a:bodyPr>
              <a:lstStyle/>
              <a:p>
                <a:r>
                  <a:rPr lang="en-US" sz="2300" dirty="0">
                    <a:solidFill>
                      <a:schemeClr val="accent1">
                        <a:lumMod val="50000"/>
                      </a:schemeClr>
                    </a:solidFill>
                    <a:latin typeface="PT Serif" panose="020A0603040505020204" pitchFamily="18" charset="77"/>
                  </a:rPr>
                  <a:t>Sign(</a:t>
                </a:r>
                <a14:m>
                  <m:oMath xmlns:m="http://schemas.openxmlformats.org/officeDocument/2006/math">
                    <m:r>
                      <a:rPr lang="en-US" sz="2300" b="0" i="1" smtClean="0">
                        <a:solidFill>
                          <a:schemeClr val="accent1">
                            <a:lumMod val="50000"/>
                          </a:schemeClr>
                        </a:solidFill>
                        <a:latin typeface="Cambria Math" panose="02040503050406030204" pitchFamily="18" charset="0"/>
                      </a:rPr>
                      <m:t>𝑠𝑘</m:t>
                    </m:r>
                    <m:r>
                      <a:rPr lang="en-US" sz="2300" b="0" i="1" smtClean="0">
                        <a:solidFill>
                          <a:schemeClr val="accent1">
                            <a:lumMod val="50000"/>
                          </a:schemeClr>
                        </a:solidFill>
                        <a:latin typeface="Cambria Math" panose="02040503050406030204" pitchFamily="18" charset="0"/>
                      </a:rPr>
                      <m:t>,</m:t>
                    </m:r>
                    <m:r>
                      <a:rPr lang="en-US" sz="2300" b="0" i="1" smtClean="0">
                        <a:solidFill>
                          <a:schemeClr val="accent1">
                            <a:lumMod val="50000"/>
                          </a:schemeClr>
                        </a:solidFill>
                        <a:latin typeface="Cambria Math" panose="02040503050406030204" pitchFamily="18" charset="0"/>
                      </a:rPr>
                      <m:t>𝑚</m:t>
                    </m:r>
                  </m:oMath>
                </a14:m>
                <a:r>
                  <a:rPr lang="en-US" sz="2300" dirty="0">
                    <a:solidFill>
                      <a:schemeClr val="accent1">
                        <a:lumMod val="50000"/>
                      </a:schemeClr>
                    </a:solidFill>
                    <a:latin typeface="PT Serif" panose="020A0603040505020204" pitchFamily="18" charset="77"/>
                  </a:rPr>
                  <a:t>)</a:t>
                </a:r>
              </a:p>
            </p:txBody>
          </p:sp>
        </mc:Choice>
        <mc:Fallback xmlns="">
          <p:sp>
            <p:nvSpPr>
              <p:cNvPr id="17" name="TextBox 16">
                <a:extLst>
                  <a:ext uri="{FF2B5EF4-FFF2-40B4-BE49-F238E27FC236}">
                    <a16:creationId xmlns:a16="http://schemas.microsoft.com/office/drawing/2014/main" id="{1B66F9A4-D74A-6E38-651E-799BD79065B6}"/>
                  </a:ext>
                </a:extLst>
              </p:cNvPr>
              <p:cNvSpPr txBox="1">
                <a:spLocks noRot="1" noChangeAspect="1" noMove="1" noResize="1" noEditPoints="1" noAdjustHandles="1" noChangeArrowheads="1" noChangeShapeType="1" noTextEdit="1"/>
              </p:cNvSpPr>
              <p:nvPr/>
            </p:nvSpPr>
            <p:spPr>
              <a:xfrm>
                <a:off x="1343902" y="3279890"/>
                <a:ext cx="1645356" cy="461665"/>
              </a:xfrm>
              <a:prstGeom prst="rect">
                <a:avLst/>
              </a:prstGeom>
              <a:blipFill>
                <a:blip r:embed="rId7"/>
                <a:stretch>
                  <a:fillRect l="-5344" t="-10811" r="-3817" b="-2702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F5ABBA0-0681-FE03-516A-C85EE2DE0655}"/>
                  </a:ext>
                </a:extLst>
              </p:cNvPr>
              <p:cNvSpPr txBox="1"/>
              <p:nvPr/>
            </p:nvSpPr>
            <p:spPr>
              <a:xfrm>
                <a:off x="3524519" y="3815077"/>
                <a:ext cx="2667213" cy="461665"/>
              </a:xfrm>
              <a:prstGeom prst="rect">
                <a:avLst/>
              </a:prstGeom>
              <a:noFill/>
              <a:ln>
                <a:noFill/>
              </a:ln>
            </p:spPr>
            <p:txBody>
              <a:bodyPr wrap="square" rtlCol="0">
                <a:spAutoFit/>
              </a:bodyPr>
              <a:lstStyle/>
              <a:p>
                <a:r>
                  <a:rPr lang="en-US" sz="2300" dirty="0">
                    <a:solidFill>
                      <a:schemeClr val="accent1">
                        <a:lumMod val="50000"/>
                      </a:schemeClr>
                    </a:solidFill>
                    <a:latin typeface="PT Serif" panose="020A0603040505020204" pitchFamily="18" charset="77"/>
                  </a:rPr>
                  <a:t>Verify(</a:t>
                </a:r>
                <a14:m>
                  <m:oMath xmlns:m="http://schemas.openxmlformats.org/officeDocument/2006/math">
                    <m:r>
                      <a:rPr lang="en-US" sz="2300" b="0" i="0" smtClean="0">
                        <a:solidFill>
                          <a:schemeClr val="accent1">
                            <a:lumMod val="50000"/>
                          </a:schemeClr>
                        </a:solidFill>
                        <a:latin typeface="Cambria Math" panose="02040503050406030204" pitchFamily="18" charset="0"/>
                      </a:rPr>
                      <m:t> </m:t>
                    </m:r>
                    <m:r>
                      <a:rPr lang="en-US" sz="2300" b="0" i="1" smtClean="0">
                        <a:solidFill>
                          <a:schemeClr val="accent1">
                            <a:lumMod val="50000"/>
                          </a:schemeClr>
                        </a:solidFill>
                        <a:latin typeface="Cambria Math" panose="02040503050406030204" pitchFamily="18" charset="0"/>
                      </a:rPr>
                      <m:t>𝑝𝑘</m:t>
                    </m:r>
                    <m:r>
                      <a:rPr lang="en-US" sz="2300" b="0" i="1" smtClean="0">
                        <a:solidFill>
                          <a:schemeClr val="accent1">
                            <a:lumMod val="50000"/>
                          </a:schemeClr>
                        </a:solidFill>
                        <a:latin typeface="Cambria Math" panose="02040503050406030204" pitchFamily="18" charset="0"/>
                      </a:rPr>
                      <m:t>,</m:t>
                    </m:r>
                    <m:r>
                      <a:rPr lang="en-US" sz="2300" b="0" i="1" smtClean="0">
                        <a:solidFill>
                          <a:schemeClr val="accent1">
                            <a:lumMod val="50000"/>
                          </a:schemeClr>
                        </a:solidFill>
                        <a:latin typeface="Cambria Math" panose="02040503050406030204" pitchFamily="18" charset="0"/>
                      </a:rPr>
                      <m:t>𝑚</m:t>
                    </m:r>
                    <m:r>
                      <a:rPr lang="en-US" sz="2300" b="0" i="1" smtClean="0">
                        <a:solidFill>
                          <a:schemeClr val="accent1">
                            <a:lumMod val="50000"/>
                          </a:schemeClr>
                        </a:solidFill>
                        <a:latin typeface="Cambria Math" panose="02040503050406030204" pitchFamily="18" charset="0"/>
                      </a:rPr>
                      <m:t> ,</m:t>
                    </m:r>
                    <m:r>
                      <a:rPr lang="en" sz="2300" i="1">
                        <a:solidFill>
                          <a:schemeClr val="accent1">
                            <a:lumMod val="50000"/>
                          </a:schemeClr>
                        </a:solidFill>
                        <a:latin typeface="Cambria Math" panose="02040503050406030204" pitchFamily="18" charset="0"/>
                        <a:ea typeface="PT Serif"/>
                        <a:cs typeface="PT Serif"/>
                        <a:sym typeface="PT Serif"/>
                      </a:rPr>
                      <m:t>𝜎</m:t>
                    </m:r>
                  </m:oMath>
                </a14:m>
                <a:r>
                  <a:rPr lang="en-US" sz="2300" dirty="0">
                    <a:solidFill>
                      <a:schemeClr val="accent1">
                        <a:lumMod val="50000"/>
                      </a:schemeClr>
                    </a:solidFill>
                    <a:latin typeface="PT Serif" panose="020A0603040505020204" pitchFamily="18" charset="77"/>
                  </a:rPr>
                  <a:t>)</a:t>
                </a:r>
              </a:p>
            </p:txBody>
          </p:sp>
        </mc:Choice>
        <mc:Fallback xmlns="">
          <p:sp>
            <p:nvSpPr>
              <p:cNvPr id="22" name="TextBox 21">
                <a:extLst>
                  <a:ext uri="{FF2B5EF4-FFF2-40B4-BE49-F238E27FC236}">
                    <a16:creationId xmlns:a16="http://schemas.microsoft.com/office/drawing/2014/main" id="{5F5ABBA0-0681-FE03-516A-C85EE2DE0655}"/>
                  </a:ext>
                </a:extLst>
              </p:cNvPr>
              <p:cNvSpPr txBox="1">
                <a:spLocks noRot="1" noChangeAspect="1" noMove="1" noResize="1" noEditPoints="1" noAdjustHandles="1" noChangeArrowheads="1" noChangeShapeType="1" noTextEdit="1"/>
              </p:cNvSpPr>
              <p:nvPr/>
            </p:nvSpPr>
            <p:spPr>
              <a:xfrm>
                <a:off x="3524519" y="3815077"/>
                <a:ext cx="2667213" cy="461665"/>
              </a:xfrm>
              <a:prstGeom prst="rect">
                <a:avLst/>
              </a:prstGeom>
              <a:blipFill>
                <a:blip r:embed="rId8"/>
                <a:stretch>
                  <a:fillRect l="-3318" t="-10811" b="-27027"/>
                </a:stretch>
              </a:blipFill>
              <a:ln>
                <a:no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46BD87ED-4922-91C7-B1F0-7BE6EC80CE24}"/>
              </a:ext>
            </a:extLst>
          </p:cNvPr>
          <p:cNvCxnSpPr>
            <a:cxnSpLocks/>
          </p:cNvCxnSpPr>
          <p:nvPr/>
        </p:nvCxnSpPr>
        <p:spPr>
          <a:xfrm>
            <a:off x="3477554" y="4245203"/>
            <a:ext cx="2378386"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654BB5-1AE7-7369-7890-49959FF4C169}"/>
              </a:ext>
            </a:extLst>
          </p:cNvPr>
          <p:cNvSpPr txBox="1"/>
          <p:nvPr/>
        </p:nvSpPr>
        <p:spPr>
          <a:xfrm>
            <a:off x="5939869" y="3982111"/>
            <a:ext cx="1064388" cy="446276"/>
          </a:xfrm>
          <a:prstGeom prst="rect">
            <a:avLst/>
          </a:prstGeom>
          <a:noFill/>
        </p:spPr>
        <p:txBody>
          <a:bodyPr wrap="square" rtlCol="0">
            <a:spAutoFit/>
          </a:bodyPr>
          <a:lstStyle/>
          <a:p>
            <a:r>
              <a:rPr lang="en-US" sz="2300" dirty="0">
                <a:solidFill>
                  <a:schemeClr val="bg2"/>
                </a:solidFill>
                <a:latin typeface="PT Serif" panose="020A0603040505020204" pitchFamily="18" charset="77"/>
              </a:rPr>
              <a:t>Valid!</a:t>
            </a:r>
          </a:p>
        </p:txBody>
      </p:sp>
    </p:spTree>
    <p:extLst>
      <p:ext uri="{BB962C8B-B14F-4D97-AF65-F5344CB8AC3E}">
        <p14:creationId xmlns:p14="http://schemas.microsoft.com/office/powerpoint/2010/main" val="353356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par>
                                <p:cTn id="26" presetID="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5" grpId="0"/>
      <p:bldP spid="17" grpId="0" animBg="1"/>
      <p:bldP spid="22" grpId="0" animBg="1"/>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BE30-8125-976D-AAC7-179AA4D7D2BE}"/>
              </a:ext>
            </a:extLst>
          </p:cNvPr>
          <p:cNvSpPr>
            <a:spLocks noGrp="1"/>
          </p:cNvSpPr>
          <p:nvPr>
            <p:ph type="title"/>
          </p:nvPr>
        </p:nvSpPr>
        <p:spPr/>
        <p:txBody>
          <a:bodyPr>
            <a:normAutofit fontScale="90000"/>
          </a:bodyPr>
          <a:lstStyle/>
          <a:p>
            <a:r>
              <a:rPr lang="en-US" dirty="0"/>
              <a:t>a</a:t>
            </a:r>
            <a:r>
              <a:rPr lang="en" dirty="0"/>
              <a:t>cc-0 Accountability for ATS with Proactive Refresh</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03059A4-8011-884C-BA67-7A058CAF90DF}"/>
                  </a:ext>
                </a:extLst>
              </p:cNvPr>
              <p:cNvSpPr>
                <a:spLocks noGrp="1"/>
              </p:cNvSpPr>
              <p:nvPr>
                <p:ph type="body" idx="1"/>
              </p:nvPr>
            </p:nvSpPr>
            <p:spPr/>
            <p:txBody>
              <a:bodyPr/>
              <a:lstStyle/>
              <a:p>
                <a:pPr marL="114300" indent="0">
                  <a:lnSpc>
                    <a:spcPct val="110000"/>
                  </a:lnSpc>
                  <a:spcBef>
                    <a:spcPts val="400"/>
                  </a:spcBef>
                  <a:spcAft>
                    <a:spcPts val="400"/>
                  </a:spcAft>
                  <a:buNone/>
                </a:pPr>
                <a:r>
                  <a:rPr lang="en-US" sz="2100" dirty="0"/>
                  <a:t>Same Game as acc-1. Adv is more restricted as follows:</a:t>
                </a:r>
                <a:endParaRPr lang="en-US" sz="2000" b="0" i="0" u="none" strike="noStrike" dirty="0">
                  <a:solidFill>
                    <a:schemeClr val="bg2"/>
                  </a:solidFill>
                  <a:effectLst/>
                  <a:latin typeface="PT Serif" panose="020A0603040505020204" pitchFamily="18" charset="77"/>
                </a:endParaRPr>
              </a:p>
              <a:p>
                <a:pPr>
                  <a:lnSpc>
                    <a:spcPct val="110000"/>
                  </a:lnSpc>
                  <a:spcBef>
                    <a:spcPts val="400"/>
                  </a:spcBef>
                  <a:spcAft>
                    <a:spcPts val="400"/>
                  </a:spcAft>
                  <a:buFont typeface="Wingdings" pitchFamily="2" charset="2"/>
                  <a:buChar char="§"/>
                </a:pPr>
                <a14:m>
                  <m:oMath xmlns:m="http://schemas.openxmlformats.org/officeDocument/2006/math">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𝑖</m:t>
                        </m:r>
                      </m:e>
                      <m:sub>
                        <m:r>
                          <a:rPr lang="en-US" sz="2000" i="1">
                            <a:solidFill>
                              <a:schemeClr val="bg2"/>
                            </a:solidFill>
                            <a:latin typeface="Cambria Math" panose="02040503050406030204" pitchFamily="18" charset="0"/>
                          </a:rPr>
                          <m:t>𝑒</m:t>
                        </m:r>
                      </m:sub>
                    </m:sSub>
                  </m:oMath>
                </a14:m>
                <a:r>
                  <a:rPr lang="en-US" sz="2000" dirty="0">
                    <a:solidFill>
                      <a:schemeClr val="bg2"/>
                    </a:solidFill>
                    <a:latin typeface="PT Serif" panose="020A0603040505020204" pitchFamily="18" charset="77"/>
                  </a:rPr>
                  <a:t> = </a:t>
                </a:r>
                <a14:m>
                  <m:oMath xmlns:m="http://schemas.openxmlformats.org/officeDocument/2006/math">
                    <m:r>
                      <a:rPr lang="en-US" sz="2000" i="1">
                        <a:solidFill>
                          <a:schemeClr val="bg2"/>
                        </a:solidFill>
                        <a:latin typeface="Cambria Math" panose="02040503050406030204" pitchFamily="18" charset="0"/>
                      </a:rPr>
                      <m:t>𝑖</m:t>
                    </m:r>
                  </m:oMath>
                </a14:m>
                <a:r>
                  <a:rPr lang="en-US" sz="2000" dirty="0">
                    <a:solidFill>
                      <a:schemeClr val="bg2"/>
                    </a:solidFill>
                    <a:latin typeface="PT Serif" panose="020A0603040505020204" pitchFamily="18" charset="77"/>
                  </a:rPr>
                  <a:t> for all epochs, </a:t>
                </a:r>
                <a:r>
                  <a:rPr lang="en-US" sz="2000" dirty="0" err="1">
                    <a:solidFill>
                      <a:schemeClr val="bg2"/>
                    </a:solidFill>
                    <a:latin typeface="PT Serif" panose="020A0603040505020204" pitchFamily="18" charset="77"/>
                  </a:rPr>
                  <a:t>i.e</a:t>
                </a:r>
                <a:endParaRPr lang="en-US" sz="2000" b="0" i="0" u="none" strike="noStrike" dirty="0">
                  <a:solidFill>
                    <a:schemeClr val="bg2"/>
                  </a:solidFill>
                  <a:effectLst/>
                  <a:latin typeface="PT Serif" panose="020A0603040505020204" pitchFamily="18" charset="77"/>
                </a:endParaRPr>
              </a:p>
              <a:p>
                <a:pPr lvl="1">
                  <a:lnSpc>
                    <a:spcPct val="110000"/>
                  </a:lnSpc>
                  <a:spcBef>
                    <a:spcPts val="400"/>
                  </a:spcBef>
                  <a:spcAft>
                    <a:spcPts val="400"/>
                  </a:spcAft>
                  <a:buFont typeface="Wingdings" pitchFamily="2" charset="2"/>
                  <a:buChar char="§"/>
                </a:pPr>
                <a:r>
                  <a:rPr lang="en-US" sz="1900" b="0" i="0" u="none" strike="noStrike" dirty="0">
                    <a:solidFill>
                      <a:schemeClr val="bg2"/>
                    </a:solidFill>
                    <a:effectLst/>
                    <a:latin typeface="PT Serif" panose="020A0603040505020204" pitchFamily="18" charset="77"/>
                  </a:rPr>
                  <a:t>No </a:t>
                </a:r>
                <a:r>
                  <a:rPr lang="en-US" sz="1900" b="0" i="0" u="none" strike="noStrike" dirty="0" err="1">
                    <a:solidFill>
                      <a:schemeClr val="bg2"/>
                    </a:solidFill>
                    <a:effectLst/>
                    <a:latin typeface="PT Serif" panose="020A0603040505020204" pitchFamily="18" charset="77"/>
                  </a:rPr>
                  <a:t>skOracle</a:t>
                </a:r>
                <a:r>
                  <a:rPr lang="en-US" sz="1900" b="0" i="0" u="none" strike="noStrike" dirty="0">
                    <a:solidFill>
                      <a:schemeClr val="bg2"/>
                    </a:solidFill>
                    <a:effectLst/>
                    <a:latin typeface="PT Serif" panose="020A0603040505020204" pitchFamily="18" charset="77"/>
                  </a:rPr>
                  <a:t>(</a:t>
                </a:r>
                <a14:m>
                  <m:oMath xmlns:m="http://schemas.openxmlformats.org/officeDocument/2006/math">
                    <m:r>
                      <a:rPr lang="en-US" sz="1900" b="0" i="0" u="none" strike="noStrike" smtClean="0">
                        <a:solidFill>
                          <a:schemeClr val="bg2"/>
                        </a:solidFill>
                        <a:effectLst/>
                        <a:latin typeface="Cambria Math" panose="02040503050406030204" pitchFamily="18" charset="0"/>
                      </a:rPr>
                      <m:t> </m:t>
                    </m:r>
                    <m:r>
                      <a:rPr lang="en-US" sz="1900" b="0" i="1" u="none" strike="noStrike" smtClean="0">
                        <a:solidFill>
                          <a:schemeClr val="bg2"/>
                        </a:solidFill>
                        <a:effectLst/>
                        <a:latin typeface="Cambria Math" panose="02040503050406030204" pitchFamily="18" charset="0"/>
                      </a:rPr>
                      <m:t>𝑖</m:t>
                    </m:r>
                    <m:r>
                      <a:rPr lang="en-US" sz="1900" b="0" i="1" u="none" strike="noStrike" smtClean="0">
                        <a:solidFill>
                          <a:schemeClr val="bg2"/>
                        </a:solidFill>
                        <a:effectLst/>
                        <a:latin typeface="Cambria Math" panose="02040503050406030204" pitchFamily="18" charset="0"/>
                      </a:rPr>
                      <m:t> ,  ∙</m:t>
                    </m:r>
                  </m:oMath>
                </a14:m>
                <a:r>
                  <a:rPr lang="en-US" sz="1900" b="0" i="0" u="none" strike="noStrike" dirty="0">
                    <a:solidFill>
                      <a:schemeClr val="bg2"/>
                    </a:solidFill>
                    <a:effectLst/>
                    <a:latin typeface="PT Serif" panose="020A0603040505020204" pitchFamily="18" charset="77"/>
                  </a:rPr>
                  <a:t> ) call</a:t>
                </a:r>
              </a:p>
              <a:p>
                <a:pPr lvl="1">
                  <a:lnSpc>
                    <a:spcPct val="110000"/>
                  </a:lnSpc>
                  <a:spcBef>
                    <a:spcPts val="400"/>
                  </a:spcBef>
                  <a:spcAft>
                    <a:spcPts val="400"/>
                  </a:spcAft>
                  <a:buFont typeface="Wingdings" pitchFamily="2" charset="2"/>
                  <a:buChar char="§"/>
                </a:pPr>
                <a:r>
                  <a:rPr lang="en-US" sz="1900" dirty="0">
                    <a:solidFill>
                      <a:schemeClr val="bg2"/>
                    </a:solidFill>
                    <a:latin typeface="PT Serif" panose="020A0603040505020204" pitchFamily="18" charset="77"/>
                  </a:rPr>
                  <a:t>No </a:t>
                </a:r>
                <a:r>
                  <a:rPr lang="en-US" sz="1900" dirty="0" err="1">
                    <a:solidFill>
                      <a:schemeClr val="bg2"/>
                    </a:solidFill>
                    <a:latin typeface="PT Serif" panose="020A0603040505020204" pitchFamily="18" charset="77"/>
                  </a:rPr>
                  <a:t>SignOracle</a:t>
                </a:r>
                <a:r>
                  <a:rPr lang="en-US" sz="1900" dirty="0">
                    <a:solidFill>
                      <a:schemeClr val="bg2"/>
                    </a:solidFill>
                    <a:latin typeface="PT Serif" panose="020A0603040505020204" pitchFamily="18" charset="77"/>
                  </a:rPr>
                  <a:t>(</a:t>
                </a:r>
                <a14:m>
                  <m:oMath xmlns:m="http://schemas.openxmlformats.org/officeDocument/2006/math">
                    <m:sSup>
                      <m:sSupPr>
                        <m:ctrlPr>
                          <a:rPr lang="en-US" sz="1900" b="0" i="1" smtClean="0">
                            <a:solidFill>
                              <a:schemeClr val="bg2"/>
                            </a:solidFill>
                            <a:latin typeface="Cambria Math" panose="02040503050406030204" pitchFamily="18" charset="0"/>
                          </a:rPr>
                        </m:ctrlPr>
                      </m:sSupPr>
                      <m:e>
                        <m:r>
                          <a:rPr lang="en-US" sz="1900" b="0" i="1" smtClean="0">
                            <a:solidFill>
                              <a:schemeClr val="bg2"/>
                            </a:solidFill>
                            <a:latin typeface="Cambria Math" panose="02040503050406030204" pitchFamily="18" charset="0"/>
                          </a:rPr>
                          <m:t>𝑚</m:t>
                        </m:r>
                      </m:e>
                      <m:sup>
                        <m:r>
                          <a:rPr lang="en-US" sz="1900" b="0" i="1" smtClean="0">
                            <a:solidFill>
                              <a:schemeClr val="bg2"/>
                            </a:solidFill>
                            <a:latin typeface="Cambria Math" panose="02040503050406030204" pitchFamily="18" charset="0"/>
                          </a:rPr>
                          <m:t>∗</m:t>
                        </m:r>
                      </m:sup>
                    </m:sSup>
                    <m:r>
                      <a:rPr lang="en-US" sz="1900" b="0" i="1" smtClean="0">
                        <a:solidFill>
                          <a:schemeClr val="bg2"/>
                        </a:solidFill>
                        <a:latin typeface="Cambria Math" panose="02040503050406030204" pitchFamily="18" charset="0"/>
                      </a:rPr>
                      <m:t> , </m:t>
                    </m:r>
                    <m:r>
                      <a:rPr lang="en-US" sz="1900" b="0" i="1" smtClean="0">
                        <a:solidFill>
                          <a:schemeClr val="bg2"/>
                        </a:solidFill>
                        <a:latin typeface="Cambria Math" panose="02040503050406030204" pitchFamily="18" charset="0"/>
                        <a:ea typeface="Cambria Math" panose="02040503050406030204" pitchFamily="18" charset="0"/>
                      </a:rPr>
                      <m:t>∙ , </m:t>
                    </m:r>
                    <m:r>
                      <a:rPr lang="en-US" sz="1900" b="0" i="1" smtClean="0">
                        <a:solidFill>
                          <a:schemeClr val="bg2"/>
                        </a:solidFill>
                        <a:latin typeface="Cambria Math" panose="02040503050406030204" pitchFamily="18" charset="0"/>
                        <a:ea typeface="Cambria Math" panose="02040503050406030204" pitchFamily="18" charset="0"/>
                      </a:rPr>
                      <m:t>𝑖</m:t>
                    </m:r>
                    <m:r>
                      <a:rPr lang="en-US" sz="1900" b="0" i="1" smtClean="0">
                        <a:solidFill>
                          <a:schemeClr val="bg2"/>
                        </a:solidFill>
                        <a:latin typeface="Cambria Math" panose="02040503050406030204" pitchFamily="18" charset="0"/>
                        <a:ea typeface="Cambria Math" panose="02040503050406030204" pitchFamily="18" charset="0"/>
                      </a:rPr>
                      <m:t> , ∙</m:t>
                    </m:r>
                  </m:oMath>
                </a14:m>
                <a:r>
                  <a:rPr lang="en-US" sz="1900" dirty="0">
                    <a:solidFill>
                      <a:schemeClr val="bg2"/>
                    </a:solidFill>
                    <a:latin typeface="PT Serif" panose="020A0603040505020204" pitchFamily="18" charset="77"/>
                  </a:rPr>
                  <a:t> ) call</a:t>
                </a:r>
                <a:endParaRPr lang="en-US" sz="1900" b="0" i="0" u="none" strike="noStrike" dirty="0">
                  <a:solidFill>
                    <a:schemeClr val="bg2"/>
                  </a:solidFill>
                  <a:effectLst/>
                  <a:latin typeface="PT Serif" panose="020A0603040505020204" pitchFamily="18" charset="77"/>
                </a:endParaRPr>
              </a:p>
              <a:p>
                <a:pPr lvl="1">
                  <a:lnSpc>
                    <a:spcPct val="110000"/>
                  </a:lnSpc>
                  <a:spcBef>
                    <a:spcPts val="400"/>
                  </a:spcBef>
                  <a:spcAft>
                    <a:spcPts val="400"/>
                  </a:spcAft>
                  <a:buFont typeface="Wingdings" pitchFamily="2" charset="2"/>
                  <a:buChar char="§"/>
                </a:pPr>
                <a:r>
                  <a:rPr lang="en-US" sz="1900" b="0" i="0" u="none" strike="noStrike" dirty="0">
                    <a:solidFill>
                      <a:schemeClr val="bg2"/>
                    </a:solidFill>
                    <a:effectLst/>
                    <a:latin typeface="PT Serif" panose="020A0603040505020204" pitchFamily="18" charset="77"/>
                  </a:rPr>
                  <a:t>But </a:t>
                </a:r>
                <a14:m>
                  <m:oMath xmlns:m="http://schemas.openxmlformats.org/officeDocument/2006/math">
                    <m:r>
                      <a:rPr lang="en-US" sz="1900" i="1">
                        <a:solidFill>
                          <a:schemeClr val="bg2"/>
                        </a:solidFill>
                        <a:latin typeface="Cambria Math" panose="02040503050406030204" pitchFamily="18" charset="0"/>
                      </a:rPr>
                      <m:t>𝑖</m:t>
                    </m:r>
                  </m:oMath>
                </a14:m>
                <a:r>
                  <a:rPr lang="en-US" sz="1900" b="0" i="0" u="none" strike="noStrike" dirty="0">
                    <a:solidFill>
                      <a:schemeClr val="bg2"/>
                    </a:solidFill>
                    <a:effectLst/>
                    <a:latin typeface="PT Serif" panose="020A0603040505020204" pitchFamily="18" charset="77"/>
                  </a:rPr>
                  <a:t> is in Trace( </a:t>
                </a:r>
                <a14:m>
                  <m:oMath xmlns:m="http://schemas.openxmlformats.org/officeDocument/2006/math">
                    <m:r>
                      <a:rPr lang="en-US" sz="1900" i="1">
                        <a:solidFill>
                          <a:schemeClr val="bg2"/>
                        </a:solidFill>
                        <a:latin typeface="Cambria Math" panose="02040503050406030204" pitchFamily="18" charset="0"/>
                      </a:rPr>
                      <m:t>𝑝𝑘</m:t>
                    </m:r>
                    <m:r>
                      <a:rPr lang="en-US" sz="1900" i="1">
                        <a:solidFill>
                          <a:schemeClr val="bg2"/>
                        </a:solidFill>
                        <a:latin typeface="Cambria Math" panose="02040503050406030204" pitchFamily="18" charset="0"/>
                      </a:rPr>
                      <m:t> , </m:t>
                    </m:r>
                    <m:sSup>
                      <m:sSupPr>
                        <m:ctrlPr>
                          <a:rPr lang="en-US" sz="1900" i="1">
                            <a:solidFill>
                              <a:schemeClr val="bg2"/>
                            </a:solidFill>
                            <a:latin typeface="Cambria Math" panose="02040503050406030204" pitchFamily="18" charset="0"/>
                          </a:rPr>
                        </m:ctrlPr>
                      </m:sSupPr>
                      <m:e>
                        <m:r>
                          <a:rPr lang="en-US" sz="1900" i="1">
                            <a:solidFill>
                              <a:schemeClr val="bg2"/>
                            </a:solidFill>
                            <a:latin typeface="Cambria Math" panose="02040503050406030204" pitchFamily="18" charset="0"/>
                          </a:rPr>
                          <m:t>𝑚</m:t>
                        </m:r>
                      </m:e>
                      <m:sup>
                        <m:r>
                          <a:rPr lang="en-US" sz="1900" i="1">
                            <a:solidFill>
                              <a:schemeClr val="bg2"/>
                            </a:solidFill>
                            <a:latin typeface="Cambria Math" panose="02040503050406030204" pitchFamily="18" charset="0"/>
                          </a:rPr>
                          <m:t>∗</m:t>
                        </m:r>
                      </m:sup>
                    </m:sSup>
                    <m:r>
                      <a:rPr lang="en-US" sz="1900" i="1">
                        <a:solidFill>
                          <a:schemeClr val="bg2"/>
                        </a:solidFill>
                        <a:latin typeface="Cambria Math" panose="02040503050406030204" pitchFamily="18" charset="0"/>
                      </a:rPr>
                      <m:t>, </m:t>
                    </m:r>
                    <m:sSup>
                      <m:sSupPr>
                        <m:ctrlPr>
                          <a:rPr lang="en-US" sz="1900" i="1">
                            <a:solidFill>
                              <a:schemeClr val="bg2"/>
                            </a:solidFill>
                            <a:latin typeface="Cambria Math" panose="02040503050406030204" pitchFamily="18" charset="0"/>
                            <a:ea typeface="Cambria Math" panose="02040503050406030204" pitchFamily="18" charset="0"/>
                          </a:rPr>
                        </m:ctrlPr>
                      </m:sSupPr>
                      <m:e>
                        <m:r>
                          <a:rPr lang="en-US" sz="1900" i="1">
                            <a:solidFill>
                              <a:schemeClr val="bg2"/>
                            </a:solidFill>
                            <a:latin typeface="Cambria Math" panose="02040503050406030204" pitchFamily="18" charset="0"/>
                            <a:ea typeface="Cambria Math" panose="02040503050406030204" pitchFamily="18" charset="0"/>
                          </a:rPr>
                          <m:t>𝜎</m:t>
                        </m:r>
                      </m:e>
                      <m:sup>
                        <m:r>
                          <a:rPr lang="en-US" sz="1900" i="1">
                            <a:solidFill>
                              <a:schemeClr val="bg2"/>
                            </a:solidFill>
                            <a:latin typeface="Cambria Math" panose="02040503050406030204" pitchFamily="18" charset="0"/>
                            <a:ea typeface="Cambria Math" panose="02040503050406030204" pitchFamily="18" charset="0"/>
                          </a:rPr>
                          <m:t>∗</m:t>
                        </m:r>
                      </m:sup>
                    </m:sSup>
                  </m:oMath>
                </a14:m>
                <a:r>
                  <a:rPr lang="en-US" sz="1900" dirty="0">
                    <a:solidFill>
                      <a:schemeClr val="bg2"/>
                    </a:solidFill>
                    <a:latin typeface="PT Serif" panose="020A0603040505020204" pitchFamily="18" charset="77"/>
                  </a:rPr>
                  <a:t> </a:t>
                </a:r>
                <a:r>
                  <a:rPr lang="en-US" sz="1900" b="0" i="0" u="none" strike="noStrike" dirty="0">
                    <a:solidFill>
                      <a:schemeClr val="bg2"/>
                    </a:solidFill>
                    <a:effectLst/>
                    <a:latin typeface="PT Serif" panose="020A0603040505020204" pitchFamily="18" charset="77"/>
                  </a:rPr>
                  <a:t>)</a:t>
                </a:r>
                <a:endParaRPr lang="en-US" sz="1900" dirty="0">
                  <a:solidFill>
                    <a:schemeClr val="bg2"/>
                  </a:solidFill>
                </a:endParaRPr>
              </a:p>
            </p:txBody>
          </p:sp>
        </mc:Choice>
        <mc:Fallback xmlns="">
          <p:sp>
            <p:nvSpPr>
              <p:cNvPr id="3" name="Text Placeholder 2">
                <a:extLst>
                  <a:ext uri="{FF2B5EF4-FFF2-40B4-BE49-F238E27FC236}">
                    <a16:creationId xmlns:a16="http://schemas.microsoft.com/office/drawing/2014/main" id="{F03059A4-8011-884C-BA67-7A058CAF90DF}"/>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1A0EF94-E626-FAF8-D504-C073A69F2728}"/>
              </a:ext>
            </a:extLst>
          </p:cNvPr>
          <p:cNvSpPr/>
          <p:nvPr/>
        </p:nvSpPr>
        <p:spPr>
          <a:xfrm>
            <a:off x="356322" y="3486152"/>
            <a:ext cx="8408505" cy="134178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1">
                    <a:lumMod val="50000"/>
                  </a:schemeClr>
                </a:solidFill>
                <a:latin typeface="PT Serif" panose="020A0603040505020204" pitchFamily="18" charset="77"/>
              </a:rPr>
              <a:t>Defn</a:t>
            </a:r>
            <a:r>
              <a:rPr lang="en-US" sz="2000" dirty="0">
                <a:solidFill>
                  <a:schemeClr val="accent1">
                    <a:lumMod val="50000"/>
                  </a:schemeClr>
                </a:solidFill>
                <a:latin typeface="PT Serif" panose="020A0603040505020204" pitchFamily="18" charset="77"/>
              </a:rPr>
              <a:t>. An ATS scheme with Proactive Refresh is acc-0 secure if no efficient adversary can win the acc-0 game with non-negligible probability.</a:t>
            </a:r>
          </a:p>
        </p:txBody>
      </p:sp>
      <mc:AlternateContent xmlns:mc="http://schemas.openxmlformats.org/markup-compatibility/2006" xmlns:a14="http://schemas.microsoft.com/office/drawing/2010/main">
        <mc:Choice Requires="a14">
          <p:sp>
            <p:nvSpPr>
              <p:cNvPr id="5" name="Rounded Rectangular Callout 4">
                <a:extLst>
                  <a:ext uri="{FF2B5EF4-FFF2-40B4-BE49-F238E27FC236}">
                    <a16:creationId xmlns:a16="http://schemas.microsoft.com/office/drawing/2014/main" id="{C3A386EC-FA36-8F2C-7744-90B49034D152}"/>
                  </a:ext>
                </a:extLst>
              </p:cNvPr>
              <p:cNvSpPr/>
              <p:nvPr/>
            </p:nvSpPr>
            <p:spPr>
              <a:xfrm>
                <a:off x="5754757" y="2225015"/>
                <a:ext cx="2693504" cy="805069"/>
              </a:xfrm>
              <a:prstGeom prst="wedgeRoundRectCallout">
                <a:avLst>
                  <a:gd name="adj1" fmla="val -123130"/>
                  <a:gd name="adj2" fmla="val -106636"/>
                  <a:gd name="adj3" fmla="val 16667"/>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i="1" smtClean="0">
                        <a:solidFill>
                          <a:schemeClr val="bg1"/>
                        </a:solidFill>
                        <a:latin typeface="Cambria Math" panose="02040503050406030204" pitchFamily="18" charset="0"/>
                      </a:rPr>
                      <m:t>𝑖</m:t>
                    </m:r>
                  </m:oMath>
                </a14:m>
                <a:r>
                  <a:rPr lang="en-US" sz="2000" dirty="0">
                    <a:solidFill>
                      <a:schemeClr val="bg1"/>
                    </a:solidFill>
                    <a:latin typeface="PT Serif" panose="020A0603040505020204" pitchFamily="18" charset="77"/>
                  </a:rPr>
                  <a:t> falsely blamed across all epochs</a:t>
                </a:r>
              </a:p>
            </p:txBody>
          </p:sp>
        </mc:Choice>
        <mc:Fallback xmlns="">
          <p:sp>
            <p:nvSpPr>
              <p:cNvPr id="5" name="Rounded Rectangular Callout 4">
                <a:extLst>
                  <a:ext uri="{FF2B5EF4-FFF2-40B4-BE49-F238E27FC236}">
                    <a16:creationId xmlns:a16="http://schemas.microsoft.com/office/drawing/2014/main" id="{C3A386EC-FA36-8F2C-7744-90B49034D152}"/>
                  </a:ext>
                </a:extLst>
              </p:cNvPr>
              <p:cNvSpPr>
                <a:spLocks noRot="1" noChangeAspect="1" noMove="1" noResize="1" noEditPoints="1" noAdjustHandles="1" noChangeArrowheads="1" noChangeShapeType="1" noTextEdit="1"/>
              </p:cNvSpPr>
              <p:nvPr/>
            </p:nvSpPr>
            <p:spPr>
              <a:xfrm>
                <a:off x="5754757" y="2225015"/>
                <a:ext cx="2693504" cy="805069"/>
              </a:xfrm>
              <a:prstGeom prst="wedgeRoundRectCallout">
                <a:avLst>
                  <a:gd name="adj1" fmla="val -123130"/>
                  <a:gd name="adj2" fmla="val -106636"/>
                  <a:gd name="adj3" fmla="val 16667"/>
                </a:avLst>
              </a:prstGeom>
              <a:blipFill>
                <a:blip r:embed="rId4"/>
                <a:stretch>
                  <a:fillRect b="-3922"/>
                </a:stretch>
              </a:blipFill>
              <a:ln>
                <a:solidFill>
                  <a:schemeClr val="accent1">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658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56"/>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Our Constructions for ATS with Proactive Refresh</a:t>
            </a:r>
            <a:endParaRPr dirty="0"/>
          </a:p>
        </p:txBody>
      </p:sp>
      <mc:AlternateContent xmlns:mc="http://schemas.openxmlformats.org/markup-compatibility/2006" xmlns:a14="http://schemas.microsoft.com/office/drawing/2010/main">
        <mc:Choice Requires="a14">
          <p:graphicFrame>
            <p:nvGraphicFramePr>
              <p:cNvPr id="781" name="Google Shape;781;p56"/>
              <p:cNvGraphicFramePr/>
              <p:nvPr>
                <p:extLst>
                  <p:ext uri="{D42A27DB-BD31-4B8C-83A1-F6EECF244321}">
                    <p14:modId xmlns:p14="http://schemas.microsoft.com/office/powerpoint/2010/main" val="199025249"/>
                  </p:ext>
                </p:extLst>
              </p:nvPr>
            </p:nvGraphicFramePr>
            <p:xfrm>
              <a:off x="303700" y="701375"/>
              <a:ext cx="8520601" cy="4365445"/>
            </p:xfrm>
            <a:graphic>
              <a:graphicData uri="http://schemas.openxmlformats.org/drawingml/2006/table">
                <a:tbl>
                  <a:tblPr>
                    <a:noFill/>
                    <a:tableStyleId>{D8BEB3EA-E940-472B-8125-216AE72E8D71}</a:tableStyleId>
                  </a:tblPr>
                  <a:tblGrid>
                    <a:gridCol w="2797309">
                      <a:extLst>
                        <a:ext uri="{9D8B030D-6E8A-4147-A177-3AD203B41FA5}">
                          <a16:colId xmlns:a16="http://schemas.microsoft.com/office/drawing/2014/main" val="20000"/>
                        </a:ext>
                      </a:extLst>
                    </a:gridCol>
                    <a:gridCol w="3478695">
                      <a:extLst>
                        <a:ext uri="{9D8B030D-6E8A-4147-A177-3AD203B41FA5}">
                          <a16:colId xmlns:a16="http://schemas.microsoft.com/office/drawing/2014/main" val="20001"/>
                        </a:ext>
                      </a:extLst>
                    </a:gridCol>
                    <a:gridCol w="2244597">
                      <a:extLst>
                        <a:ext uri="{9D8B030D-6E8A-4147-A177-3AD203B41FA5}">
                          <a16:colId xmlns:a16="http://schemas.microsoft.com/office/drawing/2014/main" val="20002"/>
                        </a:ext>
                      </a:extLst>
                    </a:gridCol>
                  </a:tblGrid>
                  <a:tr h="474399">
                    <a:tc>
                      <a:txBody>
                        <a:bodyPr/>
                        <a:lstStyle/>
                        <a:p>
                          <a:pPr marL="0" lvl="0" indent="0" algn="l" rtl="0">
                            <a:spcBef>
                              <a:spcPts val="0"/>
                            </a:spcBef>
                            <a:spcAft>
                              <a:spcPts val="0"/>
                            </a:spcAft>
                            <a:buNone/>
                          </a:pP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Security</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Efficiency</a:t>
                          </a:r>
                          <a:endParaRPr sz="20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0"/>
                      </a:ext>
                    </a:extLst>
                  </a:tr>
                  <a:tr h="474399">
                    <a:tc>
                      <a:txBody>
                        <a:bodyPr/>
                        <a:lstStyle/>
                        <a:p>
                          <a:pPr marL="0" lvl="0" indent="0" algn="l" rtl="0">
                            <a:spcBef>
                              <a:spcPts val="0"/>
                            </a:spcBef>
                            <a:spcAft>
                              <a:spcPts val="0"/>
                            </a:spcAft>
                            <a:buNone/>
                          </a:pPr>
                          <a:r>
                            <a:rPr lang="en" sz="2000" dirty="0">
                              <a:latin typeface="PT Serif"/>
                              <a:ea typeface="PT Serif"/>
                              <a:cs typeface="PT Serif"/>
                              <a:sym typeface="PT Serif"/>
                            </a:rPr>
                            <a:t>Combinatorial ATS-PR</a:t>
                          </a:r>
                          <a:endParaRPr sz="2000" dirty="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pPr marL="0" lvl="0" indent="0" algn="l" rtl="0">
                            <a:spcBef>
                              <a:spcPts val="0"/>
                            </a:spcBef>
                            <a:spcAft>
                              <a:spcPts val="0"/>
                            </a:spcAft>
                            <a:buNone/>
                          </a:pPr>
                          <a:r>
                            <a:rPr lang="en" sz="1900">
                              <a:latin typeface="PT Serif"/>
                              <a:ea typeface="PT Serif"/>
                              <a:cs typeface="PT Serif"/>
                              <a:sym typeface="PT Serif"/>
                            </a:rPr>
                            <a:t>When </a:t>
                          </a:r>
                          <a14:m>
                            <m:oMath xmlns:m="http://schemas.openxmlformats.org/officeDocument/2006/math">
                              <m:d>
                                <m:dPr>
                                  <m:ctrlPr>
                                    <a:rPr lang="en-US" sz="1900" i="1" smtClean="0">
                                      <a:latin typeface="Cambria Math" panose="02040503050406030204" pitchFamily="18" charset="0"/>
                                      <a:ea typeface="PT Serif"/>
                                      <a:cs typeface="PT Serif"/>
                                      <a:sym typeface="PT Serif"/>
                                    </a:rPr>
                                  </m:ctrlPr>
                                </m:dPr>
                                <m:e>
                                  <m:f>
                                    <m:fPr>
                                      <m:type m:val="noBar"/>
                                      <m:ctrlPr>
                                        <a:rPr lang="en-US" sz="1900" i="1" smtClean="0">
                                          <a:latin typeface="Cambria Math" panose="02040503050406030204" pitchFamily="18" charset="0"/>
                                          <a:ea typeface="PT Serif"/>
                                          <a:cs typeface="PT Serif"/>
                                          <a:sym typeface="PT Serif"/>
                                        </a:rPr>
                                      </m:ctrlPr>
                                    </m:fPr>
                                    <m:num>
                                      <m:r>
                                        <a:rPr lang="en-US" sz="1900" i="1" smtClean="0">
                                          <a:latin typeface="Cambria Math" panose="02040503050406030204" pitchFamily="18" charset="0"/>
                                          <a:ea typeface="PT Serif"/>
                                          <a:cs typeface="PT Serif"/>
                                          <a:sym typeface="PT Serif"/>
                                        </a:rPr>
                                        <m:t>𝑛</m:t>
                                      </m:r>
                                    </m:num>
                                    <m:den>
                                      <m:r>
                                        <a:rPr lang="en-US" sz="1900" b="0" i="1" smtClean="0">
                                          <a:latin typeface="Cambria Math" panose="02040503050406030204" pitchFamily="18" charset="0"/>
                                          <a:ea typeface="PT Serif"/>
                                          <a:cs typeface="PT Serif"/>
                                          <a:sym typeface="PT Serif"/>
                                        </a:rPr>
                                        <m:t>𝑡</m:t>
                                      </m:r>
                                    </m:den>
                                  </m:f>
                                </m:e>
                              </m:d>
                            </m:oMath>
                          </a14:m>
                          <a:r>
                            <a:rPr lang="en" sz="1900">
                              <a:latin typeface="PT Serif"/>
                              <a:ea typeface="PT Serif"/>
                              <a:cs typeface="PT Serif"/>
                              <a:sym typeface="PT Serif"/>
                            </a:rPr>
                            <a:t> small</a:t>
                          </a:r>
                          <a:endParaRPr sz="19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1"/>
                      </a:ext>
                    </a:extLst>
                  </a:tr>
                  <a:tr h="474399">
                    <a:tc>
                      <a:txBody>
                        <a:bodyPr/>
                        <a:lstStyle/>
                        <a:p>
                          <a:pPr marL="0" lvl="0" indent="0" algn="l" rtl="0">
                            <a:spcBef>
                              <a:spcPts val="0"/>
                            </a:spcBef>
                            <a:spcAft>
                              <a:spcPts val="0"/>
                            </a:spcAft>
                            <a:buNone/>
                          </a:pPr>
                          <a:r>
                            <a:rPr lang="en" sz="2000" dirty="0">
                              <a:latin typeface="PT Serif"/>
                              <a:ea typeface="PT Serif"/>
                              <a:cs typeface="PT Serif"/>
                              <a:sym typeface="PT Serif"/>
                            </a:rPr>
                            <a:t>2-Level ATS-PR</a:t>
                          </a:r>
                          <a:r>
                            <a:rPr lang="en" sz="2000" dirty="0">
                              <a:latin typeface="PT Serif"/>
                              <a:ea typeface="PT Serif"/>
                              <a:cs typeface="PT Serif"/>
                            </a:rPr>
                            <a:t> </a:t>
                          </a: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a:solidFill>
                                <a:schemeClr val="dk1"/>
                              </a:solidFill>
                              <a:latin typeface="PT Serif"/>
                              <a:ea typeface="PT Serif"/>
                              <a:cs typeface="PT Serif"/>
                              <a:sym typeface="PT Serif"/>
                            </a:rPr>
                            <a:t>uf-1 and acc-1</a:t>
                          </a:r>
                          <a:endParaRPr sz="1900">
                            <a:latin typeface="PT Serif"/>
                            <a:ea typeface="PT Serif"/>
                            <a:cs typeface="PT Serif"/>
                            <a:sym typeface="PT Serif"/>
                          </a:endParaRPr>
                        </a:p>
                      </a:txBody>
                      <a:tcPr marL="91425" marR="91425" marT="91425" marB="91425">
                        <a:solidFill>
                          <a:srgbClr val="D9EAD3"/>
                        </a:solidFill>
                      </a:tcPr>
                    </a:tc>
                    <a:tc>
                      <a:txBody>
                        <a:bodyPr/>
                        <a:lstStyle/>
                        <a:p>
                          <a:pPr marL="0" lvl="0" indent="0" algn="l" rtl="0">
                            <a:spcBef>
                              <a:spcPts val="0"/>
                            </a:spcBef>
                            <a:spcAft>
                              <a:spcPts val="0"/>
                            </a:spcAft>
                            <a:buNone/>
                          </a:pPr>
                          <a:r>
                            <a:rPr lang="en" sz="1900" dirty="0">
                              <a:latin typeface="PT Serif"/>
                              <a:ea typeface="PT Serif"/>
                              <a:cs typeface="PT Serif"/>
                              <a:sym typeface="PT Serif"/>
                            </a:rPr>
                            <a:t>Large signatures</a:t>
                          </a:r>
                          <a:endParaRPr sz="1900" dirty="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2"/>
                      </a:ext>
                    </a:extLst>
                  </a:tr>
                  <a:tr h="474399">
                    <a:tc>
                      <a:txBody>
                        <a:bodyPr/>
                        <a:lstStyle/>
                        <a:p>
                          <a:pPr marL="0" lvl="0" indent="0" algn="l" rtl="0">
                            <a:spcBef>
                              <a:spcPts val="0"/>
                            </a:spcBef>
                            <a:spcAft>
                              <a:spcPts val="0"/>
                            </a:spcAft>
                            <a:buNone/>
                          </a:pPr>
                          <a:r>
                            <a:rPr lang="en" sz="2000">
                              <a:latin typeface="PT Serif"/>
                              <a:ea typeface="PT Serif"/>
                              <a:cs typeface="PT Serif"/>
                              <a:sym typeface="PT Serif"/>
                            </a:rPr>
                            <a:t>RSA-based</a:t>
                          </a:r>
                          <a:endParaRPr sz="200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pPr marL="0" lvl="0" indent="0" algn="l" rtl="0">
                            <a:spcBef>
                              <a:spcPts val="0"/>
                            </a:spcBef>
                            <a:spcAft>
                              <a:spcPts val="0"/>
                            </a:spcAft>
                            <a:buNone/>
                          </a:pPr>
                          <a:r>
                            <a:rPr lang="en" sz="1900" dirty="0">
                              <a:solidFill>
                                <a:schemeClr val="dk1"/>
                              </a:solidFill>
                              <a:latin typeface="PT Serif"/>
                              <a:ea typeface="PT Serif"/>
                              <a:cs typeface="PT Serif"/>
                              <a:sym typeface="PT Serif"/>
                            </a:rPr>
                            <a:t>Short</a:t>
                          </a:r>
                          <a:r>
                            <a:rPr lang="en" sz="1900" dirty="0">
                              <a:latin typeface="PT Serif"/>
                              <a:ea typeface="PT Serif"/>
                              <a:cs typeface="PT Serif"/>
                              <a:sym typeface="PT Serif"/>
                            </a:rPr>
                            <a:t>-</a:t>
                          </a:r>
                          <a:r>
                            <a:rPr lang="en" sz="1900" dirty="0" err="1">
                              <a:latin typeface="PT Serif"/>
                              <a:ea typeface="PT Serif"/>
                              <a:cs typeface="PT Serif"/>
                              <a:sym typeface="PT Serif"/>
                            </a:rPr>
                            <a:t>ish</a:t>
                          </a:r>
                          <a:r>
                            <a:rPr lang="en" sz="1900" dirty="0">
                              <a:latin typeface="PT Serif"/>
                              <a:ea typeface="PT Serif"/>
                              <a:cs typeface="PT Serif"/>
                              <a:sym typeface="PT Serif"/>
                            </a:rPr>
                            <a:t> signatures</a:t>
                          </a:r>
                          <a:endParaRPr sz="1900" dirty="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3"/>
                      </a:ext>
                    </a:extLst>
                  </a:tr>
                  <a:tr h="1022957">
                    <a:tc>
                      <a:txBody>
                        <a:bodyPr/>
                        <a:lstStyle/>
                        <a:p>
                          <a:pPr marL="0" lvl="0" indent="0" algn="l" rtl="0">
                            <a:spcBef>
                              <a:spcPts val="0"/>
                            </a:spcBef>
                            <a:spcAft>
                              <a:spcPts val="0"/>
                            </a:spcAft>
                            <a:buNone/>
                          </a:pPr>
                          <a:r>
                            <a:rPr lang="en" sz="2000">
                              <a:latin typeface="PT Serif"/>
                              <a:ea typeface="PT Serif"/>
                              <a:cs typeface="PT Serif"/>
                              <a:sym typeface="PT Serif"/>
                            </a:rPr>
                            <a:t>BLS-based</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uf-0 and acc-0</a:t>
                          </a:r>
                          <a:endParaRPr sz="1900" dirty="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(semi-adaptive uf-1 with stronger assumptions)</a:t>
                          </a:r>
                          <a:endParaRPr sz="19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Short</a:t>
                          </a:r>
                          <a:r>
                            <a:rPr lang="en" sz="1900">
                              <a:latin typeface="PT Serif"/>
                              <a:ea typeface="PT Serif"/>
                              <a:cs typeface="PT Serif"/>
                              <a:sym typeface="PT Serif"/>
                            </a:rPr>
                            <a:t> signatures</a:t>
                          </a:r>
                          <a:endParaRPr sz="190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4"/>
                      </a:ext>
                    </a:extLst>
                  </a:tr>
                  <a:tr h="1022957">
                    <a:tc>
                      <a:txBody>
                        <a:bodyPr/>
                        <a:lstStyle/>
                        <a:p>
                          <a:pPr marL="0" lvl="0" indent="0" algn="l" rtl="0">
                            <a:spcBef>
                              <a:spcPts val="0"/>
                            </a:spcBef>
                            <a:spcAft>
                              <a:spcPts val="0"/>
                            </a:spcAft>
                            <a:buNone/>
                          </a:pPr>
                          <a:r>
                            <a:rPr lang="en" sz="2000" dirty="0" err="1">
                              <a:latin typeface="PT Serif"/>
                              <a:ea typeface="PT Serif"/>
                              <a:cs typeface="PT Serif"/>
                              <a:sym typeface="PT Serif"/>
                            </a:rPr>
                            <a:t>Schnorr</a:t>
                          </a:r>
                          <a:r>
                            <a:rPr lang="en" sz="2000" dirty="0">
                              <a:latin typeface="PT Serif"/>
                              <a:ea typeface="PT Serif"/>
                              <a:cs typeface="PT Serif"/>
                              <a:sym typeface="PT Serif"/>
                            </a:rPr>
                            <a:t>-based</a:t>
                          </a:r>
                          <a:endParaRPr sz="2000" dirty="0">
                            <a:latin typeface="PT Serif"/>
                            <a:ea typeface="PT Serif"/>
                            <a:cs typeface="PT Serif"/>
                            <a:sym typeface="PT Serif"/>
                          </a:endParaRPr>
                        </a:p>
                      </a:txBody>
                      <a:tcPr marL="91425" marR="91425" marT="91425" marB="91425"/>
                    </a:tc>
                    <a:tc>
                      <a:txBody>
                        <a:bodyPr/>
                        <a:lstStyle/>
                        <a:p>
                          <a:pPr marL="0" lvl="0" indent="0" algn="l">
                            <a:spcBef>
                              <a:spcPts val="0"/>
                            </a:spcBef>
                            <a:spcAft>
                              <a:spcPts val="0"/>
                            </a:spcAft>
                            <a:buNone/>
                          </a:pPr>
                          <a:r>
                            <a:rPr lang="en" sz="1900" b="0" i="0" u="none" strike="noStrike" noProof="0" dirty="0">
                              <a:solidFill>
                                <a:schemeClr val="dk1"/>
                              </a:solidFill>
                              <a:latin typeface="PT Serif"/>
                            </a:rPr>
                            <a:t>uf-0 and acc-0</a:t>
                          </a:r>
                          <a:endParaRPr lang="en-US" sz="1900" b="0" i="0" u="none" strike="noStrike" noProof="0" dirty="0"/>
                        </a:p>
                        <a:p>
                          <a:pPr marL="0" lvl="0" indent="0" algn="l">
                            <a:spcBef>
                              <a:spcPts val="0"/>
                            </a:spcBef>
                            <a:spcAft>
                              <a:spcPts val="0"/>
                            </a:spcAft>
                            <a:buNone/>
                          </a:pPr>
                          <a:r>
                            <a:rPr lang="en" sz="1900" b="0" i="0" u="none" strike="noStrike" noProof="0" dirty="0">
                              <a:solidFill>
                                <a:schemeClr val="dk1"/>
                              </a:solidFill>
                              <a:latin typeface="PT Serif"/>
                            </a:rPr>
                            <a:t>(</a:t>
                          </a:r>
                          <a:r>
                            <a:rPr lang="en" sz="1900" dirty="0">
                              <a:solidFill>
                                <a:schemeClr val="dk1"/>
                              </a:solidFill>
                              <a:latin typeface="PT Serif"/>
                              <a:ea typeface="PT Serif"/>
                              <a:cs typeface="PT Serif"/>
                              <a:sym typeface="PT Serif"/>
                            </a:rPr>
                            <a:t>semi-adaptive </a:t>
                          </a:r>
                          <a:r>
                            <a:rPr lang="en" sz="1900" b="0" i="0" u="none" strike="noStrike" noProof="0" dirty="0">
                              <a:solidFill>
                                <a:schemeClr val="dk1"/>
                              </a:solidFill>
                              <a:latin typeface="PT Serif"/>
                            </a:rPr>
                            <a:t>uf-1 with stronger assumptions)</a:t>
                          </a:r>
                          <a:endParaRPr dirty="0">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Short signatures</a:t>
                          </a:r>
                          <a:endParaRPr sz="1900" dirty="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5"/>
                      </a:ext>
                    </a:extLst>
                  </a:tr>
                </a:tbl>
              </a:graphicData>
            </a:graphic>
          </p:graphicFrame>
        </mc:Choice>
        <mc:Fallback xmlns="">
          <p:graphicFrame>
            <p:nvGraphicFramePr>
              <p:cNvPr id="781" name="Google Shape;781;p56"/>
              <p:cNvGraphicFramePr/>
              <p:nvPr>
                <p:extLst>
                  <p:ext uri="{D42A27DB-BD31-4B8C-83A1-F6EECF244321}">
                    <p14:modId xmlns:p14="http://schemas.microsoft.com/office/powerpoint/2010/main" val="199025249"/>
                  </p:ext>
                </p:extLst>
              </p:nvPr>
            </p:nvGraphicFramePr>
            <p:xfrm>
              <a:off x="303700" y="701375"/>
              <a:ext cx="8520601" cy="4365445"/>
            </p:xfrm>
            <a:graphic>
              <a:graphicData uri="http://schemas.openxmlformats.org/drawingml/2006/table">
                <a:tbl>
                  <a:tblPr>
                    <a:noFill/>
                    <a:tableStyleId>{D8BEB3EA-E940-472B-8125-216AE72E8D71}</a:tableStyleId>
                  </a:tblPr>
                  <a:tblGrid>
                    <a:gridCol w="2797309">
                      <a:extLst>
                        <a:ext uri="{9D8B030D-6E8A-4147-A177-3AD203B41FA5}">
                          <a16:colId xmlns:a16="http://schemas.microsoft.com/office/drawing/2014/main" val="20000"/>
                        </a:ext>
                      </a:extLst>
                    </a:gridCol>
                    <a:gridCol w="3478695">
                      <a:extLst>
                        <a:ext uri="{9D8B030D-6E8A-4147-A177-3AD203B41FA5}">
                          <a16:colId xmlns:a16="http://schemas.microsoft.com/office/drawing/2014/main" val="20001"/>
                        </a:ext>
                      </a:extLst>
                    </a:gridCol>
                    <a:gridCol w="2244597">
                      <a:extLst>
                        <a:ext uri="{9D8B030D-6E8A-4147-A177-3AD203B41FA5}">
                          <a16:colId xmlns:a16="http://schemas.microsoft.com/office/drawing/2014/main" val="20002"/>
                        </a:ext>
                      </a:extLst>
                    </a:gridCol>
                  </a:tblGrid>
                  <a:tr h="487650">
                    <a:tc>
                      <a:txBody>
                        <a:bodyPr/>
                        <a:lstStyle/>
                        <a:p>
                          <a:pPr marL="0" lvl="0" indent="0" algn="l" rtl="0">
                            <a:spcBef>
                              <a:spcPts val="0"/>
                            </a:spcBef>
                            <a:spcAft>
                              <a:spcPts val="0"/>
                            </a:spcAft>
                            <a:buNone/>
                          </a:pP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Security</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Efficiency</a:t>
                          </a:r>
                          <a:endParaRPr sz="20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0"/>
                      </a:ext>
                    </a:extLst>
                  </a:tr>
                  <a:tr h="525115">
                    <a:tc>
                      <a:txBody>
                        <a:bodyPr/>
                        <a:lstStyle/>
                        <a:p>
                          <a:pPr marL="0" lvl="0" indent="0" algn="l" rtl="0">
                            <a:spcBef>
                              <a:spcPts val="0"/>
                            </a:spcBef>
                            <a:spcAft>
                              <a:spcPts val="0"/>
                            </a:spcAft>
                            <a:buNone/>
                          </a:pPr>
                          <a:r>
                            <a:rPr lang="en" sz="2000" dirty="0">
                              <a:latin typeface="PT Serif"/>
                              <a:ea typeface="PT Serif"/>
                              <a:cs typeface="PT Serif"/>
                              <a:sym typeface="PT Serif"/>
                            </a:rPr>
                            <a:t>Combinatorial ATS-PR</a:t>
                          </a:r>
                          <a:endParaRPr sz="2000" dirty="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endParaRPr lang="en-US"/>
                        </a:p>
                      </a:txBody>
                      <a:tcPr marL="91425" marR="91425" marT="91425" marB="91425">
                        <a:blipFill>
                          <a:blip r:embed="rId3"/>
                          <a:stretch>
                            <a:fillRect l="-279661" t="-92857" r="-565" b="-642857"/>
                          </a:stretch>
                        </a:blipFill>
                      </a:tcPr>
                    </a:tc>
                    <a:extLst>
                      <a:ext uri="{0D108BD9-81ED-4DB2-BD59-A6C34878D82A}">
                        <a16:rowId xmlns:a16="http://schemas.microsoft.com/office/drawing/2014/main" val="10001"/>
                      </a:ext>
                    </a:extLst>
                  </a:tr>
                  <a:tr h="487650">
                    <a:tc>
                      <a:txBody>
                        <a:bodyPr/>
                        <a:lstStyle/>
                        <a:p>
                          <a:pPr marL="0" lvl="0" indent="0" algn="l" rtl="0">
                            <a:spcBef>
                              <a:spcPts val="0"/>
                            </a:spcBef>
                            <a:spcAft>
                              <a:spcPts val="0"/>
                            </a:spcAft>
                            <a:buNone/>
                          </a:pPr>
                          <a:r>
                            <a:rPr lang="en" sz="2000" dirty="0">
                              <a:latin typeface="PT Serif"/>
                              <a:ea typeface="PT Serif"/>
                              <a:cs typeface="PT Serif"/>
                              <a:sym typeface="PT Serif"/>
                            </a:rPr>
                            <a:t>2-Level ATS-PR</a:t>
                          </a:r>
                          <a:r>
                            <a:rPr lang="en" sz="2000" dirty="0">
                              <a:latin typeface="PT Serif"/>
                              <a:ea typeface="PT Serif"/>
                              <a:cs typeface="PT Serif"/>
                            </a:rPr>
                            <a:t> </a:t>
                          </a: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a:solidFill>
                                <a:schemeClr val="dk1"/>
                              </a:solidFill>
                              <a:latin typeface="PT Serif"/>
                              <a:ea typeface="PT Serif"/>
                              <a:cs typeface="PT Serif"/>
                              <a:sym typeface="PT Serif"/>
                            </a:rPr>
                            <a:t>uf-1 and acc-1</a:t>
                          </a:r>
                          <a:endParaRPr sz="1900">
                            <a:latin typeface="PT Serif"/>
                            <a:ea typeface="PT Serif"/>
                            <a:cs typeface="PT Serif"/>
                            <a:sym typeface="PT Serif"/>
                          </a:endParaRPr>
                        </a:p>
                      </a:txBody>
                      <a:tcPr marL="91425" marR="91425" marT="91425" marB="91425">
                        <a:solidFill>
                          <a:srgbClr val="D9EAD3"/>
                        </a:solidFill>
                      </a:tcPr>
                    </a:tc>
                    <a:tc>
                      <a:txBody>
                        <a:bodyPr/>
                        <a:lstStyle/>
                        <a:p>
                          <a:pPr marL="0" lvl="0" indent="0" algn="l" rtl="0">
                            <a:spcBef>
                              <a:spcPts val="0"/>
                            </a:spcBef>
                            <a:spcAft>
                              <a:spcPts val="0"/>
                            </a:spcAft>
                            <a:buNone/>
                          </a:pPr>
                          <a:r>
                            <a:rPr lang="en" sz="1900">
                              <a:latin typeface="PT Serif"/>
                              <a:ea typeface="PT Serif"/>
                              <a:cs typeface="PT Serif"/>
                              <a:sym typeface="PT Serif"/>
                            </a:rPr>
                            <a:t>Large signatures</a:t>
                          </a:r>
                          <a:endParaRPr sz="19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2"/>
                      </a:ext>
                    </a:extLst>
                  </a:tr>
                  <a:tr h="761970">
                    <a:tc>
                      <a:txBody>
                        <a:bodyPr/>
                        <a:lstStyle/>
                        <a:p>
                          <a:pPr marL="0" lvl="0" indent="0" algn="l" rtl="0">
                            <a:spcBef>
                              <a:spcPts val="0"/>
                            </a:spcBef>
                            <a:spcAft>
                              <a:spcPts val="0"/>
                            </a:spcAft>
                            <a:buNone/>
                          </a:pPr>
                          <a:r>
                            <a:rPr lang="en" sz="2000">
                              <a:latin typeface="PT Serif"/>
                              <a:ea typeface="PT Serif"/>
                              <a:cs typeface="PT Serif"/>
                              <a:sym typeface="PT Serif"/>
                            </a:rPr>
                            <a:t>RSA-based</a:t>
                          </a:r>
                          <a:endParaRPr sz="200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pPr marL="0" lvl="0" indent="0" algn="l" rtl="0">
                            <a:spcBef>
                              <a:spcPts val="0"/>
                            </a:spcBef>
                            <a:spcAft>
                              <a:spcPts val="0"/>
                            </a:spcAft>
                            <a:buNone/>
                          </a:pPr>
                          <a:r>
                            <a:rPr lang="en" sz="1900" dirty="0">
                              <a:solidFill>
                                <a:schemeClr val="dk1"/>
                              </a:solidFill>
                              <a:latin typeface="PT Serif"/>
                              <a:ea typeface="PT Serif"/>
                              <a:cs typeface="PT Serif"/>
                              <a:sym typeface="PT Serif"/>
                            </a:rPr>
                            <a:t>Short</a:t>
                          </a:r>
                          <a:r>
                            <a:rPr lang="en" sz="1900" dirty="0">
                              <a:latin typeface="PT Serif"/>
                              <a:ea typeface="PT Serif"/>
                              <a:cs typeface="PT Serif"/>
                              <a:sym typeface="PT Serif"/>
                            </a:rPr>
                            <a:t>-</a:t>
                          </a:r>
                          <a:r>
                            <a:rPr lang="en" sz="1900" dirty="0" err="1">
                              <a:latin typeface="PT Serif"/>
                              <a:ea typeface="PT Serif"/>
                              <a:cs typeface="PT Serif"/>
                              <a:sym typeface="PT Serif"/>
                            </a:rPr>
                            <a:t>ish</a:t>
                          </a:r>
                          <a:r>
                            <a:rPr lang="en" sz="1900" dirty="0">
                              <a:latin typeface="PT Serif"/>
                              <a:ea typeface="PT Serif"/>
                              <a:cs typeface="PT Serif"/>
                              <a:sym typeface="PT Serif"/>
                            </a:rPr>
                            <a:t> signatures</a:t>
                          </a:r>
                          <a:endParaRPr sz="1900" dirty="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3"/>
                      </a:ext>
                    </a:extLst>
                  </a:tr>
                  <a:tr h="1051530">
                    <a:tc>
                      <a:txBody>
                        <a:bodyPr/>
                        <a:lstStyle/>
                        <a:p>
                          <a:pPr marL="0" lvl="0" indent="0" algn="l" rtl="0">
                            <a:spcBef>
                              <a:spcPts val="0"/>
                            </a:spcBef>
                            <a:spcAft>
                              <a:spcPts val="0"/>
                            </a:spcAft>
                            <a:buNone/>
                          </a:pPr>
                          <a:r>
                            <a:rPr lang="en" sz="2000">
                              <a:latin typeface="PT Serif"/>
                              <a:ea typeface="PT Serif"/>
                              <a:cs typeface="PT Serif"/>
                              <a:sym typeface="PT Serif"/>
                            </a:rPr>
                            <a:t>BLS-based</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uf-0 and acc-0</a:t>
                          </a:r>
                          <a:endParaRPr sz="1900" dirty="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(semi-adaptive uf-1 with stronger assumptions)</a:t>
                          </a:r>
                          <a:endParaRPr sz="19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Short</a:t>
                          </a:r>
                          <a:r>
                            <a:rPr lang="en" sz="1900">
                              <a:latin typeface="PT Serif"/>
                              <a:ea typeface="PT Serif"/>
                              <a:cs typeface="PT Serif"/>
                              <a:sym typeface="PT Serif"/>
                            </a:rPr>
                            <a:t> signatures</a:t>
                          </a:r>
                          <a:endParaRPr sz="190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4"/>
                      </a:ext>
                    </a:extLst>
                  </a:tr>
                  <a:tr h="1051530">
                    <a:tc>
                      <a:txBody>
                        <a:bodyPr/>
                        <a:lstStyle/>
                        <a:p>
                          <a:pPr marL="0" lvl="0" indent="0" algn="l" rtl="0">
                            <a:spcBef>
                              <a:spcPts val="0"/>
                            </a:spcBef>
                            <a:spcAft>
                              <a:spcPts val="0"/>
                            </a:spcAft>
                            <a:buNone/>
                          </a:pPr>
                          <a:r>
                            <a:rPr lang="en" sz="2000" dirty="0" err="1">
                              <a:latin typeface="PT Serif"/>
                              <a:ea typeface="PT Serif"/>
                              <a:cs typeface="PT Serif"/>
                              <a:sym typeface="PT Serif"/>
                            </a:rPr>
                            <a:t>Schnorr</a:t>
                          </a:r>
                          <a:r>
                            <a:rPr lang="en" sz="2000" dirty="0">
                              <a:latin typeface="PT Serif"/>
                              <a:ea typeface="PT Serif"/>
                              <a:cs typeface="PT Serif"/>
                              <a:sym typeface="PT Serif"/>
                            </a:rPr>
                            <a:t>-based</a:t>
                          </a:r>
                          <a:endParaRPr sz="2000" dirty="0">
                            <a:latin typeface="PT Serif"/>
                            <a:ea typeface="PT Serif"/>
                            <a:cs typeface="PT Serif"/>
                            <a:sym typeface="PT Serif"/>
                          </a:endParaRPr>
                        </a:p>
                      </a:txBody>
                      <a:tcPr marL="91425" marR="91425" marT="91425" marB="91425"/>
                    </a:tc>
                    <a:tc>
                      <a:txBody>
                        <a:bodyPr/>
                        <a:lstStyle/>
                        <a:p>
                          <a:pPr marL="0" lvl="0" indent="0" algn="l">
                            <a:spcBef>
                              <a:spcPts val="0"/>
                            </a:spcBef>
                            <a:spcAft>
                              <a:spcPts val="0"/>
                            </a:spcAft>
                            <a:buNone/>
                          </a:pPr>
                          <a:r>
                            <a:rPr lang="en" sz="1900" b="0" i="0" u="none" strike="noStrike" noProof="0" dirty="0">
                              <a:solidFill>
                                <a:schemeClr val="dk1"/>
                              </a:solidFill>
                              <a:latin typeface="PT Serif"/>
                            </a:rPr>
                            <a:t>uf-0 and acc-0</a:t>
                          </a:r>
                          <a:endParaRPr lang="en-US" sz="1900" b="0" i="0" u="none" strike="noStrike" noProof="0" dirty="0"/>
                        </a:p>
                        <a:p>
                          <a:pPr marL="0" lvl="0" indent="0" algn="l">
                            <a:spcBef>
                              <a:spcPts val="0"/>
                            </a:spcBef>
                            <a:spcAft>
                              <a:spcPts val="0"/>
                            </a:spcAft>
                            <a:buNone/>
                          </a:pPr>
                          <a:r>
                            <a:rPr lang="en" sz="1900" b="0" i="0" u="none" strike="noStrike" noProof="0" dirty="0">
                              <a:solidFill>
                                <a:schemeClr val="dk1"/>
                              </a:solidFill>
                              <a:latin typeface="PT Serif"/>
                            </a:rPr>
                            <a:t>(</a:t>
                          </a:r>
                          <a:r>
                            <a:rPr lang="en" sz="1900" dirty="0">
                              <a:solidFill>
                                <a:schemeClr val="dk1"/>
                              </a:solidFill>
                              <a:latin typeface="PT Serif"/>
                              <a:ea typeface="PT Serif"/>
                              <a:cs typeface="PT Serif"/>
                              <a:sym typeface="PT Serif"/>
                            </a:rPr>
                            <a:t>semi-adaptive </a:t>
                          </a:r>
                          <a:r>
                            <a:rPr lang="en" sz="1900" b="0" i="0" u="none" strike="noStrike" noProof="0" dirty="0">
                              <a:solidFill>
                                <a:schemeClr val="dk1"/>
                              </a:solidFill>
                              <a:latin typeface="PT Serif"/>
                            </a:rPr>
                            <a:t>uf-1 with stronger assumptions)</a:t>
                          </a:r>
                          <a:endParaRPr dirty="0">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Short signatures</a:t>
                          </a:r>
                          <a:endParaRPr sz="1900" dirty="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5"/>
                      </a:ext>
                    </a:extLst>
                  </a:tr>
                </a:tbl>
              </a:graphicData>
            </a:graphic>
          </p:graphicFrame>
        </mc:Fallback>
      </mc:AlternateContent>
      <p:sp>
        <p:nvSpPr>
          <p:cNvPr id="2" name="Round Diagonal Corner Rectangle 1">
            <a:extLst>
              <a:ext uri="{FF2B5EF4-FFF2-40B4-BE49-F238E27FC236}">
                <a16:creationId xmlns:a16="http://schemas.microsoft.com/office/drawing/2014/main" id="{FC688208-4A6B-ECE3-48B0-270FBB9C198B}"/>
              </a:ext>
            </a:extLst>
          </p:cNvPr>
          <p:cNvSpPr/>
          <p:nvPr/>
        </p:nvSpPr>
        <p:spPr>
          <a:xfrm>
            <a:off x="64937" y="2949522"/>
            <a:ext cx="8998126" cy="1073838"/>
          </a:xfrm>
          <a:prstGeom prst="round2DiagRect">
            <a:avLst/>
          </a:prstGeom>
          <a:solidFill>
            <a:schemeClr val="accent1">
              <a:alpha val="3966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92" name="Google Shape;792;p58"/>
              <p:cNvSpPr txBox="1">
                <a:spLocks noGrp="1"/>
              </p:cNvSpPr>
              <p:nvPr>
                <p:ph type="body" idx="1"/>
              </p:nvPr>
            </p:nvSpPr>
            <p:spPr>
              <a:xfrm>
                <a:off x="163025" y="670799"/>
                <a:ext cx="8795100" cy="3593087"/>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000" dirty="0"/>
                  <a:t>Consider </a:t>
                </a:r>
              </a:p>
              <a:p>
                <a:pPr marL="457200" lvl="0" indent="-355600" algn="l" rtl="0">
                  <a:lnSpc>
                    <a:spcPct val="100000"/>
                  </a:lnSpc>
                  <a:spcBef>
                    <a:spcPts val="600"/>
                  </a:spcBef>
                  <a:spcAft>
                    <a:spcPts val="600"/>
                  </a:spcAft>
                  <a:buSzPts val="2000"/>
                  <a:buChar char="-"/>
                </a:pPr>
                <a:r>
                  <a:rPr lang="en-US" sz="2000" dirty="0"/>
                  <a:t>Group 𝔾 of prime order </a:t>
                </a:r>
                <a:r>
                  <a:rPr lang="en-US" sz="2000" i="1" dirty="0"/>
                  <a:t>q</a:t>
                </a:r>
                <a:r>
                  <a:rPr lang="en-US" sz="2000" dirty="0"/>
                  <a:t> and with generator 𝑔</a:t>
                </a:r>
              </a:p>
              <a:p>
                <a:pPr marL="457200" lvl="0" indent="-355600" algn="l" rtl="0">
                  <a:lnSpc>
                    <a:spcPct val="100000"/>
                  </a:lnSpc>
                  <a:spcBef>
                    <a:spcPts val="600"/>
                  </a:spcBef>
                  <a:spcAft>
                    <a:spcPts val="600"/>
                  </a:spcAft>
                  <a:buSzPts val="2000"/>
                  <a:buChar char="-"/>
                </a:pPr>
                <a:r>
                  <a:rPr lang="en-US" sz="2000" dirty="0"/>
                  <a:t>Bilinear pairing 𝑒 : 𝔾 × 𝔾 </a:t>
                </a:r>
                <a:r>
                  <a:rPr lang="en-US" sz="1600" dirty="0"/>
                  <a:t>→</a:t>
                </a:r>
                <a:r>
                  <a:rPr lang="en-US" sz="2000" dirty="0"/>
                  <a:t> 𝔾</a:t>
                </a:r>
                <a:r>
                  <a:rPr lang="en-US" sz="2000" baseline="-25000" dirty="0"/>
                  <a:t>T  </a:t>
                </a:r>
                <a:r>
                  <a:rPr lang="en-US" sz="2000" dirty="0"/>
                  <a:t> (of order </a:t>
                </a:r>
                <a:r>
                  <a:rPr lang="en-US" sz="2000" i="1" dirty="0"/>
                  <a:t>q</a:t>
                </a:r>
                <a:r>
                  <a:rPr lang="en-US" sz="2000" dirty="0"/>
                  <a:t>)</a:t>
                </a:r>
              </a:p>
              <a:p>
                <a:pPr marL="457200" lvl="0" indent="-355600" algn="l" rtl="0">
                  <a:lnSpc>
                    <a:spcPct val="100000"/>
                  </a:lnSpc>
                  <a:spcBef>
                    <a:spcPts val="600"/>
                  </a:spcBef>
                  <a:spcAft>
                    <a:spcPts val="600"/>
                  </a:spcAft>
                  <a:buSzPts val="2000"/>
                  <a:buChar char="-"/>
                </a:pPr>
                <a:r>
                  <a:rPr lang="en-US" sz="2000" dirty="0"/>
                  <a:t>Hash function 𝐻 : ℳ </a:t>
                </a:r>
                <a:r>
                  <a:rPr lang="en-US" sz="1600" dirty="0"/>
                  <a:t>→</a:t>
                </a:r>
                <a:r>
                  <a:rPr lang="en-US" sz="2000" dirty="0"/>
                  <a:t> 𝔾</a:t>
                </a:r>
              </a:p>
              <a:p>
                <a:pPr marL="101600" lvl="0" indent="0" algn="l" rtl="0">
                  <a:lnSpc>
                    <a:spcPct val="100000"/>
                  </a:lnSpc>
                  <a:spcBef>
                    <a:spcPts val="300"/>
                  </a:spcBef>
                  <a:spcAft>
                    <a:spcPts val="600"/>
                  </a:spcAft>
                  <a:buSzPts val="2000"/>
                  <a:buNone/>
                </a:pPr>
                <a:endParaRPr lang="en-US" sz="2000" dirty="0"/>
              </a:p>
              <a:p>
                <a:pPr marL="0" lvl="0" indent="0">
                  <a:lnSpc>
                    <a:spcPct val="100000"/>
                  </a:lnSpc>
                  <a:spcBef>
                    <a:spcPts val="1200"/>
                  </a:spcBef>
                  <a:spcAft>
                    <a:spcPts val="1200"/>
                  </a:spcAft>
                  <a:buNone/>
                </a:pPr>
                <a:r>
                  <a:rPr lang="en-US" sz="2000" b="1" dirty="0" err="1"/>
                  <a:t>KeyGen</a:t>
                </a:r>
                <a:r>
                  <a:rPr lang="en-US" sz="2000" b="1" dirty="0"/>
                  <a:t>():      </a:t>
                </a:r>
                <a:r>
                  <a:rPr lang="en-US" sz="2000" dirty="0"/>
                  <a:t>𝛼 </a:t>
                </a:r>
                <a:r>
                  <a:rPr lang="en-US" sz="1600" dirty="0"/>
                  <a:t>←$</a:t>
                </a:r>
                <a:r>
                  <a:rPr lang="en-US" sz="2000" dirty="0"/>
                  <a:t>  </a:t>
                </a:r>
                <a:r>
                  <a:rPr lang="en-US" sz="2000" dirty="0" err="1"/>
                  <a:t>ℤ</a:t>
                </a:r>
                <a:r>
                  <a:rPr lang="en-US" sz="2000" i="1" baseline="-25000" dirty="0" err="1"/>
                  <a:t>q</a:t>
                </a:r>
                <a:r>
                  <a:rPr lang="en-US" sz="2000" i="1" baseline="-25000" dirty="0"/>
                  <a:t> </a:t>
                </a:r>
                <a:r>
                  <a:rPr lang="en-US" sz="2000" i="1" dirty="0"/>
                  <a:t> </a:t>
                </a:r>
                <a:r>
                  <a:rPr lang="en-US" sz="2000" dirty="0"/>
                  <a:t>and set   </a:t>
                </a:r>
                <a14:m>
                  <m:oMath xmlns:m="http://schemas.openxmlformats.org/officeDocument/2006/math">
                    <m:r>
                      <a:rPr lang="en-US" sz="2000" b="0" i="1" smtClean="0">
                        <a:latin typeface="Cambria Math" panose="02040503050406030204" pitchFamily="18" charset="0"/>
                      </a:rPr>
                      <m:t>𝑠</m:t>
                    </m:r>
                    <m:r>
                      <a:rPr lang="en-US" sz="2000" i="1">
                        <a:latin typeface="Cambria Math" panose="02040503050406030204" pitchFamily="18" charset="0"/>
                      </a:rPr>
                      <m:t>𝑘</m:t>
                    </m:r>
                  </m:oMath>
                </a14:m>
                <a:r>
                  <a:rPr lang="en-US" sz="2000" dirty="0"/>
                  <a:t> </a:t>
                </a:r>
                <a:r>
                  <a:rPr lang="en-US" sz="1600" dirty="0"/>
                  <a:t>←</a:t>
                </a:r>
                <a:r>
                  <a:rPr lang="en-US" sz="2000" dirty="0"/>
                  <a:t> 𝛼,   </a:t>
                </a:r>
                <a14:m>
                  <m:oMath xmlns:m="http://schemas.openxmlformats.org/officeDocument/2006/math">
                    <m:r>
                      <a:rPr lang="en-US" sz="2000" i="1">
                        <a:latin typeface="Cambria Math" panose="02040503050406030204" pitchFamily="18" charset="0"/>
                      </a:rPr>
                      <m:t>𝑝𝑘</m:t>
                    </m:r>
                  </m:oMath>
                </a14:m>
                <a:r>
                  <a:rPr lang="en-US" sz="2000" dirty="0"/>
                  <a:t> </a:t>
                </a:r>
                <a:r>
                  <a:rPr lang="en-US" sz="1600" dirty="0"/>
                  <a:t>←</a:t>
                </a:r>
                <a:r>
                  <a:rPr lang="en-US" sz="2000" dirty="0"/>
                  <a:t> 𝑔</a:t>
                </a:r>
                <a:r>
                  <a:rPr lang="en-US" sz="2400" baseline="30000" dirty="0"/>
                  <a:t>𝛼</a:t>
                </a:r>
                <a:r>
                  <a:rPr lang="en-US" sz="2000" baseline="30000" dirty="0"/>
                  <a:t> </a:t>
                </a:r>
                <a:endParaRPr lang="en-US" sz="2000" dirty="0"/>
              </a:p>
              <a:p>
                <a:pPr marL="0" lvl="0" indent="0">
                  <a:lnSpc>
                    <a:spcPct val="100000"/>
                  </a:lnSpc>
                  <a:spcBef>
                    <a:spcPts val="1200"/>
                  </a:spcBef>
                  <a:spcAft>
                    <a:spcPts val="1200"/>
                  </a:spcAft>
                  <a:buNone/>
                </a:pPr>
                <a:r>
                  <a:rPr lang="en-US" sz="2000" b="1" dirty="0"/>
                  <a:t>Sign(</a:t>
                </a:r>
                <a14:m>
                  <m:oMath xmlns:m="http://schemas.openxmlformats.org/officeDocument/2006/math">
                    <m:r>
                      <a:rPr lang="en-US" sz="2000" b="1" i="0" smtClean="0">
                        <a:latin typeface="Cambria Math" panose="02040503050406030204" pitchFamily="18" charset="0"/>
                      </a:rPr>
                      <m:t> </m:t>
                    </m:r>
                    <m:r>
                      <a:rPr lang="en-US" sz="2000" b="1" i="1" smtClean="0">
                        <a:latin typeface="Cambria Math" panose="02040503050406030204" pitchFamily="18" charset="0"/>
                      </a:rPr>
                      <m:t>𝒔</m:t>
                    </m:r>
                    <m:r>
                      <a:rPr lang="en-US" sz="2000" b="1" i="1">
                        <a:latin typeface="Cambria Math" panose="02040503050406030204" pitchFamily="18" charset="0"/>
                      </a:rPr>
                      <m:t>𝒌</m:t>
                    </m:r>
                    <m:r>
                      <a:rPr lang="en-US" sz="2000" b="1" i="1" smtClean="0">
                        <a:latin typeface="Cambria Math" panose="02040503050406030204" pitchFamily="18" charset="0"/>
                      </a:rPr>
                      <m:t>, </m:t>
                    </m:r>
                    <m:r>
                      <a:rPr lang="en-US" sz="2000" b="1" i="1" smtClean="0">
                        <a:latin typeface="Cambria Math" panose="02040503050406030204" pitchFamily="18" charset="0"/>
                      </a:rPr>
                      <m:t>𝒎</m:t>
                    </m:r>
                  </m:oMath>
                </a14:m>
                <a:r>
                  <a:rPr lang="en-US" sz="2000" b="1" dirty="0"/>
                  <a:t>):    </a:t>
                </a:r>
                <a:r>
                  <a:rPr lang="en-US" sz="2000" dirty="0"/>
                  <a:t>return  𝜎 </a:t>
                </a:r>
                <a:r>
                  <a:rPr lang="en-US" sz="1600" dirty="0"/>
                  <a:t>←</a:t>
                </a:r>
                <a:r>
                  <a:rPr lang="en-US" sz="2000" dirty="0"/>
                  <a:t> </a:t>
                </a:r>
                <a14:m>
                  <m:oMath xmlns:m="http://schemas.openxmlformats.org/officeDocument/2006/math">
                    <m:r>
                      <a:rPr lang="en-US" sz="2000" b="0" i="1" smtClean="0">
                        <a:latin typeface="Cambria Math" panose="02040503050406030204" pitchFamily="18" charset="0"/>
                      </a:rPr>
                      <m:t>𝐻</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𝑚</m:t>
                            </m:r>
                          </m:e>
                        </m:d>
                      </m:e>
                      <m:sup>
                        <m:r>
                          <a:rPr lang="en-US" sz="2000" b="0" i="1" smtClean="0">
                            <a:latin typeface="Cambria Math" panose="02040503050406030204" pitchFamily="18" charset="0"/>
                          </a:rPr>
                          <m:t>𝛼</m:t>
                        </m:r>
                      </m:sup>
                    </m:sSup>
                  </m:oMath>
                </a14:m>
                <a:r>
                  <a:rPr lang="en-US" sz="2000" dirty="0"/>
                  <a:t>     // 𝛼 is the secret key</a:t>
                </a:r>
              </a:p>
              <a:p>
                <a:pPr marL="0" lvl="0" indent="0">
                  <a:lnSpc>
                    <a:spcPct val="100000"/>
                  </a:lnSpc>
                  <a:spcBef>
                    <a:spcPts val="1200"/>
                  </a:spcBef>
                  <a:spcAft>
                    <a:spcPts val="1200"/>
                  </a:spcAft>
                  <a:buNone/>
                </a:pPr>
                <a:r>
                  <a:rPr lang="en-US" sz="2000" b="1" dirty="0"/>
                  <a:t>Verify(</a:t>
                </a:r>
                <a14:m>
                  <m:oMath xmlns:m="http://schemas.openxmlformats.org/officeDocument/2006/math">
                    <m:r>
                      <a:rPr lang="en-US" sz="2000" b="1" i="0" smtClean="0">
                        <a:latin typeface="Cambria Math" panose="02040503050406030204" pitchFamily="18" charset="0"/>
                      </a:rPr>
                      <m:t> </m:t>
                    </m:r>
                    <m:r>
                      <a:rPr lang="en-US" sz="2000" b="1" i="1">
                        <a:latin typeface="Cambria Math" panose="02040503050406030204" pitchFamily="18" charset="0"/>
                      </a:rPr>
                      <m:t>𝒑𝒌</m:t>
                    </m:r>
                    <m:r>
                      <a:rPr lang="en-US" sz="2000" b="1" i="1" smtClean="0">
                        <a:latin typeface="Cambria Math" panose="02040503050406030204" pitchFamily="18" charset="0"/>
                      </a:rPr>
                      <m:t>, </m:t>
                    </m:r>
                    <m:r>
                      <a:rPr lang="en-US" sz="2000" b="1" i="1" smtClean="0">
                        <a:latin typeface="Cambria Math" panose="02040503050406030204" pitchFamily="18" charset="0"/>
                      </a:rPr>
                      <m:t>𝒎</m:t>
                    </m:r>
                  </m:oMath>
                </a14:m>
                <a:r>
                  <a:rPr lang="en-US" sz="2000" b="1" dirty="0"/>
                  <a:t>, 𝜎):   </a:t>
                </a:r>
                <a:r>
                  <a:rPr lang="en-US" sz="2000" dirty="0"/>
                  <a:t>return  </a:t>
                </a:r>
                <a:r>
                  <a:rPr lang="en-US" sz="2000" b="1" dirty="0"/>
                  <a:t> </a:t>
                </a:r>
                <a:r>
                  <a:rPr lang="en-US" sz="2000" dirty="0"/>
                  <a:t>𝑒( 𝑔 , 𝜎 ) == 𝑒(</a:t>
                </a:r>
                <a14:m>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𝑝𝑘</m:t>
                    </m:r>
                    <m:r>
                      <a:rPr lang="en-US" sz="2000" b="0" i="1" smtClean="0">
                        <a:latin typeface="Cambria Math" panose="02040503050406030204" pitchFamily="18" charset="0"/>
                      </a:rPr>
                      <m:t> , </m:t>
                    </m:r>
                    <m:r>
                      <a:rPr lang="en-US" sz="2000" b="0" i="1" smtClean="0">
                        <a:latin typeface="Cambria Math" panose="02040503050406030204" pitchFamily="18" charset="0"/>
                      </a:rPr>
                      <m:t>𝐻</m:t>
                    </m:r>
                    <m:r>
                      <a:rPr lang="en-US" sz="2000" b="0" i="1" smtClean="0">
                        <a:latin typeface="Cambria Math" panose="02040503050406030204" pitchFamily="18" charset="0"/>
                      </a:rPr>
                      <m:t>(</m:t>
                    </m:r>
                    <m:r>
                      <a:rPr lang="en-US" sz="2000" b="0" i="1" smtClean="0">
                        <a:latin typeface="Cambria Math" panose="02040503050406030204" pitchFamily="18" charset="0"/>
                      </a:rPr>
                      <m:t>𝑚</m:t>
                    </m:r>
                    <m:r>
                      <a:rPr lang="en-US" sz="2000" b="0" i="1" smtClean="0">
                        <a:latin typeface="Cambria Math" panose="02040503050406030204" pitchFamily="18" charset="0"/>
                      </a:rPr>
                      <m:t>)</m:t>
                    </m:r>
                  </m:oMath>
                </a14:m>
                <a:r>
                  <a:rPr lang="en-US" sz="2000" dirty="0"/>
                  <a:t> )</a:t>
                </a:r>
              </a:p>
            </p:txBody>
          </p:sp>
        </mc:Choice>
        <mc:Fallback xmlns="">
          <p:sp>
            <p:nvSpPr>
              <p:cNvPr id="792" name="Google Shape;792;p58"/>
              <p:cNvSpPr txBox="1">
                <a:spLocks noGrp="1" noRot="1" noChangeAspect="1" noMove="1" noResize="1" noEditPoints="1" noAdjustHandles="1" noChangeArrowheads="1" noChangeShapeType="1" noTextEdit="1"/>
              </p:cNvSpPr>
              <p:nvPr>
                <p:ph type="body" idx="1"/>
              </p:nvPr>
            </p:nvSpPr>
            <p:spPr>
              <a:xfrm>
                <a:off x="163025" y="670799"/>
                <a:ext cx="8795100" cy="3593087"/>
              </a:xfrm>
              <a:prstGeom prst="rect">
                <a:avLst/>
              </a:prstGeom>
              <a:blipFill>
                <a:blip r:embed="rId3"/>
                <a:stretch>
                  <a:fillRect l="-720" b="-11972"/>
                </a:stretch>
              </a:blipFill>
            </p:spPr>
            <p:txBody>
              <a:bodyPr/>
              <a:lstStyle/>
              <a:p>
                <a:r>
                  <a:rPr lang="en-US">
                    <a:noFill/>
                  </a:rPr>
                  <a:t> </a:t>
                </a:r>
              </a:p>
            </p:txBody>
          </p:sp>
        </mc:Fallback>
      </mc:AlternateContent>
      <p:sp>
        <p:nvSpPr>
          <p:cNvPr id="793" name="Google Shape;793;p58"/>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BLS Overview</a:t>
            </a:r>
            <a:endParaRPr/>
          </a:p>
        </p:txBody>
      </p:sp>
    </p:spTree>
    <p:extLst>
      <p:ext uri="{BB962C8B-B14F-4D97-AF65-F5344CB8AC3E}">
        <p14:creationId xmlns:p14="http://schemas.microsoft.com/office/powerpoint/2010/main" val="313725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2">
                                            <p:txEl>
                                              <p:pRg st="0" end="0"/>
                                            </p:txEl>
                                          </p:spTgt>
                                        </p:tgtEl>
                                        <p:attrNameLst>
                                          <p:attrName>style.visibility</p:attrName>
                                        </p:attrNameLst>
                                      </p:cBhvr>
                                      <p:to>
                                        <p:strVal val="visible"/>
                                      </p:to>
                                    </p:set>
                                    <p:animEffect transition="in" filter="fade">
                                      <p:cBhvr>
                                        <p:cTn id="7" dur="1000"/>
                                        <p:tgtEl>
                                          <p:spTgt spid="7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2">
                                            <p:txEl>
                                              <p:pRg st="1" end="1"/>
                                            </p:txEl>
                                          </p:spTgt>
                                        </p:tgtEl>
                                        <p:attrNameLst>
                                          <p:attrName>style.visibility</p:attrName>
                                        </p:attrNameLst>
                                      </p:cBhvr>
                                      <p:to>
                                        <p:strVal val="visible"/>
                                      </p:to>
                                    </p:set>
                                    <p:animEffect transition="in" filter="fade">
                                      <p:cBhvr>
                                        <p:cTn id="12" dur="1000"/>
                                        <p:tgtEl>
                                          <p:spTgt spid="7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2">
                                            <p:txEl>
                                              <p:pRg st="2" end="2"/>
                                            </p:txEl>
                                          </p:spTgt>
                                        </p:tgtEl>
                                        <p:attrNameLst>
                                          <p:attrName>style.visibility</p:attrName>
                                        </p:attrNameLst>
                                      </p:cBhvr>
                                      <p:to>
                                        <p:strVal val="visible"/>
                                      </p:to>
                                    </p:set>
                                    <p:animEffect transition="in" filter="fade">
                                      <p:cBhvr>
                                        <p:cTn id="17" dur="1000"/>
                                        <p:tgtEl>
                                          <p:spTgt spid="7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92">
                                            <p:txEl>
                                              <p:pRg st="3" end="3"/>
                                            </p:txEl>
                                          </p:spTgt>
                                        </p:tgtEl>
                                        <p:attrNameLst>
                                          <p:attrName>style.visibility</p:attrName>
                                        </p:attrNameLst>
                                      </p:cBhvr>
                                      <p:to>
                                        <p:strVal val="visible"/>
                                      </p:to>
                                    </p:set>
                                    <p:animEffect transition="in" filter="fade">
                                      <p:cBhvr>
                                        <p:cTn id="22" dur="1000"/>
                                        <p:tgtEl>
                                          <p:spTgt spid="7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2">
                                            <p:txEl>
                                              <p:pRg st="5" end="5"/>
                                            </p:txEl>
                                          </p:spTgt>
                                        </p:tgtEl>
                                        <p:attrNameLst>
                                          <p:attrName>style.visibility</p:attrName>
                                        </p:attrNameLst>
                                      </p:cBhvr>
                                      <p:to>
                                        <p:strVal val="visible"/>
                                      </p:to>
                                    </p:set>
                                    <p:animEffect transition="in" filter="fade">
                                      <p:cBhvr>
                                        <p:cTn id="27" dur="1000"/>
                                        <p:tgtEl>
                                          <p:spTgt spid="79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92">
                                            <p:txEl>
                                              <p:pRg st="6" end="6"/>
                                            </p:txEl>
                                          </p:spTgt>
                                        </p:tgtEl>
                                        <p:attrNameLst>
                                          <p:attrName>style.visibility</p:attrName>
                                        </p:attrNameLst>
                                      </p:cBhvr>
                                      <p:to>
                                        <p:strVal val="visible"/>
                                      </p:to>
                                    </p:set>
                                    <p:animEffect transition="in" filter="fade">
                                      <p:cBhvr>
                                        <p:cTn id="32" dur="1000"/>
                                        <p:tgtEl>
                                          <p:spTgt spid="79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92">
                                            <p:txEl>
                                              <p:pRg st="7" end="7"/>
                                            </p:txEl>
                                          </p:spTgt>
                                        </p:tgtEl>
                                        <p:attrNameLst>
                                          <p:attrName>style.visibility</p:attrName>
                                        </p:attrNameLst>
                                      </p:cBhvr>
                                      <p:to>
                                        <p:strVal val="visible"/>
                                      </p:to>
                                    </p:set>
                                    <p:animEffect transition="in" filter="fade">
                                      <p:cBhvr>
                                        <p:cTn id="37" dur="1000"/>
                                        <p:tgtEl>
                                          <p:spTgt spid="7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64"/>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BLS-based Accountable TS (no Proactive Refresh)</a:t>
            </a:r>
            <a:endParaRPr dirty="0"/>
          </a:p>
        </p:txBody>
      </p:sp>
      <p:pic>
        <p:nvPicPr>
          <p:cNvPr id="947" name="Google Shape;947;p64"/>
          <p:cNvPicPr preferRelativeResize="0"/>
          <p:nvPr/>
        </p:nvPicPr>
        <p:blipFill>
          <a:blip r:embed="rId3">
            <a:alphaModFix/>
          </a:blip>
          <a:stretch>
            <a:fillRect/>
          </a:stretch>
        </p:blipFill>
        <p:spPr>
          <a:xfrm>
            <a:off x="3493575" y="1039679"/>
            <a:ext cx="834050" cy="1152898"/>
          </a:xfrm>
          <a:prstGeom prst="rect">
            <a:avLst/>
          </a:prstGeom>
          <a:noFill/>
          <a:ln>
            <a:noFill/>
          </a:ln>
        </p:spPr>
      </p:pic>
      <mc:AlternateContent xmlns:mc="http://schemas.openxmlformats.org/markup-compatibility/2006" xmlns:a14="http://schemas.microsoft.com/office/drawing/2010/main">
        <mc:Choice Requires="a14">
          <p:sp>
            <p:nvSpPr>
              <p:cNvPr id="948" name="Google Shape;948;p64"/>
              <p:cNvSpPr txBox="1"/>
              <p:nvPr/>
            </p:nvSpPr>
            <p:spPr>
              <a:xfrm>
                <a:off x="3289177" y="2163996"/>
                <a:ext cx="1336622" cy="51607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a14:m>
                <a:r>
                  <a:rPr lang="en" sz="1600" dirty="0">
                    <a:solidFill>
                      <a:schemeClr val="dk1"/>
                    </a:solidFill>
                  </a:rPr>
                  <a:t> </a:t>
                </a:r>
                <a14:m>
                  <m:oMath xmlns:m="http://schemas.openxmlformats.org/officeDocument/2006/math">
                    <m:r>
                      <m:rPr>
                        <m:nor/>
                      </m:rPr>
                      <a:rPr lang="en" sz="1600" dirty="0">
                        <a:solidFill>
                          <a:schemeClr val="dk1"/>
                        </a:solidFill>
                      </a:rPr>
                      <m:t>←$</m:t>
                    </m:r>
                  </m:oMath>
                </a14:m>
                <a:r>
                  <a:rPr lang="en-US" sz="1600" dirty="0"/>
                  <a:t>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ℤ</m:t>
                        </m:r>
                      </m:e>
                      <m:sub>
                        <m:r>
                          <a:rPr lang="en-US" sz="2000" i="1">
                            <a:latin typeface="Cambria Math" panose="02040503050406030204" pitchFamily="18" charset="0"/>
                            <a:ea typeface="Cambria Math" panose="02040503050406030204" pitchFamily="18" charset="0"/>
                          </a:rPr>
                          <m:t>𝑞</m:t>
                        </m:r>
                      </m:sub>
                    </m:sSub>
                  </m:oMath>
                </a14:m>
                <a:endParaRPr sz="1600" dirty="0"/>
              </a:p>
            </p:txBody>
          </p:sp>
        </mc:Choice>
        <mc:Fallback xmlns="">
          <p:sp>
            <p:nvSpPr>
              <p:cNvPr id="948" name="Google Shape;948;p64"/>
              <p:cNvSpPr txBox="1">
                <a:spLocks noRot="1" noChangeAspect="1" noMove="1" noResize="1" noEditPoints="1" noAdjustHandles="1" noChangeArrowheads="1" noChangeShapeType="1" noTextEdit="1"/>
              </p:cNvSpPr>
              <p:nvPr/>
            </p:nvSpPr>
            <p:spPr>
              <a:xfrm>
                <a:off x="3289177" y="2163996"/>
                <a:ext cx="1336622" cy="516073"/>
              </a:xfrm>
              <a:prstGeom prst="rect">
                <a:avLst/>
              </a:prstGeom>
              <a:blipFill>
                <a:blip r:embed="rId4"/>
                <a:stretch>
                  <a:fillRect/>
                </a:stretch>
              </a:blipFill>
              <a:ln>
                <a:noFill/>
              </a:ln>
            </p:spPr>
            <p:txBody>
              <a:bodyPr/>
              <a:lstStyle/>
              <a:p>
                <a:r>
                  <a:rPr lang="en-US">
                    <a:noFill/>
                  </a:rPr>
                  <a:t> </a:t>
                </a:r>
              </a:p>
            </p:txBody>
          </p:sp>
        </mc:Fallback>
      </mc:AlternateContent>
      <p:pic>
        <p:nvPicPr>
          <p:cNvPr id="950" name="Google Shape;950;p64"/>
          <p:cNvPicPr preferRelativeResize="0"/>
          <p:nvPr/>
        </p:nvPicPr>
        <p:blipFill>
          <a:blip r:embed="rId5">
            <a:alphaModFix/>
          </a:blip>
          <a:stretch>
            <a:fillRect/>
          </a:stretch>
        </p:blipFill>
        <p:spPr>
          <a:xfrm>
            <a:off x="5557000" y="1068279"/>
            <a:ext cx="834050" cy="1095717"/>
          </a:xfrm>
          <a:prstGeom prst="rect">
            <a:avLst/>
          </a:prstGeom>
          <a:noFill/>
          <a:ln>
            <a:noFill/>
          </a:ln>
        </p:spPr>
      </p:pic>
      <p:pic>
        <p:nvPicPr>
          <p:cNvPr id="952" name="Google Shape;952;p64"/>
          <p:cNvPicPr preferRelativeResize="0"/>
          <p:nvPr/>
        </p:nvPicPr>
        <p:blipFill>
          <a:blip r:embed="rId6">
            <a:alphaModFix/>
          </a:blip>
          <a:stretch>
            <a:fillRect/>
          </a:stretch>
        </p:blipFill>
        <p:spPr>
          <a:xfrm>
            <a:off x="7441640" y="1039679"/>
            <a:ext cx="909710" cy="1152900"/>
          </a:xfrm>
          <a:prstGeom prst="rect">
            <a:avLst/>
          </a:prstGeom>
          <a:noFill/>
          <a:ln>
            <a:noFill/>
          </a:ln>
        </p:spPr>
      </p:pic>
      <p:sp>
        <p:nvSpPr>
          <p:cNvPr id="954" name="Google Shape;954;p64"/>
          <p:cNvSpPr txBox="1">
            <a:spLocks noGrp="1"/>
          </p:cNvSpPr>
          <p:nvPr>
            <p:ph type="body" idx="1"/>
          </p:nvPr>
        </p:nvSpPr>
        <p:spPr>
          <a:xfrm>
            <a:off x="212720" y="594600"/>
            <a:ext cx="8520600" cy="826696"/>
          </a:xfrm>
          <a:prstGeom prst="rect">
            <a:avLst/>
          </a:prstGeom>
        </p:spPr>
        <p:txBody>
          <a:bodyPr spcFirstLastPara="1" wrap="square" lIns="91425" tIns="91425" rIns="91425" bIns="91425" anchor="t" anchorCtr="0">
            <a:normAutofit/>
          </a:bodyPr>
          <a:lstStyle/>
          <a:p>
            <a:pPr marL="0" indent="0">
              <a:spcAft>
                <a:spcPts val="1200"/>
              </a:spcAft>
              <a:buNone/>
            </a:pPr>
            <a:r>
              <a:rPr lang="en-US" sz="2000" b="1" dirty="0" err="1"/>
              <a:t>KeyGen</a:t>
            </a:r>
            <a:r>
              <a:rPr lang="en-US" sz="2000" b="1" dirty="0"/>
              <a:t>():</a:t>
            </a:r>
            <a:r>
              <a:rPr lang="en-US" sz="2000" dirty="0"/>
              <a:t> All parties randomly sample their secret keys:</a:t>
            </a:r>
          </a:p>
        </p:txBody>
      </p:sp>
      <mc:AlternateContent xmlns:mc="http://schemas.openxmlformats.org/markup-compatibility/2006" xmlns:a14="http://schemas.microsoft.com/office/drawing/2010/main">
        <mc:Choice Requires="a14">
          <p:sp>
            <p:nvSpPr>
              <p:cNvPr id="957" name="Google Shape;957;p64"/>
              <p:cNvSpPr txBox="1"/>
              <p:nvPr/>
            </p:nvSpPr>
            <p:spPr>
              <a:xfrm>
                <a:off x="212720" y="1088713"/>
                <a:ext cx="6526010" cy="3633913"/>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14:m>
                  <m:oMath xmlns:m="http://schemas.openxmlformats.org/officeDocument/2006/math">
                    <m:r>
                      <a:rPr lang="en-US" sz="2000" b="0" i="1" smtClean="0">
                        <a:solidFill>
                          <a:schemeClr val="dk1"/>
                        </a:solidFill>
                        <a:latin typeface="Cambria Math" panose="02040503050406030204" pitchFamily="18" charset="0"/>
                        <a:ea typeface="PT Serif"/>
                        <a:cs typeface="PT Serif"/>
                        <a:sym typeface="PT Serif"/>
                      </a:rPr>
                      <m:t> </m:t>
                    </m:r>
                    <m:r>
                      <a:rPr lang="en-US" sz="2000" b="0" i="1" smtClean="0">
                        <a:solidFill>
                          <a:schemeClr val="bg2"/>
                        </a:solidFill>
                        <a:latin typeface="Cambria Math" panose="02040503050406030204" pitchFamily="18" charset="0"/>
                        <a:ea typeface="PT Serif"/>
                        <a:cs typeface="PT Serif"/>
                        <a:sym typeface="PT Serif"/>
                      </a:rPr>
                      <m:t>𝑝</m:t>
                    </m:r>
                    <m:sSub>
                      <m:sSubPr>
                        <m:ctrlPr>
                          <a:rPr lang="en-US" sz="2000" b="0" i="1" smtClean="0">
                            <a:solidFill>
                              <a:schemeClr val="bg2"/>
                            </a:solidFill>
                            <a:latin typeface="Cambria Math" panose="02040503050406030204" pitchFamily="18" charset="0"/>
                            <a:ea typeface="PT Serif"/>
                            <a:cs typeface="PT Serif"/>
                            <a:sym typeface="PT Serif"/>
                          </a:rPr>
                        </m:ctrlPr>
                      </m:sSubPr>
                      <m:e>
                        <m:r>
                          <a:rPr lang="en-US" sz="2000" b="0" i="1" smtClean="0">
                            <a:solidFill>
                              <a:schemeClr val="bg2"/>
                            </a:solidFill>
                            <a:latin typeface="Cambria Math" panose="02040503050406030204" pitchFamily="18" charset="0"/>
                            <a:ea typeface="PT Serif"/>
                            <a:cs typeface="PT Serif"/>
                            <a:sym typeface="PT Serif"/>
                          </a:rPr>
                          <m:t>𝑘</m:t>
                        </m:r>
                      </m:e>
                      <m:sub>
                        <m:r>
                          <a:rPr lang="en-US" sz="2000" b="0" i="1" smtClean="0">
                            <a:solidFill>
                              <a:schemeClr val="bg2"/>
                            </a:solidFill>
                            <a:latin typeface="Cambria Math" panose="02040503050406030204" pitchFamily="18" charset="0"/>
                            <a:ea typeface="PT Serif"/>
                            <a:cs typeface="PT Serif"/>
                            <a:sym typeface="PT Serif"/>
                          </a:rPr>
                          <m:t>𝑖</m:t>
                        </m:r>
                      </m:sub>
                    </m:sSub>
                  </m:oMath>
                </a14:m>
                <a:r>
                  <a:rPr lang="en-US" sz="2000" dirty="0">
                    <a:solidFill>
                      <a:schemeClr val="bg2"/>
                    </a:solidFill>
                    <a:latin typeface="PT Serif"/>
                    <a:ea typeface="PT Serif"/>
                    <a:cs typeface="PT Serif"/>
                    <a:sym typeface="PT Serif"/>
                  </a:rPr>
                  <a:t> ← </a:t>
                </a:r>
                <a14:m>
                  <m:oMath xmlns:m="http://schemas.openxmlformats.org/officeDocument/2006/math">
                    <m:sSup>
                      <m:sSupPr>
                        <m:ctrlPr>
                          <a:rPr lang="en-US" sz="2200" i="1" smtClean="0">
                            <a:solidFill>
                              <a:schemeClr val="bg2"/>
                            </a:solidFill>
                            <a:latin typeface="Cambria Math" panose="02040503050406030204" pitchFamily="18" charset="0"/>
                            <a:sym typeface="PT Serif"/>
                          </a:rPr>
                        </m:ctrlPr>
                      </m:sSupPr>
                      <m:e>
                        <m:r>
                          <a:rPr lang="en-US" sz="2200" b="0" i="1" smtClean="0">
                            <a:solidFill>
                              <a:schemeClr val="bg2"/>
                            </a:solidFill>
                            <a:latin typeface="Cambria Math" panose="02040503050406030204" pitchFamily="18" charset="0"/>
                            <a:sym typeface="PT Serif"/>
                          </a:rPr>
                          <m:t>𝑔</m:t>
                        </m:r>
                      </m:e>
                      <m:sup>
                        <m:r>
                          <a:rPr lang="en-US" sz="2200" b="0" i="1" smtClean="0">
                            <a:solidFill>
                              <a:schemeClr val="bg2"/>
                            </a:solidFill>
                            <a:latin typeface="Cambria Math" panose="02040503050406030204" pitchFamily="18" charset="0"/>
                            <a:sym typeface="PT Serif"/>
                          </a:rPr>
                          <m:t>𝑠</m:t>
                        </m:r>
                        <m:sSub>
                          <m:sSubPr>
                            <m:ctrlPr>
                              <a:rPr lang="en-US" sz="2200" b="0" i="1" smtClean="0">
                                <a:solidFill>
                                  <a:schemeClr val="bg2"/>
                                </a:solidFill>
                                <a:latin typeface="Cambria Math" panose="02040503050406030204" pitchFamily="18" charset="0"/>
                                <a:sym typeface="PT Serif"/>
                              </a:rPr>
                            </m:ctrlPr>
                          </m:sSubPr>
                          <m:e>
                            <m:r>
                              <a:rPr lang="en-US" sz="2200" b="0" i="1" smtClean="0">
                                <a:solidFill>
                                  <a:schemeClr val="bg2"/>
                                </a:solidFill>
                                <a:latin typeface="Cambria Math" panose="02040503050406030204" pitchFamily="18" charset="0"/>
                                <a:sym typeface="PT Serif"/>
                              </a:rPr>
                              <m:t>𝑘</m:t>
                            </m:r>
                          </m:e>
                          <m:sub>
                            <m:r>
                              <a:rPr lang="en-US" sz="2200" b="0" i="1" smtClean="0">
                                <a:solidFill>
                                  <a:schemeClr val="bg2"/>
                                </a:solidFill>
                                <a:latin typeface="Cambria Math" panose="02040503050406030204" pitchFamily="18" charset="0"/>
                                <a:sym typeface="PT Serif"/>
                              </a:rPr>
                              <m:t>𝑖</m:t>
                            </m:r>
                          </m:sub>
                        </m:sSub>
                      </m:sup>
                    </m:sSup>
                  </m:oMath>
                </a14:m>
                <a:endParaRPr lang="en-US" sz="2200" i="1" dirty="0">
                  <a:solidFill>
                    <a:schemeClr val="dk1"/>
                  </a:solidFill>
                  <a:latin typeface="Cambria Math" panose="02040503050406030204" pitchFamily="18" charset="0"/>
                  <a:sym typeface="PT Serif"/>
                </a:endParaRPr>
              </a:p>
              <a:p>
                <a:pPr lvl="0">
                  <a:lnSpc>
                    <a:spcPct val="115000"/>
                  </a:lnSpc>
                  <a:buClr>
                    <a:schemeClr val="dk1"/>
                  </a:buClr>
                  <a:buSzPts val="1100"/>
                </a:pPr>
                <a:r>
                  <a:rPr lang="en-US" sz="2000" dirty="0">
                    <a:solidFill>
                      <a:schemeClr val="dk2"/>
                    </a:solidFill>
                    <a:ea typeface="PT Serif"/>
                    <a:cs typeface="PT Serif"/>
                    <a:sym typeface="PT Serif"/>
                  </a:rPr>
                  <a:t> </a:t>
                </a:r>
                <a14:m>
                  <m:oMath xmlns:m="http://schemas.openxmlformats.org/officeDocument/2006/math">
                    <m:r>
                      <a:rPr lang="en-US" sz="2000" b="0" i="1" smtClean="0">
                        <a:solidFill>
                          <a:schemeClr val="dk2"/>
                        </a:solidFill>
                        <a:latin typeface="Cambria Math" panose="02040503050406030204" pitchFamily="18" charset="0"/>
                        <a:ea typeface="PT Serif"/>
                        <a:cs typeface="PT Serif"/>
                        <a:sym typeface="PT Serif"/>
                      </a:rPr>
                      <m:t>𝑝𝑘</m:t>
                    </m:r>
                    <m:r>
                      <a:rPr lang="en-US" sz="2000" b="0" i="1" smtClean="0">
                        <a:solidFill>
                          <a:schemeClr val="dk2"/>
                        </a:solidFill>
                        <a:latin typeface="Cambria Math" panose="02040503050406030204" pitchFamily="18" charset="0"/>
                        <a:ea typeface="PT Serif"/>
                        <a:cs typeface="PT Serif"/>
                        <a:sym typeface="PT Serif"/>
                      </a:rPr>
                      <m:t>=</m:t>
                    </m:r>
                    <m:d>
                      <m:dPr>
                        <m:begChr m:val="{"/>
                        <m:endChr m:val="}"/>
                        <m:ctrlPr>
                          <a:rPr lang="en-US" sz="2000" b="0" i="1" smtClean="0">
                            <a:solidFill>
                              <a:schemeClr val="dk2"/>
                            </a:solidFill>
                            <a:latin typeface="Cambria Math" panose="02040503050406030204" pitchFamily="18" charset="0"/>
                            <a:ea typeface="PT Serif"/>
                            <a:cs typeface="PT Serif"/>
                            <a:sym typeface="PT Serif"/>
                          </a:rPr>
                        </m:ctrlPr>
                      </m:dPr>
                      <m:e>
                        <m:r>
                          <a:rPr lang="en-US" sz="2000" b="0" i="1" smtClean="0">
                            <a:solidFill>
                              <a:schemeClr val="dk2"/>
                            </a:solidFill>
                            <a:latin typeface="Cambria Math" panose="02040503050406030204" pitchFamily="18" charset="0"/>
                            <a:ea typeface="PT Serif"/>
                            <a:cs typeface="PT Serif"/>
                            <a:sym typeface="PT Serif"/>
                          </a:rPr>
                          <m:t> </m:t>
                        </m:r>
                        <m:r>
                          <a:rPr lang="en-US" sz="2000" b="0" i="1" smtClean="0">
                            <a:solidFill>
                              <a:schemeClr val="dk2"/>
                            </a:solidFill>
                            <a:latin typeface="Cambria Math" panose="02040503050406030204" pitchFamily="18" charset="0"/>
                            <a:ea typeface="PT Serif"/>
                            <a:cs typeface="PT Serif"/>
                            <a:sym typeface="PT Serif"/>
                          </a:rPr>
                          <m:t>𝑝</m:t>
                        </m:r>
                        <m:sSub>
                          <m:sSubPr>
                            <m:ctrlPr>
                              <a:rPr lang="en-US" sz="2000" b="0" i="1" smtClean="0">
                                <a:solidFill>
                                  <a:schemeClr val="dk2"/>
                                </a:solidFill>
                                <a:latin typeface="Cambria Math" panose="02040503050406030204" pitchFamily="18" charset="0"/>
                                <a:ea typeface="PT Serif"/>
                                <a:cs typeface="PT Serif"/>
                                <a:sym typeface="PT Serif"/>
                              </a:rPr>
                            </m:ctrlPr>
                          </m:sSubPr>
                          <m:e>
                            <m:r>
                              <a:rPr lang="en-US" sz="2000" b="0" i="1" smtClean="0">
                                <a:solidFill>
                                  <a:schemeClr val="dk2"/>
                                </a:solidFill>
                                <a:latin typeface="Cambria Math" panose="02040503050406030204" pitchFamily="18" charset="0"/>
                                <a:ea typeface="PT Serif"/>
                                <a:cs typeface="PT Serif"/>
                                <a:sym typeface="PT Serif"/>
                              </a:rPr>
                              <m:t>𝑘</m:t>
                            </m:r>
                          </m:e>
                          <m:sub>
                            <m:r>
                              <a:rPr lang="en-US" sz="2000" b="0" i="1" smtClean="0">
                                <a:solidFill>
                                  <a:schemeClr val="dk2"/>
                                </a:solidFill>
                                <a:latin typeface="Cambria Math" panose="02040503050406030204" pitchFamily="18" charset="0"/>
                                <a:ea typeface="PT Serif"/>
                                <a:cs typeface="PT Serif"/>
                                <a:sym typeface="PT Serif"/>
                              </a:rPr>
                              <m:t>1</m:t>
                            </m:r>
                          </m:sub>
                        </m:sSub>
                        <m:r>
                          <a:rPr lang="en-US" sz="2000" b="0" i="1" smtClean="0">
                            <a:solidFill>
                              <a:schemeClr val="dk2"/>
                            </a:solidFill>
                            <a:latin typeface="Cambria Math" panose="02040503050406030204" pitchFamily="18" charset="0"/>
                            <a:ea typeface="PT Serif"/>
                            <a:cs typeface="PT Serif"/>
                            <a:sym typeface="PT Serif"/>
                          </a:rPr>
                          <m:t>, …, </m:t>
                        </m:r>
                        <m:r>
                          <a:rPr lang="en-US" sz="2000" b="0" i="1" smtClean="0">
                            <a:solidFill>
                              <a:schemeClr val="dk2"/>
                            </a:solidFill>
                            <a:latin typeface="Cambria Math" panose="02040503050406030204" pitchFamily="18" charset="0"/>
                            <a:ea typeface="PT Serif"/>
                            <a:cs typeface="PT Serif"/>
                            <a:sym typeface="PT Serif"/>
                          </a:rPr>
                          <m:t>𝑝</m:t>
                        </m:r>
                        <m:sSub>
                          <m:sSubPr>
                            <m:ctrlPr>
                              <a:rPr lang="en-US" sz="2000" b="0" i="1" smtClean="0">
                                <a:solidFill>
                                  <a:schemeClr val="dk2"/>
                                </a:solidFill>
                                <a:latin typeface="Cambria Math" panose="02040503050406030204" pitchFamily="18" charset="0"/>
                                <a:ea typeface="PT Serif"/>
                                <a:cs typeface="PT Serif"/>
                                <a:sym typeface="PT Serif"/>
                              </a:rPr>
                            </m:ctrlPr>
                          </m:sSubPr>
                          <m:e>
                            <m:r>
                              <a:rPr lang="en-US" sz="2000" b="0" i="1" smtClean="0">
                                <a:solidFill>
                                  <a:schemeClr val="dk2"/>
                                </a:solidFill>
                                <a:latin typeface="Cambria Math" panose="02040503050406030204" pitchFamily="18" charset="0"/>
                                <a:ea typeface="PT Serif"/>
                                <a:cs typeface="PT Serif"/>
                                <a:sym typeface="PT Serif"/>
                              </a:rPr>
                              <m:t>𝑘</m:t>
                            </m:r>
                          </m:e>
                          <m:sub>
                            <m:r>
                              <a:rPr lang="en-US" sz="2000" b="0" i="1" smtClean="0">
                                <a:solidFill>
                                  <a:schemeClr val="dk2"/>
                                </a:solidFill>
                                <a:latin typeface="Cambria Math" panose="02040503050406030204" pitchFamily="18" charset="0"/>
                                <a:ea typeface="PT Serif"/>
                                <a:cs typeface="PT Serif"/>
                                <a:sym typeface="PT Serif"/>
                              </a:rPr>
                              <m:t>𝑛</m:t>
                            </m:r>
                          </m:sub>
                        </m:sSub>
                        <m:r>
                          <a:rPr lang="en-US" sz="2000" b="0" i="1" smtClean="0">
                            <a:solidFill>
                              <a:schemeClr val="dk2"/>
                            </a:solidFill>
                            <a:latin typeface="Cambria Math" panose="02040503050406030204" pitchFamily="18" charset="0"/>
                            <a:ea typeface="PT Serif"/>
                            <a:cs typeface="PT Serif"/>
                            <a:sym typeface="PT Serif"/>
                          </a:rPr>
                          <m:t> </m:t>
                        </m:r>
                      </m:e>
                    </m:d>
                  </m:oMath>
                </a14:m>
                <a:endParaRPr lang="en-US" sz="2000" dirty="0">
                  <a:solidFill>
                    <a:schemeClr val="dk2"/>
                  </a:solidFill>
                  <a:latin typeface="PT Serif"/>
                  <a:ea typeface="PT Serif"/>
                  <a:cs typeface="PT Serif"/>
                  <a:sym typeface="PT Serif"/>
                </a:endParaRPr>
              </a:p>
              <a:p>
                <a:pPr marL="0" lvl="0" indent="0" algn="l" rtl="0">
                  <a:lnSpc>
                    <a:spcPct val="115000"/>
                  </a:lnSpc>
                  <a:spcBef>
                    <a:spcPts val="1200"/>
                  </a:spcBef>
                  <a:spcAft>
                    <a:spcPts val="0"/>
                  </a:spcAft>
                  <a:buClr>
                    <a:schemeClr val="dk1"/>
                  </a:buClr>
                  <a:buSzPts val="1100"/>
                  <a:buFont typeface="Arial"/>
                  <a:buNone/>
                </a:pPr>
                <a:endParaRPr lang="en-US" sz="2000" dirty="0">
                  <a:solidFill>
                    <a:schemeClr val="dk2"/>
                  </a:solidFill>
                  <a:latin typeface="PT Serif"/>
                  <a:ea typeface="PT Serif"/>
                  <a:cs typeface="PT Serif"/>
                  <a:sym typeface="PT Serif"/>
                </a:endParaRPr>
              </a:p>
              <a:p>
                <a:pPr marL="0" lvl="0" indent="0" algn="l" rtl="0">
                  <a:lnSpc>
                    <a:spcPct val="115000"/>
                  </a:lnSpc>
                  <a:spcBef>
                    <a:spcPts val="1200"/>
                  </a:spcBef>
                  <a:spcAft>
                    <a:spcPts val="0"/>
                  </a:spcAft>
                  <a:buClr>
                    <a:schemeClr val="dk1"/>
                  </a:buClr>
                  <a:buSzPts val="1100"/>
                  <a:buFont typeface="Arial"/>
                  <a:buNone/>
                </a:pPr>
                <a:endParaRPr lang="en-US" sz="2000" dirty="0">
                  <a:solidFill>
                    <a:schemeClr val="dk2"/>
                  </a:solidFill>
                  <a:latin typeface="PT Serif"/>
                  <a:ea typeface="PT Serif"/>
                  <a:cs typeface="PT Serif"/>
                  <a:sym typeface="PT Serif"/>
                </a:endParaRPr>
              </a:p>
              <a:p>
                <a:pPr marL="0" lvl="0" indent="0" algn="l" rtl="0">
                  <a:lnSpc>
                    <a:spcPct val="115000"/>
                  </a:lnSpc>
                  <a:spcBef>
                    <a:spcPts val="1200"/>
                  </a:spcBef>
                  <a:spcAft>
                    <a:spcPts val="0"/>
                  </a:spcAft>
                  <a:buClr>
                    <a:schemeClr val="dk1"/>
                  </a:buClr>
                  <a:buSzPts val="1100"/>
                  <a:buFont typeface="Arial"/>
                  <a:buNone/>
                </a:pPr>
                <a:r>
                  <a:rPr lang="en-US" sz="2000" dirty="0">
                    <a:solidFill>
                      <a:schemeClr val="bg2"/>
                    </a:solidFill>
                    <a:latin typeface="PT Serif"/>
                    <a:ea typeface="PT Serif"/>
                    <a:cs typeface="PT Serif"/>
                    <a:sym typeface="PT Serif"/>
                  </a:rPr>
                  <a:t>For any subset </a:t>
                </a:r>
                <a14:m>
                  <m:oMath xmlns:m="http://schemas.openxmlformats.org/officeDocument/2006/math">
                    <m:r>
                      <a:rPr lang="en-US" sz="2000" b="0" i="1" smtClean="0">
                        <a:solidFill>
                          <a:schemeClr val="bg2"/>
                        </a:solidFill>
                        <a:latin typeface="Cambria Math" panose="02040503050406030204" pitchFamily="18" charset="0"/>
                        <a:ea typeface="PT Serif"/>
                        <a:cs typeface="PT Serif"/>
                        <a:sym typeface="PT Serif"/>
                      </a:rPr>
                      <m:t>𝐽</m:t>
                    </m:r>
                  </m:oMath>
                </a14:m>
                <a:r>
                  <a:rPr lang="en-US" sz="2000" dirty="0">
                    <a:solidFill>
                      <a:schemeClr val="bg2"/>
                    </a:solidFill>
                    <a:latin typeface="PT Serif"/>
                    <a:ea typeface="PT Serif"/>
                    <a:cs typeface="PT Serif"/>
                    <a:sym typeface="PT Serif"/>
                  </a:rPr>
                  <a:t> of size t:</a:t>
                </a:r>
              </a:p>
              <a:p>
                <a:pPr lvl="0">
                  <a:lnSpc>
                    <a:spcPct val="115000"/>
                  </a:lnSpc>
                  <a:spcBef>
                    <a:spcPts val="1200"/>
                  </a:spcBef>
                  <a:buClr>
                    <a:schemeClr val="dk1"/>
                  </a:buClr>
                  <a:buSzPts val="1100"/>
                </a:pPr>
                <a:r>
                  <a:rPr lang="en-US" sz="2000" dirty="0">
                    <a:solidFill>
                      <a:schemeClr val="bg2"/>
                    </a:solidFill>
                    <a:latin typeface="PT Serif"/>
                    <a:ea typeface="PT Serif"/>
                    <a:cs typeface="PT Serif"/>
                    <a:sym typeface="PT Serif"/>
                  </a:rPr>
                  <a:t>   </a:t>
                </a:r>
                <a14:m>
                  <m:oMath xmlns:m="http://schemas.openxmlformats.org/officeDocument/2006/math">
                    <m:r>
                      <a:rPr lang="en-US" sz="2000" b="0" i="1" smtClean="0">
                        <a:solidFill>
                          <a:schemeClr val="bg2"/>
                        </a:solidFill>
                        <a:latin typeface="Cambria Math" panose="02040503050406030204" pitchFamily="18" charset="0"/>
                        <a:ea typeface="PT Serif"/>
                        <a:cs typeface="PT Serif"/>
                        <a:sym typeface="PT Serif"/>
                      </a:rPr>
                      <m:t>𝑝</m:t>
                    </m:r>
                    <m:sSub>
                      <m:sSubPr>
                        <m:ctrlPr>
                          <a:rPr lang="en-US" sz="2000" b="0" i="1" smtClean="0">
                            <a:solidFill>
                              <a:schemeClr val="bg2"/>
                            </a:solidFill>
                            <a:latin typeface="Cambria Math" panose="02040503050406030204" pitchFamily="18" charset="0"/>
                            <a:ea typeface="PT Serif"/>
                            <a:cs typeface="PT Serif"/>
                            <a:sym typeface="PT Serif"/>
                          </a:rPr>
                        </m:ctrlPr>
                      </m:sSubPr>
                      <m:e>
                        <m:r>
                          <a:rPr lang="en-US" sz="2000" b="0" i="1" smtClean="0">
                            <a:solidFill>
                              <a:schemeClr val="bg2"/>
                            </a:solidFill>
                            <a:latin typeface="Cambria Math" panose="02040503050406030204" pitchFamily="18" charset="0"/>
                            <a:ea typeface="PT Serif"/>
                            <a:cs typeface="PT Serif"/>
                            <a:sym typeface="PT Serif"/>
                          </a:rPr>
                          <m:t>𝑘</m:t>
                        </m:r>
                      </m:e>
                      <m:sub>
                        <m:r>
                          <a:rPr lang="en-US" sz="2000" b="0" i="1" smtClean="0">
                            <a:solidFill>
                              <a:schemeClr val="bg2"/>
                            </a:solidFill>
                            <a:latin typeface="Cambria Math" panose="02040503050406030204" pitchFamily="18" charset="0"/>
                            <a:ea typeface="PT Serif"/>
                            <a:cs typeface="PT Serif"/>
                            <a:sym typeface="PT Serif"/>
                          </a:rPr>
                          <m:t>𝐽</m:t>
                        </m:r>
                      </m:sub>
                    </m:sSub>
                    <m:r>
                      <a:rPr lang="en-US" sz="2000" b="0" i="1" smtClean="0">
                        <a:solidFill>
                          <a:schemeClr val="bg2"/>
                        </a:solidFill>
                        <a:latin typeface="Cambria Math" panose="02040503050406030204" pitchFamily="18" charset="0"/>
                        <a:ea typeface="PT Serif"/>
                        <a:cs typeface="PT Serif"/>
                        <a:sym typeface="PT Serif"/>
                      </a:rPr>
                      <m:t> </m:t>
                    </m:r>
                  </m:oMath>
                </a14:m>
                <a:r>
                  <a:rPr lang="en-US" sz="1600" dirty="0">
                    <a:solidFill>
                      <a:schemeClr val="bg2"/>
                    </a:solidFill>
                    <a:latin typeface="PT Serif"/>
                    <a:ea typeface="PT Serif"/>
                    <a:cs typeface="PT Serif"/>
                    <a:sym typeface="PT Serif"/>
                  </a:rPr>
                  <a:t>←</a:t>
                </a:r>
                <a:r>
                  <a:rPr lang="en-US" sz="2000" dirty="0">
                    <a:solidFill>
                      <a:schemeClr val="bg2"/>
                    </a:solidFill>
                    <a:latin typeface="PT Serif"/>
                    <a:ea typeface="PT Serif"/>
                    <a:cs typeface="PT Serif"/>
                    <a:sym typeface="PT Serif"/>
                  </a:rPr>
                  <a:t>   </a:t>
                </a:r>
                <a14:m>
                  <m:oMath xmlns:m="http://schemas.openxmlformats.org/officeDocument/2006/math">
                    <m:nary>
                      <m:naryPr>
                        <m:chr m:val="∏"/>
                        <m:supHide m:val="on"/>
                        <m:ctrlPr>
                          <a:rPr lang="en-US" sz="2000" b="0" i="1" smtClean="0">
                            <a:solidFill>
                              <a:schemeClr val="bg2"/>
                            </a:solidFill>
                            <a:latin typeface="Cambria Math" panose="02040503050406030204" pitchFamily="18" charset="0"/>
                            <a:ea typeface="Cambria Math" panose="02040503050406030204" pitchFamily="18" charset="0"/>
                            <a:sym typeface="PT Serif"/>
                          </a:rPr>
                        </m:ctrlPr>
                      </m:naryPr>
                      <m:sub>
                        <m:r>
                          <m:rPr>
                            <m:brk m:alnAt="7"/>
                          </m:rPr>
                          <a:rPr lang="en-US" sz="2000" b="0" i="1" smtClean="0">
                            <a:solidFill>
                              <a:schemeClr val="bg2"/>
                            </a:solidFill>
                            <a:latin typeface="Cambria Math" panose="02040503050406030204" pitchFamily="18" charset="0"/>
                            <a:ea typeface="Cambria Math" panose="02040503050406030204" pitchFamily="18" charset="0"/>
                            <a:sym typeface="PT Serif"/>
                          </a:rPr>
                          <m:t>𝑖</m:t>
                        </m:r>
                        <m:r>
                          <a:rPr lang="en-US" sz="2000" b="0" i="1" smtClean="0">
                            <a:solidFill>
                              <a:schemeClr val="bg2"/>
                            </a:solidFill>
                            <a:latin typeface="Cambria Math" panose="02040503050406030204" pitchFamily="18" charset="0"/>
                            <a:ea typeface="Cambria Math" panose="02040503050406030204" pitchFamily="18" charset="0"/>
                            <a:sym typeface="PT Serif"/>
                          </a:rPr>
                          <m:t>∈</m:t>
                        </m:r>
                        <m:r>
                          <a:rPr lang="en-US" sz="2000" b="0" i="1" smtClean="0">
                            <a:solidFill>
                              <a:schemeClr val="bg2"/>
                            </a:solidFill>
                            <a:latin typeface="Cambria Math" panose="02040503050406030204" pitchFamily="18" charset="0"/>
                            <a:ea typeface="Cambria Math" panose="02040503050406030204" pitchFamily="18" charset="0"/>
                            <a:sym typeface="PT Serif"/>
                          </a:rPr>
                          <m:t>𝐽</m:t>
                        </m:r>
                      </m:sub>
                      <m:sup/>
                      <m:e>
                        <m:r>
                          <a:rPr lang="en-US" sz="2000" b="0" i="1" smtClean="0">
                            <a:solidFill>
                              <a:schemeClr val="bg2"/>
                            </a:solidFill>
                            <a:latin typeface="Cambria Math" panose="02040503050406030204" pitchFamily="18" charset="0"/>
                            <a:ea typeface="Cambria Math" panose="02040503050406030204" pitchFamily="18" charset="0"/>
                            <a:sym typeface="PT Serif"/>
                          </a:rPr>
                          <m:t>𝑝</m:t>
                        </m:r>
                        <m:sSub>
                          <m:sSubPr>
                            <m:ctrlPr>
                              <a:rPr lang="en-US" sz="2000" b="0" i="1" smtClean="0">
                                <a:solidFill>
                                  <a:schemeClr val="bg2"/>
                                </a:solidFill>
                                <a:latin typeface="Cambria Math" panose="02040503050406030204" pitchFamily="18" charset="0"/>
                                <a:ea typeface="Cambria Math" panose="02040503050406030204" pitchFamily="18" charset="0"/>
                                <a:sym typeface="PT Serif"/>
                              </a:rPr>
                            </m:ctrlPr>
                          </m:sSubPr>
                          <m:e>
                            <m:r>
                              <a:rPr lang="en-US" sz="2000" b="0" i="1" smtClean="0">
                                <a:solidFill>
                                  <a:schemeClr val="bg2"/>
                                </a:solidFill>
                                <a:latin typeface="Cambria Math" panose="02040503050406030204" pitchFamily="18" charset="0"/>
                                <a:ea typeface="Cambria Math" panose="02040503050406030204" pitchFamily="18" charset="0"/>
                                <a:sym typeface="PT Serif"/>
                              </a:rPr>
                              <m:t>𝑘</m:t>
                            </m:r>
                          </m:e>
                          <m:sub>
                            <m:r>
                              <a:rPr lang="en-US" sz="2000" b="0" i="1" smtClean="0">
                                <a:solidFill>
                                  <a:schemeClr val="bg2"/>
                                </a:solidFill>
                                <a:latin typeface="Cambria Math" panose="02040503050406030204" pitchFamily="18" charset="0"/>
                                <a:ea typeface="Cambria Math" panose="02040503050406030204" pitchFamily="18" charset="0"/>
                                <a:sym typeface="PT Serif"/>
                              </a:rPr>
                              <m:t>𝑖</m:t>
                            </m:r>
                          </m:sub>
                        </m:sSub>
                      </m:e>
                    </m:nary>
                  </m:oMath>
                </a14:m>
                <a:r>
                  <a:rPr lang="en-US" sz="2000" dirty="0">
                    <a:solidFill>
                      <a:schemeClr val="bg2"/>
                    </a:solidFill>
                    <a:latin typeface="PT Serif"/>
                    <a:ea typeface="PT Serif"/>
                    <a:cs typeface="PT Serif"/>
                    <a:sym typeface="PT Serif"/>
                  </a:rPr>
                  <a:t>       </a:t>
                </a:r>
                <a:r>
                  <a:rPr lang="en-US" sz="1800" dirty="0">
                    <a:solidFill>
                      <a:schemeClr val="bg2"/>
                    </a:solidFill>
                    <a:latin typeface="PT Serif"/>
                    <a:ea typeface="PT Serif"/>
                    <a:cs typeface="PT Serif"/>
                    <a:sym typeface="PT Serif"/>
                  </a:rPr>
                  <a:t>// publicly computable from </a:t>
                </a:r>
                <a14:m>
                  <m:oMath xmlns:m="http://schemas.openxmlformats.org/officeDocument/2006/math">
                    <m:r>
                      <a:rPr lang="en-US" sz="1800" i="1">
                        <a:solidFill>
                          <a:schemeClr val="dk2"/>
                        </a:solidFill>
                        <a:latin typeface="Cambria Math" panose="02040503050406030204" pitchFamily="18" charset="0"/>
                        <a:ea typeface="PT Serif"/>
                        <a:cs typeface="PT Serif"/>
                        <a:sym typeface="PT Serif"/>
                      </a:rPr>
                      <m:t>𝑝𝑘</m:t>
                    </m:r>
                  </m:oMath>
                </a14:m>
                <a:endParaRPr lang="en-US" sz="2000" dirty="0">
                  <a:solidFill>
                    <a:schemeClr val="bg2"/>
                  </a:solidFill>
                  <a:latin typeface="PT Serif"/>
                  <a:ea typeface="PT Serif"/>
                  <a:cs typeface="PT Serif"/>
                  <a:sym typeface="PT Serif"/>
                </a:endParaRPr>
              </a:p>
              <a:p>
                <a:pPr lvl="0">
                  <a:lnSpc>
                    <a:spcPct val="115000"/>
                  </a:lnSpc>
                  <a:spcBef>
                    <a:spcPts val="1200"/>
                  </a:spcBef>
                  <a:buClr>
                    <a:schemeClr val="dk1"/>
                  </a:buClr>
                  <a:buSzPts val="1100"/>
                </a:pPr>
                <a:r>
                  <a:rPr lang="en-US" sz="2000" dirty="0">
                    <a:solidFill>
                      <a:schemeClr val="bg2"/>
                    </a:solidFill>
                    <a:latin typeface="PT Serif"/>
                    <a:ea typeface="PT Serif"/>
                    <a:cs typeface="PT Serif"/>
                    <a:sym typeface="PT Serif"/>
                  </a:rPr>
                  <a:t>   </a:t>
                </a:r>
                <a14:m>
                  <m:oMath xmlns:m="http://schemas.openxmlformats.org/officeDocument/2006/math">
                    <m:r>
                      <a:rPr lang="en-US" sz="2000" b="0" i="1" smtClean="0">
                        <a:solidFill>
                          <a:schemeClr val="bg2"/>
                        </a:solidFill>
                        <a:latin typeface="Cambria Math" panose="02040503050406030204" pitchFamily="18" charset="0"/>
                        <a:ea typeface="PT Serif"/>
                        <a:cs typeface="PT Serif"/>
                        <a:sym typeface="PT Serif"/>
                      </a:rPr>
                      <m:t>𝑝</m:t>
                    </m:r>
                    <m:sSub>
                      <m:sSubPr>
                        <m:ctrlPr>
                          <a:rPr lang="en-US" sz="2000" b="0" i="1" smtClean="0">
                            <a:solidFill>
                              <a:schemeClr val="bg2"/>
                            </a:solidFill>
                            <a:latin typeface="Cambria Math" panose="02040503050406030204" pitchFamily="18" charset="0"/>
                            <a:ea typeface="PT Serif"/>
                            <a:cs typeface="PT Serif"/>
                            <a:sym typeface="PT Serif"/>
                          </a:rPr>
                        </m:ctrlPr>
                      </m:sSubPr>
                      <m:e>
                        <m:r>
                          <a:rPr lang="en-US" sz="2000" b="0" i="1" smtClean="0">
                            <a:solidFill>
                              <a:schemeClr val="bg2"/>
                            </a:solidFill>
                            <a:latin typeface="Cambria Math" panose="02040503050406030204" pitchFamily="18" charset="0"/>
                            <a:ea typeface="PT Serif"/>
                            <a:cs typeface="PT Serif"/>
                            <a:sym typeface="PT Serif"/>
                          </a:rPr>
                          <m:t>𝑘</m:t>
                        </m:r>
                      </m:e>
                      <m:sub>
                        <m:r>
                          <a:rPr lang="en-US" sz="2000" b="0" i="1" smtClean="0">
                            <a:solidFill>
                              <a:schemeClr val="bg2"/>
                            </a:solidFill>
                            <a:latin typeface="Cambria Math" panose="02040503050406030204" pitchFamily="18" charset="0"/>
                            <a:ea typeface="PT Serif"/>
                            <a:cs typeface="PT Serif"/>
                            <a:sym typeface="PT Serif"/>
                          </a:rPr>
                          <m:t>𝐽</m:t>
                        </m:r>
                      </m:sub>
                    </m:sSub>
                  </m:oMath>
                </a14:m>
                <a:r>
                  <a:rPr lang="en-US" sz="2000" dirty="0">
                    <a:solidFill>
                      <a:schemeClr val="bg2"/>
                    </a:solidFill>
                    <a:latin typeface="PT Serif"/>
                    <a:ea typeface="PT Serif"/>
                    <a:cs typeface="PT Serif"/>
                    <a:sym typeface="PT Serif"/>
                  </a:rPr>
                  <a:t> = </a:t>
                </a:r>
                <a14:m>
                  <m:oMath xmlns:m="http://schemas.openxmlformats.org/officeDocument/2006/math">
                    <m:sSup>
                      <m:sSupPr>
                        <m:ctrlPr>
                          <a:rPr lang="en-US" sz="2400" i="1" smtClean="0">
                            <a:solidFill>
                              <a:schemeClr val="bg2"/>
                            </a:solidFill>
                            <a:latin typeface="Cambria Math" panose="02040503050406030204" pitchFamily="18" charset="0"/>
                            <a:sym typeface="PT Serif"/>
                          </a:rPr>
                        </m:ctrlPr>
                      </m:sSupPr>
                      <m:e>
                        <m:r>
                          <a:rPr lang="en-US" sz="2400" b="0" i="1" smtClean="0">
                            <a:solidFill>
                              <a:schemeClr val="bg2"/>
                            </a:solidFill>
                            <a:latin typeface="Cambria Math" panose="02040503050406030204" pitchFamily="18" charset="0"/>
                            <a:sym typeface="PT Serif"/>
                          </a:rPr>
                          <m:t>𝑔</m:t>
                        </m:r>
                      </m:e>
                      <m:sup>
                        <m:r>
                          <a:rPr lang="en-US" sz="2400" b="0" i="1" smtClean="0">
                            <a:solidFill>
                              <a:schemeClr val="bg2"/>
                            </a:solidFill>
                            <a:latin typeface="Cambria Math" panose="02040503050406030204" pitchFamily="18" charset="0"/>
                            <a:sym typeface="PT Serif"/>
                          </a:rPr>
                          <m:t> </m:t>
                        </m:r>
                        <m:nary>
                          <m:naryPr>
                            <m:chr m:val="∑"/>
                            <m:supHide m:val="on"/>
                            <m:ctrlPr>
                              <a:rPr lang="en-US" sz="2400" i="1" smtClean="0">
                                <a:solidFill>
                                  <a:schemeClr val="bg2"/>
                                </a:solidFill>
                                <a:latin typeface="Cambria Math" panose="02040503050406030204" pitchFamily="18" charset="0"/>
                                <a:sym typeface="PT Serif"/>
                              </a:rPr>
                            </m:ctrlPr>
                          </m:naryPr>
                          <m:sub>
                            <m:r>
                              <m:rPr>
                                <m:brk m:alnAt="7"/>
                              </m:rPr>
                              <a:rPr lang="en-US" sz="2400" b="0" i="1" smtClean="0">
                                <a:solidFill>
                                  <a:schemeClr val="bg2"/>
                                </a:solidFill>
                                <a:latin typeface="Cambria Math" panose="02040503050406030204" pitchFamily="18" charset="0"/>
                                <a:sym typeface="PT Serif"/>
                              </a:rPr>
                              <m:t> </m:t>
                            </m:r>
                            <m:r>
                              <a:rPr lang="en-US" sz="2400" b="0" i="1" smtClean="0">
                                <a:solidFill>
                                  <a:schemeClr val="bg2"/>
                                </a:solidFill>
                                <a:latin typeface="Cambria Math" panose="02040503050406030204" pitchFamily="18" charset="0"/>
                                <a:sym typeface="PT Serif"/>
                              </a:rPr>
                              <m:t>𝑖</m:t>
                            </m:r>
                            <m:r>
                              <a:rPr lang="en-US" sz="2400" b="0" i="1" smtClean="0">
                                <a:solidFill>
                                  <a:schemeClr val="bg2"/>
                                </a:solidFill>
                                <a:latin typeface="Cambria Math" panose="02040503050406030204" pitchFamily="18" charset="0"/>
                                <a:sym typeface="PT Serif"/>
                              </a:rPr>
                              <m:t> ∈ </m:t>
                            </m:r>
                            <m:r>
                              <a:rPr lang="en-US" sz="2400" b="0" i="1" smtClean="0">
                                <a:solidFill>
                                  <a:schemeClr val="bg2"/>
                                </a:solidFill>
                                <a:latin typeface="Cambria Math" panose="02040503050406030204" pitchFamily="18" charset="0"/>
                                <a:sym typeface="PT Serif"/>
                              </a:rPr>
                              <m:t>𝐽</m:t>
                            </m:r>
                          </m:sub>
                          <m:sup/>
                          <m:e>
                            <m:r>
                              <a:rPr lang="en-US" sz="2400" b="0" i="1" smtClean="0">
                                <a:solidFill>
                                  <a:schemeClr val="bg2"/>
                                </a:solidFill>
                                <a:latin typeface="Cambria Math" panose="02040503050406030204" pitchFamily="18" charset="0"/>
                                <a:sym typeface="PT Serif"/>
                              </a:rPr>
                              <m:t>𝑠</m:t>
                            </m:r>
                            <m:sSub>
                              <m:sSubPr>
                                <m:ctrlPr>
                                  <a:rPr lang="en-US" sz="2400" b="0" i="1" smtClean="0">
                                    <a:solidFill>
                                      <a:schemeClr val="bg2"/>
                                    </a:solidFill>
                                    <a:latin typeface="Cambria Math" panose="02040503050406030204" pitchFamily="18" charset="0"/>
                                    <a:sym typeface="PT Serif"/>
                                  </a:rPr>
                                </m:ctrlPr>
                              </m:sSubPr>
                              <m:e>
                                <m:r>
                                  <a:rPr lang="en-US" sz="2400" b="0" i="1" smtClean="0">
                                    <a:solidFill>
                                      <a:schemeClr val="bg2"/>
                                    </a:solidFill>
                                    <a:latin typeface="Cambria Math" panose="02040503050406030204" pitchFamily="18" charset="0"/>
                                    <a:sym typeface="PT Serif"/>
                                  </a:rPr>
                                  <m:t>𝑘</m:t>
                                </m:r>
                              </m:e>
                              <m:sub>
                                <m:r>
                                  <a:rPr lang="en-US" sz="2400" b="0" i="1" smtClean="0">
                                    <a:solidFill>
                                      <a:schemeClr val="bg2"/>
                                    </a:solidFill>
                                    <a:latin typeface="Cambria Math" panose="02040503050406030204" pitchFamily="18" charset="0"/>
                                    <a:sym typeface="PT Serif"/>
                                  </a:rPr>
                                  <m:t>𝑖</m:t>
                                </m:r>
                              </m:sub>
                            </m:sSub>
                          </m:e>
                        </m:nary>
                      </m:sup>
                    </m:sSup>
                  </m:oMath>
                </a14:m>
                <a:endParaRPr sz="2000" baseline="30000" dirty="0">
                  <a:solidFill>
                    <a:schemeClr val="bg2"/>
                  </a:solidFill>
                  <a:latin typeface="PT Serif"/>
                  <a:ea typeface="PT Serif"/>
                  <a:cs typeface="PT Serif"/>
                  <a:sym typeface="PT Serif"/>
                </a:endParaRPr>
              </a:p>
            </p:txBody>
          </p:sp>
        </mc:Choice>
        <mc:Fallback xmlns="">
          <p:sp>
            <p:nvSpPr>
              <p:cNvPr id="957" name="Google Shape;957;p64"/>
              <p:cNvSpPr txBox="1">
                <a:spLocks noRot="1" noChangeAspect="1" noMove="1" noResize="1" noEditPoints="1" noAdjustHandles="1" noChangeArrowheads="1" noChangeShapeType="1" noTextEdit="1"/>
              </p:cNvSpPr>
              <p:nvPr/>
            </p:nvSpPr>
            <p:spPr>
              <a:xfrm>
                <a:off x="212720" y="1088713"/>
                <a:ext cx="6526010" cy="3633913"/>
              </a:xfrm>
              <a:prstGeom prst="rect">
                <a:avLst/>
              </a:prstGeom>
              <a:blipFill>
                <a:blip r:embed="rId7"/>
                <a:stretch>
                  <a:fillRect l="-971" b="-1010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Google Shape;948;p64">
                <a:extLst>
                  <a:ext uri="{FF2B5EF4-FFF2-40B4-BE49-F238E27FC236}">
                    <a16:creationId xmlns:a16="http://schemas.microsoft.com/office/drawing/2014/main" id="{933B1583-58C4-F7F7-059B-B2B2AFE45E2E}"/>
                  </a:ext>
                </a:extLst>
              </p:cNvPr>
              <p:cNvSpPr txBox="1"/>
              <p:nvPr/>
            </p:nvSpPr>
            <p:spPr>
              <a:xfrm>
                <a:off x="5305714" y="2149629"/>
                <a:ext cx="1336622" cy="51607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a14:m>
                <a:r>
                  <a:rPr lang="en" sz="1600" dirty="0">
                    <a:solidFill>
                      <a:schemeClr val="dk1"/>
                    </a:solidFill>
                  </a:rPr>
                  <a:t> </a:t>
                </a:r>
                <a14:m>
                  <m:oMath xmlns:m="http://schemas.openxmlformats.org/officeDocument/2006/math">
                    <m:r>
                      <m:rPr>
                        <m:nor/>
                      </m:rPr>
                      <a:rPr lang="en" sz="1600" dirty="0">
                        <a:solidFill>
                          <a:schemeClr val="dk1"/>
                        </a:solidFill>
                      </a:rPr>
                      <m:t>←$</m:t>
                    </m:r>
                  </m:oMath>
                </a14:m>
                <a:r>
                  <a:rPr lang="en-US" sz="1600" dirty="0"/>
                  <a:t>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ℤ</m:t>
                        </m:r>
                      </m:e>
                      <m:sub>
                        <m:r>
                          <a:rPr lang="en-US" sz="2000" i="1">
                            <a:latin typeface="Cambria Math" panose="02040503050406030204" pitchFamily="18" charset="0"/>
                            <a:ea typeface="Cambria Math" panose="02040503050406030204" pitchFamily="18" charset="0"/>
                          </a:rPr>
                          <m:t>𝑞</m:t>
                        </m:r>
                      </m:sub>
                    </m:sSub>
                  </m:oMath>
                </a14:m>
                <a:endParaRPr sz="1600" dirty="0"/>
              </a:p>
            </p:txBody>
          </p:sp>
        </mc:Choice>
        <mc:Fallback xmlns="">
          <p:sp>
            <p:nvSpPr>
              <p:cNvPr id="2" name="Google Shape;948;p64">
                <a:extLst>
                  <a:ext uri="{FF2B5EF4-FFF2-40B4-BE49-F238E27FC236}">
                    <a16:creationId xmlns:a16="http://schemas.microsoft.com/office/drawing/2014/main" id="{933B1583-58C4-F7F7-059B-B2B2AFE45E2E}"/>
                  </a:ext>
                </a:extLst>
              </p:cNvPr>
              <p:cNvSpPr txBox="1">
                <a:spLocks noRot="1" noChangeAspect="1" noMove="1" noResize="1" noEditPoints="1" noAdjustHandles="1" noChangeArrowheads="1" noChangeShapeType="1" noTextEdit="1"/>
              </p:cNvSpPr>
              <p:nvPr/>
            </p:nvSpPr>
            <p:spPr>
              <a:xfrm>
                <a:off x="5305714" y="2149629"/>
                <a:ext cx="1336622" cy="516073"/>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948;p64">
                <a:extLst>
                  <a:ext uri="{FF2B5EF4-FFF2-40B4-BE49-F238E27FC236}">
                    <a16:creationId xmlns:a16="http://schemas.microsoft.com/office/drawing/2014/main" id="{EBCD59E6-6F21-6420-32B0-D60722984698}"/>
                  </a:ext>
                </a:extLst>
              </p:cNvPr>
              <p:cNvSpPr txBox="1"/>
              <p:nvPr/>
            </p:nvSpPr>
            <p:spPr>
              <a:xfrm>
                <a:off x="7203400" y="2149628"/>
                <a:ext cx="1336622" cy="51607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a14:m>
                <a:r>
                  <a:rPr lang="en" sz="1600" dirty="0">
                    <a:solidFill>
                      <a:schemeClr val="dk1"/>
                    </a:solidFill>
                  </a:rPr>
                  <a:t> </a:t>
                </a:r>
                <a14:m>
                  <m:oMath xmlns:m="http://schemas.openxmlformats.org/officeDocument/2006/math">
                    <m:r>
                      <m:rPr>
                        <m:nor/>
                      </m:rPr>
                      <a:rPr lang="en" sz="1600" dirty="0">
                        <a:solidFill>
                          <a:schemeClr val="dk1"/>
                        </a:solidFill>
                      </a:rPr>
                      <m:t>←$</m:t>
                    </m:r>
                  </m:oMath>
                </a14:m>
                <a:r>
                  <a:rPr lang="en-US" sz="1600" dirty="0"/>
                  <a:t>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ℤ</m:t>
                        </m:r>
                      </m:e>
                      <m:sub>
                        <m:r>
                          <a:rPr lang="en-US" sz="2000" i="1">
                            <a:latin typeface="Cambria Math" panose="02040503050406030204" pitchFamily="18" charset="0"/>
                            <a:ea typeface="Cambria Math" panose="02040503050406030204" pitchFamily="18" charset="0"/>
                          </a:rPr>
                          <m:t>𝑞</m:t>
                        </m:r>
                      </m:sub>
                    </m:sSub>
                  </m:oMath>
                </a14:m>
                <a:endParaRPr sz="1600" dirty="0"/>
              </a:p>
            </p:txBody>
          </p:sp>
        </mc:Choice>
        <mc:Fallback xmlns="">
          <p:sp>
            <p:nvSpPr>
              <p:cNvPr id="3" name="Google Shape;948;p64">
                <a:extLst>
                  <a:ext uri="{FF2B5EF4-FFF2-40B4-BE49-F238E27FC236}">
                    <a16:creationId xmlns:a16="http://schemas.microsoft.com/office/drawing/2014/main" id="{EBCD59E6-6F21-6420-32B0-D60722984698}"/>
                  </a:ext>
                </a:extLst>
              </p:cNvPr>
              <p:cNvSpPr txBox="1">
                <a:spLocks noRot="1" noChangeAspect="1" noMove="1" noResize="1" noEditPoints="1" noAdjustHandles="1" noChangeArrowheads="1" noChangeShapeType="1" noTextEdit="1"/>
              </p:cNvSpPr>
              <p:nvPr/>
            </p:nvSpPr>
            <p:spPr>
              <a:xfrm>
                <a:off x="7203400" y="2149628"/>
                <a:ext cx="1336622" cy="516073"/>
              </a:xfrm>
              <a:prstGeom prst="rect">
                <a:avLst/>
              </a:prstGeom>
              <a:blipFill>
                <a:blip r:embed="rId9"/>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85829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4"/>
                                        </p:tgtEl>
                                        <p:attrNameLst>
                                          <p:attrName>style.visibility</p:attrName>
                                        </p:attrNameLst>
                                      </p:cBhvr>
                                      <p:to>
                                        <p:strVal val="visible"/>
                                      </p:to>
                                    </p:set>
                                    <p:animEffect transition="in" filter="fade">
                                      <p:cBhvr>
                                        <p:cTn id="7" dur="1000"/>
                                        <p:tgtEl>
                                          <p:spTgt spid="9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7"/>
                                        </p:tgtEl>
                                        <p:attrNameLst>
                                          <p:attrName>style.visibility</p:attrName>
                                        </p:attrNameLst>
                                      </p:cBhvr>
                                      <p:to>
                                        <p:strVal val="visible"/>
                                      </p:to>
                                    </p:set>
                                    <p:animEffect transition="in" filter="fade">
                                      <p:cBhvr>
                                        <p:cTn id="12" dur="1000"/>
                                        <p:tgtEl>
                                          <p:spTgt spid="947"/>
                                        </p:tgtEl>
                                      </p:cBhvr>
                                    </p:animEffect>
                                  </p:childTnLst>
                                </p:cTn>
                              </p:par>
                              <p:par>
                                <p:cTn id="13" presetID="10" presetClass="entr" presetSubtype="0" fill="hold" nodeType="withEffect">
                                  <p:stCondLst>
                                    <p:cond delay="0"/>
                                  </p:stCondLst>
                                  <p:childTnLst>
                                    <p:set>
                                      <p:cBhvr>
                                        <p:cTn id="14" dur="1" fill="hold">
                                          <p:stCondLst>
                                            <p:cond delay="0"/>
                                          </p:stCondLst>
                                        </p:cTn>
                                        <p:tgtEl>
                                          <p:spTgt spid="950"/>
                                        </p:tgtEl>
                                        <p:attrNameLst>
                                          <p:attrName>style.visibility</p:attrName>
                                        </p:attrNameLst>
                                      </p:cBhvr>
                                      <p:to>
                                        <p:strVal val="visible"/>
                                      </p:to>
                                    </p:set>
                                    <p:animEffect transition="in" filter="fade">
                                      <p:cBhvr>
                                        <p:cTn id="15" dur="1000"/>
                                        <p:tgtEl>
                                          <p:spTgt spid="950"/>
                                        </p:tgtEl>
                                      </p:cBhvr>
                                    </p:animEffect>
                                  </p:childTnLst>
                                </p:cTn>
                              </p:par>
                              <p:par>
                                <p:cTn id="16" presetID="10" presetClass="entr" presetSubtype="0" fill="hold" nodeType="withEffect">
                                  <p:stCondLst>
                                    <p:cond delay="0"/>
                                  </p:stCondLst>
                                  <p:childTnLst>
                                    <p:set>
                                      <p:cBhvr>
                                        <p:cTn id="17" dur="1" fill="hold">
                                          <p:stCondLst>
                                            <p:cond delay="0"/>
                                          </p:stCondLst>
                                        </p:cTn>
                                        <p:tgtEl>
                                          <p:spTgt spid="952"/>
                                        </p:tgtEl>
                                        <p:attrNameLst>
                                          <p:attrName>style.visibility</p:attrName>
                                        </p:attrNameLst>
                                      </p:cBhvr>
                                      <p:to>
                                        <p:strVal val="visible"/>
                                      </p:to>
                                    </p:set>
                                    <p:animEffect transition="in" filter="fade">
                                      <p:cBhvr>
                                        <p:cTn id="18" dur="1000"/>
                                        <p:tgtEl>
                                          <p:spTgt spid="952"/>
                                        </p:tgtEl>
                                      </p:cBhvr>
                                    </p:animEffect>
                                  </p:childTnLst>
                                </p:cTn>
                              </p:par>
                              <p:par>
                                <p:cTn id="19" presetID="10" presetClass="entr" presetSubtype="0" fill="hold" nodeType="withEffect">
                                  <p:stCondLst>
                                    <p:cond delay="0"/>
                                  </p:stCondLst>
                                  <p:childTnLst>
                                    <p:set>
                                      <p:cBhvr>
                                        <p:cTn id="20" dur="1" fill="hold">
                                          <p:stCondLst>
                                            <p:cond delay="0"/>
                                          </p:stCondLst>
                                        </p:cTn>
                                        <p:tgtEl>
                                          <p:spTgt spid="948"/>
                                        </p:tgtEl>
                                        <p:attrNameLst>
                                          <p:attrName>style.visibility</p:attrName>
                                        </p:attrNameLst>
                                      </p:cBhvr>
                                      <p:to>
                                        <p:strVal val="visible"/>
                                      </p:to>
                                    </p:set>
                                    <p:animEffect transition="in" filter="fade">
                                      <p:cBhvr>
                                        <p:cTn id="21" dur="1000"/>
                                        <p:tgtEl>
                                          <p:spTgt spid="948"/>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57">
                                            <p:txEl>
                                              <p:pRg st="0" end="0"/>
                                            </p:txEl>
                                          </p:spTgt>
                                        </p:tgtEl>
                                        <p:attrNameLst>
                                          <p:attrName>style.visibility</p:attrName>
                                        </p:attrNameLst>
                                      </p:cBhvr>
                                      <p:to>
                                        <p:strVal val="visible"/>
                                      </p:to>
                                    </p:set>
                                    <p:animEffect transition="in" filter="fade">
                                      <p:cBhvr>
                                        <p:cTn id="32" dur="1000"/>
                                        <p:tgtEl>
                                          <p:spTgt spid="95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57">
                                            <p:txEl>
                                              <p:pRg st="1" end="1"/>
                                            </p:txEl>
                                          </p:spTgt>
                                        </p:tgtEl>
                                        <p:attrNameLst>
                                          <p:attrName>style.visibility</p:attrName>
                                        </p:attrNameLst>
                                      </p:cBhvr>
                                      <p:to>
                                        <p:strVal val="visible"/>
                                      </p:to>
                                    </p:set>
                                    <p:animEffect transition="in" filter="fade">
                                      <p:cBhvr>
                                        <p:cTn id="37" dur="1000"/>
                                        <p:tgtEl>
                                          <p:spTgt spid="95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57">
                                            <p:txEl>
                                              <p:pRg st="4" end="4"/>
                                            </p:txEl>
                                          </p:spTgt>
                                        </p:tgtEl>
                                        <p:attrNameLst>
                                          <p:attrName>style.visibility</p:attrName>
                                        </p:attrNameLst>
                                      </p:cBhvr>
                                      <p:to>
                                        <p:strVal val="visible"/>
                                      </p:to>
                                    </p:set>
                                    <p:animEffect transition="in" filter="fade">
                                      <p:cBhvr>
                                        <p:cTn id="42" dur="1000"/>
                                        <p:tgtEl>
                                          <p:spTgt spid="95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57">
                                            <p:txEl>
                                              <p:pRg st="5" end="5"/>
                                            </p:txEl>
                                          </p:spTgt>
                                        </p:tgtEl>
                                        <p:attrNameLst>
                                          <p:attrName>style.visibility</p:attrName>
                                        </p:attrNameLst>
                                      </p:cBhvr>
                                      <p:to>
                                        <p:strVal val="visible"/>
                                      </p:to>
                                    </p:set>
                                    <p:animEffect transition="in" filter="fade">
                                      <p:cBhvr>
                                        <p:cTn id="47" dur="1000"/>
                                        <p:tgtEl>
                                          <p:spTgt spid="95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57">
                                            <p:txEl>
                                              <p:pRg st="6" end="6"/>
                                            </p:txEl>
                                          </p:spTgt>
                                        </p:tgtEl>
                                        <p:attrNameLst>
                                          <p:attrName>style.visibility</p:attrName>
                                        </p:attrNameLst>
                                      </p:cBhvr>
                                      <p:to>
                                        <p:strVal val="visible"/>
                                      </p:to>
                                    </p:set>
                                    <p:animEffect transition="in" filter="fade">
                                      <p:cBhvr>
                                        <p:cTn id="52" dur="1000"/>
                                        <p:tgtEl>
                                          <p:spTgt spid="9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7" name="Google Shape;977;p65"/>
              <p:cNvSpPr txBox="1"/>
              <p:nvPr/>
            </p:nvSpPr>
            <p:spPr>
              <a:xfrm>
                <a:off x="151220" y="2989206"/>
                <a:ext cx="8582100" cy="16009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300"/>
                  </a:spcAft>
                  <a:buClr>
                    <a:schemeClr val="dk1"/>
                  </a:buClr>
                  <a:buSzPts val="1100"/>
                  <a:buFont typeface="Arial"/>
                  <a:buNone/>
                </a:pPr>
                <a:r>
                  <a:rPr lang="en-US" sz="2000" b="1" dirty="0">
                    <a:solidFill>
                      <a:schemeClr val="dk2"/>
                    </a:solidFill>
                    <a:latin typeface="PT Serif"/>
                    <a:ea typeface="PT Serif"/>
                    <a:cs typeface="PT Serif"/>
                    <a:sym typeface="PT Serif"/>
                  </a:rPr>
                  <a:t>Sign( </a:t>
                </a:r>
                <a14:m>
                  <m:oMath xmlns:m="http://schemas.openxmlformats.org/officeDocument/2006/math">
                    <m:r>
                      <a:rPr lang="en-US" sz="2000" b="0" i="1" smtClean="0">
                        <a:solidFill>
                          <a:schemeClr val="dk2"/>
                        </a:solidFill>
                        <a:latin typeface="Cambria Math" panose="02040503050406030204" pitchFamily="18" charset="0"/>
                        <a:ea typeface="PT Serif"/>
                        <a:cs typeface="PT Serif"/>
                        <a:sym typeface="PT Serif"/>
                      </a:rPr>
                      <m:t>𝑠</m:t>
                    </m:r>
                    <m:sSub>
                      <m:sSubPr>
                        <m:ctrlPr>
                          <a:rPr lang="en-US" sz="2000" i="1" smtClean="0">
                            <a:solidFill>
                              <a:schemeClr val="dk2"/>
                            </a:solidFill>
                            <a:latin typeface="Cambria Math" panose="02040503050406030204" pitchFamily="18" charset="0"/>
                            <a:ea typeface="PT Serif"/>
                            <a:cs typeface="PT Serif"/>
                            <a:sym typeface="PT Serif"/>
                          </a:rPr>
                        </m:ctrlPr>
                      </m:sSubPr>
                      <m:e>
                        <m:r>
                          <a:rPr lang="en-US" sz="2000" b="0" i="1" smtClean="0">
                            <a:solidFill>
                              <a:schemeClr val="dk2"/>
                            </a:solidFill>
                            <a:latin typeface="Cambria Math" panose="02040503050406030204" pitchFamily="18" charset="0"/>
                            <a:ea typeface="PT Serif"/>
                            <a:cs typeface="PT Serif"/>
                            <a:sym typeface="PT Serif"/>
                          </a:rPr>
                          <m:t>𝑘</m:t>
                        </m:r>
                      </m:e>
                      <m:sub>
                        <m:r>
                          <a:rPr lang="en-US" sz="2000" b="0" i="1" smtClean="0">
                            <a:solidFill>
                              <a:schemeClr val="dk2"/>
                            </a:solidFill>
                            <a:latin typeface="Cambria Math" panose="02040503050406030204" pitchFamily="18" charset="0"/>
                            <a:ea typeface="PT Serif"/>
                            <a:cs typeface="PT Serif"/>
                            <a:sym typeface="PT Serif"/>
                          </a:rPr>
                          <m:t>𝑖</m:t>
                        </m:r>
                      </m:sub>
                    </m:sSub>
                    <m:r>
                      <a:rPr lang="en-US" sz="2000" b="0" i="1" smtClean="0">
                        <a:solidFill>
                          <a:schemeClr val="dk2"/>
                        </a:solidFill>
                        <a:latin typeface="Cambria Math" panose="02040503050406030204" pitchFamily="18" charset="0"/>
                        <a:ea typeface="PT Serif"/>
                        <a:cs typeface="PT Serif"/>
                        <a:sym typeface="PT Serif"/>
                      </a:rPr>
                      <m:t> , </m:t>
                    </m:r>
                    <m:r>
                      <a:rPr lang="en-US" sz="2000" b="0" i="1" smtClean="0">
                        <a:solidFill>
                          <a:schemeClr val="dk2"/>
                        </a:solidFill>
                        <a:latin typeface="Cambria Math" panose="02040503050406030204" pitchFamily="18" charset="0"/>
                        <a:ea typeface="PT Serif"/>
                        <a:cs typeface="PT Serif"/>
                        <a:sym typeface="PT Serif"/>
                      </a:rPr>
                      <m:t>𝑚</m:t>
                    </m:r>
                    <m:r>
                      <a:rPr lang="en-US" sz="2000" b="1" i="1" smtClean="0">
                        <a:solidFill>
                          <a:schemeClr val="dk2"/>
                        </a:solidFill>
                        <a:latin typeface="Cambria Math" panose="02040503050406030204" pitchFamily="18" charset="0"/>
                        <a:ea typeface="PT Serif"/>
                        <a:cs typeface="PT Serif"/>
                        <a:sym typeface="PT Serif"/>
                      </a:rPr>
                      <m:t> </m:t>
                    </m:r>
                  </m:oMath>
                </a14:m>
                <a:r>
                  <a:rPr lang="en-US" sz="2000" b="1" dirty="0">
                    <a:solidFill>
                      <a:schemeClr val="dk2"/>
                    </a:solidFill>
                    <a:latin typeface="PT Serif"/>
                    <a:ea typeface="PT Serif"/>
                    <a:cs typeface="PT Serif"/>
                    <a:sym typeface="PT Serif"/>
                  </a:rPr>
                  <a:t>)        :</a:t>
                </a:r>
                <a:r>
                  <a:rPr lang="en-US" sz="2000" dirty="0">
                    <a:solidFill>
                      <a:schemeClr val="dk2"/>
                    </a:solidFill>
                    <a:latin typeface="PT Serif"/>
                    <a:ea typeface="PT Serif"/>
                    <a:cs typeface="PT Serif"/>
                    <a:sym typeface="PT Serif"/>
                  </a:rPr>
                  <a:t>    </a:t>
                </a:r>
                <a14:m>
                  <m:oMath xmlns:m="http://schemas.openxmlformats.org/officeDocument/2006/math">
                    <m:sSub>
                      <m:sSubPr>
                        <m:ctrlP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ctrlPr>
                      </m:sSubPr>
                      <m:e>
                        <m:r>
                          <a:rPr lang="en-US" sz="2000" i="1" smtClean="0">
                            <a:solidFill>
                              <a:schemeClr val="dk2"/>
                            </a:solidFill>
                            <a:latin typeface="Cambria Math" panose="02040503050406030204" pitchFamily="18" charset="0"/>
                            <a:ea typeface="Cambria Math" panose="02040503050406030204" pitchFamily="18" charset="0"/>
                            <a:cs typeface="PT Serif"/>
                            <a:sym typeface="PT Serif"/>
                          </a:rPr>
                          <m:t>𝜎</m:t>
                        </m:r>
                      </m:e>
                      <m:sub>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𝑖</m:t>
                        </m:r>
                      </m:sub>
                    </m:sSub>
                  </m:oMath>
                </a14:m>
                <a:r>
                  <a:rPr lang="en-US" sz="2000" dirty="0">
                    <a:solidFill>
                      <a:schemeClr val="dk2"/>
                    </a:solidFill>
                    <a:latin typeface="PT Serif"/>
                    <a:ea typeface="PT Serif"/>
                    <a:cs typeface="PT Serif"/>
                    <a:sym typeface="PT Serif"/>
                  </a:rPr>
                  <a:t> </a:t>
                </a:r>
                <a:r>
                  <a:rPr lang="en-US" dirty="0">
                    <a:solidFill>
                      <a:schemeClr val="dk2"/>
                    </a:solidFill>
                    <a:latin typeface="PT Serif"/>
                    <a:ea typeface="PT Serif"/>
                    <a:cs typeface="PT Serif"/>
                    <a:sym typeface="PT Serif"/>
                  </a:rPr>
                  <a:t>←</a:t>
                </a:r>
                <a:r>
                  <a:rPr lang="en-US" sz="2000" dirty="0">
                    <a:solidFill>
                      <a:schemeClr val="dk2"/>
                    </a:solidFill>
                    <a:latin typeface="PT Serif"/>
                    <a:ea typeface="PT Serif"/>
                    <a:cs typeface="PT Serif"/>
                    <a:sym typeface="PT Serif"/>
                  </a:rPr>
                  <a:t> </a:t>
                </a:r>
                <a14:m>
                  <m:oMath xmlns:m="http://schemas.openxmlformats.org/officeDocument/2006/math">
                    <m:sSup>
                      <m:sSupPr>
                        <m:ctrlPr>
                          <a:rPr lang="en-US" sz="2400" i="1" smtClean="0">
                            <a:solidFill>
                              <a:schemeClr val="dk2"/>
                            </a:solidFill>
                            <a:latin typeface="Cambria Math" panose="02040503050406030204" pitchFamily="18" charset="0"/>
                            <a:sym typeface="PT Serif"/>
                          </a:rPr>
                        </m:ctrlPr>
                      </m:sSupPr>
                      <m:e>
                        <m:r>
                          <a:rPr lang="en-US" sz="2400" b="0" i="1" smtClean="0">
                            <a:solidFill>
                              <a:schemeClr val="dk2"/>
                            </a:solidFill>
                            <a:latin typeface="Cambria Math" panose="02040503050406030204" pitchFamily="18" charset="0"/>
                            <a:sym typeface="PT Serif"/>
                          </a:rPr>
                          <m:t>𝐻</m:t>
                        </m:r>
                        <m:r>
                          <a:rPr lang="en-US" sz="2400" b="0" i="1" smtClean="0">
                            <a:solidFill>
                              <a:schemeClr val="dk2"/>
                            </a:solidFill>
                            <a:latin typeface="Cambria Math" panose="02040503050406030204" pitchFamily="18" charset="0"/>
                            <a:sym typeface="PT Serif"/>
                          </a:rPr>
                          <m:t>(</m:t>
                        </m:r>
                        <m:r>
                          <a:rPr lang="en-US" sz="2400" b="0" i="1" smtClean="0">
                            <a:solidFill>
                              <a:schemeClr val="dk2"/>
                            </a:solidFill>
                            <a:latin typeface="Cambria Math" panose="02040503050406030204" pitchFamily="18" charset="0"/>
                            <a:sym typeface="PT Serif"/>
                          </a:rPr>
                          <m:t>𝑚</m:t>
                        </m:r>
                        <m:r>
                          <a:rPr lang="en-US" sz="2400" b="0" i="1" smtClean="0">
                            <a:solidFill>
                              <a:schemeClr val="dk2"/>
                            </a:solidFill>
                            <a:latin typeface="Cambria Math" panose="02040503050406030204" pitchFamily="18" charset="0"/>
                            <a:sym typeface="PT Serif"/>
                          </a:rPr>
                          <m:t>)</m:t>
                        </m:r>
                      </m:e>
                      <m:sup>
                        <m:r>
                          <a:rPr lang="en-US" sz="2400" b="0" i="1" smtClean="0">
                            <a:solidFill>
                              <a:schemeClr val="dk2"/>
                            </a:solidFill>
                            <a:latin typeface="Cambria Math" panose="02040503050406030204" pitchFamily="18" charset="0"/>
                            <a:sym typeface="PT Serif"/>
                          </a:rPr>
                          <m:t>𝑠</m:t>
                        </m:r>
                        <m:sSub>
                          <m:sSubPr>
                            <m:ctrlPr>
                              <a:rPr lang="en-US" sz="2400" b="0" i="1" smtClean="0">
                                <a:solidFill>
                                  <a:schemeClr val="dk2"/>
                                </a:solidFill>
                                <a:latin typeface="Cambria Math" panose="02040503050406030204" pitchFamily="18" charset="0"/>
                                <a:sym typeface="PT Serif"/>
                              </a:rPr>
                            </m:ctrlPr>
                          </m:sSubPr>
                          <m:e>
                            <m:r>
                              <a:rPr lang="en-US" sz="2400" b="0" i="1" smtClean="0">
                                <a:solidFill>
                                  <a:schemeClr val="dk2"/>
                                </a:solidFill>
                                <a:latin typeface="Cambria Math" panose="02040503050406030204" pitchFamily="18" charset="0"/>
                                <a:sym typeface="PT Serif"/>
                              </a:rPr>
                              <m:t>𝑘</m:t>
                            </m:r>
                          </m:e>
                          <m:sub>
                            <m:r>
                              <a:rPr lang="en-US" sz="2400" b="0" i="1" smtClean="0">
                                <a:solidFill>
                                  <a:schemeClr val="dk2"/>
                                </a:solidFill>
                                <a:latin typeface="Cambria Math" panose="02040503050406030204" pitchFamily="18" charset="0"/>
                                <a:sym typeface="PT Serif"/>
                              </a:rPr>
                              <m:t>𝑖</m:t>
                            </m:r>
                          </m:sub>
                        </m:sSub>
                      </m:sup>
                    </m:sSup>
                  </m:oMath>
                </a14:m>
                <a:endParaRPr lang="en-US" sz="2000" dirty="0">
                  <a:solidFill>
                    <a:schemeClr val="dk2"/>
                  </a:solidFill>
                  <a:latin typeface="PT Serif"/>
                  <a:ea typeface="PT Serif"/>
                  <a:cs typeface="PT Serif"/>
                  <a:sym typeface="PT Serif"/>
                </a:endParaRPr>
              </a:p>
              <a:p>
                <a:pPr lvl="0">
                  <a:spcBef>
                    <a:spcPts val="1200"/>
                  </a:spcBef>
                  <a:spcAft>
                    <a:spcPts val="300"/>
                  </a:spcAft>
                  <a:buClr>
                    <a:schemeClr val="dk1"/>
                  </a:buClr>
                  <a:buSzPts val="1100"/>
                </a:pPr>
                <a:r>
                  <a:rPr lang="en-US" sz="2000" b="1" dirty="0">
                    <a:solidFill>
                      <a:schemeClr val="dk2"/>
                    </a:solidFill>
                    <a:latin typeface="PT Serif"/>
                    <a:ea typeface="PT Serif"/>
                    <a:cs typeface="PT Serif"/>
                    <a:sym typeface="PT Serif"/>
                  </a:rPr>
                  <a:t>Combine( </a:t>
                </a:r>
                <a14:m>
                  <m:oMath xmlns:m="http://schemas.openxmlformats.org/officeDocument/2006/math">
                    <m:sSub>
                      <m:sSubPr>
                        <m:ctrlPr>
                          <a:rPr lang="en-US" sz="2000" i="1" smtClean="0">
                            <a:solidFill>
                              <a:schemeClr val="dk2"/>
                            </a:solidFill>
                            <a:latin typeface="Cambria Math" panose="02040503050406030204" pitchFamily="18" charset="0"/>
                            <a:ea typeface="Cambria Math" panose="02040503050406030204" pitchFamily="18" charset="0"/>
                            <a:cs typeface="PT Serif"/>
                            <a:sym typeface="PT Serif"/>
                          </a:rPr>
                        </m:ctrlPr>
                      </m:sSubPr>
                      <m:e>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𝜎</m:t>
                        </m:r>
                      </m:e>
                      <m:sub>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𝑖</m:t>
                        </m:r>
                      </m:sub>
                    </m:sSub>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 , </m:t>
                    </m:r>
                    <m:sSub>
                      <m:sSubPr>
                        <m:ctrlPr>
                          <a:rPr lang="en-US" sz="2000" i="1" smtClean="0">
                            <a:solidFill>
                              <a:schemeClr val="dk2"/>
                            </a:solidFill>
                            <a:latin typeface="Cambria Math" panose="02040503050406030204" pitchFamily="18" charset="0"/>
                            <a:ea typeface="Cambria Math" panose="02040503050406030204" pitchFamily="18" charset="0"/>
                            <a:cs typeface="PT Serif"/>
                            <a:sym typeface="PT Serif"/>
                          </a:rPr>
                        </m:ctrlPr>
                      </m:sSubPr>
                      <m:e>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𝜎</m:t>
                        </m:r>
                      </m:e>
                      <m:sub>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𝑗</m:t>
                        </m:r>
                      </m:sub>
                    </m:sSub>
                    <m:r>
                      <a:rPr lang="en-US" sz="2000" b="1" i="1" smtClean="0">
                        <a:solidFill>
                          <a:schemeClr val="dk2"/>
                        </a:solidFill>
                        <a:latin typeface="Cambria Math" panose="02040503050406030204" pitchFamily="18" charset="0"/>
                        <a:ea typeface="Cambria Math" panose="02040503050406030204" pitchFamily="18" charset="0"/>
                        <a:cs typeface="PT Serif"/>
                        <a:sym typeface="PT Serif"/>
                      </a:rPr>
                      <m:t> ) </m:t>
                    </m:r>
                  </m:oMath>
                </a14:m>
                <a:r>
                  <a:rPr lang="en-US" sz="2000" b="1" dirty="0">
                    <a:solidFill>
                      <a:schemeClr val="dk2"/>
                    </a:solidFill>
                    <a:latin typeface="PT Serif"/>
                    <a:ea typeface="PT Serif"/>
                    <a:cs typeface="PT Serif"/>
                    <a:sym typeface="PT Serif"/>
                  </a:rPr>
                  <a:t>:  </a:t>
                </a:r>
                <a:r>
                  <a:rPr lang="en-US" sz="2000" dirty="0">
                    <a:solidFill>
                      <a:schemeClr val="dk2"/>
                    </a:solidFill>
                    <a:latin typeface="PT Serif"/>
                    <a:ea typeface="PT Serif"/>
                    <a:cs typeface="PT Serif"/>
                    <a:sym typeface="PT Serif"/>
                  </a:rPr>
                  <a:t>( </a:t>
                </a:r>
                <a14:m>
                  <m:oMath xmlns:m="http://schemas.openxmlformats.org/officeDocument/2006/math">
                    <m:sSub>
                      <m:sSubPr>
                        <m:ctrlP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ctrlPr>
                      </m:sSubPr>
                      <m:e>
                        <m:r>
                          <a:rPr lang="en-US" sz="2000" i="1" smtClean="0">
                            <a:solidFill>
                              <a:schemeClr val="dk2"/>
                            </a:solidFill>
                            <a:latin typeface="Cambria Math" panose="02040503050406030204" pitchFamily="18" charset="0"/>
                            <a:ea typeface="Cambria Math" panose="02040503050406030204" pitchFamily="18" charset="0"/>
                            <a:cs typeface="PT Serif"/>
                            <a:sym typeface="PT Serif"/>
                          </a:rPr>
                          <m:t>𝜎</m:t>
                        </m:r>
                      </m:e>
                      <m:sub>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𝑖</m:t>
                        </m:r>
                      </m:sub>
                    </m:sSub>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m:t>
                    </m:r>
                    <m:sSub>
                      <m:sSubPr>
                        <m:ctrlP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ctrlPr>
                      </m:sSubPr>
                      <m:e>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𝜎</m:t>
                        </m:r>
                      </m:e>
                      <m:sub>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𝑗</m:t>
                        </m:r>
                      </m:sub>
                    </m:sSub>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 , </m:t>
                    </m:r>
                    <m:d>
                      <m:dPr>
                        <m:begChr m:val="{"/>
                        <m:endChr m:val="}"/>
                        <m:ctrlP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ctrlPr>
                      </m:dPr>
                      <m:e>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 </m:t>
                        </m:r>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𝑖</m:t>
                        </m:r>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 , </m:t>
                        </m:r>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𝑗</m:t>
                        </m:r>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 </m:t>
                        </m:r>
                      </m:e>
                    </m:d>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 ) </m:t>
                    </m:r>
                  </m:oMath>
                </a14:m>
                <a:r>
                  <a:rPr lang="en-US" sz="2000" b="1" dirty="0">
                    <a:solidFill>
                      <a:schemeClr val="dk2"/>
                    </a:solidFill>
                    <a:latin typeface="PT Serif"/>
                    <a:ea typeface="PT Serif"/>
                    <a:cs typeface="PT Serif"/>
                    <a:sym typeface="PT Serif"/>
                  </a:rPr>
                  <a:t>  	 </a:t>
                </a:r>
                <a:r>
                  <a:rPr lang="en-US" sz="1900" b="1" dirty="0">
                    <a:solidFill>
                      <a:schemeClr val="dk2"/>
                    </a:solidFill>
                    <a:latin typeface="PT Serif"/>
                    <a:ea typeface="PT Serif"/>
                    <a:cs typeface="PT Serif"/>
                    <a:sym typeface="PT Serif"/>
                  </a:rPr>
                  <a:t>// </a:t>
                </a:r>
                <a14:m>
                  <m:oMath xmlns:m="http://schemas.openxmlformats.org/officeDocument/2006/math">
                    <m:r>
                      <a:rPr lang="en-US" sz="1900" b="0" i="1" smtClean="0">
                        <a:solidFill>
                          <a:schemeClr val="dk2"/>
                        </a:solidFill>
                        <a:latin typeface="Cambria Math" panose="02040503050406030204" pitchFamily="18" charset="0"/>
                        <a:ea typeface="PT Serif"/>
                        <a:cs typeface="PT Serif"/>
                        <a:sym typeface="PT Serif"/>
                      </a:rPr>
                      <m:t>𝐽</m:t>
                    </m:r>
                    <m:r>
                      <a:rPr lang="en-US" sz="1900" b="0" i="1" smtClean="0">
                        <a:solidFill>
                          <a:schemeClr val="dk2"/>
                        </a:solidFill>
                        <a:latin typeface="Cambria Math" panose="02040503050406030204" pitchFamily="18" charset="0"/>
                        <a:ea typeface="PT Serif"/>
                        <a:cs typeface="PT Serif"/>
                        <a:sym typeface="PT Serif"/>
                      </a:rPr>
                      <m:t>={ </m:t>
                    </m:r>
                    <m:r>
                      <a:rPr lang="en-US" sz="1900" b="0" i="1" smtClean="0">
                        <a:solidFill>
                          <a:schemeClr val="dk2"/>
                        </a:solidFill>
                        <a:latin typeface="Cambria Math" panose="02040503050406030204" pitchFamily="18" charset="0"/>
                        <a:ea typeface="PT Serif"/>
                        <a:cs typeface="PT Serif"/>
                        <a:sym typeface="PT Serif"/>
                      </a:rPr>
                      <m:t>𝑖</m:t>
                    </m:r>
                    <m:r>
                      <a:rPr lang="en-US" sz="1900" b="0" i="1" smtClean="0">
                        <a:solidFill>
                          <a:schemeClr val="dk2"/>
                        </a:solidFill>
                        <a:latin typeface="Cambria Math" panose="02040503050406030204" pitchFamily="18" charset="0"/>
                        <a:ea typeface="PT Serif"/>
                        <a:cs typeface="PT Serif"/>
                        <a:sym typeface="PT Serif"/>
                      </a:rPr>
                      <m:t> ,  </m:t>
                    </m:r>
                    <m:r>
                      <a:rPr lang="en-US" sz="1900" b="0" i="1" smtClean="0">
                        <a:solidFill>
                          <a:schemeClr val="dk2"/>
                        </a:solidFill>
                        <a:latin typeface="Cambria Math" panose="02040503050406030204" pitchFamily="18" charset="0"/>
                        <a:ea typeface="PT Serif"/>
                        <a:cs typeface="PT Serif"/>
                        <a:sym typeface="PT Serif"/>
                      </a:rPr>
                      <m:t>𝑗</m:t>
                    </m:r>
                    <m:r>
                      <a:rPr lang="en-US" sz="1900" b="0" i="1" smtClean="0">
                        <a:solidFill>
                          <a:schemeClr val="dk2"/>
                        </a:solidFill>
                        <a:latin typeface="Cambria Math" panose="02040503050406030204" pitchFamily="18" charset="0"/>
                        <a:ea typeface="PT Serif"/>
                        <a:cs typeface="PT Serif"/>
                        <a:sym typeface="PT Serif"/>
                      </a:rPr>
                      <m:t>}</m:t>
                    </m:r>
                  </m:oMath>
                </a14:m>
                <a:endParaRPr lang="en-US" sz="1900" i="1" dirty="0">
                  <a:solidFill>
                    <a:schemeClr val="dk2"/>
                  </a:solidFill>
                  <a:latin typeface="PT Serif"/>
                  <a:ea typeface="PT Serif"/>
                  <a:cs typeface="PT Serif"/>
                  <a:sym typeface="PT Serif"/>
                </a:endParaRPr>
              </a:p>
              <a:p>
                <a:pPr lvl="0">
                  <a:lnSpc>
                    <a:spcPct val="90000"/>
                  </a:lnSpc>
                  <a:spcBef>
                    <a:spcPts val="1200"/>
                  </a:spcBef>
                  <a:buClr>
                    <a:schemeClr val="dk1"/>
                  </a:buClr>
                  <a:buSzPts val="1100"/>
                </a:pPr>
                <a:r>
                  <a:rPr lang="en-US" sz="2000" dirty="0">
                    <a:solidFill>
                      <a:schemeClr val="dk2"/>
                    </a:solidFill>
                    <a:latin typeface="PT Serif"/>
                    <a:ea typeface="PT Serif"/>
                    <a:cs typeface="PT Serif"/>
                    <a:sym typeface="PT Serif"/>
                  </a:rPr>
                  <a:t>	</a:t>
                </a:r>
                <a:r>
                  <a:rPr lang="en-US" sz="2200" dirty="0">
                    <a:solidFill>
                      <a:schemeClr val="dk2"/>
                    </a:solidFill>
                    <a:latin typeface="PT Serif"/>
                    <a:ea typeface="PT Serif"/>
                    <a:cs typeface="PT Serif"/>
                    <a:sym typeface="PT Serif"/>
                  </a:rPr>
                  <a:t>𝜎 = </a:t>
                </a:r>
                <a14:m>
                  <m:oMath xmlns:m="http://schemas.openxmlformats.org/officeDocument/2006/math">
                    <m:sSup>
                      <m:sSupPr>
                        <m:ctrlPr>
                          <a:rPr lang="en-US" sz="2200" i="1">
                            <a:solidFill>
                              <a:schemeClr val="dk2"/>
                            </a:solidFill>
                            <a:latin typeface="Cambria Math" panose="02040503050406030204" pitchFamily="18" charset="0"/>
                            <a:sym typeface="PT Serif"/>
                          </a:rPr>
                        </m:ctrlPr>
                      </m:sSupPr>
                      <m:e>
                        <m:r>
                          <a:rPr lang="en-US" sz="2200" i="1">
                            <a:solidFill>
                              <a:schemeClr val="dk2"/>
                            </a:solidFill>
                            <a:latin typeface="Cambria Math" panose="02040503050406030204" pitchFamily="18" charset="0"/>
                            <a:sym typeface="PT Serif"/>
                          </a:rPr>
                          <m:t>𝐻</m:t>
                        </m:r>
                        <m:r>
                          <a:rPr lang="en-US" sz="2200" i="1">
                            <a:solidFill>
                              <a:schemeClr val="dk2"/>
                            </a:solidFill>
                            <a:latin typeface="Cambria Math" panose="02040503050406030204" pitchFamily="18" charset="0"/>
                            <a:sym typeface="PT Serif"/>
                          </a:rPr>
                          <m:t>(</m:t>
                        </m:r>
                        <m:r>
                          <a:rPr lang="en-US" sz="2200" i="1">
                            <a:solidFill>
                              <a:schemeClr val="dk2"/>
                            </a:solidFill>
                            <a:latin typeface="Cambria Math" panose="02040503050406030204" pitchFamily="18" charset="0"/>
                            <a:sym typeface="PT Serif"/>
                          </a:rPr>
                          <m:t>𝑚</m:t>
                        </m:r>
                        <m:r>
                          <a:rPr lang="en-US" sz="2200" i="1">
                            <a:solidFill>
                              <a:schemeClr val="dk2"/>
                            </a:solidFill>
                            <a:latin typeface="Cambria Math" panose="02040503050406030204" pitchFamily="18" charset="0"/>
                            <a:sym typeface="PT Serif"/>
                          </a:rPr>
                          <m:t>)</m:t>
                        </m:r>
                      </m:e>
                      <m:sup>
                        <m:r>
                          <a:rPr lang="en-US" sz="2200" i="1">
                            <a:solidFill>
                              <a:schemeClr val="dk2"/>
                            </a:solidFill>
                            <a:latin typeface="Cambria Math" panose="02040503050406030204" pitchFamily="18" charset="0"/>
                            <a:sym typeface="PT Serif"/>
                          </a:rPr>
                          <m:t>𝑠</m:t>
                        </m:r>
                        <m:sSub>
                          <m:sSubPr>
                            <m:ctrlPr>
                              <a:rPr lang="en-US" sz="2200" i="1">
                                <a:solidFill>
                                  <a:schemeClr val="dk2"/>
                                </a:solidFill>
                                <a:latin typeface="Cambria Math" panose="02040503050406030204" pitchFamily="18" charset="0"/>
                                <a:sym typeface="PT Serif"/>
                              </a:rPr>
                            </m:ctrlPr>
                          </m:sSubPr>
                          <m:e>
                            <m:r>
                              <a:rPr lang="en-US" sz="2200" i="1">
                                <a:solidFill>
                                  <a:schemeClr val="dk2"/>
                                </a:solidFill>
                                <a:latin typeface="Cambria Math" panose="02040503050406030204" pitchFamily="18" charset="0"/>
                                <a:sym typeface="PT Serif"/>
                              </a:rPr>
                              <m:t>𝑘</m:t>
                            </m:r>
                          </m:e>
                          <m:sub>
                            <m:r>
                              <a:rPr lang="en-US" sz="2200" i="1">
                                <a:solidFill>
                                  <a:schemeClr val="dk2"/>
                                </a:solidFill>
                                <a:latin typeface="Cambria Math" panose="02040503050406030204" pitchFamily="18" charset="0"/>
                                <a:sym typeface="PT Serif"/>
                              </a:rPr>
                              <m:t>𝑖</m:t>
                            </m:r>
                          </m:sub>
                        </m:sSub>
                        <m:r>
                          <a:rPr lang="en-US" sz="2200" b="0" i="1" smtClean="0">
                            <a:solidFill>
                              <a:schemeClr val="dk2"/>
                            </a:solidFill>
                            <a:latin typeface="Cambria Math" panose="02040503050406030204" pitchFamily="18" charset="0"/>
                            <a:sym typeface="PT Serif"/>
                          </a:rPr>
                          <m:t> + </m:t>
                        </m:r>
                        <m:r>
                          <a:rPr lang="en-US" sz="2200" b="0" i="1" smtClean="0">
                            <a:solidFill>
                              <a:schemeClr val="dk2"/>
                            </a:solidFill>
                            <a:latin typeface="Cambria Math" panose="02040503050406030204" pitchFamily="18" charset="0"/>
                            <a:sym typeface="PT Serif"/>
                          </a:rPr>
                          <m:t>𝑠</m:t>
                        </m:r>
                        <m:sSub>
                          <m:sSubPr>
                            <m:ctrlPr>
                              <a:rPr lang="en-US" sz="2200" b="0" i="1" smtClean="0">
                                <a:solidFill>
                                  <a:schemeClr val="dk2"/>
                                </a:solidFill>
                                <a:latin typeface="Cambria Math" panose="02040503050406030204" pitchFamily="18" charset="0"/>
                                <a:sym typeface="PT Serif"/>
                              </a:rPr>
                            </m:ctrlPr>
                          </m:sSubPr>
                          <m:e>
                            <m:r>
                              <a:rPr lang="en-US" sz="2200" b="0" i="1" smtClean="0">
                                <a:solidFill>
                                  <a:schemeClr val="dk2"/>
                                </a:solidFill>
                                <a:latin typeface="Cambria Math" panose="02040503050406030204" pitchFamily="18" charset="0"/>
                                <a:sym typeface="PT Serif"/>
                              </a:rPr>
                              <m:t>𝑘</m:t>
                            </m:r>
                          </m:e>
                          <m:sub>
                            <m:r>
                              <a:rPr lang="en-US" sz="2200" b="0" i="1" smtClean="0">
                                <a:solidFill>
                                  <a:schemeClr val="dk2"/>
                                </a:solidFill>
                                <a:latin typeface="Cambria Math" panose="02040503050406030204" pitchFamily="18" charset="0"/>
                                <a:sym typeface="PT Serif"/>
                              </a:rPr>
                              <m:t>𝑗</m:t>
                            </m:r>
                          </m:sub>
                        </m:sSub>
                      </m:sup>
                    </m:sSup>
                  </m:oMath>
                </a14:m>
                <a:r>
                  <a:rPr lang="en-US" sz="2000" dirty="0">
                    <a:solidFill>
                      <a:schemeClr val="dk2"/>
                    </a:solidFill>
                    <a:latin typeface="PT Serif"/>
                    <a:ea typeface="PT Serif"/>
                    <a:cs typeface="PT Serif"/>
                    <a:sym typeface="PT Serif"/>
                  </a:rPr>
                  <a:t> is a valid sig on </a:t>
                </a:r>
                <a14:m>
                  <m:oMath xmlns:m="http://schemas.openxmlformats.org/officeDocument/2006/math">
                    <m:r>
                      <a:rPr lang="en-US" sz="2000" i="1">
                        <a:solidFill>
                          <a:schemeClr val="dk2"/>
                        </a:solidFill>
                        <a:latin typeface="Cambria Math" panose="02040503050406030204" pitchFamily="18" charset="0"/>
                        <a:ea typeface="PT Serif"/>
                        <a:cs typeface="PT Serif"/>
                        <a:sym typeface="PT Serif"/>
                      </a:rPr>
                      <m:t>𝑚</m:t>
                    </m:r>
                  </m:oMath>
                </a14:m>
                <a:r>
                  <a:rPr lang="en-US" sz="2000" dirty="0">
                    <a:solidFill>
                      <a:schemeClr val="dk2"/>
                    </a:solidFill>
                    <a:latin typeface="PT Serif"/>
                    <a:ea typeface="PT Serif"/>
                    <a:cs typeface="PT Serif"/>
                    <a:sym typeface="PT Serif"/>
                  </a:rPr>
                  <a:t>  </a:t>
                </a:r>
                <a:r>
                  <a:rPr lang="en-US" sz="2000" dirty="0" err="1">
                    <a:solidFill>
                      <a:schemeClr val="dk2"/>
                    </a:solidFill>
                    <a:latin typeface="PT Serif"/>
                    <a:ea typeface="PT Serif"/>
                    <a:cs typeface="PT Serif"/>
                    <a:sym typeface="PT Serif"/>
                  </a:rPr>
                  <a:t>w.r.t</a:t>
                </a:r>
                <a:r>
                  <a:rPr lang="en-US" sz="2000" dirty="0">
                    <a:solidFill>
                      <a:schemeClr val="dk2"/>
                    </a:solidFill>
                    <a:latin typeface="PT Serif"/>
                    <a:ea typeface="PT Serif"/>
                    <a:cs typeface="PT Serif"/>
                    <a:sym typeface="PT Serif"/>
                  </a:rPr>
                  <a:t>  </a:t>
                </a:r>
                <a14:m>
                  <m:oMath xmlns:m="http://schemas.openxmlformats.org/officeDocument/2006/math">
                    <m:r>
                      <a:rPr lang="en-US" sz="2000" i="1">
                        <a:solidFill>
                          <a:schemeClr val="bg2"/>
                        </a:solidFill>
                        <a:latin typeface="Cambria Math" panose="02040503050406030204" pitchFamily="18" charset="0"/>
                        <a:ea typeface="PT Serif"/>
                        <a:cs typeface="PT Serif"/>
                        <a:sym typeface="PT Serif"/>
                      </a:rPr>
                      <m:t>𝑝</m:t>
                    </m:r>
                    <m:sSub>
                      <m:sSubPr>
                        <m:ctrlPr>
                          <a:rPr lang="en-US" sz="2000" i="1">
                            <a:solidFill>
                              <a:schemeClr val="bg2"/>
                            </a:solidFill>
                            <a:latin typeface="Cambria Math" panose="02040503050406030204" pitchFamily="18" charset="0"/>
                            <a:ea typeface="PT Serif"/>
                            <a:cs typeface="PT Serif"/>
                            <a:sym typeface="PT Serif"/>
                          </a:rPr>
                        </m:ctrlPr>
                      </m:sSubPr>
                      <m:e>
                        <m:r>
                          <a:rPr lang="en-US" sz="2000" i="1">
                            <a:solidFill>
                              <a:schemeClr val="bg2"/>
                            </a:solidFill>
                            <a:latin typeface="Cambria Math" panose="02040503050406030204" pitchFamily="18" charset="0"/>
                            <a:ea typeface="PT Serif"/>
                            <a:cs typeface="PT Serif"/>
                            <a:sym typeface="PT Serif"/>
                          </a:rPr>
                          <m:t>𝑘</m:t>
                        </m:r>
                      </m:e>
                      <m:sub>
                        <m:r>
                          <a:rPr lang="en-US" sz="2000" i="1">
                            <a:solidFill>
                              <a:schemeClr val="bg2"/>
                            </a:solidFill>
                            <a:latin typeface="Cambria Math" panose="02040503050406030204" pitchFamily="18" charset="0"/>
                            <a:ea typeface="PT Serif"/>
                            <a:cs typeface="PT Serif"/>
                            <a:sym typeface="PT Serif"/>
                          </a:rPr>
                          <m:t>𝐽</m:t>
                        </m:r>
                      </m:sub>
                    </m:sSub>
                  </m:oMath>
                </a14:m>
                <a:r>
                  <a:rPr lang="en-US" sz="2000" dirty="0">
                    <a:solidFill>
                      <a:schemeClr val="dk2"/>
                    </a:solidFill>
                    <a:latin typeface="PT Serif"/>
                    <a:ea typeface="PT Serif"/>
                    <a:cs typeface="PT Serif"/>
                    <a:sym typeface="PT Serif"/>
                  </a:rPr>
                  <a:t> </a:t>
                </a:r>
                <a:r>
                  <a:rPr lang="en-US" sz="2200" dirty="0">
                    <a:solidFill>
                      <a:schemeClr val="dk2"/>
                    </a:solidFill>
                    <a:latin typeface="PT Serif"/>
                    <a:ea typeface="PT Serif"/>
                    <a:cs typeface="PT Serif"/>
                    <a:sym typeface="PT Serif"/>
                  </a:rPr>
                  <a:t>= </a:t>
                </a:r>
                <a14:m>
                  <m:oMath xmlns:m="http://schemas.openxmlformats.org/officeDocument/2006/math">
                    <m:sSup>
                      <m:sSupPr>
                        <m:ctrlPr>
                          <a:rPr lang="en-US" sz="2200" i="1" smtClean="0">
                            <a:solidFill>
                              <a:schemeClr val="dk2"/>
                            </a:solidFill>
                            <a:latin typeface="Cambria Math" panose="02040503050406030204" pitchFamily="18" charset="0"/>
                            <a:sym typeface="PT Serif"/>
                          </a:rPr>
                        </m:ctrlPr>
                      </m:sSupPr>
                      <m:e>
                        <m:r>
                          <a:rPr lang="en-US" sz="2200" b="0" i="1" smtClean="0">
                            <a:solidFill>
                              <a:schemeClr val="dk2"/>
                            </a:solidFill>
                            <a:latin typeface="Cambria Math" panose="02040503050406030204" pitchFamily="18" charset="0"/>
                            <a:sym typeface="PT Serif"/>
                          </a:rPr>
                          <m:t>𝑔</m:t>
                        </m:r>
                      </m:e>
                      <m:sup>
                        <m:r>
                          <a:rPr lang="en-US" sz="2200" b="0" i="1" smtClean="0">
                            <a:solidFill>
                              <a:schemeClr val="dk2"/>
                            </a:solidFill>
                            <a:latin typeface="Cambria Math" panose="02040503050406030204" pitchFamily="18" charset="0"/>
                            <a:sym typeface="PT Serif"/>
                          </a:rPr>
                          <m:t>𝑠</m:t>
                        </m:r>
                        <m:sSub>
                          <m:sSubPr>
                            <m:ctrlPr>
                              <a:rPr lang="en-US" sz="2200" b="0" i="1" smtClean="0">
                                <a:solidFill>
                                  <a:schemeClr val="dk2"/>
                                </a:solidFill>
                                <a:latin typeface="Cambria Math" panose="02040503050406030204" pitchFamily="18" charset="0"/>
                                <a:sym typeface="PT Serif"/>
                              </a:rPr>
                            </m:ctrlPr>
                          </m:sSubPr>
                          <m:e>
                            <m:r>
                              <a:rPr lang="en-US" sz="2200" b="0" i="1" smtClean="0">
                                <a:solidFill>
                                  <a:schemeClr val="dk2"/>
                                </a:solidFill>
                                <a:latin typeface="Cambria Math" panose="02040503050406030204" pitchFamily="18" charset="0"/>
                                <a:sym typeface="PT Serif"/>
                              </a:rPr>
                              <m:t>𝑘</m:t>
                            </m:r>
                          </m:e>
                          <m:sub>
                            <m:r>
                              <a:rPr lang="en-US" sz="2200" b="0" i="1" smtClean="0">
                                <a:solidFill>
                                  <a:schemeClr val="dk2"/>
                                </a:solidFill>
                                <a:latin typeface="Cambria Math" panose="02040503050406030204" pitchFamily="18" charset="0"/>
                                <a:sym typeface="PT Serif"/>
                              </a:rPr>
                              <m:t>𝑖</m:t>
                            </m:r>
                          </m:sub>
                        </m:sSub>
                        <m:r>
                          <a:rPr lang="en-US" sz="2200" b="0" i="1" smtClean="0">
                            <a:solidFill>
                              <a:schemeClr val="dk2"/>
                            </a:solidFill>
                            <a:latin typeface="Cambria Math" panose="02040503050406030204" pitchFamily="18" charset="0"/>
                            <a:sym typeface="PT Serif"/>
                          </a:rPr>
                          <m:t> + </m:t>
                        </m:r>
                        <m:r>
                          <a:rPr lang="en-US" sz="2200" b="0" i="1" smtClean="0">
                            <a:solidFill>
                              <a:schemeClr val="dk2"/>
                            </a:solidFill>
                            <a:latin typeface="Cambria Math" panose="02040503050406030204" pitchFamily="18" charset="0"/>
                            <a:sym typeface="PT Serif"/>
                          </a:rPr>
                          <m:t>𝑠</m:t>
                        </m:r>
                        <m:sSub>
                          <m:sSubPr>
                            <m:ctrlPr>
                              <a:rPr lang="en-US" sz="2200" b="0" i="1" smtClean="0">
                                <a:solidFill>
                                  <a:schemeClr val="dk2"/>
                                </a:solidFill>
                                <a:latin typeface="Cambria Math" panose="02040503050406030204" pitchFamily="18" charset="0"/>
                                <a:sym typeface="PT Serif"/>
                              </a:rPr>
                            </m:ctrlPr>
                          </m:sSubPr>
                          <m:e>
                            <m:r>
                              <a:rPr lang="en-US" sz="2200" b="0" i="1" smtClean="0">
                                <a:solidFill>
                                  <a:schemeClr val="dk2"/>
                                </a:solidFill>
                                <a:latin typeface="Cambria Math" panose="02040503050406030204" pitchFamily="18" charset="0"/>
                                <a:sym typeface="PT Serif"/>
                              </a:rPr>
                              <m:t>𝑘</m:t>
                            </m:r>
                          </m:e>
                          <m:sub>
                            <m:r>
                              <a:rPr lang="en-US" sz="2200" b="0" i="1" smtClean="0">
                                <a:solidFill>
                                  <a:schemeClr val="dk2"/>
                                </a:solidFill>
                                <a:latin typeface="Cambria Math" panose="02040503050406030204" pitchFamily="18" charset="0"/>
                                <a:sym typeface="PT Serif"/>
                              </a:rPr>
                              <m:t>𝑗</m:t>
                            </m:r>
                          </m:sub>
                        </m:sSub>
                      </m:sup>
                    </m:sSup>
                  </m:oMath>
                </a14:m>
                <a:endParaRPr sz="2200" baseline="-25000" dirty="0">
                  <a:latin typeface="PT Serif"/>
                  <a:ea typeface="PT Serif"/>
                  <a:cs typeface="PT Serif"/>
                  <a:sym typeface="PT Serif"/>
                </a:endParaRPr>
              </a:p>
            </p:txBody>
          </p:sp>
        </mc:Choice>
        <mc:Fallback xmlns="">
          <p:sp>
            <p:nvSpPr>
              <p:cNvPr id="977" name="Google Shape;977;p65"/>
              <p:cNvSpPr txBox="1">
                <a:spLocks noRot="1" noChangeAspect="1" noMove="1" noResize="1" noEditPoints="1" noAdjustHandles="1" noChangeArrowheads="1" noChangeShapeType="1" noTextEdit="1"/>
              </p:cNvSpPr>
              <p:nvPr/>
            </p:nvSpPr>
            <p:spPr>
              <a:xfrm>
                <a:off x="151220" y="2989206"/>
                <a:ext cx="8582100" cy="1600921"/>
              </a:xfrm>
              <a:prstGeom prst="rect">
                <a:avLst/>
              </a:prstGeom>
              <a:blipFill>
                <a:blip r:embed="rId3"/>
                <a:stretch>
                  <a:fillRect l="-888" b="-3150"/>
                </a:stretch>
              </a:blipFill>
              <a:ln>
                <a:noFill/>
              </a:ln>
            </p:spPr>
            <p:txBody>
              <a:bodyPr/>
              <a:lstStyle/>
              <a:p>
                <a:r>
                  <a:rPr lang="en-US">
                    <a:noFill/>
                  </a:rPr>
                  <a:t> </a:t>
                </a:r>
              </a:p>
            </p:txBody>
          </p:sp>
        </mc:Fallback>
      </mc:AlternateContent>
      <p:sp>
        <p:nvSpPr>
          <p:cNvPr id="964" name="Google Shape;964;p65"/>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BLS-based Accountable TS (no Proactive Refresh)</a:t>
            </a:r>
            <a:endParaRPr/>
          </a:p>
        </p:txBody>
      </p:sp>
      <p:pic>
        <p:nvPicPr>
          <p:cNvPr id="4" name="Google Shape;947;p64">
            <a:extLst>
              <a:ext uri="{FF2B5EF4-FFF2-40B4-BE49-F238E27FC236}">
                <a16:creationId xmlns:a16="http://schemas.microsoft.com/office/drawing/2014/main" id="{705EB364-29C6-3BD9-98DC-F49C125E8538}"/>
              </a:ext>
            </a:extLst>
          </p:cNvPr>
          <p:cNvPicPr preferRelativeResize="0"/>
          <p:nvPr/>
        </p:nvPicPr>
        <p:blipFill>
          <a:blip r:embed="rId4">
            <a:alphaModFix/>
          </a:blip>
          <a:stretch>
            <a:fillRect/>
          </a:stretch>
        </p:blipFill>
        <p:spPr>
          <a:xfrm>
            <a:off x="3493575" y="1039679"/>
            <a:ext cx="834050" cy="1152898"/>
          </a:xfrm>
          <a:prstGeom prst="rect">
            <a:avLst/>
          </a:prstGeom>
          <a:noFill/>
          <a:ln>
            <a:noFill/>
          </a:ln>
        </p:spPr>
      </p:pic>
      <mc:AlternateContent xmlns:mc="http://schemas.openxmlformats.org/markup-compatibility/2006" xmlns:a14="http://schemas.microsoft.com/office/drawing/2010/main">
        <mc:Choice Requires="a14">
          <p:sp>
            <p:nvSpPr>
              <p:cNvPr id="5" name="Google Shape;948;p64">
                <a:extLst>
                  <a:ext uri="{FF2B5EF4-FFF2-40B4-BE49-F238E27FC236}">
                    <a16:creationId xmlns:a16="http://schemas.microsoft.com/office/drawing/2014/main" id="{4BBFE7E6-E397-6E97-C7B0-28EF97811DBF}"/>
                  </a:ext>
                </a:extLst>
              </p:cNvPr>
              <p:cNvSpPr txBox="1"/>
              <p:nvPr/>
            </p:nvSpPr>
            <p:spPr>
              <a:xfrm>
                <a:off x="3289177" y="2163996"/>
                <a:ext cx="1336622" cy="51607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a14:m>
                <a:r>
                  <a:rPr lang="en" sz="1600" dirty="0">
                    <a:solidFill>
                      <a:schemeClr val="dk1"/>
                    </a:solidFill>
                  </a:rPr>
                  <a:t> </a:t>
                </a:r>
                <a14:m>
                  <m:oMath xmlns:m="http://schemas.openxmlformats.org/officeDocument/2006/math">
                    <m:r>
                      <m:rPr>
                        <m:nor/>
                      </m:rPr>
                      <a:rPr lang="en" sz="1600" dirty="0">
                        <a:solidFill>
                          <a:schemeClr val="dk1"/>
                        </a:solidFill>
                      </a:rPr>
                      <m:t>←$</m:t>
                    </m:r>
                  </m:oMath>
                </a14:m>
                <a:r>
                  <a:rPr lang="en-US" sz="1600" dirty="0"/>
                  <a:t>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ℤ</m:t>
                        </m:r>
                      </m:e>
                      <m:sub>
                        <m:r>
                          <a:rPr lang="en-US" sz="2000" i="1">
                            <a:latin typeface="Cambria Math" panose="02040503050406030204" pitchFamily="18" charset="0"/>
                            <a:ea typeface="Cambria Math" panose="02040503050406030204" pitchFamily="18" charset="0"/>
                          </a:rPr>
                          <m:t>𝑞</m:t>
                        </m:r>
                      </m:sub>
                    </m:sSub>
                  </m:oMath>
                </a14:m>
                <a:endParaRPr sz="1600" dirty="0"/>
              </a:p>
            </p:txBody>
          </p:sp>
        </mc:Choice>
        <mc:Fallback xmlns="">
          <p:sp>
            <p:nvSpPr>
              <p:cNvPr id="5" name="Google Shape;948;p64">
                <a:extLst>
                  <a:ext uri="{FF2B5EF4-FFF2-40B4-BE49-F238E27FC236}">
                    <a16:creationId xmlns:a16="http://schemas.microsoft.com/office/drawing/2014/main" id="{4BBFE7E6-E397-6E97-C7B0-28EF97811DBF}"/>
                  </a:ext>
                </a:extLst>
              </p:cNvPr>
              <p:cNvSpPr txBox="1">
                <a:spLocks noRot="1" noChangeAspect="1" noMove="1" noResize="1" noEditPoints="1" noAdjustHandles="1" noChangeArrowheads="1" noChangeShapeType="1" noTextEdit="1"/>
              </p:cNvSpPr>
              <p:nvPr/>
            </p:nvSpPr>
            <p:spPr>
              <a:xfrm>
                <a:off x="3289177" y="2163996"/>
                <a:ext cx="1336622" cy="516073"/>
              </a:xfrm>
              <a:prstGeom prst="rect">
                <a:avLst/>
              </a:prstGeom>
              <a:blipFill>
                <a:blip r:embed="rId5"/>
                <a:stretch>
                  <a:fillRect/>
                </a:stretch>
              </a:blipFill>
              <a:ln>
                <a:noFill/>
              </a:ln>
            </p:spPr>
            <p:txBody>
              <a:bodyPr/>
              <a:lstStyle/>
              <a:p>
                <a:r>
                  <a:rPr lang="en-US">
                    <a:noFill/>
                  </a:rPr>
                  <a:t> </a:t>
                </a:r>
              </a:p>
            </p:txBody>
          </p:sp>
        </mc:Fallback>
      </mc:AlternateContent>
      <p:pic>
        <p:nvPicPr>
          <p:cNvPr id="6" name="Google Shape;950;p64">
            <a:extLst>
              <a:ext uri="{FF2B5EF4-FFF2-40B4-BE49-F238E27FC236}">
                <a16:creationId xmlns:a16="http://schemas.microsoft.com/office/drawing/2014/main" id="{53214649-74E6-F47B-89DE-0D0ED99CB451}"/>
              </a:ext>
            </a:extLst>
          </p:cNvPr>
          <p:cNvPicPr preferRelativeResize="0"/>
          <p:nvPr/>
        </p:nvPicPr>
        <p:blipFill>
          <a:blip r:embed="rId6">
            <a:alphaModFix/>
          </a:blip>
          <a:stretch>
            <a:fillRect/>
          </a:stretch>
        </p:blipFill>
        <p:spPr>
          <a:xfrm>
            <a:off x="5557000" y="1068279"/>
            <a:ext cx="834050" cy="1095717"/>
          </a:xfrm>
          <a:prstGeom prst="rect">
            <a:avLst/>
          </a:prstGeom>
          <a:noFill/>
          <a:ln>
            <a:noFill/>
          </a:ln>
        </p:spPr>
      </p:pic>
      <p:pic>
        <p:nvPicPr>
          <p:cNvPr id="7" name="Google Shape;952;p64">
            <a:extLst>
              <a:ext uri="{FF2B5EF4-FFF2-40B4-BE49-F238E27FC236}">
                <a16:creationId xmlns:a16="http://schemas.microsoft.com/office/drawing/2014/main" id="{533D3F09-B4BC-05A2-3E05-AF9EE944013C}"/>
              </a:ext>
            </a:extLst>
          </p:cNvPr>
          <p:cNvPicPr preferRelativeResize="0"/>
          <p:nvPr/>
        </p:nvPicPr>
        <p:blipFill>
          <a:blip r:embed="rId7">
            <a:alphaModFix/>
          </a:blip>
          <a:stretch>
            <a:fillRect/>
          </a:stretch>
        </p:blipFill>
        <p:spPr>
          <a:xfrm>
            <a:off x="7441640" y="1039679"/>
            <a:ext cx="909710" cy="1152900"/>
          </a:xfrm>
          <a:prstGeom prst="rect">
            <a:avLst/>
          </a:prstGeom>
          <a:noFill/>
          <a:ln>
            <a:noFill/>
          </a:ln>
        </p:spPr>
      </p:pic>
      <p:sp>
        <p:nvSpPr>
          <p:cNvPr id="8" name="Google Shape;954;p64">
            <a:extLst>
              <a:ext uri="{FF2B5EF4-FFF2-40B4-BE49-F238E27FC236}">
                <a16:creationId xmlns:a16="http://schemas.microsoft.com/office/drawing/2014/main" id="{0034E59E-F2CF-F02D-D5A3-11183000A81E}"/>
              </a:ext>
            </a:extLst>
          </p:cNvPr>
          <p:cNvSpPr txBox="1">
            <a:spLocks noGrp="1"/>
          </p:cNvSpPr>
          <p:nvPr>
            <p:ph type="body" idx="1"/>
          </p:nvPr>
        </p:nvSpPr>
        <p:spPr>
          <a:xfrm>
            <a:off x="212720" y="594600"/>
            <a:ext cx="8520600" cy="826696"/>
          </a:xfrm>
          <a:prstGeom prst="rect">
            <a:avLst/>
          </a:prstGeom>
        </p:spPr>
        <p:txBody>
          <a:bodyPr spcFirstLastPara="1" wrap="square" lIns="91425" tIns="91425" rIns="91425" bIns="91425" anchor="t" anchorCtr="0">
            <a:normAutofit/>
          </a:bodyPr>
          <a:lstStyle/>
          <a:p>
            <a:pPr marL="0" indent="0">
              <a:spcAft>
                <a:spcPts val="1200"/>
              </a:spcAft>
              <a:buNone/>
            </a:pPr>
            <a:r>
              <a:rPr lang="en-US" sz="2000" b="1" dirty="0" err="1"/>
              <a:t>KeyGen</a:t>
            </a:r>
            <a:r>
              <a:rPr lang="en-US" sz="2000" b="1" dirty="0"/>
              <a:t>():</a:t>
            </a:r>
            <a:r>
              <a:rPr lang="en-US" sz="2000" dirty="0"/>
              <a:t> All parties randomly sample their secret keys:</a:t>
            </a:r>
          </a:p>
        </p:txBody>
      </p:sp>
      <mc:AlternateContent xmlns:mc="http://schemas.openxmlformats.org/markup-compatibility/2006" xmlns:a14="http://schemas.microsoft.com/office/drawing/2010/main">
        <mc:Choice Requires="a14">
          <p:sp>
            <p:nvSpPr>
              <p:cNvPr id="9" name="Google Shape;948;p64">
                <a:extLst>
                  <a:ext uri="{FF2B5EF4-FFF2-40B4-BE49-F238E27FC236}">
                    <a16:creationId xmlns:a16="http://schemas.microsoft.com/office/drawing/2014/main" id="{A42DA594-82D6-8B23-6985-78293A04B164}"/>
                  </a:ext>
                </a:extLst>
              </p:cNvPr>
              <p:cNvSpPr txBox="1"/>
              <p:nvPr/>
            </p:nvSpPr>
            <p:spPr>
              <a:xfrm>
                <a:off x="5305714" y="2149629"/>
                <a:ext cx="1336622" cy="51607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a14:m>
                <a:r>
                  <a:rPr lang="en" sz="1600" dirty="0">
                    <a:solidFill>
                      <a:schemeClr val="dk1"/>
                    </a:solidFill>
                  </a:rPr>
                  <a:t> </a:t>
                </a:r>
                <a14:m>
                  <m:oMath xmlns:m="http://schemas.openxmlformats.org/officeDocument/2006/math">
                    <m:r>
                      <m:rPr>
                        <m:nor/>
                      </m:rPr>
                      <a:rPr lang="en" sz="1600" dirty="0">
                        <a:solidFill>
                          <a:schemeClr val="dk1"/>
                        </a:solidFill>
                      </a:rPr>
                      <m:t>←$</m:t>
                    </m:r>
                  </m:oMath>
                </a14:m>
                <a:r>
                  <a:rPr lang="en-US" sz="1600" dirty="0"/>
                  <a:t>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ℤ</m:t>
                        </m:r>
                      </m:e>
                      <m:sub>
                        <m:r>
                          <a:rPr lang="en-US" sz="2000" i="1">
                            <a:latin typeface="Cambria Math" panose="02040503050406030204" pitchFamily="18" charset="0"/>
                            <a:ea typeface="Cambria Math" panose="02040503050406030204" pitchFamily="18" charset="0"/>
                          </a:rPr>
                          <m:t>𝑞</m:t>
                        </m:r>
                      </m:sub>
                    </m:sSub>
                  </m:oMath>
                </a14:m>
                <a:endParaRPr sz="1600" dirty="0"/>
              </a:p>
            </p:txBody>
          </p:sp>
        </mc:Choice>
        <mc:Fallback xmlns="">
          <p:sp>
            <p:nvSpPr>
              <p:cNvPr id="9" name="Google Shape;948;p64">
                <a:extLst>
                  <a:ext uri="{FF2B5EF4-FFF2-40B4-BE49-F238E27FC236}">
                    <a16:creationId xmlns:a16="http://schemas.microsoft.com/office/drawing/2014/main" id="{A42DA594-82D6-8B23-6985-78293A04B164}"/>
                  </a:ext>
                </a:extLst>
              </p:cNvPr>
              <p:cNvSpPr txBox="1">
                <a:spLocks noRot="1" noChangeAspect="1" noMove="1" noResize="1" noEditPoints="1" noAdjustHandles="1" noChangeArrowheads="1" noChangeShapeType="1" noTextEdit="1"/>
              </p:cNvSpPr>
              <p:nvPr/>
            </p:nvSpPr>
            <p:spPr>
              <a:xfrm>
                <a:off x="5305714" y="2149629"/>
                <a:ext cx="1336622" cy="516073"/>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948;p64">
                <a:extLst>
                  <a:ext uri="{FF2B5EF4-FFF2-40B4-BE49-F238E27FC236}">
                    <a16:creationId xmlns:a16="http://schemas.microsoft.com/office/drawing/2014/main" id="{89EB5D53-B4CB-E996-04D5-EDF5D1FA35AC}"/>
                  </a:ext>
                </a:extLst>
              </p:cNvPr>
              <p:cNvSpPr txBox="1"/>
              <p:nvPr/>
            </p:nvSpPr>
            <p:spPr>
              <a:xfrm>
                <a:off x="7203400" y="2149628"/>
                <a:ext cx="1336622" cy="51607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a14:m>
                <a:r>
                  <a:rPr lang="en" sz="1600" dirty="0">
                    <a:solidFill>
                      <a:schemeClr val="dk1"/>
                    </a:solidFill>
                  </a:rPr>
                  <a:t> </a:t>
                </a:r>
                <a14:m>
                  <m:oMath xmlns:m="http://schemas.openxmlformats.org/officeDocument/2006/math">
                    <m:r>
                      <m:rPr>
                        <m:nor/>
                      </m:rPr>
                      <a:rPr lang="en" sz="1600" dirty="0">
                        <a:solidFill>
                          <a:schemeClr val="dk1"/>
                        </a:solidFill>
                      </a:rPr>
                      <m:t>←$</m:t>
                    </m:r>
                  </m:oMath>
                </a14:m>
                <a:r>
                  <a:rPr lang="en-US" sz="1600" dirty="0"/>
                  <a:t>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ℤ</m:t>
                        </m:r>
                      </m:e>
                      <m:sub>
                        <m:r>
                          <a:rPr lang="en-US" sz="2000" i="1">
                            <a:latin typeface="Cambria Math" panose="02040503050406030204" pitchFamily="18" charset="0"/>
                            <a:ea typeface="Cambria Math" panose="02040503050406030204" pitchFamily="18" charset="0"/>
                          </a:rPr>
                          <m:t>𝑞</m:t>
                        </m:r>
                      </m:sub>
                    </m:sSub>
                  </m:oMath>
                </a14:m>
                <a:endParaRPr sz="1600" dirty="0"/>
              </a:p>
            </p:txBody>
          </p:sp>
        </mc:Choice>
        <mc:Fallback xmlns="">
          <p:sp>
            <p:nvSpPr>
              <p:cNvPr id="10" name="Google Shape;948;p64">
                <a:extLst>
                  <a:ext uri="{FF2B5EF4-FFF2-40B4-BE49-F238E27FC236}">
                    <a16:creationId xmlns:a16="http://schemas.microsoft.com/office/drawing/2014/main" id="{89EB5D53-B4CB-E996-04D5-EDF5D1FA35AC}"/>
                  </a:ext>
                </a:extLst>
              </p:cNvPr>
              <p:cNvSpPr txBox="1">
                <a:spLocks noRot="1" noChangeAspect="1" noMove="1" noResize="1" noEditPoints="1" noAdjustHandles="1" noChangeArrowheads="1" noChangeShapeType="1" noTextEdit="1"/>
              </p:cNvSpPr>
              <p:nvPr/>
            </p:nvSpPr>
            <p:spPr>
              <a:xfrm>
                <a:off x="7203400" y="2149628"/>
                <a:ext cx="1336622" cy="516073"/>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957;p64">
                <a:extLst>
                  <a:ext uri="{FF2B5EF4-FFF2-40B4-BE49-F238E27FC236}">
                    <a16:creationId xmlns:a16="http://schemas.microsoft.com/office/drawing/2014/main" id="{7BBD2473-A65A-E933-D8AA-E0BB5ABCC1E0}"/>
                  </a:ext>
                </a:extLst>
              </p:cNvPr>
              <p:cNvSpPr txBox="1"/>
              <p:nvPr/>
            </p:nvSpPr>
            <p:spPr>
              <a:xfrm>
                <a:off x="212720" y="1088713"/>
                <a:ext cx="3256036" cy="1566039"/>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14:m>
                  <m:oMath xmlns:m="http://schemas.openxmlformats.org/officeDocument/2006/math">
                    <m:r>
                      <a:rPr lang="en-US" sz="2000" b="0" i="1" smtClean="0">
                        <a:solidFill>
                          <a:schemeClr val="dk1"/>
                        </a:solidFill>
                        <a:latin typeface="Cambria Math" panose="02040503050406030204" pitchFamily="18" charset="0"/>
                        <a:ea typeface="PT Serif"/>
                        <a:cs typeface="PT Serif"/>
                        <a:sym typeface="PT Serif"/>
                      </a:rPr>
                      <m:t> </m:t>
                    </m:r>
                    <m:r>
                      <a:rPr lang="en-US" sz="2000" b="0" i="1" smtClean="0">
                        <a:solidFill>
                          <a:schemeClr val="bg2"/>
                        </a:solidFill>
                        <a:latin typeface="Cambria Math" panose="02040503050406030204" pitchFamily="18" charset="0"/>
                        <a:ea typeface="PT Serif"/>
                        <a:cs typeface="PT Serif"/>
                        <a:sym typeface="PT Serif"/>
                      </a:rPr>
                      <m:t>𝑝</m:t>
                    </m:r>
                    <m:sSub>
                      <m:sSubPr>
                        <m:ctrlPr>
                          <a:rPr lang="en-US" sz="2000" b="0" i="1" smtClean="0">
                            <a:solidFill>
                              <a:schemeClr val="bg2"/>
                            </a:solidFill>
                            <a:latin typeface="Cambria Math" panose="02040503050406030204" pitchFamily="18" charset="0"/>
                            <a:ea typeface="PT Serif"/>
                            <a:cs typeface="PT Serif"/>
                            <a:sym typeface="PT Serif"/>
                          </a:rPr>
                        </m:ctrlPr>
                      </m:sSubPr>
                      <m:e>
                        <m:r>
                          <a:rPr lang="en-US" sz="2000" b="0" i="1" smtClean="0">
                            <a:solidFill>
                              <a:schemeClr val="bg2"/>
                            </a:solidFill>
                            <a:latin typeface="Cambria Math" panose="02040503050406030204" pitchFamily="18" charset="0"/>
                            <a:ea typeface="PT Serif"/>
                            <a:cs typeface="PT Serif"/>
                            <a:sym typeface="PT Serif"/>
                          </a:rPr>
                          <m:t>𝑘</m:t>
                        </m:r>
                      </m:e>
                      <m:sub>
                        <m:r>
                          <a:rPr lang="en-US" sz="2000" b="0" i="1" smtClean="0">
                            <a:solidFill>
                              <a:schemeClr val="bg2"/>
                            </a:solidFill>
                            <a:latin typeface="Cambria Math" panose="02040503050406030204" pitchFamily="18" charset="0"/>
                            <a:ea typeface="PT Serif"/>
                            <a:cs typeface="PT Serif"/>
                            <a:sym typeface="PT Serif"/>
                          </a:rPr>
                          <m:t>𝑖</m:t>
                        </m:r>
                      </m:sub>
                    </m:sSub>
                  </m:oMath>
                </a14:m>
                <a:r>
                  <a:rPr lang="en-US" sz="2000" dirty="0">
                    <a:solidFill>
                      <a:schemeClr val="bg2"/>
                    </a:solidFill>
                    <a:latin typeface="PT Serif"/>
                    <a:ea typeface="PT Serif"/>
                    <a:cs typeface="PT Serif"/>
                    <a:sym typeface="PT Serif"/>
                  </a:rPr>
                  <a:t> ← </a:t>
                </a:r>
                <a14:m>
                  <m:oMath xmlns:m="http://schemas.openxmlformats.org/officeDocument/2006/math">
                    <m:sSup>
                      <m:sSupPr>
                        <m:ctrlPr>
                          <a:rPr lang="en-US" sz="2200" i="1" smtClean="0">
                            <a:solidFill>
                              <a:schemeClr val="bg2"/>
                            </a:solidFill>
                            <a:latin typeface="Cambria Math" panose="02040503050406030204" pitchFamily="18" charset="0"/>
                            <a:sym typeface="PT Serif"/>
                          </a:rPr>
                        </m:ctrlPr>
                      </m:sSupPr>
                      <m:e>
                        <m:r>
                          <a:rPr lang="en-US" sz="2200" b="0" i="1" smtClean="0">
                            <a:solidFill>
                              <a:schemeClr val="bg2"/>
                            </a:solidFill>
                            <a:latin typeface="Cambria Math" panose="02040503050406030204" pitchFamily="18" charset="0"/>
                            <a:sym typeface="PT Serif"/>
                          </a:rPr>
                          <m:t>𝑔</m:t>
                        </m:r>
                      </m:e>
                      <m:sup>
                        <m:r>
                          <a:rPr lang="en-US" sz="2200" b="0" i="1" smtClean="0">
                            <a:solidFill>
                              <a:schemeClr val="bg2"/>
                            </a:solidFill>
                            <a:latin typeface="Cambria Math" panose="02040503050406030204" pitchFamily="18" charset="0"/>
                            <a:sym typeface="PT Serif"/>
                          </a:rPr>
                          <m:t>𝑠</m:t>
                        </m:r>
                        <m:sSub>
                          <m:sSubPr>
                            <m:ctrlPr>
                              <a:rPr lang="en-US" sz="2200" b="0" i="1" smtClean="0">
                                <a:solidFill>
                                  <a:schemeClr val="bg2"/>
                                </a:solidFill>
                                <a:latin typeface="Cambria Math" panose="02040503050406030204" pitchFamily="18" charset="0"/>
                                <a:sym typeface="PT Serif"/>
                              </a:rPr>
                            </m:ctrlPr>
                          </m:sSubPr>
                          <m:e>
                            <m:r>
                              <a:rPr lang="en-US" sz="2200" b="0" i="1" smtClean="0">
                                <a:solidFill>
                                  <a:schemeClr val="bg2"/>
                                </a:solidFill>
                                <a:latin typeface="Cambria Math" panose="02040503050406030204" pitchFamily="18" charset="0"/>
                                <a:sym typeface="PT Serif"/>
                              </a:rPr>
                              <m:t>𝑘</m:t>
                            </m:r>
                          </m:e>
                          <m:sub>
                            <m:r>
                              <a:rPr lang="en-US" sz="2200" b="0" i="1" smtClean="0">
                                <a:solidFill>
                                  <a:schemeClr val="bg2"/>
                                </a:solidFill>
                                <a:latin typeface="Cambria Math" panose="02040503050406030204" pitchFamily="18" charset="0"/>
                                <a:sym typeface="PT Serif"/>
                              </a:rPr>
                              <m:t>𝑖</m:t>
                            </m:r>
                          </m:sub>
                        </m:sSub>
                      </m:sup>
                    </m:sSup>
                  </m:oMath>
                </a14:m>
                <a:endParaRPr lang="en-US" sz="2200" i="1" dirty="0">
                  <a:solidFill>
                    <a:schemeClr val="dk1"/>
                  </a:solidFill>
                  <a:latin typeface="Cambria Math" panose="02040503050406030204" pitchFamily="18" charset="0"/>
                  <a:sym typeface="PT Serif"/>
                </a:endParaRPr>
              </a:p>
              <a:p>
                <a:pPr lvl="0">
                  <a:lnSpc>
                    <a:spcPct val="115000"/>
                  </a:lnSpc>
                  <a:buClr>
                    <a:schemeClr val="dk1"/>
                  </a:buClr>
                  <a:buSzPts val="1100"/>
                </a:pPr>
                <a:r>
                  <a:rPr lang="en-US" sz="2000" dirty="0">
                    <a:solidFill>
                      <a:schemeClr val="dk2"/>
                    </a:solidFill>
                    <a:ea typeface="PT Serif"/>
                    <a:cs typeface="PT Serif"/>
                    <a:sym typeface="PT Serif"/>
                  </a:rPr>
                  <a:t> </a:t>
                </a:r>
                <a14:m>
                  <m:oMath xmlns:m="http://schemas.openxmlformats.org/officeDocument/2006/math">
                    <m:r>
                      <a:rPr lang="en-US" sz="2000" b="0" i="1" smtClean="0">
                        <a:solidFill>
                          <a:schemeClr val="dk2"/>
                        </a:solidFill>
                        <a:latin typeface="Cambria Math" panose="02040503050406030204" pitchFamily="18" charset="0"/>
                        <a:ea typeface="PT Serif"/>
                        <a:cs typeface="PT Serif"/>
                        <a:sym typeface="PT Serif"/>
                      </a:rPr>
                      <m:t>𝑝𝑘</m:t>
                    </m:r>
                    <m:r>
                      <a:rPr lang="en-US" sz="2000" b="0" i="1" smtClean="0">
                        <a:solidFill>
                          <a:schemeClr val="dk2"/>
                        </a:solidFill>
                        <a:latin typeface="Cambria Math" panose="02040503050406030204" pitchFamily="18" charset="0"/>
                        <a:ea typeface="PT Serif"/>
                        <a:cs typeface="PT Serif"/>
                        <a:sym typeface="PT Serif"/>
                      </a:rPr>
                      <m:t>=</m:t>
                    </m:r>
                    <m:d>
                      <m:dPr>
                        <m:begChr m:val="{"/>
                        <m:endChr m:val="}"/>
                        <m:ctrlPr>
                          <a:rPr lang="en-US" sz="2000" b="0" i="1" smtClean="0">
                            <a:solidFill>
                              <a:schemeClr val="dk2"/>
                            </a:solidFill>
                            <a:latin typeface="Cambria Math" panose="02040503050406030204" pitchFamily="18" charset="0"/>
                            <a:ea typeface="PT Serif"/>
                            <a:cs typeface="PT Serif"/>
                            <a:sym typeface="PT Serif"/>
                          </a:rPr>
                        </m:ctrlPr>
                      </m:dPr>
                      <m:e>
                        <m:r>
                          <a:rPr lang="en-US" sz="2000" b="0" i="1" smtClean="0">
                            <a:solidFill>
                              <a:schemeClr val="dk2"/>
                            </a:solidFill>
                            <a:latin typeface="Cambria Math" panose="02040503050406030204" pitchFamily="18" charset="0"/>
                            <a:ea typeface="PT Serif"/>
                            <a:cs typeface="PT Serif"/>
                            <a:sym typeface="PT Serif"/>
                          </a:rPr>
                          <m:t> </m:t>
                        </m:r>
                        <m:r>
                          <a:rPr lang="en-US" sz="2000" b="0" i="1" smtClean="0">
                            <a:solidFill>
                              <a:schemeClr val="dk2"/>
                            </a:solidFill>
                            <a:latin typeface="Cambria Math" panose="02040503050406030204" pitchFamily="18" charset="0"/>
                            <a:ea typeface="PT Serif"/>
                            <a:cs typeface="PT Serif"/>
                            <a:sym typeface="PT Serif"/>
                          </a:rPr>
                          <m:t>𝑝</m:t>
                        </m:r>
                        <m:sSub>
                          <m:sSubPr>
                            <m:ctrlPr>
                              <a:rPr lang="en-US" sz="2000" b="0" i="1" smtClean="0">
                                <a:solidFill>
                                  <a:schemeClr val="dk2"/>
                                </a:solidFill>
                                <a:latin typeface="Cambria Math" panose="02040503050406030204" pitchFamily="18" charset="0"/>
                                <a:ea typeface="PT Serif"/>
                                <a:cs typeface="PT Serif"/>
                                <a:sym typeface="PT Serif"/>
                              </a:rPr>
                            </m:ctrlPr>
                          </m:sSubPr>
                          <m:e>
                            <m:r>
                              <a:rPr lang="en-US" sz="2000" b="0" i="1" smtClean="0">
                                <a:solidFill>
                                  <a:schemeClr val="dk2"/>
                                </a:solidFill>
                                <a:latin typeface="Cambria Math" panose="02040503050406030204" pitchFamily="18" charset="0"/>
                                <a:ea typeface="PT Serif"/>
                                <a:cs typeface="PT Serif"/>
                                <a:sym typeface="PT Serif"/>
                              </a:rPr>
                              <m:t>𝑘</m:t>
                            </m:r>
                          </m:e>
                          <m:sub>
                            <m:r>
                              <a:rPr lang="en-US" sz="2000" b="0" i="1" smtClean="0">
                                <a:solidFill>
                                  <a:schemeClr val="dk2"/>
                                </a:solidFill>
                                <a:latin typeface="Cambria Math" panose="02040503050406030204" pitchFamily="18" charset="0"/>
                                <a:ea typeface="PT Serif"/>
                                <a:cs typeface="PT Serif"/>
                                <a:sym typeface="PT Serif"/>
                              </a:rPr>
                              <m:t>1</m:t>
                            </m:r>
                          </m:sub>
                        </m:sSub>
                        <m:r>
                          <a:rPr lang="en-US" sz="2000" b="0" i="1" smtClean="0">
                            <a:solidFill>
                              <a:schemeClr val="dk2"/>
                            </a:solidFill>
                            <a:latin typeface="Cambria Math" panose="02040503050406030204" pitchFamily="18" charset="0"/>
                            <a:ea typeface="PT Serif"/>
                            <a:cs typeface="PT Serif"/>
                            <a:sym typeface="PT Serif"/>
                          </a:rPr>
                          <m:t>, …, </m:t>
                        </m:r>
                        <m:r>
                          <a:rPr lang="en-US" sz="2000" b="0" i="1" smtClean="0">
                            <a:solidFill>
                              <a:schemeClr val="dk2"/>
                            </a:solidFill>
                            <a:latin typeface="Cambria Math" panose="02040503050406030204" pitchFamily="18" charset="0"/>
                            <a:ea typeface="PT Serif"/>
                            <a:cs typeface="PT Serif"/>
                            <a:sym typeface="PT Serif"/>
                          </a:rPr>
                          <m:t>𝑝</m:t>
                        </m:r>
                        <m:sSub>
                          <m:sSubPr>
                            <m:ctrlPr>
                              <a:rPr lang="en-US" sz="2000" b="0" i="1" smtClean="0">
                                <a:solidFill>
                                  <a:schemeClr val="dk2"/>
                                </a:solidFill>
                                <a:latin typeface="Cambria Math" panose="02040503050406030204" pitchFamily="18" charset="0"/>
                                <a:ea typeface="PT Serif"/>
                                <a:cs typeface="PT Serif"/>
                                <a:sym typeface="PT Serif"/>
                              </a:rPr>
                            </m:ctrlPr>
                          </m:sSubPr>
                          <m:e>
                            <m:r>
                              <a:rPr lang="en-US" sz="2000" b="0" i="1" smtClean="0">
                                <a:solidFill>
                                  <a:schemeClr val="dk2"/>
                                </a:solidFill>
                                <a:latin typeface="Cambria Math" panose="02040503050406030204" pitchFamily="18" charset="0"/>
                                <a:ea typeface="PT Serif"/>
                                <a:cs typeface="PT Serif"/>
                                <a:sym typeface="PT Serif"/>
                              </a:rPr>
                              <m:t>𝑘</m:t>
                            </m:r>
                          </m:e>
                          <m:sub>
                            <m:r>
                              <a:rPr lang="en-US" sz="2000" b="0" i="1" smtClean="0">
                                <a:solidFill>
                                  <a:schemeClr val="dk2"/>
                                </a:solidFill>
                                <a:latin typeface="Cambria Math" panose="02040503050406030204" pitchFamily="18" charset="0"/>
                                <a:ea typeface="PT Serif"/>
                                <a:cs typeface="PT Serif"/>
                                <a:sym typeface="PT Serif"/>
                              </a:rPr>
                              <m:t>𝑛</m:t>
                            </m:r>
                          </m:sub>
                        </m:sSub>
                        <m:r>
                          <a:rPr lang="en-US" sz="2000" b="0" i="1" smtClean="0">
                            <a:solidFill>
                              <a:schemeClr val="dk2"/>
                            </a:solidFill>
                            <a:latin typeface="Cambria Math" panose="02040503050406030204" pitchFamily="18" charset="0"/>
                            <a:ea typeface="PT Serif"/>
                            <a:cs typeface="PT Serif"/>
                            <a:sym typeface="PT Serif"/>
                          </a:rPr>
                          <m:t> </m:t>
                        </m:r>
                      </m:e>
                    </m:d>
                  </m:oMath>
                </a14:m>
                <a:endParaRPr lang="en-US" sz="2000" dirty="0">
                  <a:solidFill>
                    <a:schemeClr val="dk2"/>
                  </a:solidFill>
                  <a:latin typeface="PT Serif"/>
                  <a:ea typeface="PT Serif"/>
                  <a:cs typeface="PT Serif"/>
                  <a:sym typeface="PT Serif"/>
                </a:endParaRPr>
              </a:p>
              <a:p>
                <a:pPr marL="0" lvl="0" indent="0" algn="l" rtl="0">
                  <a:lnSpc>
                    <a:spcPct val="115000"/>
                  </a:lnSpc>
                  <a:spcBef>
                    <a:spcPts val="1200"/>
                  </a:spcBef>
                  <a:spcAft>
                    <a:spcPts val="0"/>
                  </a:spcAft>
                  <a:buClr>
                    <a:schemeClr val="dk1"/>
                  </a:buClr>
                  <a:buSzPts val="1100"/>
                  <a:buFont typeface="Arial"/>
                  <a:buNone/>
                </a:pPr>
                <a:r>
                  <a:rPr lang="en-US" sz="2000" b="0" dirty="0">
                    <a:solidFill>
                      <a:schemeClr val="bg2"/>
                    </a:solidFill>
                    <a:ea typeface="PT Serif"/>
                    <a:cs typeface="PT Serif"/>
                    <a:sym typeface="PT Serif"/>
                  </a:rPr>
                  <a:t> </a:t>
                </a:r>
                <a14:m>
                  <m:oMath xmlns:m="http://schemas.openxmlformats.org/officeDocument/2006/math">
                    <m:r>
                      <a:rPr lang="en-US" sz="2000" b="0" i="1" smtClean="0">
                        <a:solidFill>
                          <a:schemeClr val="bg2"/>
                        </a:solidFill>
                        <a:latin typeface="Cambria Math" panose="02040503050406030204" pitchFamily="18" charset="0"/>
                        <a:ea typeface="PT Serif"/>
                        <a:cs typeface="PT Serif"/>
                        <a:sym typeface="PT Serif"/>
                      </a:rPr>
                      <m:t>𝑝</m:t>
                    </m:r>
                    <m:sSub>
                      <m:sSubPr>
                        <m:ctrlPr>
                          <a:rPr lang="en-US" sz="2000" b="0" i="1" smtClean="0">
                            <a:solidFill>
                              <a:schemeClr val="bg2"/>
                            </a:solidFill>
                            <a:latin typeface="Cambria Math" panose="02040503050406030204" pitchFamily="18" charset="0"/>
                            <a:ea typeface="PT Serif"/>
                            <a:cs typeface="PT Serif"/>
                            <a:sym typeface="PT Serif"/>
                          </a:rPr>
                        </m:ctrlPr>
                      </m:sSubPr>
                      <m:e>
                        <m:r>
                          <a:rPr lang="en-US" sz="2000" b="0" i="1" smtClean="0">
                            <a:solidFill>
                              <a:schemeClr val="bg2"/>
                            </a:solidFill>
                            <a:latin typeface="Cambria Math" panose="02040503050406030204" pitchFamily="18" charset="0"/>
                            <a:ea typeface="PT Serif"/>
                            <a:cs typeface="PT Serif"/>
                            <a:sym typeface="PT Serif"/>
                          </a:rPr>
                          <m:t>𝑘</m:t>
                        </m:r>
                      </m:e>
                      <m:sub>
                        <m:r>
                          <a:rPr lang="en-US" sz="2000" b="0" i="1" smtClean="0">
                            <a:solidFill>
                              <a:schemeClr val="bg2"/>
                            </a:solidFill>
                            <a:latin typeface="Cambria Math" panose="02040503050406030204" pitchFamily="18" charset="0"/>
                            <a:ea typeface="PT Serif"/>
                            <a:cs typeface="PT Serif"/>
                            <a:sym typeface="PT Serif"/>
                          </a:rPr>
                          <m:t>𝐽</m:t>
                        </m:r>
                      </m:sub>
                    </m:sSub>
                  </m:oMath>
                </a14:m>
                <a:r>
                  <a:rPr lang="en-US" sz="2000" dirty="0">
                    <a:solidFill>
                      <a:schemeClr val="bg2"/>
                    </a:solidFill>
                    <a:latin typeface="PT Serif"/>
                    <a:ea typeface="PT Serif"/>
                    <a:cs typeface="PT Serif"/>
                    <a:sym typeface="PT Serif"/>
                  </a:rPr>
                  <a:t> = </a:t>
                </a:r>
                <a14:m>
                  <m:oMath xmlns:m="http://schemas.openxmlformats.org/officeDocument/2006/math">
                    <m:sSup>
                      <m:sSupPr>
                        <m:ctrlPr>
                          <a:rPr lang="en-US" sz="2400" i="1" smtClean="0">
                            <a:solidFill>
                              <a:schemeClr val="bg2"/>
                            </a:solidFill>
                            <a:latin typeface="Cambria Math" panose="02040503050406030204" pitchFamily="18" charset="0"/>
                            <a:sym typeface="PT Serif"/>
                          </a:rPr>
                        </m:ctrlPr>
                      </m:sSupPr>
                      <m:e>
                        <m:r>
                          <a:rPr lang="en-US" sz="2400" b="0" i="1" smtClean="0">
                            <a:solidFill>
                              <a:schemeClr val="bg2"/>
                            </a:solidFill>
                            <a:latin typeface="Cambria Math" panose="02040503050406030204" pitchFamily="18" charset="0"/>
                            <a:sym typeface="PT Serif"/>
                          </a:rPr>
                          <m:t>𝑔</m:t>
                        </m:r>
                      </m:e>
                      <m:sup>
                        <m:r>
                          <a:rPr lang="en-US" sz="2400" b="0" i="1" smtClean="0">
                            <a:solidFill>
                              <a:schemeClr val="bg2"/>
                            </a:solidFill>
                            <a:latin typeface="Cambria Math" panose="02040503050406030204" pitchFamily="18" charset="0"/>
                            <a:sym typeface="PT Serif"/>
                          </a:rPr>
                          <m:t> </m:t>
                        </m:r>
                        <m:nary>
                          <m:naryPr>
                            <m:chr m:val="∑"/>
                            <m:supHide m:val="on"/>
                            <m:ctrlPr>
                              <a:rPr lang="en-US" sz="2400" i="1" smtClean="0">
                                <a:solidFill>
                                  <a:schemeClr val="bg2"/>
                                </a:solidFill>
                                <a:latin typeface="Cambria Math" panose="02040503050406030204" pitchFamily="18" charset="0"/>
                                <a:sym typeface="PT Serif"/>
                              </a:rPr>
                            </m:ctrlPr>
                          </m:naryPr>
                          <m:sub>
                            <m:r>
                              <m:rPr>
                                <m:brk m:alnAt="7"/>
                              </m:rPr>
                              <a:rPr lang="en-US" sz="2400" b="0" i="1" smtClean="0">
                                <a:solidFill>
                                  <a:schemeClr val="bg2"/>
                                </a:solidFill>
                                <a:latin typeface="Cambria Math" panose="02040503050406030204" pitchFamily="18" charset="0"/>
                                <a:sym typeface="PT Serif"/>
                              </a:rPr>
                              <m:t> </m:t>
                            </m:r>
                            <m:r>
                              <a:rPr lang="en-US" sz="2400" b="0" i="1" smtClean="0">
                                <a:solidFill>
                                  <a:schemeClr val="bg2"/>
                                </a:solidFill>
                                <a:latin typeface="Cambria Math" panose="02040503050406030204" pitchFamily="18" charset="0"/>
                                <a:sym typeface="PT Serif"/>
                              </a:rPr>
                              <m:t>𝑖</m:t>
                            </m:r>
                            <m:r>
                              <a:rPr lang="en-US" sz="2400" b="0" i="1" smtClean="0">
                                <a:solidFill>
                                  <a:schemeClr val="bg2"/>
                                </a:solidFill>
                                <a:latin typeface="Cambria Math" panose="02040503050406030204" pitchFamily="18" charset="0"/>
                                <a:sym typeface="PT Serif"/>
                              </a:rPr>
                              <m:t> ∈ </m:t>
                            </m:r>
                            <m:r>
                              <a:rPr lang="en-US" sz="2400" b="0" i="1" smtClean="0">
                                <a:solidFill>
                                  <a:schemeClr val="bg2"/>
                                </a:solidFill>
                                <a:latin typeface="Cambria Math" panose="02040503050406030204" pitchFamily="18" charset="0"/>
                                <a:sym typeface="PT Serif"/>
                              </a:rPr>
                              <m:t>𝐽</m:t>
                            </m:r>
                          </m:sub>
                          <m:sup/>
                          <m:e>
                            <m:r>
                              <a:rPr lang="en-US" sz="2400" b="0" i="1" smtClean="0">
                                <a:solidFill>
                                  <a:schemeClr val="bg2"/>
                                </a:solidFill>
                                <a:latin typeface="Cambria Math" panose="02040503050406030204" pitchFamily="18" charset="0"/>
                                <a:sym typeface="PT Serif"/>
                              </a:rPr>
                              <m:t>𝑠</m:t>
                            </m:r>
                            <m:sSub>
                              <m:sSubPr>
                                <m:ctrlPr>
                                  <a:rPr lang="en-US" sz="2400" b="0" i="1" smtClean="0">
                                    <a:solidFill>
                                      <a:schemeClr val="bg2"/>
                                    </a:solidFill>
                                    <a:latin typeface="Cambria Math" panose="02040503050406030204" pitchFamily="18" charset="0"/>
                                    <a:sym typeface="PT Serif"/>
                                  </a:rPr>
                                </m:ctrlPr>
                              </m:sSubPr>
                              <m:e>
                                <m:r>
                                  <a:rPr lang="en-US" sz="2400" b="0" i="1" smtClean="0">
                                    <a:solidFill>
                                      <a:schemeClr val="bg2"/>
                                    </a:solidFill>
                                    <a:latin typeface="Cambria Math" panose="02040503050406030204" pitchFamily="18" charset="0"/>
                                    <a:sym typeface="PT Serif"/>
                                  </a:rPr>
                                  <m:t>𝑘</m:t>
                                </m:r>
                              </m:e>
                              <m:sub>
                                <m:r>
                                  <a:rPr lang="en-US" sz="2400" b="0" i="1" smtClean="0">
                                    <a:solidFill>
                                      <a:schemeClr val="bg2"/>
                                    </a:solidFill>
                                    <a:latin typeface="Cambria Math" panose="02040503050406030204" pitchFamily="18" charset="0"/>
                                    <a:sym typeface="PT Serif"/>
                                  </a:rPr>
                                  <m:t>𝑖</m:t>
                                </m:r>
                              </m:sub>
                            </m:sSub>
                          </m:e>
                        </m:nary>
                      </m:sup>
                    </m:sSup>
                  </m:oMath>
                </a14:m>
                <a:endParaRPr sz="2000" baseline="30000" dirty="0">
                  <a:solidFill>
                    <a:schemeClr val="bg2"/>
                  </a:solidFill>
                  <a:latin typeface="PT Serif"/>
                  <a:ea typeface="PT Serif"/>
                  <a:cs typeface="PT Serif"/>
                  <a:sym typeface="PT Serif"/>
                </a:endParaRPr>
              </a:p>
            </p:txBody>
          </p:sp>
        </mc:Choice>
        <mc:Fallback xmlns="">
          <p:sp>
            <p:nvSpPr>
              <p:cNvPr id="11" name="Google Shape;957;p64">
                <a:extLst>
                  <a:ext uri="{FF2B5EF4-FFF2-40B4-BE49-F238E27FC236}">
                    <a16:creationId xmlns:a16="http://schemas.microsoft.com/office/drawing/2014/main" id="{7BBD2473-A65A-E933-D8AA-E0BB5ABCC1E0}"/>
                  </a:ext>
                </a:extLst>
              </p:cNvPr>
              <p:cNvSpPr txBox="1">
                <a:spLocks noRot="1" noChangeAspect="1" noMove="1" noResize="1" noEditPoints="1" noAdjustHandles="1" noChangeArrowheads="1" noChangeShapeType="1" noTextEdit="1"/>
              </p:cNvSpPr>
              <p:nvPr/>
            </p:nvSpPr>
            <p:spPr>
              <a:xfrm>
                <a:off x="212720" y="1088713"/>
                <a:ext cx="3256036" cy="1566039"/>
              </a:xfrm>
              <a:prstGeom prst="rect">
                <a:avLst/>
              </a:prstGeom>
              <a:blipFill>
                <a:blip r:embed="rId10"/>
                <a:stretch>
                  <a:fillRect l="-1163" b="-2500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70253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7">
                                            <p:txEl>
                                              <p:pRg st="0" end="0"/>
                                            </p:txEl>
                                          </p:spTgt>
                                        </p:tgtEl>
                                        <p:attrNameLst>
                                          <p:attrName>style.visibility</p:attrName>
                                        </p:attrNameLst>
                                      </p:cBhvr>
                                      <p:to>
                                        <p:strVal val="visible"/>
                                      </p:to>
                                    </p:set>
                                    <p:animEffect transition="in" filter="fade">
                                      <p:cBhvr>
                                        <p:cTn id="7" dur="1000"/>
                                        <p:tgtEl>
                                          <p:spTgt spid="9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7">
                                            <p:txEl>
                                              <p:pRg st="1" end="1"/>
                                            </p:txEl>
                                          </p:spTgt>
                                        </p:tgtEl>
                                        <p:attrNameLst>
                                          <p:attrName>style.visibility</p:attrName>
                                        </p:attrNameLst>
                                      </p:cBhvr>
                                      <p:to>
                                        <p:strVal val="visible"/>
                                      </p:to>
                                    </p:set>
                                    <p:animEffect transition="in" filter="fade">
                                      <p:cBhvr>
                                        <p:cTn id="12" dur="1000"/>
                                        <p:tgtEl>
                                          <p:spTgt spid="9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7">
                                            <p:txEl>
                                              <p:pRg st="2" end="2"/>
                                            </p:txEl>
                                          </p:spTgt>
                                        </p:tgtEl>
                                        <p:attrNameLst>
                                          <p:attrName>style.visibility</p:attrName>
                                        </p:attrNameLst>
                                      </p:cBhvr>
                                      <p:to>
                                        <p:strVal val="visible"/>
                                      </p:to>
                                    </p:set>
                                    <p:animEffect transition="in" filter="fade">
                                      <p:cBhvr>
                                        <p:cTn id="17" dur="1000"/>
                                        <p:tgtEl>
                                          <p:spTgt spid="9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7" name="Google Shape;977;p65"/>
              <p:cNvSpPr txBox="1"/>
              <p:nvPr/>
            </p:nvSpPr>
            <p:spPr>
              <a:xfrm>
                <a:off x="151220" y="2989206"/>
                <a:ext cx="8582100" cy="20550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300"/>
                  </a:spcAft>
                  <a:buClr>
                    <a:schemeClr val="dk1"/>
                  </a:buClr>
                  <a:buSzPts val="1100"/>
                  <a:buFont typeface="Arial"/>
                  <a:buNone/>
                </a:pPr>
                <a:r>
                  <a:rPr lang="en-US" sz="2000" b="1" dirty="0">
                    <a:solidFill>
                      <a:schemeClr val="dk2"/>
                    </a:solidFill>
                    <a:latin typeface="PT Serif"/>
                    <a:ea typeface="PT Serif"/>
                    <a:cs typeface="PT Serif"/>
                    <a:sym typeface="PT Serif"/>
                  </a:rPr>
                  <a:t>Sign( </a:t>
                </a:r>
                <a14:m>
                  <m:oMath xmlns:m="http://schemas.openxmlformats.org/officeDocument/2006/math">
                    <m:r>
                      <a:rPr lang="en-US" sz="2000" b="0" i="1" smtClean="0">
                        <a:solidFill>
                          <a:schemeClr val="dk2"/>
                        </a:solidFill>
                        <a:latin typeface="Cambria Math" panose="02040503050406030204" pitchFamily="18" charset="0"/>
                        <a:ea typeface="PT Serif"/>
                        <a:cs typeface="PT Serif"/>
                        <a:sym typeface="PT Serif"/>
                      </a:rPr>
                      <m:t>𝑠</m:t>
                    </m:r>
                    <m:sSub>
                      <m:sSubPr>
                        <m:ctrlPr>
                          <a:rPr lang="en-US" sz="2000" i="1" smtClean="0">
                            <a:solidFill>
                              <a:schemeClr val="dk2"/>
                            </a:solidFill>
                            <a:latin typeface="Cambria Math" panose="02040503050406030204" pitchFamily="18" charset="0"/>
                            <a:ea typeface="PT Serif"/>
                            <a:cs typeface="PT Serif"/>
                            <a:sym typeface="PT Serif"/>
                          </a:rPr>
                        </m:ctrlPr>
                      </m:sSubPr>
                      <m:e>
                        <m:r>
                          <a:rPr lang="en-US" sz="2000" b="0" i="1" smtClean="0">
                            <a:solidFill>
                              <a:schemeClr val="dk2"/>
                            </a:solidFill>
                            <a:latin typeface="Cambria Math" panose="02040503050406030204" pitchFamily="18" charset="0"/>
                            <a:ea typeface="PT Serif"/>
                            <a:cs typeface="PT Serif"/>
                            <a:sym typeface="PT Serif"/>
                          </a:rPr>
                          <m:t>𝑘</m:t>
                        </m:r>
                      </m:e>
                      <m:sub>
                        <m:r>
                          <a:rPr lang="en-US" sz="2000" b="0" i="1" smtClean="0">
                            <a:solidFill>
                              <a:schemeClr val="dk2"/>
                            </a:solidFill>
                            <a:latin typeface="Cambria Math" panose="02040503050406030204" pitchFamily="18" charset="0"/>
                            <a:ea typeface="PT Serif"/>
                            <a:cs typeface="PT Serif"/>
                            <a:sym typeface="PT Serif"/>
                          </a:rPr>
                          <m:t>𝑖</m:t>
                        </m:r>
                      </m:sub>
                    </m:sSub>
                    <m:r>
                      <a:rPr lang="en-US" sz="2000" b="0" i="1" smtClean="0">
                        <a:solidFill>
                          <a:schemeClr val="dk2"/>
                        </a:solidFill>
                        <a:latin typeface="Cambria Math" panose="02040503050406030204" pitchFamily="18" charset="0"/>
                        <a:ea typeface="PT Serif"/>
                        <a:cs typeface="PT Serif"/>
                        <a:sym typeface="PT Serif"/>
                      </a:rPr>
                      <m:t> , </m:t>
                    </m:r>
                    <m:r>
                      <a:rPr lang="en-US" sz="2000" b="0" i="1" smtClean="0">
                        <a:solidFill>
                          <a:schemeClr val="dk2"/>
                        </a:solidFill>
                        <a:latin typeface="Cambria Math" panose="02040503050406030204" pitchFamily="18" charset="0"/>
                        <a:ea typeface="PT Serif"/>
                        <a:cs typeface="PT Serif"/>
                        <a:sym typeface="PT Serif"/>
                      </a:rPr>
                      <m:t>𝑚</m:t>
                    </m:r>
                    <m:r>
                      <a:rPr lang="en-US" sz="2000" b="1" i="1" smtClean="0">
                        <a:solidFill>
                          <a:schemeClr val="dk2"/>
                        </a:solidFill>
                        <a:latin typeface="Cambria Math" panose="02040503050406030204" pitchFamily="18" charset="0"/>
                        <a:ea typeface="PT Serif"/>
                        <a:cs typeface="PT Serif"/>
                        <a:sym typeface="PT Serif"/>
                      </a:rPr>
                      <m:t> </m:t>
                    </m:r>
                  </m:oMath>
                </a14:m>
                <a:r>
                  <a:rPr lang="en-US" sz="2000" b="1" dirty="0">
                    <a:solidFill>
                      <a:schemeClr val="dk2"/>
                    </a:solidFill>
                    <a:latin typeface="PT Serif"/>
                    <a:ea typeface="PT Serif"/>
                    <a:cs typeface="PT Serif"/>
                    <a:sym typeface="PT Serif"/>
                  </a:rPr>
                  <a:t>)        :</a:t>
                </a:r>
                <a:r>
                  <a:rPr lang="en-US" sz="2000" dirty="0">
                    <a:solidFill>
                      <a:schemeClr val="dk2"/>
                    </a:solidFill>
                    <a:latin typeface="PT Serif"/>
                    <a:ea typeface="PT Serif"/>
                    <a:cs typeface="PT Serif"/>
                    <a:sym typeface="PT Serif"/>
                  </a:rPr>
                  <a:t>    </a:t>
                </a:r>
                <a14:m>
                  <m:oMath xmlns:m="http://schemas.openxmlformats.org/officeDocument/2006/math">
                    <m:sSub>
                      <m:sSubPr>
                        <m:ctrlP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ctrlPr>
                      </m:sSubPr>
                      <m:e>
                        <m:r>
                          <a:rPr lang="en-US" sz="2000" i="1" smtClean="0">
                            <a:solidFill>
                              <a:schemeClr val="dk2"/>
                            </a:solidFill>
                            <a:latin typeface="Cambria Math" panose="02040503050406030204" pitchFamily="18" charset="0"/>
                            <a:ea typeface="Cambria Math" panose="02040503050406030204" pitchFamily="18" charset="0"/>
                            <a:cs typeface="PT Serif"/>
                            <a:sym typeface="PT Serif"/>
                          </a:rPr>
                          <m:t>𝜎</m:t>
                        </m:r>
                      </m:e>
                      <m:sub>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𝑖</m:t>
                        </m:r>
                      </m:sub>
                    </m:sSub>
                  </m:oMath>
                </a14:m>
                <a:r>
                  <a:rPr lang="en-US" sz="2000" dirty="0">
                    <a:solidFill>
                      <a:schemeClr val="dk2"/>
                    </a:solidFill>
                    <a:latin typeface="PT Serif"/>
                    <a:ea typeface="PT Serif"/>
                    <a:cs typeface="PT Serif"/>
                    <a:sym typeface="PT Serif"/>
                  </a:rPr>
                  <a:t> </a:t>
                </a:r>
                <a:r>
                  <a:rPr lang="en-US" dirty="0">
                    <a:solidFill>
                      <a:schemeClr val="dk2"/>
                    </a:solidFill>
                    <a:latin typeface="PT Serif"/>
                    <a:ea typeface="PT Serif"/>
                    <a:cs typeface="PT Serif"/>
                    <a:sym typeface="PT Serif"/>
                  </a:rPr>
                  <a:t>←</a:t>
                </a:r>
                <a:r>
                  <a:rPr lang="en-US" sz="2000" dirty="0">
                    <a:solidFill>
                      <a:schemeClr val="dk2"/>
                    </a:solidFill>
                    <a:latin typeface="PT Serif"/>
                    <a:ea typeface="PT Serif"/>
                    <a:cs typeface="PT Serif"/>
                    <a:sym typeface="PT Serif"/>
                  </a:rPr>
                  <a:t> </a:t>
                </a:r>
                <a14:m>
                  <m:oMath xmlns:m="http://schemas.openxmlformats.org/officeDocument/2006/math">
                    <m:sSup>
                      <m:sSupPr>
                        <m:ctrlPr>
                          <a:rPr lang="en-US" sz="2400" i="1" smtClean="0">
                            <a:solidFill>
                              <a:schemeClr val="dk2"/>
                            </a:solidFill>
                            <a:latin typeface="Cambria Math" panose="02040503050406030204" pitchFamily="18" charset="0"/>
                            <a:sym typeface="PT Serif"/>
                          </a:rPr>
                        </m:ctrlPr>
                      </m:sSupPr>
                      <m:e>
                        <m:r>
                          <a:rPr lang="en-US" sz="2400" b="0" i="1" smtClean="0">
                            <a:solidFill>
                              <a:schemeClr val="dk2"/>
                            </a:solidFill>
                            <a:latin typeface="Cambria Math" panose="02040503050406030204" pitchFamily="18" charset="0"/>
                            <a:sym typeface="PT Serif"/>
                          </a:rPr>
                          <m:t>𝐻</m:t>
                        </m:r>
                        <m:r>
                          <a:rPr lang="en-US" sz="2400" b="0" i="1" smtClean="0">
                            <a:solidFill>
                              <a:schemeClr val="dk2"/>
                            </a:solidFill>
                            <a:latin typeface="Cambria Math" panose="02040503050406030204" pitchFamily="18" charset="0"/>
                            <a:sym typeface="PT Serif"/>
                          </a:rPr>
                          <m:t>(</m:t>
                        </m:r>
                        <m:r>
                          <a:rPr lang="en-US" sz="2400" b="0" i="1" smtClean="0">
                            <a:solidFill>
                              <a:schemeClr val="dk2"/>
                            </a:solidFill>
                            <a:latin typeface="Cambria Math" panose="02040503050406030204" pitchFamily="18" charset="0"/>
                            <a:sym typeface="PT Serif"/>
                          </a:rPr>
                          <m:t>𝑚</m:t>
                        </m:r>
                        <m:r>
                          <a:rPr lang="en-US" sz="2400" b="0" i="1" smtClean="0">
                            <a:solidFill>
                              <a:schemeClr val="dk2"/>
                            </a:solidFill>
                            <a:latin typeface="Cambria Math" panose="02040503050406030204" pitchFamily="18" charset="0"/>
                            <a:sym typeface="PT Serif"/>
                          </a:rPr>
                          <m:t>)</m:t>
                        </m:r>
                      </m:e>
                      <m:sup>
                        <m:r>
                          <a:rPr lang="en-US" sz="2400" b="0" i="1" smtClean="0">
                            <a:solidFill>
                              <a:schemeClr val="dk2"/>
                            </a:solidFill>
                            <a:latin typeface="Cambria Math" panose="02040503050406030204" pitchFamily="18" charset="0"/>
                            <a:sym typeface="PT Serif"/>
                          </a:rPr>
                          <m:t>𝑠</m:t>
                        </m:r>
                        <m:sSub>
                          <m:sSubPr>
                            <m:ctrlPr>
                              <a:rPr lang="en-US" sz="2400" b="0" i="1" smtClean="0">
                                <a:solidFill>
                                  <a:schemeClr val="dk2"/>
                                </a:solidFill>
                                <a:latin typeface="Cambria Math" panose="02040503050406030204" pitchFamily="18" charset="0"/>
                                <a:sym typeface="PT Serif"/>
                              </a:rPr>
                            </m:ctrlPr>
                          </m:sSubPr>
                          <m:e>
                            <m:r>
                              <a:rPr lang="en-US" sz="2400" b="0" i="1" smtClean="0">
                                <a:solidFill>
                                  <a:schemeClr val="dk2"/>
                                </a:solidFill>
                                <a:latin typeface="Cambria Math" panose="02040503050406030204" pitchFamily="18" charset="0"/>
                                <a:sym typeface="PT Serif"/>
                              </a:rPr>
                              <m:t>𝑘</m:t>
                            </m:r>
                          </m:e>
                          <m:sub>
                            <m:r>
                              <a:rPr lang="en-US" sz="2400" b="0" i="1" smtClean="0">
                                <a:solidFill>
                                  <a:schemeClr val="dk2"/>
                                </a:solidFill>
                                <a:latin typeface="Cambria Math" panose="02040503050406030204" pitchFamily="18" charset="0"/>
                                <a:sym typeface="PT Serif"/>
                              </a:rPr>
                              <m:t>𝑖</m:t>
                            </m:r>
                          </m:sub>
                        </m:sSub>
                      </m:sup>
                    </m:sSup>
                  </m:oMath>
                </a14:m>
                <a:endParaRPr lang="en-US" sz="2000" dirty="0">
                  <a:solidFill>
                    <a:schemeClr val="dk2"/>
                  </a:solidFill>
                  <a:latin typeface="PT Serif"/>
                  <a:ea typeface="PT Serif"/>
                  <a:cs typeface="PT Serif"/>
                  <a:sym typeface="PT Serif"/>
                </a:endParaRPr>
              </a:p>
              <a:p>
                <a:pPr lvl="0">
                  <a:spcBef>
                    <a:spcPts val="1200"/>
                  </a:spcBef>
                  <a:spcAft>
                    <a:spcPts val="300"/>
                  </a:spcAft>
                  <a:buClr>
                    <a:schemeClr val="dk1"/>
                  </a:buClr>
                  <a:buSzPts val="1100"/>
                </a:pPr>
                <a:r>
                  <a:rPr lang="en-US" sz="2000" b="1" dirty="0">
                    <a:solidFill>
                      <a:schemeClr val="dk2"/>
                    </a:solidFill>
                    <a:latin typeface="PT Serif"/>
                    <a:ea typeface="PT Serif"/>
                    <a:cs typeface="PT Serif"/>
                    <a:sym typeface="PT Serif"/>
                  </a:rPr>
                  <a:t>Combine( </a:t>
                </a:r>
                <a14:m>
                  <m:oMath xmlns:m="http://schemas.openxmlformats.org/officeDocument/2006/math">
                    <m:sSub>
                      <m:sSubPr>
                        <m:ctrlPr>
                          <a:rPr lang="en-US" sz="2000" i="1" smtClean="0">
                            <a:solidFill>
                              <a:schemeClr val="dk2"/>
                            </a:solidFill>
                            <a:latin typeface="Cambria Math" panose="02040503050406030204" pitchFamily="18" charset="0"/>
                            <a:ea typeface="Cambria Math" panose="02040503050406030204" pitchFamily="18" charset="0"/>
                            <a:cs typeface="PT Serif"/>
                            <a:sym typeface="PT Serif"/>
                          </a:rPr>
                        </m:ctrlPr>
                      </m:sSubPr>
                      <m:e>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𝜎</m:t>
                        </m:r>
                      </m:e>
                      <m:sub>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𝑖</m:t>
                        </m:r>
                      </m:sub>
                    </m:sSub>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 , </m:t>
                    </m:r>
                    <m:sSub>
                      <m:sSubPr>
                        <m:ctrlPr>
                          <a:rPr lang="en-US" sz="2000" i="1" smtClean="0">
                            <a:solidFill>
                              <a:schemeClr val="dk2"/>
                            </a:solidFill>
                            <a:latin typeface="Cambria Math" panose="02040503050406030204" pitchFamily="18" charset="0"/>
                            <a:ea typeface="Cambria Math" panose="02040503050406030204" pitchFamily="18" charset="0"/>
                            <a:cs typeface="PT Serif"/>
                            <a:sym typeface="PT Serif"/>
                          </a:rPr>
                        </m:ctrlPr>
                      </m:sSubPr>
                      <m:e>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𝜎</m:t>
                        </m:r>
                      </m:e>
                      <m:sub>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𝑗</m:t>
                        </m:r>
                      </m:sub>
                    </m:sSub>
                    <m:r>
                      <a:rPr lang="en-US" sz="2000" b="1" i="1" smtClean="0">
                        <a:solidFill>
                          <a:schemeClr val="dk2"/>
                        </a:solidFill>
                        <a:latin typeface="Cambria Math" panose="02040503050406030204" pitchFamily="18" charset="0"/>
                        <a:ea typeface="Cambria Math" panose="02040503050406030204" pitchFamily="18" charset="0"/>
                        <a:cs typeface="PT Serif"/>
                        <a:sym typeface="PT Serif"/>
                      </a:rPr>
                      <m:t> ) </m:t>
                    </m:r>
                  </m:oMath>
                </a14:m>
                <a:r>
                  <a:rPr lang="en-US" sz="2000" b="1" dirty="0">
                    <a:solidFill>
                      <a:schemeClr val="dk2"/>
                    </a:solidFill>
                    <a:latin typeface="PT Serif"/>
                    <a:ea typeface="PT Serif"/>
                    <a:cs typeface="PT Serif"/>
                    <a:sym typeface="PT Serif"/>
                  </a:rPr>
                  <a:t>:  </a:t>
                </a:r>
                <a:r>
                  <a:rPr lang="en-US" sz="2000" dirty="0">
                    <a:solidFill>
                      <a:schemeClr val="dk2"/>
                    </a:solidFill>
                    <a:latin typeface="PT Serif"/>
                    <a:ea typeface="PT Serif"/>
                    <a:cs typeface="PT Serif"/>
                    <a:sym typeface="PT Serif"/>
                  </a:rPr>
                  <a:t>( </a:t>
                </a:r>
                <a14:m>
                  <m:oMath xmlns:m="http://schemas.openxmlformats.org/officeDocument/2006/math">
                    <m:sSub>
                      <m:sSubPr>
                        <m:ctrlP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ctrlPr>
                      </m:sSubPr>
                      <m:e>
                        <m:r>
                          <a:rPr lang="en-US" sz="2000" i="1" smtClean="0">
                            <a:solidFill>
                              <a:schemeClr val="dk2"/>
                            </a:solidFill>
                            <a:latin typeface="Cambria Math" panose="02040503050406030204" pitchFamily="18" charset="0"/>
                            <a:ea typeface="Cambria Math" panose="02040503050406030204" pitchFamily="18" charset="0"/>
                            <a:cs typeface="PT Serif"/>
                            <a:sym typeface="PT Serif"/>
                          </a:rPr>
                          <m:t>𝜎</m:t>
                        </m:r>
                      </m:e>
                      <m:sub>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𝑖</m:t>
                        </m:r>
                      </m:sub>
                    </m:sSub>
                    <m:r>
                      <a:rPr lang="en-US" sz="2000" i="1">
                        <a:solidFill>
                          <a:schemeClr val="dk2"/>
                        </a:solidFill>
                        <a:latin typeface="Cambria Math" panose="02040503050406030204" pitchFamily="18" charset="0"/>
                        <a:ea typeface="Cambria Math" panose="02040503050406030204" pitchFamily="18" charset="0"/>
                        <a:cs typeface="PT Serif"/>
                        <a:sym typeface="PT Serif"/>
                      </a:rPr>
                      <m:t>·</m:t>
                    </m:r>
                    <m:sSub>
                      <m:sSubPr>
                        <m:ctrlP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ctrlPr>
                      </m:sSubPr>
                      <m:e>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𝜎</m:t>
                        </m:r>
                      </m:e>
                      <m:sub>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𝑗</m:t>
                        </m:r>
                      </m:sub>
                    </m:sSub>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 , </m:t>
                    </m:r>
                    <m:d>
                      <m:dPr>
                        <m:begChr m:val="{"/>
                        <m:endChr m:val="}"/>
                        <m:ctrlP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ctrlPr>
                      </m:dPr>
                      <m:e>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 </m:t>
                        </m:r>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𝑖</m:t>
                        </m:r>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 , </m:t>
                        </m:r>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𝑗</m:t>
                        </m:r>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 </m:t>
                        </m:r>
                      </m:e>
                    </m:d>
                    <m:r>
                      <a:rPr lang="en-US" sz="2000" b="0" i="1" smtClean="0">
                        <a:solidFill>
                          <a:schemeClr val="dk2"/>
                        </a:solidFill>
                        <a:latin typeface="Cambria Math" panose="02040503050406030204" pitchFamily="18" charset="0"/>
                        <a:ea typeface="Cambria Math" panose="02040503050406030204" pitchFamily="18" charset="0"/>
                        <a:cs typeface="PT Serif"/>
                        <a:sym typeface="PT Serif"/>
                      </a:rPr>
                      <m:t> ) </m:t>
                    </m:r>
                  </m:oMath>
                </a14:m>
                <a:r>
                  <a:rPr lang="en-US" sz="2000" b="1" dirty="0">
                    <a:solidFill>
                      <a:schemeClr val="dk2"/>
                    </a:solidFill>
                    <a:latin typeface="PT Serif"/>
                    <a:ea typeface="PT Serif"/>
                    <a:cs typeface="PT Serif"/>
                    <a:sym typeface="PT Serif"/>
                  </a:rPr>
                  <a:t>  	 </a:t>
                </a:r>
                <a:r>
                  <a:rPr lang="en-US" sz="1900" b="1" dirty="0">
                    <a:solidFill>
                      <a:schemeClr val="dk2"/>
                    </a:solidFill>
                    <a:latin typeface="PT Serif"/>
                    <a:ea typeface="PT Serif"/>
                    <a:cs typeface="PT Serif"/>
                    <a:sym typeface="PT Serif"/>
                  </a:rPr>
                  <a:t>// </a:t>
                </a:r>
                <a14:m>
                  <m:oMath xmlns:m="http://schemas.openxmlformats.org/officeDocument/2006/math">
                    <m:r>
                      <a:rPr lang="en-US" sz="1900" b="0" i="1" smtClean="0">
                        <a:solidFill>
                          <a:schemeClr val="dk2"/>
                        </a:solidFill>
                        <a:latin typeface="Cambria Math" panose="02040503050406030204" pitchFamily="18" charset="0"/>
                        <a:ea typeface="PT Serif"/>
                        <a:cs typeface="PT Serif"/>
                        <a:sym typeface="PT Serif"/>
                      </a:rPr>
                      <m:t>𝐽</m:t>
                    </m:r>
                    <m:r>
                      <a:rPr lang="en-US" sz="1900" b="0" i="1" smtClean="0">
                        <a:solidFill>
                          <a:schemeClr val="dk2"/>
                        </a:solidFill>
                        <a:latin typeface="Cambria Math" panose="02040503050406030204" pitchFamily="18" charset="0"/>
                        <a:ea typeface="PT Serif"/>
                        <a:cs typeface="PT Serif"/>
                        <a:sym typeface="PT Serif"/>
                      </a:rPr>
                      <m:t>={ </m:t>
                    </m:r>
                    <m:r>
                      <a:rPr lang="en-US" sz="1900" b="0" i="1" smtClean="0">
                        <a:solidFill>
                          <a:schemeClr val="dk2"/>
                        </a:solidFill>
                        <a:latin typeface="Cambria Math" panose="02040503050406030204" pitchFamily="18" charset="0"/>
                        <a:ea typeface="PT Serif"/>
                        <a:cs typeface="PT Serif"/>
                        <a:sym typeface="PT Serif"/>
                      </a:rPr>
                      <m:t>𝑖</m:t>
                    </m:r>
                    <m:r>
                      <a:rPr lang="en-US" sz="1900" b="0" i="1" smtClean="0">
                        <a:solidFill>
                          <a:schemeClr val="dk2"/>
                        </a:solidFill>
                        <a:latin typeface="Cambria Math" panose="02040503050406030204" pitchFamily="18" charset="0"/>
                        <a:ea typeface="PT Serif"/>
                        <a:cs typeface="PT Serif"/>
                        <a:sym typeface="PT Serif"/>
                      </a:rPr>
                      <m:t> ,  </m:t>
                    </m:r>
                    <m:r>
                      <a:rPr lang="en-US" sz="1900" b="0" i="1" smtClean="0">
                        <a:solidFill>
                          <a:schemeClr val="dk2"/>
                        </a:solidFill>
                        <a:latin typeface="Cambria Math" panose="02040503050406030204" pitchFamily="18" charset="0"/>
                        <a:ea typeface="PT Serif"/>
                        <a:cs typeface="PT Serif"/>
                        <a:sym typeface="PT Serif"/>
                      </a:rPr>
                      <m:t>𝑗</m:t>
                    </m:r>
                    <m:r>
                      <a:rPr lang="en-US" sz="1900" b="0" i="1" smtClean="0">
                        <a:solidFill>
                          <a:schemeClr val="dk2"/>
                        </a:solidFill>
                        <a:latin typeface="Cambria Math" panose="02040503050406030204" pitchFamily="18" charset="0"/>
                        <a:ea typeface="PT Serif"/>
                        <a:cs typeface="PT Serif"/>
                        <a:sym typeface="PT Serif"/>
                      </a:rPr>
                      <m:t>}</m:t>
                    </m:r>
                  </m:oMath>
                </a14:m>
                <a:endParaRPr lang="en-US" sz="1900" i="1" dirty="0">
                  <a:solidFill>
                    <a:schemeClr val="dk2"/>
                  </a:solidFill>
                  <a:latin typeface="PT Serif"/>
                  <a:ea typeface="PT Serif"/>
                  <a:cs typeface="PT Serif"/>
                  <a:sym typeface="PT Serif"/>
                </a:endParaRPr>
              </a:p>
              <a:p>
                <a:pPr lvl="0">
                  <a:lnSpc>
                    <a:spcPct val="90000"/>
                  </a:lnSpc>
                  <a:spcBef>
                    <a:spcPts val="1200"/>
                  </a:spcBef>
                  <a:buClr>
                    <a:schemeClr val="dk1"/>
                  </a:buClr>
                  <a:buSzPts val="1100"/>
                </a:pPr>
                <a:r>
                  <a:rPr lang="en-US" sz="2000" dirty="0">
                    <a:solidFill>
                      <a:schemeClr val="dk2"/>
                    </a:solidFill>
                    <a:latin typeface="PT Serif"/>
                    <a:ea typeface="PT Serif"/>
                    <a:cs typeface="PT Serif"/>
                    <a:sym typeface="PT Serif"/>
                  </a:rPr>
                  <a:t>	</a:t>
                </a:r>
                <a:r>
                  <a:rPr lang="en-US" sz="2200" dirty="0">
                    <a:solidFill>
                      <a:schemeClr val="dk2"/>
                    </a:solidFill>
                    <a:latin typeface="PT Serif"/>
                    <a:ea typeface="PT Serif"/>
                    <a:cs typeface="PT Serif"/>
                    <a:sym typeface="PT Serif"/>
                  </a:rPr>
                  <a:t>𝜎 = </a:t>
                </a:r>
                <a14:m>
                  <m:oMath xmlns:m="http://schemas.openxmlformats.org/officeDocument/2006/math">
                    <m:sSup>
                      <m:sSupPr>
                        <m:ctrlPr>
                          <a:rPr lang="en-US" sz="2200" i="1">
                            <a:solidFill>
                              <a:schemeClr val="dk2"/>
                            </a:solidFill>
                            <a:latin typeface="Cambria Math" panose="02040503050406030204" pitchFamily="18" charset="0"/>
                            <a:sym typeface="PT Serif"/>
                          </a:rPr>
                        </m:ctrlPr>
                      </m:sSupPr>
                      <m:e>
                        <m:r>
                          <a:rPr lang="en-US" sz="2200" i="1">
                            <a:solidFill>
                              <a:schemeClr val="dk2"/>
                            </a:solidFill>
                            <a:latin typeface="Cambria Math" panose="02040503050406030204" pitchFamily="18" charset="0"/>
                            <a:sym typeface="PT Serif"/>
                          </a:rPr>
                          <m:t>𝐻</m:t>
                        </m:r>
                        <m:r>
                          <a:rPr lang="en-US" sz="2200" i="1">
                            <a:solidFill>
                              <a:schemeClr val="dk2"/>
                            </a:solidFill>
                            <a:latin typeface="Cambria Math" panose="02040503050406030204" pitchFamily="18" charset="0"/>
                            <a:sym typeface="PT Serif"/>
                          </a:rPr>
                          <m:t>(</m:t>
                        </m:r>
                        <m:r>
                          <a:rPr lang="en-US" sz="2200" i="1">
                            <a:solidFill>
                              <a:schemeClr val="dk2"/>
                            </a:solidFill>
                            <a:latin typeface="Cambria Math" panose="02040503050406030204" pitchFamily="18" charset="0"/>
                            <a:sym typeface="PT Serif"/>
                          </a:rPr>
                          <m:t>𝑚</m:t>
                        </m:r>
                        <m:r>
                          <a:rPr lang="en-US" sz="2200" i="1">
                            <a:solidFill>
                              <a:schemeClr val="dk2"/>
                            </a:solidFill>
                            <a:latin typeface="Cambria Math" panose="02040503050406030204" pitchFamily="18" charset="0"/>
                            <a:sym typeface="PT Serif"/>
                          </a:rPr>
                          <m:t>)</m:t>
                        </m:r>
                      </m:e>
                      <m:sup>
                        <m:r>
                          <a:rPr lang="en-US" sz="2200" i="1">
                            <a:solidFill>
                              <a:schemeClr val="dk2"/>
                            </a:solidFill>
                            <a:latin typeface="Cambria Math" panose="02040503050406030204" pitchFamily="18" charset="0"/>
                            <a:sym typeface="PT Serif"/>
                          </a:rPr>
                          <m:t>𝑠</m:t>
                        </m:r>
                        <m:sSub>
                          <m:sSubPr>
                            <m:ctrlPr>
                              <a:rPr lang="en-US" sz="2200" i="1">
                                <a:solidFill>
                                  <a:schemeClr val="dk2"/>
                                </a:solidFill>
                                <a:latin typeface="Cambria Math" panose="02040503050406030204" pitchFamily="18" charset="0"/>
                                <a:sym typeface="PT Serif"/>
                              </a:rPr>
                            </m:ctrlPr>
                          </m:sSubPr>
                          <m:e>
                            <m:r>
                              <a:rPr lang="en-US" sz="2200" i="1">
                                <a:solidFill>
                                  <a:schemeClr val="dk2"/>
                                </a:solidFill>
                                <a:latin typeface="Cambria Math" panose="02040503050406030204" pitchFamily="18" charset="0"/>
                                <a:sym typeface="PT Serif"/>
                              </a:rPr>
                              <m:t>𝑘</m:t>
                            </m:r>
                          </m:e>
                          <m:sub>
                            <m:r>
                              <a:rPr lang="en-US" sz="2200" i="1">
                                <a:solidFill>
                                  <a:schemeClr val="dk2"/>
                                </a:solidFill>
                                <a:latin typeface="Cambria Math" panose="02040503050406030204" pitchFamily="18" charset="0"/>
                                <a:sym typeface="PT Serif"/>
                              </a:rPr>
                              <m:t>𝑖</m:t>
                            </m:r>
                          </m:sub>
                        </m:sSub>
                        <m:r>
                          <a:rPr lang="en-US" sz="2200" b="0" i="1" smtClean="0">
                            <a:solidFill>
                              <a:schemeClr val="dk2"/>
                            </a:solidFill>
                            <a:latin typeface="Cambria Math" panose="02040503050406030204" pitchFamily="18" charset="0"/>
                            <a:sym typeface="PT Serif"/>
                          </a:rPr>
                          <m:t> + </m:t>
                        </m:r>
                        <m:r>
                          <a:rPr lang="en-US" sz="2200" b="0" i="1" smtClean="0">
                            <a:solidFill>
                              <a:schemeClr val="dk2"/>
                            </a:solidFill>
                            <a:latin typeface="Cambria Math" panose="02040503050406030204" pitchFamily="18" charset="0"/>
                            <a:sym typeface="PT Serif"/>
                          </a:rPr>
                          <m:t>𝑠</m:t>
                        </m:r>
                        <m:sSub>
                          <m:sSubPr>
                            <m:ctrlPr>
                              <a:rPr lang="en-US" sz="2200" b="0" i="1" smtClean="0">
                                <a:solidFill>
                                  <a:schemeClr val="dk2"/>
                                </a:solidFill>
                                <a:latin typeface="Cambria Math" panose="02040503050406030204" pitchFamily="18" charset="0"/>
                                <a:sym typeface="PT Serif"/>
                              </a:rPr>
                            </m:ctrlPr>
                          </m:sSubPr>
                          <m:e>
                            <m:r>
                              <a:rPr lang="en-US" sz="2200" b="0" i="1" smtClean="0">
                                <a:solidFill>
                                  <a:schemeClr val="dk2"/>
                                </a:solidFill>
                                <a:latin typeface="Cambria Math" panose="02040503050406030204" pitchFamily="18" charset="0"/>
                                <a:sym typeface="PT Serif"/>
                              </a:rPr>
                              <m:t>𝑘</m:t>
                            </m:r>
                          </m:e>
                          <m:sub>
                            <m:r>
                              <a:rPr lang="en-US" sz="2200" b="0" i="1" smtClean="0">
                                <a:solidFill>
                                  <a:schemeClr val="dk2"/>
                                </a:solidFill>
                                <a:latin typeface="Cambria Math" panose="02040503050406030204" pitchFamily="18" charset="0"/>
                                <a:sym typeface="PT Serif"/>
                              </a:rPr>
                              <m:t>𝑗</m:t>
                            </m:r>
                          </m:sub>
                        </m:sSub>
                      </m:sup>
                    </m:sSup>
                  </m:oMath>
                </a14:m>
                <a:r>
                  <a:rPr lang="en-US" sz="2000" dirty="0">
                    <a:solidFill>
                      <a:schemeClr val="dk2"/>
                    </a:solidFill>
                    <a:latin typeface="PT Serif"/>
                    <a:ea typeface="PT Serif"/>
                    <a:cs typeface="PT Serif"/>
                    <a:sym typeface="PT Serif"/>
                  </a:rPr>
                  <a:t> is a valid sig on </a:t>
                </a:r>
                <a14:m>
                  <m:oMath xmlns:m="http://schemas.openxmlformats.org/officeDocument/2006/math">
                    <m:r>
                      <a:rPr lang="en-US" sz="2000" i="1">
                        <a:solidFill>
                          <a:schemeClr val="dk2"/>
                        </a:solidFill>
                        <a:latin typeface="Cambria Math" panose="02040503050406030204" pitchFamily="18" charset="0"/>
                        <a:ea typeface="PT Serif"/>
                        <a:cs typeface="PT Serif"/>
                        <a:sym typeface="PT Serif"/>
                      </a:rPr>
                      <m:t>𝑚</m:t>
                    </m:r>
                  </m:oMath>
                </a14:m>
                <a:r>
                  <a:rPr lang="en-US" sz="2000" dirty="0">
                    <a:solidFill>
                      <a:schemeClr val="dk2"/>
                    </a:solidFill>
                    <a:latin typeface="PT Serif"/>
                    <a:ea typeface="PT Serif"/>
                    <a:cs typeface="PT Serif"/>
                    <a:sym typeface="PT Serif"/>
                  </a:rPr>
                  <a:t>  </a:t>
                </a:r>
                <a:r>
                  <a:rPr lang="en-US" sz="2000" dirty="0" err="1">
                    <a:solidFill>
                      <a:schemeClr val="dk2"/>
                    </a:solidFill>
                    <a:latin typeface="PT Serif"/>
                    <a:ea typeface="PT Serif"/>
                    <a:cs typeface="PT Serif"/>
                    <a:sym typeface="PT Serif"/>
                  </a:rPr>
                  <a:t>w.r.t</a:t>
                </a:r>
                <a:r>
                  <a:rPr lang="en-US" sz="2000" dirty="0">
                    <a:solidFill>
                      <a:schemeClr val="dk2"/>
                    </a:solidFill>
                    <a:latin typeface="PT Serif"/>
                    <a:ea typeface="PT Serif"/>
                    <a:cs typeface="PT Serif"/>
                    <a:sym typeface="PT Serif"/>
                  </a:rPr>
                  <a:t>  </a:t>
                </a:r>
                <a14:m>
                  <m:oMath xmlns:m="http://schemas.openxmlformats.org/officeDocument/2006/math">
                    <m:r>
                      <a:rPr lang="en-US" sz="2000" i="1">
                        <a:solidFill>
                          <a:schemeClr val="bg2"/>
                        </a:solidFill>
                        <a:latin typeface="Cambria Math" panose="02040503050406030204" pitchFamily="18" charset="0"/>
                        <a:ea typeface="PT Serif"/>
                        <a:cs typeface="PT Serif"/>
                        <a:sym typeface="PT Serif"/>
                      </a:rPr>
                      <m:t>𝑝</m:t>
                    </m:r>
                    <m:sSub>
                      <m:sSubPr>
                        <m:ctrlPr>
                          <a:rPr lang="en-US" sz="2000" i="1">
                            <a:solidFill>
                              <a:schemeClr val="bg2"/>
                            </a:solidFill>
                            <a:latin typeface="Cambria Math" panose="02040503050406030204" pitchFamily="18" charset="0"/>
                            <a:ea typeface="PT Serif"/>
                            <a:cs typeface="PT Serif"/>
                            <a:sym typeface="PT Serif"/>
                          </a:rPr>
                        </m:ctrlPr>
                      </m:sSubPr>
                      <m:e>
                        <m:r>
                          <a:rPr lang="en-US" sz="2000" i="1">
                            <a:solidFill>
                              <a:schemeClr val="bg2"/>
                            </a:solidFill>
                            <a:latin typeface="Cambria Math" panose="02040503050406030204" pitchFamily="18" charset="0"/>
                            <a:ea typeface="PT Serif"/>
                            <a:cs typeface="PT Serif"/>
                            <a:sym typeface="PT Serif"/>
                          </a:rPr>
                          <m:t>𝑘</m:t>
                        </m:r>
                      </m:e>
                      <m:sub>
                        <m:r>
                          <a:rPr lang="en-US" sz="2000" i="1">
                            <a:solidFill>
                              <a:schemeClr val="bg2"/>
                            </a:solidFill>
                            <a:latin typeface="Cambria Math" panose="02040503050406030204" pitchFamily="18" charset="0"/>
                            <a:ea typeface="PT Serif"/>
                            <a:cs typeface="PT Serif"/>
                            <a:sym typeface="PT Serif"/>
                          </a:rPr>
                          <m:t>𝐽</m:t>
                        </m:r>
                      </m:sub>
                    </m:sSub>
                  </m:oMath>
                </a14:m>
                <a:r>
                  <a:rPr lang="en-US" sz="2000" dirty="0">
                    <a:solidFill>
                      <a:schemeClr val="dk2"/>
                    </a:solidFill>
                    <a:latin typeface="PT Serif"/>
                    <a:ea typeface="PT Serif"/>
                    <a:cs typeface="PT Serif"/>
                    <a:sym typeface="PT Serif"/>
                  </a:rPr>
                  <a:t> </a:t>
                </a:r>
                <a:r>
                  <a:rPr lang="en-US" sz="2200" dirty="0">
                    <a:solidFill>
                      <a:schemeClr val="dk2"/>
                    </a:solidFill>
                    <a:latin typeface="PT Serif"/>
                    <a:ea typeface="PT Serif"/>
                    <a:cs typeface="PT Serif"/>
                    <a:sym typeface="PT Serif"/>
                  </a:rPr>
                  <a:t>= </a:t>
                </a:r>
                <a14:m>
                  <m:oMath xmlns:m="http://schemas.openxmlformats.org/officeDocument/2006/math">
                    <m:sSup>
                      <m:sSupPr>
                        <m:ctrlPr>
                          <a:rPr lang="en-US" sz="2200" i="1" smtClean="0">
                            <a:solidFill>
                              <a:schemeClr val="dk2"/>
                            </a:solidFill>
                            <a:latin typeface="Cambria Math" panose="02040503050406030204" pitchFamily="18" charset="0"/>
                            <a:sym typeface="PT Serif"/>
                          </a:rPr>
                        </m:ctrlPr>
                      </m:sSupPr>
                      <m:e>
                        <m:r>
                          <a:rPr lang="en-US" sz="2200" b="0" i="1" smtClean="0">
                            <a:solidFill>
                              <a:schemeClr val="dk2"/>
                            </a:solidFill>
                            <a:latin typeface="Cambria Math" panose="02040503050406030204" pitchFamily="18" charset="0"/>
                            <a:sym typeface="PT Serif"/>
                          </a:rPr>
                          <m:t>𝑔</m:t>
                        </m:r>
                      </m:e>
                      <m:sup>
                        <m:r>
                          <a:rPr lang="en-US" sz="2200" b="0" i="1" smtClean="0">
                            <a:solidFill>
                              <a:schemeClr val="dk2"/>
                            </a:solidFill>
                            <a:latin typeface="Cambria Math" panose="02040503050406030204" pitchFamily="18" charset="0"/>
                            <a:sym typeface="PT Serif"/>
                          </a:rPr>
                          <m:t>𝑠</m:t>
                        </m:r>
                        <m:sSub>
                          <m:sSubPr>
                            <m:ctrlPr>
                              <a:rPr lang="en-US" sz="2200" b="0" i="1" smtClean="0">
                                <a:solidFill>
                                  <a:schemeClr val="dk2"/>
                                </a:solidFill>
                                <a:latin typeface="Cambria Math" panose="02040503050406030204" pitchFamily="18" charset="0"/>
                                <a:sym typeface="PT Serif"/>
                              </a:rPr>
                            </m:ctrlPr>
                          </m:sSubPr>
                          <m:e>
                            <m:r>
                              <a:rPr lang="en-US" sz="2200" b="0" i="1" smtClean="0">
                                <a:solidFill>
                                  <a:schemeClr val="dk2"/>
                                </a:solidFill>
                                <a:latin typeface="Cambria Math" panose="02040503050406030204" pitchFamily="18" charset="0"/>
                                <a:sym typeface="PT Serif"/>
                              </a:rPr>
                              <m:t>𝑘</m:t>
                            </m:r>
                          </m:e>
                          <m:sub>
                            <m:r>
                              <a:rPr lang="en-US" sz="2200" b="0" i="1" smtClean="0">
                                <a:solidFill>
                                  <a:schemeClr val="dk2"/>
                                </a:solidFill>
                                <a:latin typeface="Cambria Math" panose="02040503050406030204" pitchFamily="18" charset="0"/>
                                <a:sym typeface="PT Serif"/>
                              </a:rPr>
                              <m:t>𝑖</m:t>
                            </m:r>
                          </m:sub>
                        </m:sSub>
                        <m:r>
                          <a:rPr lang="en-US" sz="2200" b="0" i="1" smtClean="0">
                            <a:solidFill>
                              <a:schemeClr val="dk2"/>
                            </a:solidFill>
                            <a:latin typeface="Cambria Math" panose="02040503050406030204" pitchFamily="18" charset="0"/>
                            <a:sym typeface="PT Serif"/>
                          </a:rPr>
                          <m:t> + </m:t>
                        </m:r>
                        <m:r>
                          <a:rPr lang="en-US" sz="2200" b="0" i="1" smtClean="0">
                            <a:solidFill>
                              <a:schemeClr val="dk2"/>
                            </a:solidFill>
                            <a:latin typeface="Cambria Math" panose="02040503050406030204" pitchFamily="18" charset="0"/>
                            <a:sym typeface="PT Serif"/>
                          </a:rPr>
                          <m:t>𝑠</m:t>
                        </m:r>
                        <m:sSub>
                          <m:sSubPr>
                            <m:ctrlPr>
                              <a:rPr lang="en-US" sz="2200" b="0" i="1" smtClean="0">
                                <a:solidFill>
                                  <a:schemeClr val="dk2"/>
                                </a:solidFill>
                                <a:latin typeface="Cambria Math" panose="02040503050406030204" pitchFamily="18" charset="0"/>
                                <a:sym typeface="PT Serif"/>
                              </a:rPr>
                            </m:ctrlPr>
                          </m:sSubPr>
                          <m:e>
                            <m:r>
                              <a:rPr lang="en-US" sz="2200" b="0" i="1" smtClean="0">
                                <a:solidFill>
                                  <a:schemeClr val="dk2"/>
                                </a:solidFill>
                                <a:latin typeface="Cambria Math" panose="02040503050406030204" pitchFamily="18" charset="0"/>
                                <a:sym typeface="PT Serif"/>
                              </a:rPr>
                              <m:t>𝑘</m:t>
                            </m:r>
                          </m:e>
                          <m:sub>
                            <m:r>
                              <a:rPr lang="en-US" sz="2200" b="0" i="1" smtClean="0">
                                <a:solidFill>
                                  <a:schemeClr val="dk2"/>
                                </a:solidFill>
                                <a:latin typeface="Cambria Math" panose="02040503050406030204" pitchFamily="18" charset="0"/>
                                <a:sym typeface="PT Serif"/>
                              </a:rPr>
                              <m:t>𝑗</m:t>
                            </m:r>
                          </m:sub>
                        </m:sSub>
                      </m:sup>
                    </m:sSup>
                  </m:oMath>
                </a14:m>
                <a:r>
                  <a:rPr lang="en-US" baseline="-25000" dirty="0">
                    <a:latin typeface="PT Serif"/>
                    <a:ea typeface="PT Serif"/>
                    <a:cs typeface="PT Serif"/>
                    <a:sym typeface="PT Serif"/>
                  </a:rPr>
                  <a:t> </a:t>
                </a:r>
                <a:endParaRPr lang="en-US" dirty="0">
                  <a:latin typeface="PT Serif"/>
                  <a:ea typeface="PT Serif"/>
                  <a:cs typeface="PT Serif"/>
                  <a:sym typeface="PT Serif"/>
                </a:endParaRPr>
              </a:p>
              <a:p>
                <a:pPr lvl="0">
                  <a:lnSpc>
                    <a:spcPct val="90000"/>
                  </a:lnSpc>
                  <a:spcBef>
                    <a:spcPts val="1200"/>
                  </a:spcBef>
                  <a:buClr>
                    <a:schemeClr val="dk1"/>
                  </a:buClr>
                  <a:buSzPts val="1100"/>
                </a:pPr>
                <a:r>
                  <a:rPr lang="en-US" sz="2000" b="1" dirty="0">
                    <a:solidFill>
                      <a:schemeClr val="bg2"/>
                    </a:solidFill>
                    <a:latin typeface="PT Serif"/>
                    <a:ea typeface="PT Serif"/>
                    <a:cs typeface="PT Serif"/>
                    <a:sym typeface="PT Serif"/>
                  </a:rPr>
                  <a:t>Trace</a:t>
                </a:r>
                <a:r>
                  <a:rPr lang="en-US" sz="2000" dirty="0">
                    <a:solidFill>
                      <a:schemeClr val="bg2"/>
                    </a:solidFill>
                    <a:latin typeface="PT Serif"/>
                    <a:ea typeface="PT Serif"/>
                    <a:cs typeface="PT Serif"/>
                    <a:sym typeface="PT Serif"/>
                  </a:rPr>
                  <a:t>(</a:t>
                </a:r>
                <a14:m>
                  <m:oMath xmlns:m="http://schemas.openxmlformats.org/officeDocument/2006/math">
                    <m:r>
                      <a:rPr lang="en-US" sz="2000" b="0" i="0" smtClean="0">
                        <a:solidFill>
                          <a:schemeClr val="dk2"/>
                        </a:solidFill>
                        <a:latin typeface="Cambria Math" panose="02040503050406030204" pitchFamily="18" charset="0"/>
                        <a:ea typeface="PT Serif"/>
                        <a:cs typeface="PT Serif"/>
                        <a:sym typeface="PT Serif"/>
                      </a:rPr>
                      <m:t> </m:t>
                    </m:r>
                    <m:r>
                      <a:rPr lang="en-US" sz="2000" i="1">
                        <a:solidFill>
                          <a:schemeClr val="dk2"/>
                        </a:solidFill>
                        <a:latin typeface="Cambria Math" panose="02040503050406030204" pitchFamily="18" charset="0"/>
                        <a:ea typeface="PT Serif"/>
                        <a:cs typeface="PT Serif"/>
                        <a:sym typeface="PT Serif"/>
                      </a:rPr>
                      <m:t>𝑝𝑘</m:t>
                    </m:r>
                  </m:oMath>
                </a14:m>
                <a:r>
                  <a:rPr lang="en-US" sz="2000" dirty="0">
                    <a:solidFill>
                      <a:schemeClr val="bg2"/>
                    </a:solidFill>
                    <a:latin typeface="PT Serif"/>
                    <a:ea typeface="PT Serif"/>
                    <a:cs typeface="PT Serif"/>
                    <a:sym typeface="PT Serif"/>
                  </a:rPr>
                  <a:t> , </a:t>
                </a:r>
                <a14:m>
                  <m:oMath xmlns:m="http://schemas.openxmlformats.org/officeDocument/2006/math">
                    <m:r>
                      <a:rPr lang="en-US" sz="2000" i="1">
                        <a:solidFill>
                          <a:schemeClr val="dk2"/>
                        </a:solidFill>
                        <a:latin typeface="Cambria Math" panose="02040503050406030204" pitchFamily="18" charset="0"/>
                        <a:ea typeface="PT Serif"/>
                        <a:cs typeface="PT Serif"/>
                        <a:sym typeface="PT Serif"/>
                      </a:rPr>
                      <m:t>𝑚</m:t>
                    </m:r>
                  </m:oMath>
                </a14:m>
                <a:r>
                  <a:rPr lang="en-US" sz="2000" dirty="0">
                    <a:solidFill>
                      <a:schemeClr val="bg2"/>
                    </a:solidFill>
                    <a:latin typeface="PT Serif"/>
                    <a:ea typeface="PT Serif"/>
                    <a:cs typeface="PT Serif"/>
                    <a:sym typeface="PT Serif"/>
                  </a:rPr>
                  <a:t> , (</a:t>
                </a:r>
                <a:r>
                  <a:rPr lang="en-US" sz="2000" dirty="0">
                    <a:solidFill>
                      <a:schemeClr val="dk2"/>
                    </a:solidFill>
                    <a:latin typeface="PT Serif"/>
                    <a:ea typeface="PT Serif"/>
                    <a:cs typeface="PT Serif"/>
                    <a:sym typeface="PT Serif"/>
                  </a:rPr>
                  <a:t>𝜎 , </a:t>
                </a:r>
                <a14:m>
                  <m:oMath xmlns:m="http://schemas.openxmlformats.org/officeDocument/2006/math">
                    <m:r>
                      <a:rPr lang="en-US" sz="2000" i="1">
                        <a:solidFill>
                          <a:schemeClr val="bg2"/>
                        </a:solidFill>
                        <a:latin typeface="Cambria Math" panose="02040503050406030204" pitchFamily="18" charset="0"/>
                        <a:ea typeface="PT Serif"/>
                        <a:cs typeface="PT Serif"/>
                        <a:sym typeface="PT Serif"/>
                      </a:rPr>
                      <m:t>𝐽</m:t>
                    </m:r>
                  </m:oMath>
                </a14:m>
                <a:r>
                  <a:rPr lang="en-US" sz="2000" dirty="0">
                    <a:solidFill>
                      <a:schemeClr val="bg2"/>
                    </a:solidFill>
                    <a:latin typeface="PT Serif"/>
                    <a:ea typeface="PT Serif"/>
                    <a:cs typeface="PT Serif"/>
                    <a:sym typeface="PT Serif"/>
                  </a:rPr>
                  <a:t> ) ) : return </a:t>
                </a:r>
                <a14:m>
                  <m:oMath xmlns:m="http://schemas.openxmlformats.org/officeDocument/2006/math">
                    <m:r>
                      <a:rPr lang="en-US" sz="2000" i="1">
                        <a:solidFill>
                          <a:schemeClr val="bg2"/>
                        </a:solidFill>
                        <a:latin typeface="Cambria Math" panose="02040503050406030204" pitchFamily="18" charset="0"/>
                        <a:ea typeface="PT Serif"/>
                        <a:cs typeface="PT Serif"/>
                        <a:sym typeface="PT Serif"/>
                      </a:rPr>
                      <m:t>𝐽</m:t>
                    </m:r>
                  </m:oMath>
                </a14:m>
                <a:endParaRPr sz="2000" dirty="0">
                  <a:latin typeface="PT Serif"/>
                  <a:ea typeface="PT Serif"/>
                  <a:cs typeface="PT Serif"/>
                  <a:sym typeface="PT Serif"/>
                </a:endParaRPr>
              </a:p>
            </p:txBody>
          </p:sp>
        </mc:Choice>
        <mc:Fallback>
          <p:sp>
            <p:nvSpPr>
              <p:cNvPr id="977" name="Google Shape;977;p65"/>
              <p:cNvSpPr txBox="1">
                <a:spLocks noRot="1" noChangeAspect="1" noMove="1" noResize="1" noEditPoints="1" noAdjustHandles="1" noChangeArrowheads="1" noChangeShapeType="1" noTextEdit="1"/>
              </p:cNvSpPr>
              <p:nvPr/>
            </p:nvSpPr>
            <p:spPr>
              <a:xfrm>
                <a:off x="151220" y="2989206"/>
                <a:ext cx="8582100" cy="2055084"/>
              </a:xfrm>
              <a:prstGeom prst="rect">
                <a:avLst/>
              </a:prstGeom>
              <a:blipFill>
                <a:blip r:embed="rId3"/>
                <a:stretch>
                  <a:fillRect l="-888" b="-617"/>
                </a:stretch>
              </a:blipFill>
              <a:ln>
                <a:noFill/>
              </a:ln>
            </p:spPr>
            <p:txBody>
              <a:bodyPr/>
              <a:lstStyle/>
              <a:p>
                <a:r>
                  <a:rPr lang="en-US">
                    <a:noFill/>
                  </a:rPr>
                  <a:t> </a:t>
                </a:r>
              </a:p>
            </p:txBody>
          </p:sp>
        </mc:Fallback>
      </mc:AlternateContent>
      <p:sp>
        <p:nvSpPr>
          <p:cNvPr id="964" name="Google Shape;964;p65"/>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BLS-based Accountable TS (no Proactive Refresh)</a:t>
            </a:r>
            <a:endParaRPr/>
          </a:p>
        </p:txBody>
      </p:sp>
      <p:pic>
        <p:nvPicPr>
          <p:cNvPr id="4" name="Google Shape;947;p64">
            <a:extLst>
              <a:ext uri="{FF2B5EF4-FFF2-40B4-BE49-F238E27FC236}">
                <a16:creationId xmlns:a16="http://schemas.microsoft.com/office/drawing/2014/main" id="{705EB364-29C6-3BD9-98DC-F49C125E8538}"/>
              </a:ext>
            </a:extLst>
          </p:cNvPr>
          <p:cNvPicPr preferRelativeResize="0"/>
          <p:nvPr/>
        </p:nvPicPr>
        <p:blipFill>
          <a:blip r:embed="rId4">
            <a:alphaModFix/>
          </a:blip>
          <a:stretch>
            <a:fillRect/>
          </a:stretch>
        </p:blipFill>
        <p:spPr>
          <a:xfrm>
            <a:off x="3493575" y="1039679"/>
            <a:ext cx="834050" cy="1152898"/>
          </a:xfrm>
          <a:prstGeom prst="rect">
            <a:avLst/>
          </a:prstGeom>
          <a:noFill/>
          <a:ln>
            <a:noFill/>
          </a:ln>
        </p:spPr>
      </p:pic>
      <mc:AlternateContent xmlns:mc="http://schemas.openxmlformats.org/markup-compatibility/2006" xmlns:a14="http://schemas.microsoft.com/office/drawing/2010/main">
        <mc:Choice Requires="a14">
          <p:sp>
            <p:nvSpPr>
              <p:cNvPr id="5" name="Google Shape;948;p64">
                <a:extLst>
                  <a:ext uri="{FF2B5EF4-FFF2-40B4-BE49-F238E27FC236}">
                    <a16:creationId xmlns:a16="http://schemas.microsoft.com/office/drawing/2014/main" id="{4BBFE7E6-E397-6E97-C7B0-28EF97811DBF}"/>
                  </a:ext>
                </a:extLst>
              </p:cNvPr>
              <p:cNvSpPr txBox="1"/>
              <p:nvPr/>
            </p:nvSpPr>
            <p:spPr>
              <a:xfrm>
                <a:off x="3289177" y="2163996"/>
                <a:ext cx="1336622" cy="51607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a14:m>
                <a:r>
                  <a:rPr lang="en" sz="1600" dirty="0">
                    <a:solidFill>
                      <a:schemeClr val="dk1"/>
                    </a:solidFill>
                  </a:rPr>
                  <a:t> </a:t>
                </a:r>
                <a14:m>
                  <m:oMath xmlns:m="http://schemas.openxmlformats.org/officeDocument/2006/math">
                    <m:r>
                      <m:rPr>
                        <m:nor/>
                      </m:rPr>
                      <a:rPr lang="en" sz="1600" dirty="0">
                        <a:solidFill>
                          <a:schemeClr val="dk1"/>
                        </a:solidFill>
                      </a:rPr>
                      <m:t>←$</m:t>
                    </m:r>
                  </m:oMath>
                </a14:m>
                <a:r>
                  <a:rPr lang="en-US" sz="1600" dirty="0"/>
                  <a:t>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ℤ</m:t>
                        </m:r>
                      </m:e>
                      <m:sub>
                        <m:r>
                          <a:rPr lang="en-US" sz="2000" i="1">
                            <a:latin typeface="Cambria Math" panose="02040503050406030204" pitchFamily="18" charset="0"/>
                            <a:ea typeface="Cambria Math" panose="02040503050406030204" pitchFamily="18" charset="0"/>
                          </a:rPr>
                          <m:t>𝑞</m:t>
                        </m:r>
                      </m:sub>
                    </m:sSub>
                  </m:oMath>
                </a14:m>
                <a:endParaRPr sz="1600" dirty="0"/>
              </a:p>
            </p:txBody>
          </p:sp>
        </mc:Choice>
        <mc:Fallback xmlns="">
          <p:sp>
            <p:nvSpPr>
              <p:cNvPr id="5" name="Google Shape;948;p64">
                <a:extLst>
                  <a:ext uri="{FF2B5EF4-FFF2-40B4-BE49-F238E27FC236}">
                    <a16:creationId xmlns:a16="http://schemas.microsoft.com/office/drawing/2014/main" id="{4BBFE7E6-E397-6E97-C7B0-28EF97811DBF}"/>
                  </a:ext>
                </a:extLst>
              </p:cNvPr>
              <p:cNvSpPr txBox="1">
                <a:spLocks noRot="1" noChangeAspect="1" noMove="1" noResize="1" noEditPoints="1" noAdjustHandles="1" noChangeArrowheads="1" noChangeShapeType="1" noTextEdit="1"/>
              </p:cNvSpPr>
              <p:nvPr/>
            </p:nvSpPr>
            <p:spPr>
              <a:xfrm>
                <a:off x="3289177" y="2163996"/>
                <a:ext cx="1336622" cy="516073"/>
              </a:xfrm>
              <a:prstGeom prst="rect">
                <a:avLst/>
              </a:prstGeom>
              <a:blipFill>
                <a:blip r:embed="rId5"/>
                <a:stretch>
                  <a:fillRect/>
                </a:stretch>
              </a:blipFill>
              <a:ln>
                <a:noFill/>
              </a:ln>
            </p:spPr>
            <p:txBody>
              <a:bodyPr/>
              <a:lstStyle/>
              <a:p>
                <a:r>
                  <a:rPr lang="en-US">
                    <a:noFill/>
                  </a:rPr>
                  <a:t> </a:t>
                </a:r>
              </a:p>
            </p:txBody>
          </p:sp>
        </mc:Fallback>
      </mc:AlternateContent>
      <p:pic>
        <p:nvPicPr>
          <p:cNvPr id="6" name="Google Shape;950;p64">
            <a:extLst>
              <a:ext uri="{FF2B5EF4-FFF2-40B4-BE49-F238E27FC236}">
                <a16:creationId xmlns:a16="http://schemas.microsoft.com/office/drawing/2014/main" id="{53214649-74E6-F47B-89DE-0D0ED99CB451}"/>
              </a:ext>
            </a:extLst>
          </p:cNvPr>
          <p:cNvPicPr preferRelativeResize="0"/>
          <p:nvPr/>
        </p:nvPicPr>
        <p:blipFill>
          <a:blip r:embed="rId6">
            <a:alphaModFix/>
          </a:blip>
          <a:stretch>
            <a:fillRect/>
          </a:stretch>
        </p:blipFill>
        <p:spPr>
          <a:xfrm>
            <a:off x="5557000" y="1068279"/>
            <a:ext cx="834050" cy="1095717"/>
          </a:xfrm>
          <a:prstGeom prst="rect">
            <a:avLst/>
          </a:prstGeom>
          <a:noFill/>
          <a:ln>
            <a:noFill/>
          </a:ln>
        </p:spPr>
      </p:pic>
      <p:pic>
        <p:nvPicPr>
          <p:cNvPr id="7" name="Google Shape;952;p64">
            <a:extLst>
              <a:ext uri="{FF2B5EF4-FFF2-40B4-BE49-F238E27FC236}">
                <a16:creationId xmlns:a16="http://schemas.microsoft.com/office/drawing/2014/main" id="{533D3F09-B4BC-05A2-3E05-AF9EE944013C}"/>
              </a:ext>
            </a:extLst>
          </p:cNvPr>
          <p:cNvPicPr preferRelativeResize="0"/>
          <p:nvPr/>
        </p:nvPicPr>
        <p:blipFill>
          <a:blip r:embed="rId7">
            <a:alphaModFix/>
          </a:blip>
          <a:stretch>
            <a:fillRect/>
          </a:stretch>
        </p:blipFill>
        <p:spPr>
          <a:xfrm>
            <a:off x="7441640" y="1039679"/>
            <a:ext cx="909710" cy="1152900"/>
          </a:xfrm>
          <a:prstGeom prst="rect">
            <a:avLst/>
          </a:prstGeom>
          <a:noFill/>
          <a:ln>
            <a:noFill/>
          </a:ln>
        </p:spPr>
      </p:pic>
      <p:sp>
        <p:nvSpPr>
          <p:cNvPr id="8" name="Google Shape;954;p64">
            <a:extLst>
              <a:ext uri="{FF2B5EF4-FFF2-40B4-BE49-F238E27FC236}">
                <a16:creationId xmlns:a16="http://schemas.microsoft.com/office/drawing/2014/main" id="{0034E59E-F2CF-F02D-D5A3-11183000A81E}"/>
              </a:ext>
            </a:extLst>
          </p:cNvPr>
          <p:cNvSpPr txBox="1">
            <a:spLocks noGrp="1"/>
          </p:cNvSpPr>
          <p:nvPr>
            <p:ph type="body" idx="1"/>
          </p:nvPr>
        </p:nvSpPr>
        <p:spPr>
          <a:xfrm>
            <a:off x="212720" y="594600"/>
            <a:ext cx="8520600" cy="826696"/>
          </a:xfrm>
          <a:prstGeom prst="rect">
            <a:avLst/>
          </a:prstGeom>
        </p:spPr>
        <p:txBody>
          <a:bodyPr spcFirstLastPara="1" wrap="square" lIns="91425" tIns="91425" rIns="91425" bIns="91425" anchor="t" anchorCtr="0">
            <a:normAutofit/>
          </a:bodyPr>
          <a:lstStyle/>
          <a:p>
            <a:pPr marL="0" indent="0">
              <a:spcAft>
                <a:spcPts val="1200"/>
              </a:spcAft>
              <a:buNone/>
            </a:pPr>
            <a:r>
              <a:rPr lang="en-US" sz="2000" b="1" dirty="0" err="1"/>
              <a:t>KeyGen</a:t>
            </a:r>
            <a:r>
              <a:rPr lang="en-US" sz="2000" b="1" dirty="0"/>
              <a:t>():</a:t>
            </a:r>
            <a:r>
              <a:rPr lang="en-US" sz="2000" dirty="0"/>
              <a:t> All parties randomly sample their secret keys:</a:t>
            </a:r>
          </a:p>
        </p:txBody>
      </p:sp>
      <mc:AlternateContent xmlns:mc="http://schemas.openxmlformats.org/markup-compatibility/2006" xmlns:a14="http://schemas.microsoft.com/office/drawing/2010/main">
        <mc:Choice Requires="a14">
          <p:sp>
            <p:nvSpPr>
              <p:cNvPr id="9" name="Google Shape;948;p64">
                <a:extLst>
                  <a:ext uri="{FF2B5EF4-FFF2-40B4-BE49-F238E27FC236}">
                    <a16:creationId xmlns:a16="http://schemas.microsoft.com/office/drawing/2014/main" id="{A42DA594-82D6-8B23-6985-78293A04B164}"/>
                  </a:ext>
                </a:extLst>
              </p:cNvPr>
              <p:cNvSpPr txBox="1"/>
              <p:nvPr/>
            </p:nvSpPr>
            <p:spPr>
              <a:xfrm>
                <a:off x="5305714" y="2149629"/>
                <a:ext cx="1336622" cy="51607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a14:m>
                <a:r>
                  <a:rPr lang="en" sz="1600" dirty="0">
                    <a:solidFill>
                      <a:schemeClr val="dk1"/>
                    </a:solidFill>
                  </a:rPr>
                  <a:t> </a:t>
                </a:r>
                <a14:m>
                  <m:oMath xmlns:m="http://schemas.openxmlformats.org/officeDocument/2006/math">
                    <m:r>
                      <m:rPr>
                        <m:nor/>
                      </m:rPr>
                      <a:rPr lang="en" sz="1600" dirty="0">
                        <a:solidFill>
                          <a:schemeClr val="dk1"/>
                        </a:solidFill>
                      </a:rPr>
                      <m:t>←$</m:t>
                    </m:r>
                  </m:oMath>
                </a14:m>
                <a:r>
                  <a:rPr lang="en-US" sz="1600" dirty="0"/>
                  <a:t>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ℤ</m:t>
                        </m:r>
                      </m:e>
                      <m:sub>
                        <m:r>
                          <a:rPr lang="en-US" sz="2000" i="1">
                            <a:latin typeface="Cambria Math" panose="02040503050406030204" pitchFamily="18" charset="0"/>
                            <a:ea typeface="Cambria Math" panose="02040503050406030204" pitchFamily="18" charset="0"/>
                          </a:rPr>
                          <m:t>𝑞</m:t>
                        </m:r>
                      </m:sub>
                    </m:sSub>
                  </m:oMath>
                </a14:m>
                <a:endParaRPr sz="1600" dirty="0"/>
              </a:p>
            </p:txBody>
          </p:sp>
        </mc:Choice>
        <mc:Fallback xmlns="">
          <p:sp>
            <p:nvSpPr>
              <p:cNvPr id="9" name="Google Shape;948;p64">
                <a:extLst>
                  <a:ext uri="{FF2B5EF4-FFF2-40B4-BE49-F238E27FC236}">
                    <a16:creationId xmlns:a16="http://schemas.microsoft.com/office/drawing/2014/main" id="{A42DA594-82D6-8B23-6985-78293A04B164}"/>
                  </a:ext>
                </a:extLst>
              </p:cNvPr>
              <p:cNvSpPr txBox="1">
                <a:spLocks noRot="1" noChangeAspect="1" noMove="1" noResize="1" noEditPoints="1" noAdjustHandles="1" noChangeArrowheads="1" noChangeShapeType="1" noTextEdit="1"/>
              </p:cNvSpPr>
              <p:nvPr/>
            </p:nvSpPr>
            <p:spPr>
              <a:xfrm>
                <a:off x="5305714" y="2149629"/>
                <a:ext cx="1336622" cy="516073"/>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948;p64">
                <a:extLst>
                  <a:ext uri="{FF2B5EF4-FFF2-40B4-BE49-F238E27FC236}">
                    <a16:creationId xmlns:a16="http://schemas.microsoft.com/office/drawing/2014/main" id="{89EB5D53-B4CB-E996-04D5-EDF5D1FA35AC}"/>
                  </a:ext>
                </a:extLst>
              </p:cNvPr>
              <p:cNvSpPr txBox="1"/>
              <p:nvPr/>
            </p:nvSpPr>
            <p:spPr>
              <a:xfrm>
                <a:off x="7203400" y="2149628"/>
                <a:ext cx="1336622" cy="51607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a14:m>
                <a:r>
                  <a:rPr lang="en" sz="1600" dirty="0">
                    <a:solidFill>
                      <a:schemeClr val="dk1"/>
                    </a:solidFill>
                  </a:rPr>
                  <a:t> </a:t>
                </a:r>
                <a14:m>
                  <m:oMath xmlns:m="http://schemas.openxmlformats.org/officeDocument/2006/math">
                    <m:r>
                      <m:rPr>
                        <m:nor/>
                      </m:rPr>
                      <a:rPr lang="en" sz="1600" dirty="0">
                        <a:solidFill>
                          <a:schemeClr val="dk1"/>
                        </a:solidFill>
                      </a:rPr>
                      <m:t>←$</m:t>
                    </m:r>
                  </m:oMath>
                </a14:m>
                <a:r>
                  <a:rPr lang="en-US" sz="1600" dirty="0"/>
                  <a:t>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ℤ</m:t>
                        </m:r>
                      </m:e>
                      <m:sub>
                        <m:r>
                          <a:rPr lang="en-US" sz="2000" i="1">
                            <a:latin typeface="Cambria Math" panose="02040503050406030204" pitchFamily="18" charset="0"/>
                            <a:ea typeface="Cambria Math" panose="02040503050406030204" pitchFamily="18" charset="0"/>
                          </a:rPr>
                          <m:t>𝑞</m:t>
                        </m:r>
                      </m:sub>
                    </m:sSub>
                  </m:oMath>
                </a14:m>
                <a:endParaRPr sz="1600" dirty="0"/>
              </a:p>
            </p:txBody>
          </p:sp>
        </mc:Choice>
        <mc:Fallback xmlns="">
          <p:sp>
            <p:nvSpPr>
              <p:cNvPr id="10" name="Google Shape;948;p64">
                <a:extLst>
                  <a:ext uri="{FF2B5EF4-FFF2-40B4-BE49-F238E27FC236}">
                    <a16:creationId xmlns:a16="http://schemas.microsoft.com/office/drawing/2014/main" id="{89EB5D53-B4CB-E996-04D5-EDF5D1FA35AC}"/>
                  </a:ext>
                </a:extLst>
              </p:cNvPr>
              <p:cNvSpPr txBox="1">
                <a:spLocks noRot="1" noChangeAspect="1" noMove="1" noResize="1" noEditPoints="1" noAdjustHandles="1" noChangeArrowheads="1" noChangeShapeType="1" noTextEdit="1"/>
              </p:cNvSpPr>
              <p:nvPr/>
            </p:nvSpPr>
            <p:spPr>
              <a:xfrm>
                <a:off x="7203400" y="2149628"/>
                <a:ext cx="1336622" cy="516073"/>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957;p64">
                <a:extLst>
                  <a:ext uri="{FF2B5EF4-FFF2-40B4-BE49-F238E27FC236}">
                    <a16:creationId xmlns:a16="http://schemas.microsoft.com/office/drawing/2014/main" id="{7BBD2473-A65A-E933-D8AA-E0BB5ABCC1E0}"/>
                  </a:ext>
                </a:extLst>
              </p:cNvPr>
              <p:cNvSpPr txBox="1"/>
              <p:nvPr/>
            </p:nvSpPr>
            <p:spPr>
              <a:xfrm>
                <a:off x="212720" y="1088713"/>
                <a:ext cx="3256036" cy="1566039"/>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14:m>
                  <m:oMath xmlns:m="http://schemas.openxmlformats.org/officeDocument/2006/math">
                    <m:r>
                      <a:rPr lang="en-US" sz="2000" b="0" i="1" smtClean="0">
                        <a:solidFill>
                          <a:schemeClr val="dk1"/>
                        </a:solidFill>
                        <a:latin typeface="Cambria Math" panose="02040503050406030204" pitchFamily="18" charset="0"/>
                        <a:ea typeface="PT Serif"/>
                        <a:cs typeface="PT Serif"/>
                        <a:sym typeface="PT Serif"/>
                      </a:rPr>
                      <m:t> </m:t>
                    </m:r>
                    <m:r>
                      <a:rPr lang="en-US" sz="2000" b="0" i="1" smtClean="0">
                        <a:solidFill>
                          <a:schemeClr val="bg2"/>
                        </a:solidFill>
                        <a:latin typeface="Cambria Math" panose="02040503050406030204" pitchFamily="18" charset="0"/>
                        <a:ea typeface="PT Serif"/>
                        <a:cs typeface="PT Serif"/>
                        <a:sym typeface="PT Serif"/>
                      </a:rPr>
                      <m:t>𝑝</m:t>
                    </m:r>
                    <m:sSub>
                      <m:sSubPr>
                        <m:ctrlPr>
                          <a:rPr lang="en-US" sz="2000" b="0" i="1" smtClean="0">
                            <a:solidFill>
                              <a:schemeClr val="bg2"/>
                            </a:solidFill>
                            <a:latin typeface="Cambria Math" panose="02040503050406030204" pitchFamily="18" charset="0"/>
                            <a:ea typeface="PT Serif"/>
                            <a:cs typeface="PT Serif"/>
                            <a:sym typeface="PT Serif"/>
                          </a:rPr>
                        </m:ctrlPr>
                      </m:sSubPr>
                      <m:e>
                        <m:r>
                          <a:rPr lang="en-US" sz="2000" b="0" i="1" smtClean="0">
                            <a:solidFill>
                              <a:schemeClr val="bg2"/>
                            </a:solidFill>
                            <a:latin typeface="Cambria Math" panose="02040503050406030204" pitchFamily="18" charset="0"/>
                            <a:ea typeface="PT Serif"/>
                            <a:cs typeface="PT Serif"/>
                            <a:sym typeface="PT Serif"/>
                          </a:rPr>
                          <m:t>𝑘</m:t>
                        </m:r>
                      </m:e>
                      <m:sub>
                        <m:r>
                          <a:rPr lang="en-US" sz="2000" b="0" i="1" smtClean="0">
                            <a:solidFill>
                              <a:schemeClr val="bg2"/>
                            </a:solidFill>
                            <a:latin typeface="Cambria Math" panose="02040503050406030204" pitchFamily="18" charset="0"/>
                            <a:ea typeface="PT Serif"/>
                            <a:cs typeface="PT Serif"/>
                            <a:sym typeface="PT Serif"/>
                          </a:rPr>
                          <m:t>𝑖</m:t>
                        </m:r>
                      </m:sub>
                    </m:sSub>
                  </m:oMath>
                </a14:m>
                <a:r>
                  <a:rPr lang="en-US" sz="2000" dirty="0">
                    <a:solidFill>
                      <a:schemeClr val="bg2"/>
                    </a:solidFill>
                    <a:latin typeface="PT Serif"/>
                    <a:ea typeface="PT Serif"/>
                    <a:cs typeface="PT Serif"/>
                    <a:sym typeface="PT Serif"/>
                  </a:rPr>
                  <a:t> ← </a:t>
                </a:r>
                <a14:m>
                  <m:oMath xmlns:m="http://schemas.openxmlformats.org/officeDocument/2006/math">
                    <m:sSup>
                      <m:sSupPr>
                        <m:ctrlPr>
                          <a:rPr lang="en-US" sz="2200" i="1" smtClean="0">
                            <a:solidFill>
                              <a:schemeClr val="bg2"/>
                            </a:solidFill>
                            <a:latin typeface="Cambria Math" panose="02040503050406030204" pitchFamily="18" charset="0"/>
                            <a:sym typeface="PT Serif"/>
                          </a:rPr>
                        </m:ctrlPr>
                      </m:sSupPr>
                      <m:e>
                        <m:r>
                          <a:rPr lang="en-US" sz="2200" b="0" i="1" smtClean="0">
                            <a:solidFill>
                              <a:schemeClr val="bg2"/>
                            </a:solidFill>
                            <a:latin typeface="Cambria Math" panose="02040503050406030204" pitchFamily="18" charset="0"/>
                            <a:sym typeface="PT Serif"/>
                          </a:rPr>
                          <m:t>𝑔</m:t>
                        </m:r>
                      </m:e>
                      <m:sup>
                        <m:r>
                          <a:rPr lang="en-US" sz="2200" b="0" i="1" smtClean="0">
                            <a:solidFill>
                              <a:schemeClr val="bg2"/>
                            </a:solidFill>
                            <a:latin typeface="Cambria Math" panose="02040503050406030204" pitchFamily="18" charset="0"/>
                            <a:sym typeface="PT Serif"/>
                          </a:rPr>
                          <m:t>𝑠</m:t>
                        </m:r>
                        <m:sSub>
                          <m:sSubPr>
                            <m:ctrlPr>
                              <a:rPr lang="en-US" sz="2200" b="0" i="1" smtClean="0">
                                <a:solidFill>
                                  <a:schemeClr val="bg2"/>
                                </a:solidFill>
                                <a:latin typeface="Cambria Math" panose="02040503050406030204" pitchFamily="18" charset="0"/>
                                <a:sym typeface="PT Serif"/>
                              </a:rPr>
                            </m:ctrlPr>
                          </m:sSubPr>
                          <m:e>
                            <m:r>
                              <a:rPr lang="en-US" sz="2200" b="0" i="1" smtClean="0">
                                <a:solidFill>
                                  <a:schemeClr val="bg2"/>
                                </a:solidFill>
                                <a:latin typeface="Cambria Math" panose="02040503050406030204" pitchFamily="18" charset="0"/>
                                <a:sym typeface="PT Serif"/>
                              </a:rPr>
                              <m:t>𝑘</m:t>
                            </m:r>
                          </m:e>
                          <m:sub>
                            <m:r>
                              <a:rPr lang="en-US" sz="2200" b="0" i="1" smtClean="0">
                                <a:solidFill>
                                  <a:schemeClr val="bg2"/>
                                </a:solidFill>
                                <a:latin typeface="Cambria Math" panose="02040503050406030204" pitchFamily="18" charset="0"/>
                                <a:sym typeface="PT Serif"/>
                              </a:rPr>
                              <m:t>𝑖</m:t>
                            </m:r>
                          </m:sub>
                        </m:sSub>
                      </m:sup>
                    </m:sSup>
                  </m:oMath>
                </a14:m>
                <a:endParaRPr lang="en-US" sz="2200" i="1" dirty="0">
                  <a:solidFill>
                    <a:schemeClr val="dk1"/>
                  </a:solidFill>
                  <a:latin typeface="Cambria Math" panose="02040503050406030204" pitchFamily="18" charset="0"/>
                  <a:sym typeface="PT Serif"/>
                </a:endParaRPr>
              </a:p>
              <a:p>
                <a:pPr lvl="0">
                  <a:lnSpc>
                    <a:spcPct val="115000"/>
                  </a:lnSpc>
                  <a:buClr>
                    <a:schemeClr val="dk1"/>
                  </a:buClr>
                  <a:buSzPts val="1100"/>
                </a:pPr>
                <a:r>
                  <a:rPr lang="en-US" sz="2000" dirty="0">
                    <a:solidFill>
                      <a:schemeClr val="dk2"/>
                    </a:solidFill>
                    <a:ea typeface="PT Serif"/>
                    <a:cs typeface="PT Serif"/>
                    <a:sym typeface="PT Serif"/>
                  </a:rPr>
                  <a:t> </a:t>
                </a:r>
                <a14:m>
                  <m:oMath xmlns:m="http://schemas.openxmlformats.org/officeDocument/2006/math">
                    <m:r>
                      <a:rPr lang="en-US" sz="2000" b="0" i="1" smtClean="0">
                        <a:solidFill>
                          <a:schemeClr val="dk2"/>
                        </a:solidFill>
                        <a:latin typeface="Cambria Math" panose="02040503050406030204" pitchFamily="18" charset="0"/>
                        <a:ea typeface="PT Serif"/>
                        <a:cs typeface="PT Serif"/>
                        <a:sym typeface="PT Serif"/>
                      </a:rPr>
                      <m:t>𝑝𝑘</m:t>
                    </m:r>
                    <m:r>
                      <a:rPr lang="en-US" sz="2000" b="0" i="1" smtClean="0">
                        <a:solidFill>
                          <a:schemeClr val="dk2"/>
                        </a:solidFill>
                        <a:latin typeface="Cambria Math" panose="02040503050406030204" pitchFamily="18" charset="0"/>
                        <a:ea typeface="PT Serif"/>
                        <a:cs typeface="PT Serif"/>
                        <a:sym typeface="PT Serif"/>
                      </a:rPr>
                      <m:t>=</m:t>
                    </m:r>
                    <m:d>
                      <m:dPr>
                        <m:begChr m:val="{"/>
                        <m:endChr m:val="}"/>
                        <m:ctrlPr>
                          <a:rPr lang="en-US" sz="2000" b="0" i="1" smtClean="0">
                            <a:solidFill>
                              <a:schemeClr val="dk2"/>
                            </a:solidFill>
                            <a:latin typeface="Cambria Math" panose="02040503050406030204" pitchFamily="18" charset="0"/>
                            <a:ea typeface="PT Serif"/>
                            <a:cs typeface="PT Serif"/>
                            <a:sym typeface="PT Serif"/>
                          </a:rPr>
                        </m:ctrlPr>
                      </m:dPr>
                      <m:e>
                        <m:r>
                          <a:rPr lang="en-US" sz="2000" b="0" i="1" smtClean="0">
                            <a:solidFill>
                              <a:schemeClr val="dk2"/>
                            </a:solidFill>
                            <a:latin typeface="Cambria Math" panose="02040503050406030204" pitchFamily="18" charset="0"/>
                            <a:ea typeface="PT Serif"/>
                            <a:cs typeface="PT Serif"/>
                            <a:sym typeface="PT Serif"/>
                          </a:rPr>
                          <m:t> </m:t>
                        </m:r>
                        <m:r>
                          <a:rPr lang="en-US" sz="2000" b="0" i="1" smtClean="0">
                            <a:solidFill>
                              <a:schemeClr val="dk2"/>
                            </a:solidFill>
                            <a:latin typeface="Cambria Math" panose="02040503050406030204" pitchFamily="18" charset="0"/>
                            <a:ea typeface="PT Serif"/>
                            <a:cs typeface="PT Serif"/>
                            <a:sym typeface="PT Serif"/>
                          </a:rPr>
                          <m:t>𝑝</m:t>
                        </m:r>
                        <m:sSub>
                          <m:sSubPr>
                            <m:ctrlPr>
                              <a:rPr lang="en-US" sz="2000" b="0" i="1" smtClean="0">
                                <a:solidFill>
                                  <a:schemeClr val="dk2"/>
                                </a:solidFill>
                                <a:latin typeface="Cambria Math" panose="02040503050406030204" pitchFamily="18" charset="0"/>
                                <a:ea typeface="PT Serif"/>
                                <a:cs typeface="PT Serif"/>
                                <a:sym typeface="PT Serif"/>
                              </a:rPr>
                            </m:ctrlPr>
                          </m:sSubPr>
                          <m:e>
                            <m:r>
                              <a:rPr lang="en-US" sz="2000" b="0" i="1" smtClean="0">
                                <a:solidFill>
                                  <a:schemeClr val="dk2"/>
                                </a:solidFill>
                                <a:latin typeface="Cambria Math" panose="02040503050406030204" pitchFamily="18" charset="0"/>
                                <a:ea typeface="PT Serif"/>
                                <a:cs typeface="PT Serif"/>
                                <a:sym typeface="PT Serif"/>
                              </a:rPr>
                              <m:t>𝑘</m:t>
                            </m:r>
                          </m:e>
                          <m:sub>
                            <m:r>
                              <a:rPr lang="en-US" sz="2000" b="0" i="1" smtClean="0">
                                <a:solidFill>
                                  <a:schemeClr val="dk2"/>
                                </a:solidFill>
                                <a:latin typeface="Cambria Math" panose="02040503050406030204" pitchFamily="18" charset="0"/>
                                <a:ea typeface="PT Serif"/>
                                <a:cs typeface="PT Serif"/>
                                <a:sym typeface="PT Serif"/>
                              </a:rPr>
                              <m:t>1</m:t>
                            </m:r>
                          </m:sub>
                        </m:sSub>
                        <m:r>
                          <a:rPr lang="en-US" sz="2000" b="0" i="1" smtClean="0">
                            <a:solidFill>
                              <a:schemeClr val="dk2"/>
                            </a:solidFill>
                            <a:latin typeface="Cambria Math" panose="02040503050406030204" pitchFamily="18" charset="0"/>
                            <a:ea typeface="PT Serif"/>
                            <a:cs typeface="PT Serif"/>
                            <a:sym typeface="PT Serif"/>
                          </a:rPr>
                          <m:t>, …, </m:t>
                        </m:r>
                        <m:r>
                          <a:rPr lang="en-US" sz="2000" b="0" i="1" smtClean="0">
                            <a:solidFill>
                              <a:schemeClr val="dk2"/>
                            </a:solidFill>
                            <a:latin typeface="Cambria Math" panose="02040503050406030204" pitchFamily="18" charset="0"/>
                            <a:ea typeface="PT Serif"/>
                            <a:cs typeface="PT Serif"/>
                            <a:sym typeface="PT Serif"/>
                          </a:rPr>
                          <m:t>𝑝</m:t>
                        </m:r>
                        <m:sSub>
                          <m:sSubPr>
                            <m:ctrlPr>
                              <a:rPr lang="en-US" sz="2000" b="0" i="1" smtClean="0">
                                <a:solidFill>
                                  <a:schemeClr val="dk2"/>
                                </a:solidFill>
                                <a:latin typeface="Cambria Math" panose="02040503050406030204" pitchFamily="18" charset="0"/>
                                <a:ea typeface="PT Serif"/>
                                <a:cs typeface="PT Serif"/>
                                <a:sym typeface="PT Serif"/>
                              </a:rPr>
                            </m:ctrlPr>
                          </m:sSubPr>
                          <m:e>
                            <m:r>
                              <a:rPr lang="en-US" sz="2000" b="0" i="1" smtClean="0">
                                <a:solidFill>
                                  <a:schemeClr val="dk2"/>
                                </a:solidFill>
                                <a:latin typeface="Cambria Math" panose="02040503050406030204" pitchFamily="18" charset="0"/>
                                <a:ea typeface="PT Serif"/>
                                <a:cs typeface="PT Serif"/>
                                <a:sym typeface="PT Serif"/>
                              </a:rPr>
                              <m:t>𝑘</m:t>
                            </m:r>
                          </m:e>
                          <m:sub>
                            <m:r>
                              <a:rPr lang="en-US" sz="2000" b="0" i="1" smtClean="0">
                                <a:solidFill>
                                  <a:schemeClr val="dk2"/>
                                </a:solidFill>
                                <a:latin typeface="Cambria Math" panose="02040503050406030204" pitchFamily="18" charset="0"/>
                                <a:ea typeface="PT Serif"/>
                                <a:cs typeface="PT Serif"/>
                                <a:sym typeface="PT Serif"/>
                              </a:rPr>
                              <m:t>𝑛</m:t>
                            </m:r>
                          </m:sub>
                        </m:sSub>
                        <m:r>
                          <a:rPr lang="en-US" sz="2000" b="0" i="1" smtClean="0">
                            <a:solidFill>
                              <a:schemeClr val="dk2"/>
                            </a:solidFill>
                            <a:latin typeface="Cambria Math" panose="02040503050406030204" pitchFamily="18" charset="0"/>
                            <a:ea typeface="PT Serif"/>
                            <a:cs typeface="PT Serif"/>
                            <a:sym typeface="PT Serif"/>
                          </a:rPr>
                          <m:t> </m:t>
                        </m:r>
                      </m:e>
                    </m:d>
                  </m:oMath>
                </a14:m>
                <a:endParaRPr lang="en-US" sz="2000" dirty="0">
                  <a:solidFill>
                    <a:schemeClr val="dk2"/>
                  </a:solidFill>
                  <a:latin typeface="PT Serif"/>
                  <a:ea typeface="PT Serif"/>
                  <a:cs typeface="PT Serif"/>
                  <a:sym typeface="PT Serif"/>
                </a:endParaRPr>
              </a:p>
              <a:p>
                <a:pPr marL="0" lvl="0" indent="0" algn="l" rtl="0">
                  <a:lnSpc>
                    <a:spcPct val="115000"/>
                  </a:lnSpc>
                  <a:spcBef>
                    <a:spcPts val="1200"/>
                  </a:spcBef>
                  <a:spcAft>
                    <a:spcPts val="0"/>
                  </a:spcAft>
                  <a:buClr>
                    <a:schemeClr val="dk1"/>
                  </a:buClr>
                  <a:buSzPts val="1100"/>
                  <a:buFont typeface="Arial"/>
                  <a:buNone/>
                </a:pPr>
                <a:r>
                  <a:rPr lang="en-US" sz="2000" b="0" dirty="0">
                    <a:solidFill>
                      <a:schemeClr val="bg2"/>
                    </a:solidFill>
                    <a:ea typeface="PT Serif"/>
                    <a:cs typeface="PT Serif"/>
                    <a:sym typeface="PT Serif"/>
                  </a:rPr>
                  <a:t> </a:t>
                </a:r>
                <a14:m>
                  <m:oMath xmlns:m="http://schemas.openxmlformats.org/officeDocument/2006/math">
                    <m:r>
                      <a:rPr lang="en-US" sz="2000" b="0" i="1" smtClean="0">
                        <a:solidFill>
                          <a:schemeClr val="bg2"/>
                        </a:solidFill>
                        <a:latin typeface="Cambria Math" panose="02040503050406030204" pitchFamily="18" charset="0"/>
                        <a:ea typeface="PT Serif"/>
                        <a:cs typeface="PT Serif"/>
                        <a:sym typeface="PT Serif"/>
                      </a:rPr>
                      <m:t>𝑝</m:t>
                    </m:r>
                    <m:sSub>
                      <m:sSubPr>
                        <m:ctrlPr>
                          <a:rPr lang="en-US" sz="2000" b="0" i="1" smtClean="0">
                            <a:solidFill>
                              <a:schemeClr val="bg2"/>
                            </a:solidFill>
                            <a:latin typeface="Cambria Math" panose="02040503050406030204" pitchFamily="18" charset="0"/>
                            <a:ea typeface="PT Serif"/>
                            <a:cs typeface="PT Serif"/>
                            <a:sym typeface="PT Serif"/>
                          </a:rPr>
                        </m:ctrlPr>
                      </m:sSubPr>
                      <m:e>
                        <m:r>
                          <a:rPr lang="en-US" sz="2000" b="0" i="1" smtClean="0">
                            <a:solidFill>
                              <a:schemeClr val="bg2"/>
                            </a:solidFill>
                            <a:latin typeface="Cambria Math" panose="02040503050406030204" pitchFamily="18" charset="0"/>
                            <a:ea typeface="PT Serif"/>
                            <a:cs typeface="PT Serif"/>
                            <a:sym typeface="PT Serif"/>
                          </a:rPr>
                          <m:t>𝑘</m:t>
                        </m:r>
                      </m:e>
                      <m:sub>
                        <m:r>
                          <a:rPr lang="en-US" sz="2000" b="0" i="1" smtClean="0">
                            <a:solidFill>
                              <a:schemeClr val="bg2"/>
                            </a:solidFill>
                            <a:latin typeface="Cambria Math" panose="02040503050406030204" pitchFamily="18" charset="0"/>
                            <a:ea typeface="PT Serif"/>
                            <a:cs typeface="PT Serif"/>
                            <a:sym typeface="PT Serif"/>
                          </a:rPr>
                          <m:t>𝐽</m:t>
                        </m:r>
                      </m:sub>
                    </m:sSub>
                  </m:oMath>
                </a14:m>
                <a:r>
                  <a:rPr lang="en-US" sz="2000" dirty="0">
                    <a:solidFill>
                      <a:schemeClr val="bg2"/>
                    </a:solidFill>
                    <a:latin typeface="PT Serif"/>
                    <a:ea typeface="PT Serif"/>
                    <a:cs typeface="PT Serif"/>
                    <a:sym typeface="PT Serif"/>
                  </a:rPr>
                  <a:t> = </a:t>
                </a:r>
                <a14:m>
                  <m:oMath xmlns:m="http://schemas.openxmlformats.org/officeDocument/2006/math">
                    <m:sSup>
                      <m:sSupPr>
                        <m:ctrlPr>
                          <a:rPr lang="en-US" sz="2400" i="1" smtClean="0">
                            <a:solidFill>
                              <a:schemeClr val="bg2"/>
                            </a:solidFill>
                            <a:latin typeface="Cambria Math" panose="02040503050406030204" pitchFamily="18" charset="0"/>
                            <a:sym typeface="PT Serif"/>
                          </a:rPr>
                        </m:ctrlPr>
                      </m:sSupPr>
                      <m:e>
                        <m:r>
                          <a:rPr lang="en-US" sz="2400" b="0" i="1" smtClean="0">
                            <a:solidFill>
                              <a:schemeClr val="bg2"/>
                            </a:solidFill>
                            <a:latin typeface="Cambria Math" panose="02040503050406030204" pitchFamily="18" charset="0"/>
                            <a:sym typeface="PT Serif"/>
                          </a:rPr>
                          <m:t>𝑔</m:t>
                        </m:r>
                      </m:e>
                      <m:sup>
                        <m:r>
                          <a:rPr lang="en-US" sz="2400" b="0" i="1" smtClean="0">
                            <a:solidFill>
                              <a:schemeClr val="bg2"/>
                            </a:solidFill>
                            <a:latin typeface="Cambria Math" panose="02040503050406030204" pitchFamily="18" charset="0"/>
                            <a:sym typeface="PT Serif"/>
                          </a:rPr>
                          <m:t> </m:t>
                        </m:r>
                        <m:nary>
                          <m:naryPr>
                            <m:chr m:val="∑"/>
                            <m:supHide m:val="on"/>
                            <m:ctrlPr>
                              <a:rPr lang="en-US" sz="2400" i="1" smtClean="0">
                                <a:solidFill>
                                  <a:schemeClr val="bg2"/>
                                </a:solidFill>
                                <a:latin typeface="Cambria Math" panose="02040503050406030204" pitchFamily="18" charset="0"/>
                                <a:sym typeface="PT Serif"/>
                              </a:rPr>
                            </m:ctrlPr>
                          </m:naryPr>
                          <m:sub>
                            <m:r>
                              <m:rPr>
                                <m:brk m:alnAt="7"/>
                              </m:rPr>
                              <a:rPr lang="en-US" sz="2400" b="0" i="1" smtClean="0">
                                <a:solidFill>
                                  <a:schemeClr val="bg2"/>
                                </a:solidFill>
                                <a:latin typeface="Cambria Math" panose="02040503050406030204" pitchFamily="18" charset="0"/>
                                <a:sym typeface="PT Serif"/>
                              </a:rPr>
                              <m:t> </m:t>
                            </m:r>
                            <m:r>
                              <a:rPr lang="en-US" sz="2400" b="0" i="1" smtClean="0">
                                <a:solidFill>
                                  <a:schemeClr val="bg2"/>
                                </a:solidFill>
                                <a:latin typeface="Cambria Math" panose="02040503050406030204" pitchFamily="18" charset="0"/>
                                <a:sym typeface="PT Serif"/>
                              </a:rPr>
                              <m:t>𝑖</m:t>
                            </m:r>
                            <m:r>
                              <a:rPr lang="en-US" sz="2400" b="0" i="1" smtClean="0">
                                <a:solidFill>
                                  <a:schemeClr val="bg2"/>
                                </a:solidFill>
                                <a:latin typeface="Cambria Math" panose="02040503050406030204" pitchFamily="18" charset="0"/>
                                <a:sym typeface="PT Serif"/>
                              </a:rPr>
                              <m:t> ∈ </m:t>
                            </m:r>
                            <m:r>
                              <a:rPr lang="en-US" sz="2400" b="0" i="1" smtClean="0">
                                <a:solidFill>
                                  <a:schemeClr val="bg2"/>
                                </a:solidFill>
                                <a:latin typeface="Cambria Math" panose="02040503050406030204" pitchFamily="18" charset="0"/>
                                <a:sym typeface="PT Serif"/>
                              </a:rPr>
                              <m:t>𝐽</m:t>
                            </m:r>
                          </m:sub>
                          <m:sup/>
                          <m:e>
                            <m:r>
                              <a:rPr lang="en-US" sz="2400" b="0" i="1" smtClean="0">
                                <a:solidFill>
                                  <a:schemeClr val="bg2"/>
                                </a:solidFill>
                                <a:latin typeface="Cambria Math" panose="02040503050406030204" pitchFamily="18" charset="0"/>
                                <a:sym typeface="PT Serif"/>
                              </a:rPr>
                              <m:t>𝑠</m:t>
                            </m:r>
                            <m:sSub>
                              <m:sSubPr>
                                <m:ctrlPr>
                                  <a:rPr lang="en-US" sz="2400" b="0" i="1" smtClean="0">
                                    <a:solidFill>
                                      <a:schemeClr val="bg2"/>
                                    </a:solidFill>
                                    <a:latin typeface="Cambria Math" panose="02040503050406030204" pitchFamily="18" charset="0"/>
                                    <a:sym typeface="PT Serif"/>
                                  </a:rPr>
                                </m:ctrlPr>
                              </m:sSubPr>
                              <m:e>
                                <m:r>
                                  <a:rPr lang="en-US" sz="2400" b="0" i="1" smtClean="0">
                                    <a:solidFill>
                                      <a:schemeClr val="bg2"/>
                                    </a:solidFill>
                                    <a:latin typeface="Cambria Math" panose="02040503050406030204" pitchFamily="18" charset="0"/>
                                    <a:sym typeface="PT Serif"/>
                                  </a:rPr>
                                  <m:t>𝑘</m:t>
                                </m:r>
                              </m:e>
                              <m:sub>
                                <m:r>
                                  <a:rPr lang="en-US" sz="2400" b="0" i="1" smtClean="0">
                                    <a:solidFill>
                                      <a:schemeClr val="bg2"/>
                                    </a:solidFill>
                                    <a:latin typeface="Cambria Math" panose="02040503050406030204" pitchFamily="18" charset="0"/>
                                    <a:sym typeface="PT Serif"/>
                                  </a:rPr>
                                  <m:t>𝑖</m:t>
                                </m:r>
                              </m:sub>
                            </m:sSub>
                          </m:e>
                        </m:nary>
                      </m:sup>
                    </m:sSup>
                  </m:oMath>
                </a14:m>
                <a:endParaRPr sz="2000" baseline="30000" dirty="0">
                  <a:solidFill>
                    <a:schemeClr val="bg2"/>
                  </a:solidFill>
                  <a:latin typeface="PT Serif"/>
                  <a:ea typeface="PT Serif"/>
                  <a:cs typeface="PT Serif"/>
                  <a:sym typeface="PT Serif"/>
                </a:endParaRPr>
              </a:p>
            </p:txBody>
          </p:sp>
        </mc:Choice>
        <mc:Fallback xmlns="">
          <p:sp>
            <p:nvSpPr>
              <p:cNvPr id="11" name="Google Shape;957;p64">
                <a:extLst>
                  <a:ext uri="{FF2B5EF4-FFF2-40B4-BE49-F238E27FC236}">
                    <a16:creationId xmlns:a16="http://schemas.microsoft.com/office/drawing/2014/main" id="{7BBD2473-A65A-E933-D8AA-E0BB5ABCC1E0}"/>
                  </a:ext>
                </a:extLst>
              </p:cNvPr>
              <p:cNvSpPr txBox="1">
                <a:spLocks noRot="1" noChangeAspect="1" noMove="1" noResize="1" noEditPoints="1" noAdjustHandles="1" noChangeArrowheads="1" noChangeShapeType="1" noTextEdit="1"/>
              </p:cNvSpPr>
              <p:nvPr/>
            </p:nvSpPr>
            <p:spPr>
              <a:xfrm>
                <a:off x="212720" y="1088713"/>
                <a:ext cx="3256036" cy="1566039"/>
              </a:xfrm>
              <a:prstGeom prst="rect">
                <a:avLst/>
              </a:prstGeom>
              <a:blipFill>
                <a:blip r:embed="rId10"/>
                <a:stretch>
                  <a:fillRect l="-1163" b="-2500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0858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7">
                                            <p:txEl>
                                              <p:pRg st="3" end="3"/>
                                            </p:txEl>
                                          </p:spTgt>
                                        </p:tgtEl>
                                        <p:attrNameLst>
                                          <p:attrName>style.visibility</p:attrName>
                                        </p:attrNameLst>
                                      </p:cBhvr>
                                      <p:to>
                                        <p:strVal val="visible"/>
                                      </p:to>
                                    </p:set>
                                    <p:animEffect transition="in" filter="fade">
                                      <p:cBhvr>
                                        <p:cTn id="7" dur="1000"/>
                                        <p:tgtEl>
                                          <p:spTgt spid="9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01" name="Google Shape;1001;p67"/>
              <p:cNvSpPr txBox="1">
                <a:spLocks noGrp="1"/>
              </p:cNvSpPr>
              <p:nvPr>
                <p:ph type="body" idx="1"/>
              </p:nvPr>
            </p:nvSpPr>
            <p:spPr>
              <a:xfrm>
                <a:off x="163025" y="670800"/>
                <a:ext cx="8795100" cy="4317300"/>
              </a:xfrm>
              <a:prstGeom prst="rect">
                <a:avLst/>
              </a:prstGeom>
            </p:spPr>
            <p:txBody>
              <a:bodyPr spcFirstLastPara="1" wrap="square" lIns="91425" tIns="91425" rIns="91425" bIns="91425" anchor="t" anchorCtr="0">
                <a:normAutofit/>
              </a:bodyPr>
              <a:lstStyle/>
              <a:p>
                <a:pPr marL="0" lvl="0" indent="0">
                  <a:lnSpc>
                    <a:spcPct val="85000"/>
                  </a:lnSpc>
                  <a:buNone/>
                </a:pPr>
                <a:r>
                  <a:rPr lang="en-US" sz="2000" b="1" dirty="0"/>
                  <a:t>[HJKY95]:   </a:t>
                </a:r>
                <a:r>
                  <a:rPr lang="en-US" sz="2000" dirty="0"/>
                  <a:t>t-out-of-n  Shamir Sharing  of  0     →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 , …, </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𝑛</m:t>
                        </m:r>
                      </m:sub>
                    </m:sSub>
                    <m:r>
                      <a:rPr lang="en-US" sz="2000" b="0" i="1" smtClean="0">
                        <a:latin typeface="Cambria Math" panose="02040503050406030204" pitchFamily="18" charset="0"/>
                        <a:ea typeface="Cambria Math" panose="02040503050406030204" pitchFamily="18" charset="0"/>
                      </a:rPr>
                      <m:t> </m:t>
                    </m:r>
                  </m:oMath>
                </a14:m>
                <a:endParaRPr lang="en-US" sz="2000" dirty="0"/>
              </a:p>
              <a:p>
                <a:pPr marL="0" lvl="0" indent="0">
                  <a:spcBef>
                    <a:spcPts val="1200"/>
                  </a:spcBef>
                  <a:buClr>
                    <a:schemeClr val="dk1"/>
                  </a:buClr>
                  <a:buSzPts val="1100"/>
                  <a:buNone/>
                </a:pPr>
                <a14:m>
                  <m:oMath xmlns:m="http://schemas.openxmlformats.org/officeDocument/2006/math">
                    <m:r>
                      <a:rPr lang="ar-AE" sz="2000" i="1">
                        <a:solidFill>
                          <a:schemeClr val="bg2"/>
                        </a:solidFill>
                        <a:latin typeface="Cambria Math" panose="02040503050406030204" pitchFamily="18" charset="0"/>
                      </a:rPr>
                      <m:t>𝑝</m:t>
                    </m:r>
                    <m:sSub>
                      <m:sSubPr>
                        <m:ctrlPr>
                          <a:rPr lang="ar-AE" sz="2000" i="1">
                            <a:solidFill>
                              <a:schemeClr val="bg2"/>
                            </a:solidFill>
                            <a:latin typeface="Cambria Math" panose="02040503050406030204" pitchFamily="18" charset="0"/>
                          </a:rPr>
                        </m:ctrlPr>
                      </m:sSubPr>
                      <m:e>
                        <m:r>
                          <a:rPr lang="ar-AE" sz="2000" i="1">
                            <a:solidFill>
                              <a:schemeClr val="bg2"/>
                            </a:solidFill>
                            <a:latin typeface="Cambria Math" panose="02040503050406030204" pitchFamily="18" charset="0"/>
                          </a:rPr>
                          <m:t>𝑘</m:t>
                        </m:r>
                      </m:e>
                      <m:sub>
                        <m:r>
                          <a:rPr lang="ar-AE" sz="2000" i="1">
                            <a:solidFill>
                              <a:schemeClr val="bg2"/>
                            </a:solidFill>
                            <a:latin typeface="Cambria Math" panose="02040503050406030204" pitchFamily="18" charset="0"/>
                          </a:rPr>
                          <m:t>𝐽</m:t>
                        </m:r>
                      </m:sub>
                    </m:sSub>
                  </m:oMath>
                </a14:m>
                <a:r>
                  <a:rPr lang="ar-AE" sz="2000" dirty="0">
                    <a:solidFill>
                      <a:schemeClr val="bg2"/>
                    </a:solidFill>
                  </a:rPr>
                  <a:t> = </a:t>
                </a:r>
                <a14:m>
                  <m:oMath xmlns:m="http://schemas.openxmlformats.org/officeDocument/2006/math">
                    <m:sSup>
                      <m:sSupPr>
                        <m:ctrlPr>
                          <a:rPr lang="ar-AE" sz="2400" i="1">
                            <a:solidFill>
                              <a:schemeClr val="bg2"/>
                            </a:solidFill>
                            <a:latin typeface="Cambria Math" panose="02040503050406030204" pitchFamily="18" charset="0"/>
                          </a:rPr>
                        </m:ctrlPr>
                      </m:sSupPr>
                      <m:e>
                        <m:r>
                          <a:rPr lang="ar-AE" sz="2400" i="1">
                            <a:solidFill>
                              <a:schemeClr val="bg2"/>
                            </a:solidFill>
                            <a:latin typeface="Cambria Math" panose="02040503050406030204" pitchFamily="18" charset="0"/>
                          </a:rPr>
                          <m:t>𝑔</m:t>
                        </m:r>
                      </m:e>
                      <m:sup>
                        <m:r>
                          <a:rPr lang="ar-AE" sz="2400" i="1">
                            <a:solidFill>
                              <a:schemeClr val="bg2"/>
                            </a:solidFill>
                            <a:latin typeface="Cambria Math" panose="02040503050406030204" pitchFamily="18" charset="0"/>
                          </a:rPr>
                          <m:t> </m:t>
                        </m:r>
                        <m:nary>
                          <m:naryPr>
                            <m:chr m:val="∑"/>
                            <m:supHide m:val="on"/>
                            <m:ctrlPr>
                              <a:rPr lang="ar-AE" sz="2400" i="1">
                                <a:solidFill>
                                  <a:schemeClr val="bg2"/>
                                </a:solidFill>
                                <a:latin typeface="Cambria Math" panose="02040503050406030204" pitchFamily="18" charset="0"/>
                              </a:rPr>
                            </m:ctrlPr>
                          </m:naryPr>
                          <m:sub>
                            <m:r>
                              <m:rPr>
                                <m:brk m:alnAt="7"/>
                              </m:rPr>
                              <a:rPr lang="ar-AE" sz="2400" i="1">
                                <a:solidFill>
                                  <a:schemeClr val="bg2"/>
                                </a:solidFill>
                                <a:latin typeface="Cambria Math" panose="02040503050406030204" pitchFamily="18" charset="0"/>
                              </a:rPr>
                              <m:t> </m:t>
                            </m:r>
                            <m:r>
                              <a:rPr lang="ar-AE" sz="2400" i="1">
                                <a:solidFill>
                                  <a:schemeClr val="bg2"/>
                                </a:solidFill>
                                <a:latin typeface="Cambria Math" panose="02040503050406030204" pitchFamily="18" charset="0"/>
                              </a:rPr>
                              <m:t>𝑖</m:t>
                            </m:r>
                            <m:r>
                              <a:rPr lang="ar-AE" sz="2400" i="1">
                                <a:solidFill>
                                  <a:schemeClr val="bg2"/>
                                </a:solidFill>
                                <a:latin typeface="Cambria Math" panose="02040503050406030204" pitchFamily="18" charset="0"/>
                              </a:rPr>
                              <m:t> ∈ </m:t>
                            </m:r>
                            <m:r>
                              <a:rPr lang="ar-AE" sz="2400" i="1">
                                <a:solidFill>
                                  <a:schemeClr val="bg2"/>
                                </a:solidFill>
                                <a:latin typeface="Cambria Math" panose="02040503050406030204" pitchFamily="18" charset="0"/>
                              </a:rPr>
                              <m:t>𝐽</m:t>
                            </m:r>
                          </m:sub>
                          <m:sup/>
                          <m:e>
                            <m:r>
                              <a:rPr lang="ar-AE" sz="2400" i="1">
                                <a:solidFill>
                                  <a:schemeClr val="bg2"/>
                                </a:solidFill>
                                <a:latin typeface="Cambria Math" panose="02040503050406030204" pitchFamily="18" charset="0"/>
                              </a:rPr>
                              <m:t>𝑠</m:t>
                            </m:r>
                            <m:sSub>
                              <m:sSubPr>
                                <m:ctrlPr>
                                  <a:rPr lang="ar-AE" sz="2400" i="1">
                                    <a:solidFill>
                                      <a:schemeClr val="bg2"/>
                                    </a:solidFill>
                                    <a:latin typeface="Cambria Math" panose="02040503050406030204" pitchFamily="18" charset="0"/>
                                  </a:rPr>
                                </m:ctrlPr>
                              </m:sSubPr>
                              <m:e>
                                <m:r>
                                  <a:rPr lang="ar-AE" sz="2400" i="1">
                                    <a:solidFill>
                                      <a:schemeClr val="bg2"/>
                                    </a:solidFill>
                                    <a:latin typeface="Cambria Math" panose="02040503050406030204" pitchFamily="18" charset="0"/>
                                  </a:rPr>
                                  <m:t>𝑘</m:t>
                                </m:r>
                              </m:e>
                              <m:sub>
                                <m:r>
                                  <a:rPr lang="ar-AE" sz="2400" i="1">
                                    <a:solidFill>
                                      <a:schemeClr val="bg2"/>
                                    </a:solidFill>
                                    <a:latin typeface="Cambria Math" panose="02040503050406030204" pitchFamily="18" charset="0"/>
                                  </a:rPr>
                                  <m:t>𝑖</m:t>
                                </m:r>
                              </m:sub>
                            </m:sSub>
                          </m:e>
                        </m:nary>
                      </m:sup>
                    </m:sSup>
                  </m:oMath>
                </a14:m>
                <a:endParaRPr lang="en-US" sz="2000" dirty="0"/>
              </a:p>
              <a:p>
                <a:pPr marL="0" lvl="0" indent="0" algn="l" rtl="0">
                  <a:lnSpc>
                    <a:spcPct val="85000"/>
                  </a:lnSpc>
                  <a:spcBef>
                    <a:spcPts val="1200"/>
                  </a:spcBef>
                  <a:spcAft>
                    <a:spcPts val="0"/>
                  </a:spcAft>
                  <a:buNone/>
                </a:pPr>
                <a:endParaRPr lang="en-US" sz="2000" dirty="0"/>
              </a:p>
              <a:p>
                <a:pPr marL="0" lvl="0" indent="0" algn="l" rtl="0">
                  <a:lnSpc>
                    <a:spcPct val="85000"/>
                  </a:lnSpc>
                  <a:spcBef>
                    <a:spcPts val="1200"/>
                  </a:spcBef>
                  <a:spcAft>
                    <a:spcPts val="0"/>
                  </a:spcAft>
                  <a:buNone/>
                </a:pPr>
                <a:endParaRPr lang="en-US" sz="2000" dirty="0"/>
              </a:p>
              <a:p>
                <a:pPr marL="0" indent="0">
                  <a:lnSpc>
                    <a:spcPct val="50000"/>
                  </a:lnSpc>
                  <a:spcBef>
                    <a:spcPts val="1200"/>
                  </a:spcBef>
                  <a:buClr>
                    <a:schemeClr val="dk1"/>
                  </a:buClr>
                  <a:buSzPts val="1100"/>
                  <a:buNone/>
                </a:pPr>
                <a:endParaRPr lang="en-US" sz="2000" b="1" dirty="0"/>
              </a:p>
              <a:p>
                <a:pPr marL="0" indent="0">
                  <a:lnSpc>
                    <a:spcPct val="50000"/>
                  </a:lnSpc>
                  <a:spcBef>
                    <a:spcPts val="1200"/>
                  </a:spcBef>
                  <a:buClr>
                    <a:schemeClr val="dk1"/>
                  </a:buClr>
                  <a:buSzPts val="1100"/>
                  <a:buNone/>
                </a:pPr>
                <a:endParaRPr lang="en-US" sz="2000" b="1" dirty="0"/>
              </a:p>
              <a:p>
                <a:pPr marL="0" indent="0">
                  <a:lnSpc>
                    <a:spcPct val="100000"/>
                  </a:lnSpc>
                  <a:spcBef>
                    <a:spcPts val="1200"/>
                  </a:spcBef>
                  <a:buClr>
                    <a:schemeClr val="dk1"/>
                  </a:buClr>
                  <a:buSzPts val="1100"/>
                  <a:buNone/>
                </a:pPr>
                <a14:m>
                  <m:oMath xmlns:m="http://schemas.openxmlformats.org/officeDocument/2006/math">
                    <m:sSup>
                      <m:sSupPr>
                        <m:ctrlPr>
                          <a:rPr lang="en-US" sz="2200" b="0" i="1" smtClean="0">
                            <a:latin typeface="Cambria Math" panose="02040503050406030204" pitchFamily="18" charset="0"/>
                            <a:ea typeface="Cambria Math" panose="02040503050406030204" pitchFamily="18" charset="0"/>
                          </a:rPr>
                        </m:ctrlPr>
                      </m:sSupPr>
                      <m:e>
                        <m:r>
                          <a:rPr lang="en-US" sz="2200" i="1" smtClean="0">
                            <a:latin typeface="Cambria Math" panose="02040503050406030204" pitchFamily="18" charset="0"/>
                            <a:ea typeface="Cambria Math" panose="02040503050406030204" pitchFamily="18" charset="0"/>
                          </a:rPr>
                          <m:t>𝜎</m:t>
                        </m:r>
                      </m:e>
                      <m:sup>
                        <m:r>
                          <a:rPr lang="en-US" sz="2200" b="0" i="1" smtClean="0">
                            <a:latin typeface="Cambria Math" panose="02040503050406030204" pitchFamily="18" charset="0"/>
                            <a:ea typeface="Cambria Math" panose="02040503050406030204" pitchFamily="18" charset="0"/>
                          </a:rPr>
                          <m:t>′</m:t>
                        </m:r>
                      </m:sup>
                    </m:sSup>
                  </m:oMath>
                </a14:m>
                <a:r>
                  <a:rPr lang="en-US" sz="2200" dirty="0">
                    <a:latin typeface="PT Serif" panose="020A0603040505020204" pitchFamily="18" charset="77"/>
                  </a:rPr>
                  <a:t> </a:t>
                </a:r>
                <a:r>
                  <a:rPr lang="en-US" sz="2200" dirty="0"/>
                  <a:t>←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𝐻</m:t>
                        </m:r>
                        <m:r>
                          <a:rPr lang="en-US" sz="2200" i="1">
                            <a:latin typeface="Cambria Math" panose="02040503050406030204" pitchFamily="18" charset="0"/>
                          </a:rPr>
                          <m:t>(</m:t>
                        </m:r>
                        <m:r>
                          <a:rPr lang="en-US" sz="2200" i="1">
                            <a:latin typeface="Cambria Math" panose="02040503050406030204" pitchFamily="18" charset="0"/>
                          </a:rPr>
                          <m:t>𝑚</m:t>
                        </m:r>
                        <m:r>
                          <a:rPr lang="en-US" sz="2200" i="1">
                            <a:latin typeface="Cambria Math" panose="02040503050406030204" pitchFamily="18" charset="0"/>
                          </a:rPr>
                          <m:t>)</m:t>
                        </m:r>
                      </m:e>
                      <m:sup>
                        <m:r>
                          <a:rPr lang="en-US" sz="2200" i="1">
                            <a:latin typeface="Cambria Math" panose="02040503050406030204" pitchFamily="18" charset="0"/>
                          </a:rPr>
                          <m:t>𝑠</m:t>
                        </m:r>
                        <m:sSubSup>
                          <m:sSubSupPr>
                            <m:ctrlPr>
                              <a:rPr lang="en-US" sz="2200" b="0" i="1" smtClean="0">
                                <a:latin typeface="Cambria Math" panose="02040503050406030204" pitchFamily="18" charset="0"/>
                              </a:rPr>
                            </m:ctrlPr>
                          </m:sSubSupPr>
                          <m:e>
                            <m:r>
                              <a:rPr lang="en-US" sz="2200" i="1">
                                <a:latin typeface="Cambria Math" panose="02040503050406030204" pitchFamily="18" charset="0"/>
                              </a:rPr>
                              <m:t>𝑘</m:t>
                            </m:r>
                          </m:e>
                          <m:sub>
                            <m:r>
                              <a:rPr lang="en-US" sz="2200" i="1">
                                <a:latin typeface="Cambria Math" panose="02040503050406030204" pitchFamily="18" charset="0"/>
                              </a:rPr>
                              <m:t>𝑖</m:t>
                            </m:r>
                          </m:sub>
                          <m:sup>
                            <m:r>
                              <a:rPr lang="en-US" sz="2200" b="0" i="1" smtClean="0">
                                <a:latin typeface="Cambria Math" panose="02040503050406030204" pitchFamily="18" charset="0"/>
                              </a:rPr>
                              <m:t>′</m:t>
                            </m:r>
                          </m:sup>
                        </m:sSubSup>
                        <m:r>
                          <a:rPr lang="en-US" sz="2200" i="1">
                            <a:latin typeface="Cambria Math" panose="02040503050406030204" pitchFamily="18" charset="0"/>
                          </a:rPr>
                          <m:t> + </m:t>
                        </m:r>
                        <m:r>
                          <a:rPr lang="en-US" sz="2200" i="1">
                            <a:latin typeface="Cambria Math" panose="02040503050406030204" pitchFamily="18" charset="0"/>
                          </a:rPr>
                          <m:t>𝑠</m:t>
                        </m:r>
                        <m:sSubSup>
                          <m:sSubSupPr>
                            <m:ctrlPr>
                              <a:rPr lang="en-US" sz="2200" b="0" i="1" smtClean="0">
                                <a:latin typeface="Cambria Math" panose="02040503050406030204" pitchFamily="18" charset="0"/>
                              </a:rPr>
                            </m:ctrlPr>
                          </m:sSubSupPr>
                          <m:e>
                            <m:r>
                              <a:rPr lang="en-US" sz="2200" i="1">
                                <a:latin typeface="Cambria Math" panose="02040503050406030204" pitchFamily="18" charset="0"/>
                              </a:rPr>
                              <m:t>𝑘</m:t>
                            </m:r>
                          </m:e>
                          <m:sub>
                            <m:r>
                              <a:rPr lang="en-US" sz="2200" i="1">
                                <a:latin typeface="Cambria Math" panose="02040503050406030204" pitchFamily="18" charset="0"/>
                              </a:rPr>
                              <m:t>𝑗</m:t>
                            </m:r>
                          </m:sub>
                          <m:sup>
                            <m:r>
                              <a:rPr lang="en-US" sz="2200" b="0" i="1" smtClean="0">
                                <a:latin typeface="Cambria Math" panose="02040503050406030204" pitchFamily="18" charset="0"/>
                              </a:rPr>
                              <m:t>′</m:t>
                            </m:r>
                          </m:sup>
                        </m:sSubSup>
                      </m:sup>
                    </m:sSup>
                  </m:oMath>
                </a14:m>
                <a:r>
                  <a:rPr lang="en-US" sz="2200" dirty="0"/>
                  <a:t> =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𝐻</m:t>
                        </m:r>
                        <m:r>
                          <a:rPr lang="en-US" sz="2200" i="1">
                            <a:latin typeface="Cambria Math" panose="02040503050406030204" pitchFamily="18" charset="0"/>
                          </a:rPr>
                          <m:t>(</m:t>
                        </m:r>
                        <m:r>
                          <a:rPr lang="en-US" sz="2200" i="1">
                            <a:latin typeface="Cambria Math" panose="02040503050406030204" pitchFamily="18" charset="0"/>
                          </a:rPr>
                          <m:t>𝑚</m:t>
                        </m:r>
                        <m:r>
                          <a:rPr lang="en-US" sz="2200" i="1">
                            <a:latin typeface="Cambria Math" panose="02040503050406030204" pitchFamily="18" charset="0"/>
                          </a:rPr>
                          <m:t>)</m:t>
                        </m:r>
                      </m:e>
                      <m:sup>
                        <m:r>
                          <a:rPr lang="en-US" sz="2200" i="1">
                            <a:latin typeface="Cambria Math" panose="02040503050406030204" pitchFamily="18" charset="0"/>
                          </a:rPr>
                          <m:t>𝑠</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a:rPr lang="en-US" sz="2200" i="1">
                                <a:latin typeface="Cambria Math" panose="02040503050406030204" pitchFamily="18" charset="0"/>
                              </a:rPr>
                              <m:t>𝑖</m:t>
                            </m:r>
                          </m:sub>
                        </m:sSub>
                        <m:r>
                          <a:rPr lang="en-US" sz="2200" i="1">
                            <a:latin typeface="Cambria Math" panose="02040503050406030204" pitchFamily="18" charset="0"/>
                          </a:rPr>
                          <m:t> + </m:t>
                        </m:r>
                        <m:r>
                          <a:rPr lang="en-US" sz="2200" i="1">
                            <a:latin typeface="Cambria Math" panose="02040503050406030204" pitchFamily="18" charset="0"/>
                          </a:rPr>
                          <m:t>𝑠</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a:rPr lang="en-US" sz="2200" i="1">
                                <a:latin typeface="Cambria Math" panose="02040503050406030204" pitchFamily="18" charset="0"/>
                              </a:rPr>
                              <m:t>𝑗</m:t>
                            </m:r>
                          </m:sub>
                        </m:sSub>
                        <m:r>
                          <a:rPr lang="en-US" sz="2200" b="0" i="1" smtClean="0">
                            <a:latin typeface="Cambria Math" panose="02040503050406030204" pitchFamily="18" charset="0"/>
                          </a:rPr>
                          <m:t> +</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𝛿</m:t>
                            </m:r>
                          </m:e>
                          <m:sub>
                            <m:r>
                              <a:rPr lang="en-US" sz="2200" b="0" i="1" smtClean="0">
                                <a:latin typeface="Cambria Math" panose="02040503050406030204" pitchFamily="18" charset="0"/>
                                <a:ea typeface="Cambria Math" panose="02040503050406030204" pitchFamily="18" charset="0"/>
                              </a:rPr>
                              <m:t>𝑖</m:t>
                            </m:r>
                          </m:sub>
                        </m:sSub>
                        <m:r>
                          <a:rPr lang="en-US" sz="2200" b="0" i="1" smtClean="0">
                            <a:latin typeface="Cambria Math" panose="02040503050406030204" pitchFamily="18" charset="0"/>
                            <a:ea typeface="Cambria Math" panose="02040503050406030204" pitchFamily="18" charset="0"/>
                          </a:rPr>
                          <m:t> +</m:t>
                        </m:r>
                        <m:sSub>
                          <m:sSubPr>
                            <m:ctrlPr>
                              <a:rPr lang="en-US" sz="2200" i="1">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𝛿</m:t>
                            </m:r>
                          </m:e>
                          <m:sub>
                            <m:r>
                              <a:rPr lang="en-US" sz="2200" b="0" i="1" smtClean="0">
                                <a:latin typeface="Cambria Math" panose="02040503050406030204" pitchFamily="18" charset="0"/>
                                <a:ea typeface="Cambria Math" panose="02040503050406030204" pitchFamily="18" charset="0"/>
                              </a:rPr>
                              <m:t>𝑗</m:t>
                            </m:r>
                          </m:sub>
                        </m:sSub>
                      </m:sup>
                    </m:sSup>
                  </m:oMath>
                </a14:m>
                <a:endParaRPr lang="en-US" sz="2200" baseline="30000" dirty="0"/>
              </a:p>
              <a:p>
                <a:pPr marL="0" indent="0">
                  <a:lnSpc>
                    <a:spcPct val="100000"/>
                  </a:lnSpc>
                  <a:spcBef>
                    <a:spcPts val="1200"/>
                  </a:spcBef>
                  <a:buClr>
                    <a:schemeClr val="dk1"/>
                  </a:buClr>
                  <a:buSzPts val="1100"/>
                  <a:buNone/>
                </a:pPr>
                <a:r>
                  <a:rPr lang="en-US" sz="2000" dirty="0">
                    <a:latin typeface="PT Serif" panose="020A0603040505020204" pitchFamily="18" charset="77"/>
                  </a:rPr>
                  <a:t>Is </a:t>
                </a:r>
                <a14:m>
                  <m:oMath xmlns:m="http://schemas.openxmlformats.org/officeDocument/2006/math">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𝜎</m:t>
                        </m:r>
                      </m:e>
                      <m:sup>
                        <m:r>
                          <a:rPr lang="en-US" sz="2000" i="1">
                            <a:latin typeface="Cambria Math" panose="02040503050406030204" pitchFamily="18" charset="0"/>
                            <a:ea typeface="Cambria Math" panose="02040503050406030204" pitchFamily="18" charset="0"/>
                          </a:rPr>
                          <m:t>′</m:t>
                        </m:r>
                      </m:sup>
                    </m:sSup>
                  </m:oMath>
                </a14:m>
                <a:r>
                  <a:rPr lang="en-US" sz="2000" dirty="0">
                    <a:latin typeface="PT Serif" panose="020A0603040505020204" pitchFamily="18" charset="77"/>
                  </a:rPr>
                  <a:t> a valid sig  </a:t>
                </a:r>
                <a:r>
                  <a:rPr lang="en-US" sz="2000" dirty="0" err="1">
                    <a:latin typeface="PT Serif" panose="020A0603040505020204" pitchFamily="18" charset="77"/>
                  </a:rPr>
                  <a:t>w.r.t</a:t>
                </a:r>
                <a:r>
                  <a:rPr lang="en-US" sz="2000" dirty="0">
                    <a:latin typeface="PT Serif" panose="020A0603040505020204" pitchFamily="18" charset="77"/>
                  </a:rPr>
                  <a:t>  </a:t>
                </a:r>
                <a14:m>
                  <m:oMath xmlns:m="http://schemas.openxmlformats.org/officeDocument/2006/math">
                    <m:r>
                      <a:rPr lang="en-US" sz="2200" i="1">
                        <a:solidFill>
                          <a:schemeClr val="bg2"/>
                        </a:solidFill>
                        <a:latin typeface="Cambria Math" panose="02040503050406030204" pitchFamily="18" charset="0"/>
                      </a:rPr>
                      <m:t>𝑝</m:t>
                    </m:r>
                    <m:sSub>
                      <m:sSubPr>
                        <m:ctrlPr>
                          <a:rPr lang="en-US" sz="2200" i="1">
                            <a:solidFill>
                              <a:schemeClr val="bg2"/>
                            </a:solidFill>
                            <a:latin typeface="Cambria Math" panose="02040503050406030204" pitchFamily="18" charset="0"/>
                          </a:rPr>
                        </m:ctrlPr>
                      </m:sSubPr>
                      <m:e>
                        <m:r>
                          <a:rPr lang="en-US" sz="2200" i="1">
                            <a:solidFill>
                              <a:schemeClr val="bg2"/>
                            </a:solidFill>
                            <a:latin typeface="Cambria Math" panose="02040503050406030204" pitchFamily="18" charset="0"/>
                          </a:rPr>
                          <m:t>𝑘</m:t>
                        </m:r>
                      </m:e>
                      <m:sub>
                        <m:r>
                          <a:rPr lang="en-US" sz="2200" i="1">
                            <a:solidFill>
                              <a:schemeClr val="bg2"/>
                            </a:solidFill>
                            <a:latin typeface="Cambria Math" panose="02040503050406030204" pitchFamily="18" charset="0"/>
                          </a:rPr>
                          <m:t>𝐽</m:t>
                        </m:r>
                      </m:sub>
                    </m:sSub>
                  </m:oMath>
                </a14:m>
                <a:r>
                  <a:rPr lang="en-US" sz="2200" dirty="0"/>
                  <a:t> =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𝑔</m:t>
                        </m:r>
                      </m:e>
                      <m:sup>
                        <m:r>
                          <a:rPr lang="en-US" sz="2200" i="1">
                            <a:latin typeface="Cambria Math" panose="02040503050406030204" pitchFamily="18" charset="0"/>
                          </a:rPr>
                          <m:t>𝑠</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a:rPr lang="en-US" sz="2200" i="1">
                                <a:latin typeface="Cambria Math" panose="02040503050406030204" pitchFamily="18" charset="0"/>
                              </a:rPr>
                              <m:t>𝑖</m:t>
                            </m:r>
                          </m:sub>
                        </m:sSub>
                        <m:r>
                          <a:rPr lang="en-US" sz="2200" i="1">
                            <a:latin typeface="Cambria Math" panose="02040503050406030204" pitchFamily="18" charset="0"/>
                          </a:rPr>
                          <m:t> + </m:t>
                        </m:r>
                        <m:r>
                          <a:rPr lang="en-US" sz="2200" i="1">
                            <a:latin typeface="Cambria Math" panose="02040503050406030204" pitchFamily="18" charset="0"/>
                          </a:rPr>
                          <m:t>𝑠</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a:rPr lang="en-US" sz="2200" i="1">
                                <a:latin typeface="Cambria Math" panose="02040503050406030204" pitchFamily="18" charset="0"/>
                              </a:rPr>
                              <m:t>𝑗</m:t>
                            </m:r>
                          </m:sub>
                        </m:sSub>
                      </m:sup>
                    </m:sSup>
                    <m:r>
                      <a:rPr lang="en-US" sz="2200" i="1">
                        <a:latin typeface="Cambria Math" panose="02040503050406030204" pitchFamily="18" charset="0"/>
                      </a:rPr>
                      <m:t> </m:t>
                    </m:r>
                    <m:r>
                      <a:rPr lang="en-US" sz="2200" b="0" i="1" smtClean="0">
                        <a:latin typeface="Cambria Math" panose="02040503050406030204" pitchFamily="18" charset="0"/>
                      </a:rPr>
                      <m:t>?</m:t>
                    </m:r>
                  </m:oMath>
                </a14:m>
                <a:endParaRPr lang="en" sz="2200" baseline="30000" dirty="0"/>
              </a:p>
            </p:txBody>
          </p:sp>
        </mc:Choice>
        <mc:Fallback>
          <p:sp>
            <p:nvSpPr>
              <p:cNvPr id="1001" name="Google Shape;1001;p67"/>
              <p:cNvSpPr txBox="1">
                <a:spLocks noGrp="1" noRot="1" noChangeAspect="1" noMove="1" noResize="1" noEditPoints="1" noAdjustHandles="1" noChangeArrowheads="1" noChangeShapeType="1" noTextEdit="1"/>
              </p:cNvSpPr>
              <p:nvPr>
                <p:ph type="body" idx="1"/>
              </p:nvPr>
            </p:nvSpPr>
            <p:spPr>
              <a:xfrm>
                <a:off x="163025" y="670800"/>
                <a:ext cx="8795100" cy="4317300"/>
              </a:xfrm>
              <a:prstGeom prst="rect">
                <a:avLst/>
              </a:prstGeom>
              <a:blipFill>
                <a:blip r:embed="rId3"/>
                <a:stretch>
                  <a:fillRect l="-720" t="-880"/>
                </a:stretch>
              </a:blipFill>
            </p:spPr>
            <p:txBody>
              <a:bodyPr/>
              <a:lstStyle/>
              <a:p>
                <a:r>
                  <a:rPr lang="en-US">
                    <a:noFill/>
                  </a:rPr>
                  <a:t> </a:t>
                </a:r>
              </a:p>
            </p:txBody>
          </p:sp>
        </mc:Fallback>
      </mc:AlternateContent>
      <p:sp>
        <p:nvSpPr>
          <p:cNvPr id="997" name="Google Shape;997;p67"/>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Adding Proactive Refresh to Accountable TS - Attempt 1</a:t>
            </a:r>
            <a:endParaRPr/>
          </a:p>
        </p:txBody>
      </p:sp>
      <p:pic>
        <p:nvPicPr>
          <p:cNvPr id="1009" name="Google Shape;1009;p67"/>
          <p:cNvPicPr preferRelativeResize="0"/>
          <p:nvPr/>
        </p:nvPicPr>
        <p:blipFill>
          <a:blip r:embed="rId4">
            <a:alphaModFix/>
          </a:blip>
          <a:stretch>
            <a:fillRect/>
          </a:stretch>
        </p:blipFill>
        <p:spPr>
          <a:xfrm>
            <a:off x="8309225" y="4167429"/>
            <a:ext cx="575350" cy="573610"/>
          </a:xfrm>
          <a:prstGeom prst="rect">
            <a:avLst/>
          </a:prstGeom>
          <a:noFill/>
          <a:ln>
            <a:noFill/>
          </a:ln>
        </p:spPr>
      </p:pic>
      <p:sp>
        <p:nvSpPr>
          <p:cNvPr id="2" name="Google Shape;525;p45">
            <a:extLst>
              <a:ext uri="{FF2B5EF4-FFF2-40B4-BE49-F238E27FC236}">
                <a16:creationId xmlns:a16="http://schemas.microsoft.com/office/drawing/2014/main" id="{AEADFE3B-03EA-8C87-26A8-D5C3A0805D24}"/>
              </a:ext>
            </a:extLst>
          </p:cNvPr>
          <p:cNvSpPr/>
          <p:nvPr/>
        </p:nvSpPr>
        <p:spPr>
          <a:xfrm>
            <a:off x="3950120" y="3970878"/>
            <a:ext cx="4303643" cy="1014121"/>
          </a:xfrm>
          <a:prstGeom prst="cloud">
            <a:avLst/>
          </a:prstGeom>
          <a:solidFill>
            <a:schemeClr val="accent1">
              <a:lumMod val="40000"/>
              <a:lumOff val="600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PT Serif" panose="020A0603040505020204" pitchFamily="18" charset="77"/>
                <a:ea typeface="PT Serif"/>
                <a:cs typeface="PT Serif"/>
                <a:sym typeface="PT Serif"/>
              </a:rPr>
              <a:t>No, since </a:t>
            </a:r>
            <a:r>
              <a:rPr lang="en" sz="2000" dirty="0">
                <a:latin typeface="PT Serif" panose="020A0603040505020204" pitchFamily="18" charset="77"/>
              </a:rPr>
              <a:t>𝛿</a:t>
            </a:r>
            <a:r>
              <a:rPr lang="en-US" sz="2000" baseline="-25000" dirty="0" err="1">
                <a:latin typeface="PT Serif" panose="020A0603040505020204" pitchFamily="18" charset="77"/>
              </a:rPr>
              <a:t>i</a:t>
            </a:r>
            <a:r>
              <a:rPr lang="en" sz="2000" baseline="-25000" dirty="0">
                <a:latin typeface="PT Serif" panose="020A0603040505020204" pitchFamily="18" charset="77"/>
              </a:rPr>
              <a:t> </a:t>
            </a:r>
            <a:r>
              <a:rPr lang="en" sz="2000" dirty="0">
                <a:latin typeface="PT Serif" panose="020A0603040505020204" pitchFamily="18" charset="77"/>
              </a:rPr>
              <a:t>+ 𝛿</a:t>
            </a:r>
            <a:r>
              <a:rPr lang="en-US" sz="2000" baseline="-25000" dirty="0">
                <a:latin typeface="PT Serif" panose="020A0603040505020204" pitchFamily="18" charset="77"/>
              </a:rPr>
              <a:t>j</a:t>
            </a:r>
            <a:r>
              <a:rPr lang="en" sz="2000" dirty="0">
                <a:latin typeface="PT Serif" panose="020A0603040505020204" pitchFamily="18" charset="77"/>
              </a:rPr>
              <a:t> </a:t>
            </a:r>
            <a:r>
              <a:rPr lang="en-US" sz="2000" dirty="0" err="1">
                <a:latin typeface="PT Serif" panose="020A0603040505020204" pitchFamily="18" charset="77"/>
              </a:rPr>
              <a:t>i</a:t>
            </a:r>
            <a:r>
              <a:rPr lang="en" sz="2000" dirty="0">
                <a:latin typeface="PT Serif" panose="020A0603040505020204" pitchFamily="18" charset="77"/>
              </a:rPr>
              <a:t>s not 0</a:t>
            </a:r>
            <a:endParaRPr sz="2000" dirty="0">
              <a:latin typeface="PT Serif" panose="020A0603040505020204" pitchFamily="18" charset="77"/>
              <a:ea typeface="PT Serif"/>
              <a:cs typeface="PT Serif"/>
              <a:sym typeface="PT Serif"/>
            </a:endParaRPr>
          </a:p>
        </p:txBody>
      </p:sp>
      <p:pic>
        <p:nvPicPr>
          <p:cNvPr id="3" name="Google Shape;947;p64">
            <a:extLst>
              <a:ext uri="{FF2B5EF4-FFF2-40B4-BE49-F238E27FC236}">
                <a16:creationId xmlns:a16="http://schemas.microsoft.com/office/drawing/2014/main" id="{DC5ED413-9C23-F2DD-147F-AB6F7CB7BCEC}"/>
              </a:ext>
            </a:extLst>
          </p:cNvPr>
          <p:cNvPicPr preferRelativeResize="0"/>
          <p:nvPr/>
        </p:nvPicPr>
        <p:blipFill>
          <a:blip r:embed="rId5">
            <a:alphaModFix/>
          </a:blip>
          <a:stretch>
            <a:fillRect/>
          </a:stretch>
        </p:blipFill>
        <p:spPr>
          <a:xfrm>
            <a:off x="3493575" y="1039679"/>
            <a:ext cx="834050" cy="1152898"/>
          </a:xfrm>
          <a:prstGeom prst="rect">
            <a:avLst/>
          </a:prstGeom>
          <a:noFill/>
          <a:ln>
            <a:noFill/>
          </a:ln>
        </p:spPr>
      </p:pic>
      <mc:AlternateContent xmlns:mc="http://schemas.openxmlformats.org/markup-compatibility/2006" xmlns:a14="http://schemas.microsoft.com/office/drawing/2010/main">
        <mc:Choice Requires="a14">
          <p:sp>
            <p:nvSpPr>
              <p:cNvPr id="4" name="Google Shape;948;p64">
                <a:extLst>
                  <a:ext uri="{FF2B5EF4-FFF2-40B4-BE49-F238E27FC236}">
                    <a16:creationId xmlns:a16="http://schemas.microsoft.com/office/drawing/2014/main" id="{AA7F61DA-6C83-7E2A-BFC3-D4746FF04128}"/>
                  </a:ext>
                </a:extLst>
              </p:cNvPr>
              <p:cNvSpPr txBox="1"/>
              <p:nvPr/>
            </p:nvSpPr>
            <p:spPr>
              <a:xfrm>
                <a:off x="2994148" y="2173289"/>
                <a:ext cx="1832903" cy="492412"/>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1</m:t>
                          </m:r>
                        </m:sub>
                      </m:sSub>
                    </m:oMath>
                  </m:oMathPara>
                </a14:m>
                <a:endParaRPr sz="1600" dirty="0"/>
              </a:p>
            </p:txBody>
          </p:sp>
        </mc:Choice>
        <mc:Fallback xmlns="">
          <p:sp>
            <p:nvSpPr>
              <p:cNvPr id="4" name="Google Shape;948;p64">
                <a:extLst>
                  <a:ext uri="{FF2B5EF4-FFF2-40B4-BE49-F238E27FC236}">
                    <a16:creationId xmlns:a16="http://schemas.microsoft.com/office/drawing/2014/main" id="{AA7F61DA-6C83-7E2A-BFC3-D4746FF04128}"/>
                  </a:ext>
                </a:extLst>
              </p:cNvPr>
              <p:cNvSpPr txBox="1">
                <a:spLocks noRot="1" noChangeAspect="1" noMove="1" noResize="1" noEditPoints="1" noAdjustHandles="1" noChangeArrowheads="1" noChangeShapeType="1" noTextEdit="1"/>
              </p:cNvSpPr>
              <p:nvPr/>
            </p:nvSpPr>
            <p:spPr>
              <a:xfrm>
                <a:off x="2994148" y="2173289"/>
                <a:ext cx="1832903" cy="492412"/>
              </a:xfrm>
              <a:prstGeom prst="rect">
                <a:avLst/>
              </a:prstGeom>
              <a:blipFill>
                <a:blip r:embed="rId6"/>
                <a:stretch>
                  <a:fillRect/>
                </a:stretch>
              </a:blipFill>
              <a:ln>
                <a:noFill/>
              </a:ln>
            </p:spPr>
            <p:txBody>
              <a:bodyPr/>
              <a:lstStyle/>
              <a:p>
                <a:r>
                  <a:rPr lang="en-US">
                    <a:noFill/>
                  </a:rPr>
                  <a:t> </a:t>
                </a:r>
              </a:p>
            </p:txBody>
          </p:sp>
        </mc:Fallback>
      </mc:AlternateContent>
      <p:pic>
        <p:nvPicPr>
          <p:cNvPr id="5" name="Google Shape;950;p64">
            <a:extLst>
              <a:ext uri="{FF2B5EF4-FFF2-40B4-BE49-F238E27FC236}">
                <a16:creationId xmlns:a16="http://schemas.microsoft.com/office/drawing/2014/main" id="{D1FF8C23-F171-BCF7-A59A-FFE97A81F5FC}"/>
              </a:ext>
            </a:extLst>
          </p:cNvPr>
          <p:cNvPicPr preferRelativeResize="0"/>
          <p:nvPr/>
        </p:nvPicPr>
        <p:blipFill>
          <a:blip r:embed="rId7">
            <a:alphaModFix/>
          </a:blip>
          <a:stretch>
            <a:fillRect/>
          </a:stretch>
        </p:blipFill>
        <p:spPr>
          <a:xfrm>
            <a:off x="5557000" y="1068279"/>
            <a:ext cx="834050" cy="1095717"/>
          </a:xfrm>
          <a:prstGeom prst="rect">
            <a:avLst/>
          </a:prstGeom>
          <a:noFill/>
          <a:ln>
            <a:noFill/>
          </a:ln>
        </p:spPr>
      </p:pic>
      <p:pic>
        <p:nvPicPr>
          <p:cNvPr id="6" name="Google Shape;952;p64">
            <a:extLst>
              <a:ext uri="{FF2B5EF4-FFF2-40B4-BE49-F238E27FC236}">
                <a16:creationId xmlns:a16="http://schemas.microsoft.com/office/drawing/2014/main" id="{CE841560-598C-503C-5EBD-3EEC85DDFAAF}"/>
              </a:ext>
            </a:extLst>
          </p:cNvPr>
          <p:cNvPicPr preferRelativeResize="0"/>
          <p:nvPr/>
        </p:nvPicPr>
        <p:blipFill>
          <a:blip r:embed="rId8">
            <a:alphaModFix/>
          </a:blip>
          <a:stretch>
            <a:fillRect/>
          </a:stretch>
        </p:blipFill>
        <p:spPr>
          <a:xfrm>
            <a:off x="7441640" y="1039679"/>
            <a:ext cx="909710" cy="1152900"/>
          </a:xfrm>
          <a:prstGeom prst="rect">
            <a:avLst/>
          </a:prstGeom>
          <a:noFill/>
          <a:ln>
            <a:noFill/>
          </a:ln>
        </p:spPr>
      </p:pic>
      <mc:AlternateContent xmlns:mc="http://schemas.openxmlformats.org/markup-compatibility/2006" xmlns:a14="http://schemas.microsoft.com/office/drawing/2010/main">
        <mc:Choice Requires="a14">
          <p:sp>
            <p:nvSpPr>
              <p:cNvPr id="9" name="Google Shape;948;p64">
                <a:extLst>
                  <a:ext uri="{FF2B5EF4-FFF2-40B4-BE49-F238E27FC236}">
                    <a16:creationId xmlns:a16="http://schemas.microsoft.com/office/drawing/2014/main" id="{4721AD44-CC38-2244-7B93-A3EF8DE3A7B4}"/>
                  </a:ext>
                </a:extLst>
              </p:cNvPr>
              <p:cNvSpPr txBox="1"/>
              <p:nvPr/>
            </p:nvSpPr>
            <p:spPr>
              <a:xfrm>
                <a:off x="5048291" y="2173289"/>
                <a:ext cx="1832903" cy="492412"/>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2</m:t>
                          </m:r>
                        </m:sub>
                      </m:sSub>
                    </m:oMath>
                  </m:oMathPara>
                </a14:m>
                <a:endParaRPr sz="1600" dirty="0"/>
              </a:p>
            </p:txBody>
          </p:sp>
        </mc:Choice>
        <mc:Fallback xmlns="">
          <p:sp>
            <p:nvSpPr>
              <p:cNvPr id="9" name="Google Shape;948;p64">
                <a:extLst>
                  <a:ext uri="{FF2B5EF4-FFF2-40B4-BE49-F238E27FC236}">
                    <a16:creationId xmlns:a16="http://schemas.microsoft.com/office/drawing/2014/main" id="{4721AD44-CC38-2244-7B93-A3EF8DE3A7B4}"/>
                  </a:ext>
                </a:extLst>
              </p:cNvPr>
              <p:cNvSpPr txBox="1">
                <a:spLocks noRot="1" noChangeAspect="1" noMove="1" noResize="1" noEditPoints="1" noAdjustHandles="1" noChangeArrowheads="1" noChangeShapeType="1" noTextEdit="1"/>
              </p:cNvSpPr>
              <p:nvPr/>
            </p:nvSpPr>
            <p:spPr>
              <a:xfrm>
                <a:off x="5048291" y="2173289"/>
                <a:ext cx="1832903" cy="492412"/>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948;p64">
                <a:extLst>
                  <a:ext uri="{FF2B5EF4-FFF2-40B4-BE49-F238E27FC236}">
                    <a16:creationId xmlns:a16="http://schemas.microsoft.com/office/drawing/2014/main" id="{CBD7FBED-27E7-9B67-C8B5-98EF2BEE41D1}"/>
                  </a:ext>
                </a:extLst>
              </p:cNvPr>
              <p:cNvSpPr txBox="1"/>
              <p:nvPr/>
            </p:nvSpPr>
            <p:spPr>
              <a:xfrm>
                <a:off x="7051672" y="2173289"/>
                <a:ext cx="1832903" cy="492412"/>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3</m:t>
                          </m:r>
                        </m:sub>
                      </m:sSub>
                    </m:oMath>
                  </m:oMathPara>
                </a14:m>
                <a:endParaRPr sz="1600" dirty="0"/>
              </a:p>
            </p:txBody>
          </p:sp>
        </mc:Choice>
        <mc:Fallback xmlns="">
          <p:sp>
            <p:nvSpPr>
              <p:cNvPr id="10" name="Google Shape;948;p64">
                <a:extLst>
                  <a:ext uri="{FF2B5EF4-FFF2-40B4-BE49-F238E27FC236}">
                    <a16:creationId xmlns:a16="http://schemas.microsoft.com/office/drawing/2014/main" id="{CBD7FBED-27E7-9B67-C8B5-98EF2BEE41D1}"/>
                  </a:ext>
                </a:extLst>
              </p:cNvPr>
              <p:cNvSpPr txBox="1">
                <a:spLocks noRot="1" noChangeAspect="1" noMove="1" noResize="1" noEditPoints="1" noAdjustHandles="1" noChangeArrowheads="1" noChangeShapeType="1" noTextEdit="1"/>
              </p:cNvSpPr>
              <p:nvPr/>
            </p:nvSpPr>
            <p:spPr>
              <a:xfrm>
                <a:off x="7051672" y="2173289"/>
                <a:ext cx="1832903" cy="492412"/>
              </a:xfrm>
              <a:prstGeom prst="rect">
                <a:avLst/>
              </a:prstGeom>
              <a:blipFill>
                <a:blip r:embed="rId10"/>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8101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1">
                                            <p:txEl>
                                              <p:pRg st="0" end="0"/>
                                            </p:txEl>
                                          </p:spTgt>
                                        </p:tgtEl>
                                        <p:attrNameLst>
                                          <p:attrName>style.visibility</p:attrName>
                                        </p:attrNameLst>
                                      </p:cBhvr>
                                      <p:to>
                                        <p:strVal val="visible"/>
                                      </p:to>
                                    </p:set>
                                    <p:animEffect transition="in" filter="fade">
                                      <p:cBhvr>
                                        <p:cTn id="7" dur="1000"/>
                                        <p:tgtEl>
                                          <p:spTgt spid="10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01">
                                            <p:txEl>
                                              <p:pRg st="1" end="1"/>
                                            </p:txEl>
                                          </p:spTgt>
                                        </p:tgtEl>
                                        <p:attrNameLst>
                                          <p:attrName>style.visibility</p:attrName>
                                        </p:attrNameLst>
                                      </p:cBhvr>
                                      <p:to>
                                        <p:strVal val="visible"/>
                                      </p:to>
                                    </p:set>
                                    <p:animEffect transition="in" filter="fade">
                                      <p:cBhvr>
                                        <p:cTn id="32" dur="1000"/>
                                        <p:tgtEl>
                                          <p:spTgt spid="100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01">
                                            <p:txEl>
                                              <p:pRg st="6" end="6"/>
                                            </p:txEl>
                                          </p:spTgt>
                                        </p:tgtEl>
                                        <p:attrNameLst>
                                          <p:attrName>style.visibility</p:attrName>
                                        </p:attrNameLst>
                                      </p:cBhvr>
                                      <p:to>
                                        <p:strVal val="visible"/>
                                      </p:to>
                                    </p:set>
                                    <p:animEffect transition="in" filter="fade">
                                      <p:cBhvr>
                                        <p:cTn id="37" dur="1000"/>
                                        <p:tgtEl>
                                          <p:spTgt spid="10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01">
                                            <p:txEl>
                                              <p:pRg st="7" end="7"/>
                                            </p:txEl>
                                          </p:spTgt>
                                        </p:tgtEl>
                                        <p:attrNameLst>
                                          <p:attrName>style.visibility</p:attrName>
                                        </p:attrNameLst>
                                      </p:cBhvr>
                                      <p:to>
                                        <p:strVal val="visible"/>
                                      </p:to>
                                    </p:set>
                                    <p:animEffect transition="in" filter="fade">
                                      <p:cBhvr>
                                        <p:cTn id="42" dur="1000"/>
                                        <p:tgtEl>
                                          <p:spTgt spid="100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0" presetClass="entr" presetSubtype="0" fill="hold" nodeType="withEffect">
                                  <p:stCondLst>
                                    <p:cond delay="0"/>
                                  </p:stCondLst>
                                  <p:childTnLst>
                                    <p:set>
                                      <p:cBhvr>
                                        <p:cTn id="48" dur="1" fill="hold">
                                          <p:stCondLst>
                                            <p:cond delay="0"/>
                                          </p:stCondLst>
                                        </p:cTn>
                                        <p:tgtEl>
                                          <p:spTgt spid="1009"/>
                                        </p:tgtEl>
                                        <p:attrNameLst>
                                          <p:attrName>style.visibility</p:attrName>
                                        </p:attrNameLst>
                                      </p:cBhvr>
                                      <p:to>
                                        <p:strVal val="visible"/>
                                      </p:to>
                                    </p:set>
                                    <p:animEffect transition="in" filter="fade">
                                      <p:cBhvr>
                                        <p:cTn id="49" dur="1000"/>
                                        <p:tgtEl>
                                          <p:spTgt spid="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68"/>
          <p:cNvSpPr txBox="1">
            <a:spLocks noGrp="1"/>
          </p:cNvSpPr>
          <p:nvPr>
            <p:ph type="title"/>
          </p:nvPr>
        </p:nvSpPr>
        <p:spPr>
          <a:xfrm>
            <a:off x="76299" y="98100"/>
            <a:ext cx="8904675"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BLS-PR: Adding Proactive Refresh to Accountable TS</a:t>
            </a:r>
            <a:endParaRPr dirty="0"/>
          </a:p>
        </p:txBody>
      </p:sp>
      <mc:AlternateContent xmlns:mc="http://schemas.openxmlformats.org/markup-compatibility/2006">
        <mc:Choice xmlns:a14="http://schemas.microsoft.com/office/drawing/2010/main" Requires="a14">
          <p:sp>
            <p:nvSpPr>
              <p:cNvPr id="1019" name="Google Shape;1019;p68"/>
              <p:cNvSpPr txBox="1">
                <a:spLocks noGrp="1"/>
              </p:cNvSpPr>
              <p:nvPr>
                <p:ph type="body" idx="1"/>
              </p:nvPr>
            </p:nvSpPr>
            <p:spPr>
              <a:xfrm>
                <a:off x="163025" y="670800"/>
                <a:ext cx="8795100" cy="43746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600"/>
                  </a:spcAft>
                  <a:buNone/>
                </a:pPr>
                <a:r>
                  <a:rPr lang="en-US" sz="2000" dirty="0"/>
                  <a:t>In 2-out-of-3 Shamir Sharing of 0, for any </a:t>
                </a:r>
                <a14:m>
                  <m:oMath xmlns:m="http://schemas.openxmlformats.org/officeDocument/2006/math">
                    <m:r>
                      <a:rPr lang="en-US" sz="2000" b="0" i="1" smtClean="0">
                        <a:latin typeface="Cambria Math" panose="02040503050406030204" pitchFamily="18" charset="0"/>
                      </a:rPr>
                      <m:t>𝑖</m:t>
                    </m:r>
                    <m:r>
                      <a:rPr lang="en-US" sz="2000" b="0" i="1" smtClean="0">
                        <a:latin typeface="Cambria Math" panose="02040503050406030204" pitchFamily="18" charset="0"/>
                      </a:rPr>
                      <m:t> , </m:t>
                    </m:r>
                    <m:r>
                      <a:rPr lang="en-US" sz="2000" b="0" i="1" smtClean="0">
                        <a:latin typeface="Cambria Math" panose="02040503050406030204" pitchFamily="18" charset="0"/>
                      </a:rPr>
                      <m:t>𝑗</m:t>
                    </m:r>
                  </m:oMath>
                </a14:m>
                <a:r>
                  <a:rPr lang="en-US" sz="2000" dirty="0"/>
                  <a:t> in {1,2,3},</a:t>
                </a:r>
              </a:p>
              <a:p>
                <a:pPr marL="0" lvl="0" indent="0">
                  <a:lnSpc>
                    <a:spcPct val="100000"/>
                  </a:lnSpc>
                  <a:spcBef>
                    <a:spcPts val="600"/>
                  </a:spcBef>
                  <a:spcAft>
                    <a:spcPts val="600"/>
                  </a:spcAft>
                  <a:buNone/>
                </a:pPr>
                <a:r>
                  <a:rPr lang="en-US" sz="2000" b="0" dirty="0">
                    <a:ea typeface="Cambria Math" panose="02040503050406030204" pitchFamily="18" charset="0"/>
                  </a:rPr>
                  <a:t>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𝜆</m:t>
                        </m:r>
                      </m:e>
                      <m:sub>
                        <m:r>
                          <a:rPr lang="en-US" sz="2000" b="0" i="1" smtClean="0">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𝜆</m:t>
                        </m:r>
                      </m:e>
                      <m:sub>
                        <m:r>
                          <a:rPr lang="en-US" sz="2000" b="0" i="1" smtClean="0">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=0</m:t>
                    </m:r>
                  </m:oMath>
                </a14:m>
                <a:r>
                  <a:rPr lang="en-US" sz="2000" dirty="0"/>
                  <a:t> 	 </a:t>
                </a:r>
                <a:r>
                  <a:rPr lang="en-US" sz="1900" dirty="0"/>
                  <a:t>// </a:t>
                </a:r>
                <a14:m>
                  <m:oMath xmlns:m="http://schemas.openxmlformats.org/officeDocument/2006/math">
                    <m:sSub>
                      <m:sSubPr>
                        <m:ctrlPr>
                          <a:rPr lang="en-US" sz="1900" i="1">
                            <a:latin typeface="Cambria Math" panose="02040503050406030204" pitchFamily="18" charset="0"/>
                            <a:ea typeface="Cambria Math" panose="02040503050406030204" pitchFamily="18" charset="0"/>
                          </a:rPr>
                        </m:ctrlPr>
                      </m:sSubPr>
                      <m:e>
                        <m:r>
                          <a:rPr lang="en-US" sz="1900" i="1">
                            <a:latin typeface="Cambria Math" panose="02040503050406030204" pitchFamily="18" charset="0"/>
                            <a:ea typeface="Cambria Math" panose="02040503050406030204" pitchFamily="18" charset="0"/>
                          </a:rPr>
                          <m:t>𝜆</m:t>
                        </m:r>
                      </m:e>
                      <m:sub>
                        <m:r>
                          <a:rPr lang="en-US" sz="1900" i="1">
                            <a:latin typeface="Cambria Math" panose="02040503050406030204" pitchFamily="18" charset="0"/>
                            <a:ea typeface="Cambria Math" panose="02040503050406030204" pitchFamily="18" charset="0"/>
                          </a:rPr>
                          <m:t>𝑖</m:t>
                        </m:r>
                      </m:sub>
                    </m:sSub>
                  </m:oMath>
                </a14:m>
                <a:r>
                  <a:rPr lang="en-US" sz="1900" dirty="0"/>
                  <a:t> are Lagrange coefficients</a:t>
                </a:r>
              </a:p>
              <a:p>
                <a:pPr marL="0" lvl="0" indent="0" algn="l" rtl="0">
                  <a:spcBef>
                    <a:spcPts val="1200"/>
                  </a:spcBef>
                  <a:spcAft>
                    <a:spcPts val="0"/>
                  </a:spcAft>
                  <a:buNone/>
                </a:pPr>
                <a:r>
                  <a:rPr lang="en-US" sz="2000" dirty="0"/>
                  <a:t>Consider,</a:t>
                </a:r>
              </a:p>
              <a:p>
                <a:pPr lvl="0" indent="457200">
                  <a:lnSpc>
                    <a:spcPct val="100000"/>
                  </a:lnSpc>
                  <a:spcBef>
                    <a:spcPts val="600"/>
                  </a:spcBef>
                  <a:buNone/>
                </a:pPr>
                <a14:m>
                  <m:oMath xmlns:m="http://schemas.openxmlformats.org/officeDocument/2006/math">
                    <m:r>
                      <a:rPr lang="en-US" sz="2000" i="1">
                        <a:solidFill>
                          <a:schemeClr val="bg2"/>
                        </a:solidFill>
                        <a:latin typeface="Cambria Math" panose="02040503050406030204" pitchFamily="18" charset="0"/>
                      </a:rPr>
                      <m:t>𝑝</m:t>
                    </m:r>
                    <m:sSub>
                      <m:sSubPr>
                        <m:ctrlPr>
                          <a:rPr lang="en-US" sz="2000" i="1">
                            <a:solidFill>
                              <a:schemeClr val="bg2"/>
                            </a:solidFill>
                            <a:latin typeface="Cambria Math" panose="02040503050406030204" pitchFamily="18" charset="0"/>
                          </a:rPr>
                        </m:ctrlPr>
                      </m:sSubPr>
                      <m:e>
                        <m:r>
                          <a:rPr lang="en-US" sz="2000" i="1">
                            <a:solidFill>
                              <a:schemeClr val="bg2"/>
                            </a:solidFill>
                            <a:latin typeface="Cambria Math" panose="02040503050406030204" pitchFamily="18" charset="0"/>
                          </a:rPr>
                          <m:t>𝑘</m:t>
                        </m:r>
                      </m:e>
                      <m:sub>
                        <m:r>
                          <a:rPr lang="en-US" sz="2000" i="1">
                            <a:solidFill>
                              <a:schemeClr val="bg2"/>
                            </a:solidFill>
                            <a:latin typeface="Cambria Math" panose="02040503050406030204" pitchFamily="18" charset="0"/>
                          </a:rPr>
                          <m:t>𝐽</m:t>
                        </m:r>
                      </m:sub>
                    </m:sSub>
                    <m:r>
                      <a:rPr lang="en-US" sz="2000" i="1">
                        <a:solidFill>
                          <a:schemeClr val="bg2"/>
                        </a:solidFill>
                        <a:latin typeface="Cambria Math" panose="02040503050406030204" pitchFamily="18" charset="0"/>
                      </a:rPr>
                      <m:t> </m:t>
                    </m:r>
                  </m:oMath>
                </a14:m>
                <a:r>
                  <a:rPr lang="en-US" sz="2000" dirty="0">
                    <a:solidFill>
                      <a:schemeClr val="bg2"/>
                    </a:solidFill>
                  </a:rPr>
                  <a:t>←</a:t>
                </a:r>
                <a:r>
                  <a:rPr lang="en-US" sz="2200" dirty="0">
                    <a:solidFill>
                      <a:schemeClr val="bg2"/>
                    </a:solidFill>
                  </a:rPr>
                  <a:t> </a:t>
                </a:r>
                <a14:m>
                  <m:oMath xmlns:m="http://schemas.openxmlformats.org/officeDocument/2006/math">
                    <m:nary>
                      <m:naryPr>
                        <m:chr m:val="∏"/>
                        <m:supHide m:val="on"/>
                        <m:ctrlPr>
                          <a:rPr lang="en-US" sz="2200" i="1" smtClean="0">
                            <a:solidFill>
                              <a:schemeClr val="bg2"/>
                            </a:solidFill>
                            <a:latin typeface="Cambria Math" panose="02040503050406030204" pitchFamily="18" charset="0"/>
                          </a:rPr>
                        </m:ctrlPr>
                      </m:naryPr>
                      <m:sub>
                        <m:r>
                          <m:rPr>
                            <m:brk m:alnAt="7"/>
                          </m:rPr>
                          <a:rPr lang="en-US" sz="2200" b="0" i="1" smtClean="0">
                            <a:solidFill>
                              <a:schemeClr val="bg2"/>
                            </a:solidFill>
                            <a:latin typeface="Cambria Math" panose="02040503050406030204" pitchFamily="18" charset="0"/>
                          </a:rPr>
                          <m:t>𝑖</m:t>
                        </m:r>
                        <m:r>
                          <a:rPr lang="en-US" sz="2200" b="0" i="1" smtClean="0">
                            <a:solidFill>
                              <a:schemeClr val="bg2"/>
                            </a:solidFill>
                            <a:latin typeface="Cambria Math" panose="02040503050406030204" pitchFamily="18" charset="0"/>
                          </a:rPr>
                          <m:t> ∈ </m:t>
                        </m:r>
                        <m:r>
                          <a:rPr lang="en-US" sz="2200" b="0" i="1" smtClean="0">
                            <a:solidFill>
                              <a:schemeClr val="bg2"/>
                            </a:solidFill>
                            <a:latin typeface="Cambria Math" panose="02040503050406030204" pitchFamily="18" charset="0"/>
                          </a:rPr>
                          <m:t>𝐽</m:t>
                        </m:r>
                      </m:sub>
                      <m:sup/>
                      <m:e>
                        <m:sSubSup>
                          <m:sSubSupPr>
                            <m:ctrlPr>
                              <a:rPr lang="en-US" sz="2200" i="1" smtClean="0">
                                <a:solidFill>
                                  <a:schemeClr val="bg2"/>
                                </a:solidFill>
                                <a:latin typeface="Cambria Math" panose="02040503050406030204" pitchFamily="18" charset="0"/>
                              </a:rPr>
                            </m:ctrlPr>
                          </m:sSubSupPr>
                          <m:e>
                            <m:r>
                              <a:rPr lang="en-US" sz="2200" b="0" i="1" smtClean="0">
                                <a:solidFill>
                                  <a:schemeClr val="bg2"/>
                                </a:solidFill>
                                <a:latin typeface="Cambria Math" panose="02040503050406030204" pitchFamily="18" charset="0"/>
                              </a:rPr>
                              <m:t>𝑝𝑘</m:t>
                            </m:r>
                          </m:e>
                          <m:sub>
                            <m:r>
                              <a:rPr lang="en-US" sz="2200" b="0" i="1" smtClean="0">
                                <a:solidFill>
                                  <a:schemeClr val="bg2"/>
                                </a:solidFill>
                                <a:latin typeface="Cambria Math" panose="02040503050406030204" pitchFamily="18" charset="0"/>
                              </a:rPr>
                              <m:t>𝑖</m:t>
                            </m:r>
                          </m:sub>
                          <m:sup>
                            <m:sSub>
                              <m:sSubPr>
                                <m:ctrlPr>
                                  <a:rPr lang="en-US" sz="2200" b="0" i="1" smtClean="0">
                                    <a:solidFill>
                                      <a:schemeClr val="bg2"/>
                                    </a:solidFill>
                                    <a:latin typeface="Cambria Math" panose="02040503050406030204" pitchFamily="18" charset="0"/>
                                    <a:ea typeface="Cambria Math" panose="02040503050406030204" pitchFamily="18" charset="0"/>
                                  </a:rPr>
                                </m:ctrlPr>
                              </m:sSubPr>
                              <m:e>
                                <m:r>
                                  <a:rPr lang="en-US" sz="2200" i="1" smtClean="0">
                                    <a:solidFill>
                                      <a:schemeClr val="bg2"/>
                                    </a:solidFill>
                                    <a:latin typeface="Cambria Math" panose="02040503050406030204" pitchFamily="18" charset="0"/>
                                    <a:ea typeface="Cambria Math" panose="02040503050406030204" pitchFamily="18" charset="0"/>
                                  </a:rPr>
                                  <m:t>𝜆</m:t>
                                </m:r>
                              </m:e>
                              <m:sub>
                                <m:r>
                                  <a:rPr lang="en-US" sz="2200" b="0" i="1" smtClean="0">
                                    <a:solidFill>
                                      <a:schemeClr val="bg2"/>
                                    </a:solidFill>
                                    <a:latin typeface="Cambria Math" panose="02040503050406030204" pitchFamily="18" charset="0"/>
                                    <a:ea typeface="Cambria Math" panose="02040503050406030204" pitchFamily="18" charset="0"/>
                                  </a:rPr>
                                  <m:t>𝑖</m:t>
                                </m:r>
                              </m:sub>
                            </m:sSub>
                          </m:sup>
                        </m:sSubSup>
                      </m:e>
                    </m:nary>
                    <m:r>
                      <a:rPr lang="en-US" sz="2200" b="0" i="1" smtClean="0">
                        <a:solidFill>
                          <a:schemeClr val="bg2"/>
                        </a:solidFill>
                        <a:latin typeface="Cambria Math" panose="02040503050406030204" pitchFamily="18" charset="0"/>
                      </a:rPr>
                      <m:t>         </m:t>
                    </m:r>
                    <m:r>
                      <a:rPr lang="en-US" sz="2200" b="0" i="1" smtClean="0">
                        <a:solidFill>
                          <a:schemeClr val="bg2"/>
                        </a:solidFill>
                        <a:latin typeface="Cambria Math" panose="02040503050406030204" pitchFamily="18" charset="0"/>
                      </a:rPr>
                      <m:t>𝑖</m:t>
                    </m:r>
                    <m:r>
                      <a:rPr lang="en-US" sz="2200" b="0" i="1" smtClean="0">
                        <a:solidFill>
                          <a:schemeClr val="bg2"/>
                        </a:solidFill>
                        <a:latin typeface="Cambria Math" panose="02040503050406030204" pitchFamily="18" charset="0"/>
                      </a:rPr>
                      <m:t>.</m:t>
                    </m:r>
                    <m:r>
                      <a:rPr lang="en-US" sz="2200" b="0" i="1" smtClean="0">
                        <a:solidFill>
                          <a:schemeClr val="bg2"/>
                        </a:solidFill>
                        <a:latin typeface="Cambria Math" panose="02040503050406030204" pitchFamily="18" charset="0"/>
                      </a:rPr>
                      <m:t>𝑒</m:t>
                    </m:r>
                    <m:r>
                      <a:rPr lang="en-US" sz="2200" b="0" i="1" smtClean="0">
                        <a:solidFill>
                          <a:schemeClr val="bg2"/>
                        </a:solidFill>
                        <a:latin typeface="Cambria Math" panose="02040503050406030204" pitchFamily="18" charset="0"/>
                      </a:rPr>
                      <m:t>.     </m:t>
                    </m:r>
                    <m:r>
                      <a:rPr lang="en-US" sz="2200" i="1">
                        <a:solidFill>
                          <a:schemeClr val="bg2"/>
                        </a:solidFill>
                        <a:latin typeface="Cambria Math" panose="02040503050406030204" pitchFamily="18" charset="0"/>
                      </a:rPr>
                      <m:t>𝑝</m:t>
                    </m:r>
                    <m:sSub>
                      <m:sSubPr>
                        <m:ctrlPr>
                          <a:rPr lang="en-US" sz="2200" i="1">
                            <a:solidFill>
                              <a:schemeClr val="bg2"/>
                            </a:solidFill>
                            <a:latin typeface="Cambria Math" panose="02040503050406030204" pitchFamily="18" charset="0"/>
                          </a:rPr>
                        </m:ctrlPr>
                      </m:sSubPr>
                      <m:e>
                        <m:r>
                          <a:rPr lang="en-US" sz="2200" i="1">
                            <a:solidFill>
                              <a:schemeClr val="bg2"/>
                            </a:solidFill>
                            <a:latin typeface="Cambria Math" panose="02040503050406030204" pitchFamily="18" charset="0"/>
                          </a:rPr>
                          <m:t>𝑘</m:t>
                        </m:r>
                      </m:e>
                      <m:sub>
                        <m:r>
                          <a:rPr lang="en-US" sz="2200" i="1">
                            <a:solidFill>
                              <a:schemeClr val="bg2"/>
                            </a:solidFill>
                            <a:latin typeface="Cambria Math" panose="02040503050406030204" pitchFamily="18" charset="0"/>
                          </a:rPr>
                          <m:t>𝐽</m:t>
                        </m:r>
                      </m:sub>
                    </m:sSub>
                  </m:oMath>
                </a14:m>
                <a:r>
                  <a:rPr lang="en-US" sz="2000" dirty="0">
                    <a:solidFill>
                      <a:schemeClr val="bg2"/>
                    </a:solidFill>
                  </a:rPr>
                  <a:t> = </a:t>
                </a:r>
                <a14:m>
                  <m:oMath xmlns:m="http://schemas.openxmlformats.org/officeDocument/2006/math">
                    <m:sSup>
                      <m:sSupPr>
                        <m:ctrlPr>
                          <a:rPr lang="en-US" sz="2200" i="1">
                            <a:solidFill>
                              <a:schemeClr val="bg2"/>
                            </a:solidFill>
                            <a:latin typeface="Cambria Math" panose="02040503050406030204" pitchFamily="18" charset="0"/>
                          </a:rPr>
                        </m:ctrlPr>
                      </m:sSupPr>
                      <m:e>
                        <m:r>
                          <a:rPr lang="en-US" sz="2200" i="1">
                            <a:solidFill>
                              <a:schemeClr val="bg2"/>
                            </a:solidFill>
                            <a:latin typeface="Cambria Math" panose="02040503050406030204" pitchFamily="18" charset="0"/>
                          </a:rPr>
                          <m:t>𝑔</m:t>
                        </m:r>
                      </m:e>
                      <m:sup>
                        <m:r>
                          <a:rPr lang="en-US" sz="2200" i="1">
                            <a:solidFill>
                              <a:schemeClr val="bg2"/>
                            </a:solidFill>
                            <a:latin typeface="Cambria Math" panose="02040503050406030204" pitchFamily="18" charset="0"/>
                          </a:rPr>
                          <m:t> </m:t>
                        </m:r>
                        <m:nary>
                          <m:naryPr>
                            <m:chr m:val="∑"/>
                            <m:supHide m:val="on"/>
                            <m:ctrlPr>
                              <a:rPr lang="en-US" sz="2200" i="1">
                                <a:solidFill>
                                  <a:schemeClr val="bg2"/>
                                </a:solidFill>
                                <a:latin typeface="Cambria Math" panose="02040503050406030204" pitchFamily="18" charset="0"/>
                              </a:rPr>
                            </m:ctrlPr>
                          </m:naryPr>
                          <m:sub>
                            <m:r>
                              <m:rPr>
                                <m:brk m:alnAt="7"/>
                              </m:rPr>
                              <a:rPr lang="en-US" sz="2200" i="1">
                                <a:solidFill>
                                  <a:schemeClr val="bg2"/>
                                </a:solidFill>
                                <a:latin typeface="Cambria Math" panose="02040503050406030204" pitchFamily="18" charset="0"/>
                              </a:rPr>
                              <m:t> </m:t>
                            </m:r>
                            <m:r>
                              <a:rPr lang="en-US" sz="2200" i="1">
                                <a:solidFill>
                                  <a:schemeClr val="bg2"/>
                                </a:solidFill>
                                <a:latin typeface="Cambria Math" panose="02040503050406030204" pitchFamily="18" charset="0"/>
                              </a:rPr>
                              <m:t>𝑖</m:t>
                            </m:r>
                            <m:r>
                              <a:rPr lang="en-US" sz="2200" i="1">
                                <a:solidFill>
                                  <a:schemeClr val="bg2"/>
                                </a:solidFill>
                                <a:latin typeface="Cambria Math" panose="02040503050406030204" pitchFamily="18" charset="0"/>
                              </a:rPr>
                              <m:t> ∈ </m:t>
                            </m:r>
                            <m:r>
                              <a:rPr lang="en-US" sz="2200" i="1">
                                <a:solidFill>
                                  <a:schemeClr val="bg2"/>
                                </a:solidFill>
                                <a:latin typeface="Cambria Math" panose="02040503050406030204" pitchFamily="18" charset="0"/>
                              </a:rPr>
                              <m:t>𝐽</m:t>
                            </m:r>
                          </m:sub>
                          <m:sup/>
                          <m:e>
                            <m:r>
                              <a:rPr lang="en-US" sz="2200" b="0" i="1" smtClean="0">
                                <a:solidFill>
                                  <a:schemeClr val="bg2"/>
                                </a:solidFill>
                                <a:latin typeface="Cambria Math" panose="02040503050406030204" pitchFamily="18" charset="0"/>
                              </a:rPr>
                              <m:t> </m:t>
                            </m:r>
                            <m:r>
                              <a:rPr lang="en-US" sz="2200" i="1">
                                <a:solidFill>
                                  <a:schemeClr val="bg2"/>
                                </a:solidFill>
                                <a:latin typeface="Cambria Math" panose="02040503050406030204" pitchFamily="18" charset="0"/>
                              </a:rPr>
                              <m:t>𝑠</m:t>
                            </m:r>
                            <m:sSub>
                              <m:sSubPr>
                                <m:ctrlPr>
                                  <a:rPr lang="en-US" sz="2200" i="1">
                                    <a:solidFill>
                                      <a:schemeClr val="bg2"/>
                                    </a:solidFill>
                                    <a:latin typeface="Cambria Math" panose="02040503050406030204" pitchFamily="18" charset="0"/>
                                  </a:rPr>
                                </m:ctrlPr>
                              </m:sSubPr>
                              <m:e>
                                <m:r>
                                  <a:rPr lang="en-US" sz="2200" i="1">
                                    <a:solidFill>
                                      <a:schemeClr val="bg2"/>
                                    </a:solidFill>
                                    <a:latin typeface="Cambria Math" panose="02040503050406030204" pitchFamily="18" charset="0"/>
                                  </a:rPr>
                                  <m:t>𝑘</m:t>
                                </m:r>
                              </m:e>
                              <m:sub>
                                <m:r>
                                  <a:rPr lang="en-US" sz="2200" i="1">
                                    <a:solidFill>
                                      <a:schemeClr val="bg2"/>
                                    </a:solidFill>
                                    <a:latin typeface="Cambria Math" panose="02040503050406030204" pitchFamily="18" charset="0"/>
                                  </a:rPr>
                                  <m:t>𝑖</m:t>
                                </m:r>
                              </m:sub>
                            </m:sSub>
                            <m:r>
                              <a:rPr lang="en-US" sz="2200" b="0" i="1" smtClean="0">
                                <a:solidFill>
                                  <a:schemeClr val="bg2"/>
                                </a:solidFill>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sSub>
                              <m:sSubPr>
                                <m:ctrlPr>
                                  <a:rPr lang="en-US" sz="2200" b="0" i="1" smtClean="0">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𝜆</m:t>
                                </m:r>
                              </m:e>
                              <m:sub>
                                <m:r>
                                  <a:rPr lang="en-US" sz="2200" b="0" i="1" smtClean="0">
                                    <a:latin typeface="Cambria Math" panose="02040503050406030204" pitchFamily="18" charset="0"/>
                                    <a:ea typeface="Cambria Math" panose="02040503050406030204" pitchFamily="18" charset="0"/>
                                  </a:rPr>
                                  <m:t>𝑖</m:t>
                                </m:r>
                              </m:sub>
                            </m:sSub>
                          </m:e>
                        </m:nary>
                      </m:sup>
                    </m:sSup>
                  </m:oMath>
                </a14:m>
                <a:endParaRPr lang="en-US" sz="2200" baseline="-25000" dirty="0"/>
              </a:p>
              <a:p>
                <a:pPr lvl="0" indent="457200">
                  <a:lnSpc>
                    <a:spcPct val="100000"/>
                  </a:lnSpc>
                  <a:spcBef>
                    <a:spcPts val="600"/>
                  </a:spcBef>
                  <a:buNone/>
                </a:pPr>
                <a:r>
                  <a:rPr lang="en-US" sz="2000" b="1" dirty="0"/>
                  <a:t>Combine(</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𝜎</m:t>
                        </m:r>
                      </m:e>
                      <m:sub>
                        <m:r>
                          <a:rPr lang="en-US" sz="2000" i="1">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 , </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r>
                          <a:rPr lang="en-US" sz="2000" i="1">
                            <a:latin typeface="Cambria Math" panose="02040503050406030204" pitchFamily="18" charset="0"/>
                            <a:ea typeface="Cambria Math" panose="02040503050406030204" pitchFamily="18" charset="0"/>
                          </a:rPr>
                          <m:t>𝑗</m:t>
                        </m:r>
                      </m:sub>
                    </m:sSub>
                  </m:oMath>
                </a14:m>
                <a:r>
                  <a:rPr lang="en-US" sz="2000" b="1" baseline="-25000" dirty="0"/>
                  <a:t> </a:t>
                </a:r>
                <a:r>
                  <a:rPr lang="en-US" sz="2000" b="1" dirty="0"/>
                  <a:t>) :</a:t>
                </a:r>
                <a:r>
                  <a:rPr lang="en-US" sz="2000" dirty="0"/>
                  <a:t> ( </a:t>
                </a:r>
                <a14:m>
                  <m:oMath xmlns:m="http://schemas.openxmlformats.org/officeDocument/2006/math">
                    <m:sSubSup>
                      <m:sSubSupPr>
                        <m:ctrlPr>
                          <a:rPr lang="en-US" sz="2200" i="1" smtClean="0">
                            <a:latin typeface="Cambria Math" panose="02040503050406030204" pitchFamily="18" charset="0"/>
                            <a:ea typeface="Cambria Math" panose="02040503050406030204" pitchFamily="18" charset="0"/>
                          </a:rPr>
                        </m:ctrlPr>
                      </m:sSubSupPr>
                      <m:e>
                        <m:r>
                          <a:rPr lang="en-US" sz="2200" i="1" smtClean="0">
                            <a:latin typeface="Cambria Math" panose="02040503050406030204" pitchFamily="18" charset="0"/>
                            <a:ea typeface="Cambria Math" panose="02040503050406030204" pitchFamily="18" charset="0"/>
                          </a:rPr>
                          <m:t>𝜎</m:t>
                        </m:r>
                      </m:e>
                      <m:sub>
                        <m:r>
                          <a:rPr lang="en-US" sz="2200" b="0" i="1" smtClean="0">
                            <a:latin typeface="Cambria Math" panose="02040503050406030204" pitchFamily="18" charset="0"/>
                            <a:ea typeface="Cambria Math" panose="02040503050406030204" pitchFamily="18" charset="0"/>
                          </a:rPr>
                          <m:t>𝑖</m:t>
                        </m:r>
                      </m:sub>
                      <m:sup>
                        <m:sSub>
                          <m:sSubPr>
                            <m:ctrlPr>
                              <a:rPr lang="en-US" sz="2200" b="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𝜆</m:t>
                            </m:r>
                          </m:e>
                          <m:sub>
                            <m:r>
                              <a:rPr lang="en-US" sz="2200" b="0" i="1" smtClean="0">
                                <a:latin typeface="Cambria Math" panose="02040503050406030204" pitchFamily="18" charset="0"/>
                                <a:ea typeface="Cambria Math" panose="02040503050406030204" pitchFamily="18" charset="0"/>
                              </a:rPr>
                              <m:t>𝑖</m:t>
                            </m:r>
                          </m:sub>
                        </m:sSub>
                      </m:sup>
                    </m:sSubSup>
                    <m:r>
                      <a:rPr lang="en-US" sz="2400" i="1">
                        <a:latin typeface="Cambria Math" panose="02040503050406030204" pitchFamily="18" charset="0"/>
                        <a:ea typeface="Cambria Math" panose="02040503050406030204" pitchFamily="18" charset="0"/>
                      </a:rPr>
                      <m:t>·</m:t>
                    </m:r>
                    <m:sSubSup>
                      <m:sSubSupPr>
                        <m:ctrlPr>
                          <a:rPr lang="en-US" sz="2200" i="1">
                            <a:latin typeface="Cambria Math" panose="02040503050406030204" pitchFamily="18" charset="0"/>
                            <a:ea typeface="Cambria Math" panose="02040503050406030204" pitchFamily="18" charset="0"/>
                          </a:rPr>
                        </m:ctrlPr>
                      </m:sSubSupPr>
                      <m:e>
                        <m:r>
                          <a:rPr lang="en-US" sz="2200" i="1">
                            <a:latin typeface="Cambria Math" panose="02040503050406030204" pitchFamily="18" charset="0"/>
                            <a:ea typeface="Cambria Math" panose="02040503050406030204" pitchFamily="18" charset="0"/>
                          </a:rPr>
                          <m:t>𝜎</m:t>
                        </m:r>
                      </m:e>
                      <m:sub>
                        <m:r>
                          <a:rPr lang="en-US" sz="2200" b="0" i="1" smtClean="0">
                            <a:latin typeface="Cambria Math" panose="02040503050406030204" pitchFamily="18" charset="0"/>
                            <a:ea typeface="Cambria Math" panose="02040503050406030204" pitchFamily="18" charset="0"/>
                          </a:rPr>
                          <m:t>𝑗</m:t>
                        </m:r>
                      </m:sub>
                      <m:sup>
                        <m:sSub>
                          <m:sSubPr>
                            <m:ctrlPr>
                              <a:rPr lang="en-US" sz="2200" i="1" smtClean="0">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𝜆</m:t>
                            </m:r>
                          </m:e>
                          <m:sub>
                            <m:r>
                              <a:rPr lang="en-US" sz="2200" b="0" i="1" smtClean="0">
                                <a:latin typeface="Cambria Math" panose="02040503050406030204" pitchFamily="18" charset="0"/>
                                <a:ea typeface="Cambria Math" panose="02040503050406030204" pitchFamily="18" charset="0"/>
                              </a:rPr>
                              <m:t>𝑗</m:t>
                            </m:r>
                          </m:sub>
                        </m:sSub>
                      </m:sup>
                    </m:sSubSup>
                    <m:r>
                      <a:rPr lang="en-US" sz="2200" b="0" i="1" smtClean="0">
                        <a:latin typeface="Cambria Math" panose="02040503050406030204" pitchFamily="18" charset="0"/>
                        <a:ea typeface="Cambria Math" panose="02040503050406030204" pitchFamily="18" charset="0"/>
                      </a:rPr>
                      <m:t> ,</m:t>
                    </m:r>
                    <m:d>
                      <m:dPr>
                        <m:begChr m:val="{"/>
                        <m:endChr m:val="}"/>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𝑖</m:t>
                        </m:r>
                        <m:r>
                          <a:rPr lang="en-US" sz="2200" i="1">
                            <a:latin typeface="Cambria Math" panose="02040503050406030204" pitchFamily="18" charset="0"/>
                            <a:ea typeface="Cambria Math" panose="02040503050406030204" pitchFamily="18" charset="0"/>
                          </a:rPr>
                          <m:t> , </m:t>
                        </m:r>
                        <m:r>
                          <a:rPr lang="en-US" sz="2200" i="1">
                            <a:latin typeface="Cambria Math" panose="02040503050406030204" pitchFamily="18" charset="0"/>
                            <a:ea typeface="Cambria Math" panose="02040503050406030204" pitchFamily="18" charset="0"/>
                          </a:rPr>
                          <m:t>𝑗</m:t>
                        </m:r>
                        <m:r>
                          <a:rPr lang="en-US" sz="2200" i="1">
                            <a:latin typeface="Cambria Math" panose="02040503050406030204" pitchFamily="18" charset="0"/>
                            <a:ea typeface="Cambria Math" panose="02040503050406030204" pitchFamily="18" charset="0"/>
                          </a:rPr>
                          <m:t> </m:t>
                        </m:r>
                      </m:e>
                    </m:d>
                    <m:r>
                      <a:rPr lang="en-US" sz="2200" i="1">
                        <a:latin typeface="Cambria Math" panose="02040503050406030204" pitchFamily="18" charset="0"/>
                        <a:ea typeface="Cambria Math" panose="02040503050406030204" pitchFamily="18" charset="0"/>
                      </a:rPr>
                      <m:t> )</m:t>
                    </m:r>
                  </m:oMath>
                </a14:m>
                <a:r>
                  <a:rPr lang="en-US" sz="2000" dirty="0"/>
                  <a:t> </a:t>
                </a:r>
              </a:p>
              <a:p>
                <a:pPr lvl="0" indent="457200">
                  <a:lnSpc>
                    <a:spcPct val="100000"/>
                  </a:lnSpc>
                  <a:spcBef>
                    <a:spcPts val="600"/>
                  </a:spcBef>
                  <a:buNone/>
                </a:pPr>
                <a:r>
                  <a:rPr lang="en-US" sz="2000" b="0" dirty="0">
                    <a:ea typeface="Cambria Math" panose="02040503050406030204" pitchFamily="18" charset="0"/>
                  </a:rPr>
                  <a:t> </a:t>
                </a:r>
                <a14:m>
                  <m:oMath xmlns:m="http://schemas.openxmlformats.org/officeDocument/2006/math">
                    <m:sSup>
                      <m:sSupPr>
                        <m:ctrlPr>
                          <a:rPr lang="en-US" sz="2200" b="0" i="1" smtClean="0">
                            <a:latin typeface="Cambria Math" panose="02040503050406030204" pitchFamily="18" charset="0"/>
                            <a:ea typeface="Cambria Math" panose="02040503050406030204" pitchFamily="18" charset="0"/>
                          </a:rPr>
                        </m:ctrlPr>
                      </m:sSupPr>
                      <m:e>
                        <m:r>
                          <a:rPr lang="en-US" sz="2200" i="1" smtClean="0">
                            <a:latin typeface="Cambria Math" panose="02040503050406030204" pitchFamily="18" charset="0"/>
                            <a:ea typeface="Cambria Math" panose="02040503050406030204" pitchFamily="18" charset="0"/>
                          </a:rPr>
                          <m:t>𝜎</m:t>
                        </m:r>
                      </m:e>
                      <m:sup>
                        <m:r>
                          <a:rPr lang="en-US" sz="2200" b="0" i="1" smtClean="0">
                            <a:latin typeface="Cambria Math" panose="02040503050406030204" pitchFamily="18" charset="0"/>
                            <a:ea typeface="Cambria Math" panose="02040503050406030204" pitchFamily="18" charset="0"/>
                          </a:rPr>
                          <m:t>′</m:t>
                        </m:r>
                      </m:sup>
                    </m:sSup>
                    <m:r>
                      <a:rPr lang="en-US" sz="2200" b="0" i="1" smtClean="0">
                        <a:latin typeface="Cambria Math" panose="02040503050406030204" pitchFamily="18" charset="0"/>
                        <a:ea typeface="Cambria Math" panose="02040503050406030204" pitchFamily="18" charset="0"/>
                      </a:rPr>
                      <m:t>= </m:t>
                    </m:r>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𝐻</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𝑚</m:t>
                        </m:r>
                        <m:r>
                          <a:rPr lang="en-US" sz="2200" b="0" i="1" smtClean="0">
                            <a:latin typeface="Cambria Math" panose="02040503050406030204" pitchFamily="18" charset="0"/>
                            <a:ea typeface="Cambria Math" panose="02040503050406030204" pitchFamily="18" charset="0"/>
                          </a:rPr>
                          <m:t>)</m:t>
                        </m:r>
                      </m:e>
                      <m:sup>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𝜆</m:t>
                            </m:r>
                          </m:e>
                          <m:sub>
                            <m:r>
                              <a:rPr lang="en-US" sz="2200" b="0" i="1" smtClean="0">
                                <a:latin typeface="Cambria Math" panose="02040503050406030204" pitchFamily="18" charset="0"/>
                                <a:ea typeface="Cambria Math" panose="02040503050406030204" pitchFamily="18" charset="0"/>
                              </a:rPr>
                              <m:t>𝑖</m:t>
                            </m:r>
                          </m:sub>
                        </m:sSub>
                        <m:r>
                          <a:rPr lang="en-US" sz="22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𝑠</m:t>
                        </m:r>
                        <m:sSubSup>
                          <m:sSubSupPr>
                            <m:ctrlPr>
                              <a:rPr lang="en-US" sz="2200" b="0" i="1" smtClean="0">
                                <a:latin typeface="Cambria Math" panose="02040503050406030204" pitchFamily="18" charset="0"/>
                                <a:ea typeface="Cambria Math" panose="02040503050406030204" pitchFamily="18" charset="0"/>
                              </a:rPr>
                            </m:ctrlPr>
                          </m:sSubSupPr>
                          <m:e>
                            <m:r>
                              <a:rPr lang="en-US" sz="2200" b="0" i="1" smtClean="0">
                                <a:latin typeface="Cambria Math" panose="02040503050406030204" pitchFamily="18" charset="0"/>
                                <a:ea typeface="Cambria Math" panose="02040503050406030204" pitchFamily="18" charset="0"/>
                              </a:rPr>
                              <m:t>𝑘</m:t>
                            </m:r>
                          </m:e>
                          <m:sub>
                            <m:r>
                              <a:rPr lang="en-US" sz="2200" b="0" i="1" smtClean="0">
                                <a:latin typeface="Cambria Math" panose="02040503050406030204" pitchFamily="18" charset="0"/>
                                <a:ea typeface="Cambria Math" panose="02040503050406030204" pitchFamily="18" charset="0"/>
                              </a:rPr>
                              <m:t>𝑖</m:t>
                            </m:r>
                          </m:sub>
                          <m:sup>
                            <m:r>
                              <a:rPr lang="en-US" sz="2200" b="0" i="1" smtClean="0">
                                <a:latin typeface="Cambria Math" panose="02040503050406030204" pitchFamily="18" charset="0"/>
                                <a:ea typeface="Cambria Math" panose="02040503050406030204" pitchFamily="18" charset="0"/>
                              </a:rPr>
                              <m:t>′</m:t>
                            </m:r>
                          </m:sup>
                        </m:sSubSup>
                        <m:r>
                          <a:rPr lang="en-US" sz="2200" b="0" i="1" smtClean="0">
                            <a:latin typeface="Cambria Math" panose="02040503050406030204" pitchFamily="18" charset="0"/>
                            <a:ea typeface="Cambria Math" panose="02040503050406030204" pitchFamily="18" charset="0"/>
                          </a:rPr>
                          <m:t> +</m:t>
                        </m:r>
                        <m:sSub>
                          <m:sSubPr>
                            <m:ctrlPr>
                              <a:rPr lang="en-US" sz="2200" i="1">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𝜆</m:t>
                            </m:r>
                          </m:e>
                          <m:sub>
                            <m:r>
                              <a:rPr lang="en-US" sz="2200" b="0" i="1" smtClean="0">
                                <a:latin typeface="Cambria Math" panose="02040503050406030204" pitchFamily="18" charset="0"/>
                                <a:ea typeface="Cambria Math" panose="02040503050406030204" pitchFamily="18" charset="0"/>
                              </a:rPr>
                              <m:t>𝑗</m:t>
                            </m:r>
                          </m:sub>
                        </m:sSub>
                        <m:r>
                          <a:rPr lang="en-US" sz="22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𝑠</m:t>
                        </m:r>
                        <m:sSubSup>
                          <m:sSubSupPr>
                            <m:ctrlPr>
                              <a:rPr lang="en-US" sz="2200" i="1">
                                <a:latin typeface="Cambria Math" panose="02040503050406030204" pitchFamily="18" charset="0"/>
                                <a:ea typeface="Cambria Math" panose="02040503050406030204" pitchFamily="18" charset="0"/>
                              </a:rPr>
                            </m:ctrlPr>
                          </m:sSubSupPr>
                          <m:e>
                            <m:r>
                              <a:rPr lang="en-US" sz="2200" i="1">
                                <a:latin typeface="Cambria Math" panose="02040503050406030204" pitchFamily="18" charset="0"/>
                                <a:ea typeface="Cambria Math" panose="02040503050406030204" pitchFamily="18" charset="0"/>
                              </a:rPr>
                              <m:t>𝑘</m:t>
                            </m:r>
                          </m:e>
                          <m:sub>
                            <m:r>
                              <a:rPr lang="en-US" sz="2200" b="0" i="1" smtClean="0">
                                <a:latin typeface="Cambria Math" panose="02040503050406030204" pitchFamily="18" charset="0"/>
                                <a:ea typeface="Cambria Math" panose="02040503050406030204" pitchFamily="18" charset="0"/>
                              </a:rPr>
                              <m:t>𝑗</m:t>
                            </m:r>
                          </m:sub>
                          <m:sup>
                            <m:r>
                              <a:rPr lang="en-US" sz="2200" i="1">
                                <a:latin typeface="Cambria Math" panose="02040503050406030204" pitchFamily="18" charset="0"/>
                                <a:ea typeface="Cambria Math" panose="02040503050406030204" pitchFamily="18" charset="0"/>
                              </a:rPr>
                              <m:t>′</m:t>
                            </m:r>
                          </m:sup>
                        </m:sSubSup>
                      </m:sup>
                    </m:sSup>
                  </m:oMath>
                </a14:m>
                <a:endParaRPr lang="en-US" sz="2200" dirty="0"/>
              </a:p>
              <a:p>
                <a:pPr marL="0" lvl="0" indent="0">
                  <a:lnSpc>
                    <a:spcPct val="100000"/>
                  </a:lnSpc>
                  <a:spcBef>
                    <a:spcPts val="600"/>
                  </a:spcBef>
                  <a:spcAft>
                    <a:spcPts val="800"/>
                  </a:spcAft>
                  <a:buNone/>
                </a:pPr>
                <a:r>
                  <a:rPr lang="en-US" sz="2200" b="0" dirty="0">
                    <a:ea typeface="Cambria Math" panose="02040503050406030204" pitchFamily="18" charset="0"/>
                  </a:rPr>
                  <a:t>	 </a:t>
                </a:r>
                <a14:m>
                  <m:oMath xmlns:m="http://schemas.openxmlformats.org/officeDocument/2006/math">
                    <m:sSup>
                      <m:sSupPr>
                        <m:ctrlPr>
                          <a:rPr lang="en-US" sz="2200" b="0" i="1" smtClean="0">
                            <a:latin typeface="Cambria Math" panose="02040503050406030204" pitchFamily="18" charset="0"/>
                            <a:ea typeface="Cambria Math" panose="02040503050406030204" pitchFamily="18" charset="0"/>
                          </a:rPr>
                        </m:ctrlPr>
                      </m:sSupPr>
                      <m:e>
                        <m:r>
                          <a:rPr lang="en-US" sz="2200" i="1" smtClean="0">
                            <a:latin typeface="Cambria Math" panose="02040503050406030204" pitchFamily="18" charset="0"/>
                            <a:ea typeface="Cambria Math" panose="02040503050406030204" pitchFamily="18" charset="0"/>
                          </a:rPr>
                          <m:t>𝜎</m:t>
                        </m:r>
                      </m:e>
                      <m:sup>
                        <m:r>
                          <a:rPr lang="en-US" sz="2200" b="0" i="1" smtClean="0">
                            <a:latin typeface="Cambria Math" panose="02040503050406030204" pitchFamily="18" charset="0"/>
                            <a:ea typeface="Cambria Math" panose="02040503050406030204" pitchFamily="18" charset="0"/>
                          </a:rPr>
                          <m:t>′</m:t>
                        </m:r>
                      </m:sup>
                    </m:sSup>
                    <m:r>
                      <a:rPr lang="en-US" sz="2200" b="0" i="1" smtClean="0">
                        <a:latin typeface="Cambria Math" panose="02040503050406030204" pitchFamily="18" charset="0"/>
                        <a:ea typeface="Cambria Math" panose="02040503050406030204" pitchFamily="18" charset="0"/>
                      </a:rPr>
                      <m:t>= </m:t>
                    </m:r>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𝐻</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𝑚</m:t>
                        </m:r>
                        <m:r>
                          <a:rPr lang="en-US" sz="2200" b="0" i="1" smtClean="0">
                            <a:latin typeface="Cambria Math" panose="02040503050406030204" pitchFamily="18" charset="0"/>
                            <a:ea typeface="Cambria Math" panose="02040503050406030204" pitchFamily="18" charset="0"/>
                          </a:rPr>
                          <m:t>)</m:t>
                        </m:r>
                      </m:e>
                      <m:sup>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𝜆</m:t>
                            </m:r>
                          </m:e>
                          <m:sub>
                            <m:r>
                              <a:rPr lang="en-US" sz="2200" b="0" i="1" smtClean="0">
                                <a:latin typeface="Cambria Math" panose="02040503050406030204" pitchFamily="18" charset="0"/>
                                <a:ea typeface="Cambria Math" panose="02040503050406030204" pitchFamily="18" charset="0"/>
                              </a:rPr>
                              <m:t>𝑖</m:t>
                            </m:r>
                          </m:sub>
                        </m:sSub>
                        <m:r>
                          <a:rPr lang="en-US" sz="22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𝑠</m:t>
                        </m:r>
                        <m:sSubSup>
                          <m:sSubSupPr>
                            <m:ctrlPr>
                              <a:rPr lang="en-US" sz="2200" b="0" i="1" smtClean="0">
                                <a:latin typeface="Cambria Math" panose="02040503050406030204" pitchFamily="18" charset="0"/>
                                <a:ea typeface="Cambria Math" panose="02040503050406030204" pitchFamily="18" charset="0"/>
                              </a:rPr>
                            </m:ctrlPr>
                          </m:sSubSupPr>
                          <m:e>
                            <m:r>
                              <a:rPr lang="en-US" sz="2200" b="0" i="1" smtClean="0">
                                <a:latin typeface="Cambria Math" panose="02040503050406030204" pitchFamily="18" charset="0"/>
                                <a:ea typeface="Cambria Math" panose="02040503050406030204" pitchFamily="18" charset="0"/>
                              </a:rPr>
                              <m:t>𝑘</m:t>
                            </m:r>
                          </m:e>
                          <m:sub>
                            <m:r>
                              <a:rPr lang="en-US" sz="2200" b="0" i="1" smtClean="0">
                                <a:latin typeface="Cambria Math" panose="02040503050406030204" pitchFamily="18" charset="0"/>
                                <a:ea typeface="Cambria Math" panose="02040503050406030204" pitchFamily="18" charset="0"/>
                              </a:rPr>
                              <m:t>𝑖</m:t>
                            </m:r>
                          </m:sub>
                          <m:sup/>
                        </m:sSubSup>
                        <m:r>
                          <a:rPr lang="en-US" sz="2200" b="0" i="1" smtClean="0">
                            <a:latin typeface="Cambria Math" panose="02040503050406030204" pitchFamily="18" charset="0"/>
                            <a:ea typeface="Cambria Math" panose="02040503050406030204" pitchFamily="18" charset="0"/>
                          </a:rPr>
                          <m:t>+ </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𝜆</m:t>
                            </m:r>
                          </m:e>
                          <m:sub>
                            <m:r>
                              <a:rPr lang="en-US" sz="2200" b="0" i="1" smtClean="0">
                                <a:latin typeface="Cambria Math" panose="02040503050406030204" pitchFamily="18" charset="0"/>
                                <a:ea typeface="Cambria Math" panose="02040503050406030204" pitchFamily="18" charset="0"/>
                              </a:rPr>
                              <m:t>𝑗</m:t>
                            </m:r>
                          </m:sub>
                        </m:sSub>
                        <m:r>
                          <a:rPr lang="en-US" sz="22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𝑠</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𝑘</m:t>
                            </m:r>
                          </m:e>
                          <m:sub>
                            <m:r>
                              <a:rPr lang="en-US" sz="2200" b="0" i="1" smtClean="0">
                                <a:latin typeface="Cambria Math" panose="02040503050406030204" pitchFamily="18" charset="0"/>
                                <a:ea typeface="Cambria Math" panose="02040503050406030204" pitchFamily="18" charset="0"/>
                              </a:rPr>
                              <m:t>𝑗</m:t>
                            </m:r>
                          </m:sub>
                        </m:sSub>
                        <m:r>
                          <a:rPr lang="en-US" sz="2200" b="0" i="1" smtClean="0">
                            <a:latin typeface="Cambria Math" panose="02040503050406030204" pitchFamily="18" charset="0"/>
                            <a:ea typeface="Cambria Math" panose="02040503050406030204" pitchFamily="18" charset="0"/>
                          </a:rPr>
                          <m:t> + 0</m:t>
                        </m:r>
                      </m:sup>
                    </m:sSup>
                  </m:oMath>
                </a14:m>
                <a:r>
                  <a:rPr lang="en-US" sz="2200" dirty="0"/>
                  <a:t>	</a:t>
                </a:r>
              </a:p>
              <a:p>
                <a:pPr marL="0" lvl="0" indent="0">
                  <a:lnSpc>
                    <a:spcPct val="100000"/>
                  </a:lnSpc>
                  <a:spcBef>
                    <a:spcPts val="600"/>
                  </a:spcBef>
                  <a:spcAft>
                    <a:spcPts val="800"/>
                  </a:spcAft>
                  <a:buNone/>
                </a:pPr>
                <a:r>
                  <a:rPr lang="en-US" sz="2200" dirty="0"/>
                  <a:t>Is 𝜎’ a valid sig  </a:t>
                </a:r>
                <a:r>
                  <a:rPr lang="en-US" sz="2200" dirty="0" err="1"/>
                  <a:t>w.r.t</a:t>
                </a:r>
                <a:r>
                  <a:rPr lang="en-US" sz="2200" dirty="0"/>
                  <a:t>  </a:t>
                </a:r>
                <a14:m>
                  <m:oMath xmlns:m="http://schemas.openxmlformats.org/officeDocument/2006/math">
                    <m:r>
                      <a:rPr lang="en-US" sz="2200" i="1">
                        <a:solidFill>
                          <a:schemeClr val="bg2"/>
                        </a:solidFill>
                        <a:latin typeface="Cambria Math" panose="02040503050406030204" pitchFamily="18" charset="0"/>
                      </a:rPr>
                      <m:t>𝑝</m:t>
                    </m:r>
                    <m:sSub>
                      <m:sSubPr>
                        <m:ctrlPr>
                          <a:rPr lang="en-US" sz="2200" i="1">
                            <a:solidFill>
                              <a:schemeClr val="bg2"/>
                            </a:solidFill>
                            <a:latin typeface="Cambria Math" panose="02040503050406030204" pitchFamily="18" charset="0"/>
                          </a:rPr>
                        </m:ctrlPr>
                      </m:sSubPr>
                      <m:e>
                        <m:r>
                          <a:rPr lang="en-US" sz="2200" i="1">
                            <a:solidFill>
                              <a:schemeClr val="bg2"/>
                            </a:solidFill>
                            <a:latin typeface="Cambria Math" panose="02040503050406030204" pitchFamily="18" charset="0"/>
                          </a:rPr>
                          <m:t>𝑘</m:t>
                        </m:r>
                      </m:e>
                      <m:sub>
                        <m:r>
                          <a:rPr lang="en-US" sz="2200" i="1">
                            <a:solidFill>
                              <a:schemeClr val="bg2"/>
                            </a:solidFill>
                            <a:latin typeface="Cambria Math" panose="02040503050406030204" pitchFamily="18" charset="0"/>
                          </a:rPr>
                          <m:t>𝐽</m:t>
                        </m:r>
                      </m:sub>
                    </m:sSub>
                  </m:oMath>
                </a14:m>
                <a:r>
                  <a:rPr lang="en-US" sz="2200" dirty="0">
                    <a:solidFill>
                      <a:schemeClr val="bg2"/>
                    </a:solidFill>
                  </a:rPr>
                  <a:t> = </a:t>
                </a:r>
                <a14:m>
                  <m:oMath xmlns:m="http://schemas.openxmlformats.org/officeDocument/2006/math">
                    <m:sSup>
                      <m:sSupPr>
                        <m:ctrlPr>
                          <a:rPr lang="en-US" sz="2200" i="1">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𝑔</m:t>
                        </m:r>
                      </m:e>
                      <m:sup>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𝜆</m:t>
                            </m:r>
                          </m:e>
                          <m:sub>
                            <m:r>
                              <a:rPr lang="en-US" sz="2200" i="1">
                                <a:latin typeface="Cambria Math" panose="02040503050406030204" pitchFamily="18" charset="0"/>
                                <a:ea typeface="Cambria Math" panose="02040503050406030204" pitchFamily="18" charset="0"/>
                              </a:rPr>
                              <m:t>𝑖</m:t>
                            </m:r>
                          </m:sub>
                        </m:sSub>
                        <m:r>
                          <a:rPr lang="en-US" sz="22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𝑠</m:t>
                        </m:r>
                        <m:sSubSup>
                          <m:sSubSupPr>
                            <m:ctrlPr>
                              <a:rPr lang="en-US" sz="2200" i="1">
                                <a:latin typeface="Cambria Math" panose="02040503050406030204" pitchFamily="18" charset="0"/>
                                <a:ea typeface="Cambria Math" panose="02040503050406030204" pitchFamily="18" charset="0"/>
                              </a:rPr>
                            </m:ctrlPr>
                          </m:sSubSupPr>
                          <m:e>
                            <m:r>
                              <a:rPr lang="en-US" sz="2200" i="1">
                                <a:latin typeface="Cambria Math" panose="02040503050406030204" pitchFamily="18" charset="0"/>
                                <a:ea typeface="Cambria Math" panose="02040503050406030204" pitchFamily="18" charset="0"/>
                              </a:rPr>
                              <m:t>𝑘</m:t>
                            </m:r>
                          </m:e>
                          <m:sub>
                            <m:r>
                              <a:rPr lang="en-US" sz="2200" i="1">
                                <a:latin typeface="Cambria Math" panose="02040503050406030204" pitchFamily="18" charset="0"/>
                                <a:ea typeface="Cambria Math" panose="02040503050406030204" pitchFamily="18" charset="0"/>
                              </a:rPr>
                              <m:t>𝑖</m:t>
                            </m:r>
                          </m:sub>
                          <m:sup/>
                        </m:sSubSup>
                        <m:r>
                          <a:rPr lang="en-US" sz="2200" i="1">
                            <a:latin typeface="Cambria Math" panose="02040503050406030204" pitchFamily="18" charset="0"/>
                            <a:ea typeface="Cambria Math" panose="02040503050406030204" pitchFamily="18" charset="0"/>
                          </a:rPr>
                          <m:t>+ </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𝜆</m:t>
                            </m:r>
                          </m:e>
                          <m:sub>
                            <m:r>
                              <a:rPr lang="en-US" sz="2200" i="1">
                                <a:latin typeface="Cambria Math" panose="02040503050406030204" pitchFamily="18" charset="0"/>
                                <a:ea typeface="Cambria Math" panose="02040503050406030204" pitchFamily="18" charset="0"/>
                              </a:rPr>
                              <m:t>𝑗</m:t>
                            </m:r>
                          </m:sub>
                        </m:sSub>
                        <m:r>
                          <a:rPr lang="en-US" sz="22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𝑠</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𝑘</m:t>
                            </m:r>
                          </m:e>
                          <m:sub>
                            <m:r>
                              <a:rPr lang="en-US" sz="2200" i="1">
                                <a:latin typeface="Cambria Math" panose="02040503050406030204" pitchFamily="18" charset="0"/>
                                <a:ea typeface="Cambria Math" panose="02040503050406030204" pitchFamily="18" charset="0"/>
                              </a:rPr>
                              <m:t>𝑗</m:t>
                            </m:r>
                          </m:sub>
                        </m:sSub>
                        <m:r>
                          <a:rPr lang="en-US" sz="2200" i="1">
                            <a:latin typeface="Cambria Math" panose="02040503050406030204" pitchFamily="18" charset="0"/>
                            <a:ea typeface="Cambria Math" panose="02040503050406030204" pitchFamily="18" charset="0"/>
                          </a:rPr>
                          <m:t> </m:t>
                        </m:r>
                      </m:sup>
                    </m:sSup>
                  </m:oMath>
                </a14:m>
                <a:r>
                  <a:rPr lang="en-US" sz="2200" dirty="0"/>
                  <a:t>?</a:t>
                </a:r>
                <a:endParaRPr sz="2200" dirty="0"/>
              </a:p>
            </p:txBody>
          </p:sp>
        </mc:Choice>
        <mc:Fallback>
          <p:sp>
            <p:nvSpPr>
              <p:cNvPr id="1019" name="Google Shape;1019;p68"/>
              <p:cNvSpPr txBox="1">
                <a:spLocks noGrp="1" noRot="1" noChangeAspect="1" noMove="1" noResize="1" noEditPoints="1" noAdjustHandles="1" noChangeArrowheads="1" noChangeShapeType="1" noTextEdit="1"/>
              </p:cNvSpPr>
              <p:nvPr>
                <p:ph type="body" idx="1"/>
              </p:nvPr>
            </p:nvSpPr>
            <p:spPr>
              <a:xfrm>
                <a:off x="163025" y="670800"/>
                <a:ext cx="8795100" cy="4374600"/>
              </a:xfrm>
              <a:prstGeom prst="rect">
                <a:avLst/>
              </a:prstGeom>
              <a:blipFill>
                <a:blip r:embed="rId3"/>
                <a:stretch>
                  <a:fillRect l="-865" b="-1156"/>
                </a:stretch>
              </a:blipFill>
            </p:spPr>
            <p:txBody>
              <a:bodyPr/>
              <a:lstStyle/>
              <a:p>
                <a:r>
                  <a:rPr lang="en-US">
                    <a:noFill/>
                  </a:rPr>
                  <a:t> </a:t>
                </a:r>
              </a:p>
            </p:txBody>
          </p:sp>
        </mc:Fallback>
      </mc:AlternateContent>
      <p:pic>
        <p:nvPicPr>
          <p:cNvPr id="1025" name="Google Shape;1025;p68"/>
          <p:cNvPicPr preferRelativeResize="0"/>
          <p:nvPr/>
        </p:nvPicPr>
        <p:blipFill>
          <a:blip r:embed="rId4">
            <a:alphaModFix/>
          </a:blip>
          <a:stretch>
            <a:fillRect/>
          </a:stretch>
        </p:blipFill>
        <p:spPr>
          <a:xfrm>
            <a:off x="8264730" y="4186350"/>
            <a:ext cx="681912" cy="572700"/>
          </a:xfrm>
          <a:prstGeom prst="rect">
            <a:avLst/>
          </a:prstGeom>
          <a:noFill/>
          <a:ln>
            <a:noFill/>
          </a:ln>
        </p:spPr>
      </p:pic>
      <p:sp>
        <p:nvSpPr>
          <p:cNvPr id="8" name="Google Shape;525;p45">
            <a:extLst>
              <a:ext uri="{FF2B5EF4-FFF2-40B4-BE49-F238E27FC236}">
                <a16:creationId xmlns:a16="http://schemas.microsoft.com/office/drawing/2014/main" id="{E269CF0C-CC57-32C6-DCF5-0EC9A00892B8}"/>
              </a:ext>
            </a:extLst>
          </p:cNvPr>
          <p:cNvSpPr/>
          <p:nvPr/>
        </p:nvSpPr>
        <p:spPr>
          <a:xfrm>
            <a:off x="6390861" y="3970878"/>
            <a:ext cx="1862902" cy="1014121"/>
          </a:xfrm>
          <a:prstGeom prst="cloud">
            <a:avLst/>
          </a:prstGeom>
          <a:solidFill>
            <a:schemeClr val="accent1">
              <a:lumMod val="40000"/>
              <a:lumOff val="600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latin typeface="PT Serif" panose="020A0603040505020204" pitchFamily="18" charset="77"/>
                <a:ea typeface="PT Serif"/>
                <a:cs typeface="PT Serif"/>
                <a:sym typeface="PT Serif"/>
              </a:rPr>
              <a:t>Yes!</a:t>
            </a:r>
            <a:endParaRPr sz="2000" dirty="0">
              <a:latin typeface="PT Serif" panose="020A0603040505020204" pitchFamily="18" charset="77"/>
              <a:ea typeface="PT Serif"/>
              <a:cs typeface="PT Serif"/>
              <a:sym typeface="PT Serif"/>
            </a:endParaRPr>
          </a:p>
        </p:txBody>
      </p:sp>
    </p:spTree>
    <p:extLst>
      <p:ext uri="{BB962C8B-B14F-4D97-AF65-F5344CB8AC3E}">
        <p14:creationId xmlns:p14="http://schemas.microsoft.com/office/powerpoint/2010/main" val="21588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9">
                                            <p:txEl>
                                              <p:pRg st="0" end="0"/>
                                            </p:txEl>
                                          </p:spTgt>
                                        </p:tgtEl>
                                        <p:attrNameLst>
                                          <p:attrName>style.visibility</p:attrName>
                                        </p:attrNameLst>
                                      </p:cBhvr>
                                      <p:to>
                                        <p:strVal val="visible"/>
                                      </p:to>
                                    </p:set>
                                    <p:animEffect transition="in" filter="fade">
                                      <p:cBhvr>
                                        <p:cTn id="7" dur="1000"/>
                                        <p:tgtEl>
                                          <p:spTgt spid="10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19">
                                            <p:txEl>
                                              <p:pRg st="1" end="1"/>
                                            </p:txEl>
                                          </p:spTgt>
                                        </p:tgtEl>
                                        <p:attrNameLst>
                                          <p:attrName>style.visibility</p:attrName>
                                        </p:attrNameLst>
                                      </p:cBhvr>
                                      <p:to>
                                        <p:strVal val="visible"/>
                                      </p:to>
                                    </p:set>
                                    <p:animEffect transition="in" filter="fade">
                                      <p:cBhvr>
                                        <p:cTn id="10" dur="1000"/>
                                        <p:tgtEl>
                                          <p:spTgt spid="10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19">
                                            <p:txEl>
                                              <p:pRg st="2" end="2"/>
                                            </p:txEl>
                                          </p:spTgt>
                                        </p:tgtEl>
                                        <p:attrNameLst>
                                          <p:attrName>style.visibility</p:attrName>
                                        </p:attrNameLst>
                                      </p:cBhvr>
                                      <p:to>
                                        <p:strVal val="visible"/>
                                      </p:to>
                                    </p:set>
                                    <p:animEffect transition="in" filter="fade">
                                      <p:cBhvr>
                                        <p:cTn id="15" dur="1000"/>
                                        <p:tgtEl>
                                          <p:spTgt spid="101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19">
                                            <p:txEl>
                                              <p:pRg st="3" end="3"/>
                                            </p:txEl>
                                          </p:spTgt>
                                        </p:tgtEl>
                                        <p:attrNameLst>
                                          <p:attrName>style.visibility</p:attrName>
                                        </p:attrNameLst>
                                      </p:cBhvr>
                                      <p:to>
                                        <p:strVal val="visible"/>
                                      </p:to>
                                    </p:set>
                                    <p:animEffect transition="in" filter="fade">
                                      <p:cBhvr>
                                        <p:cTn id="18" dur="1000"/>
                                        <p:tgtEl>
                                          <p:spTgt spid="101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19">
                                            <p:txEl>
                                              <p:pRg st="4" end="4"/>
                                            </p:txEl>
                                          </p:spTgt>
                                        </p:tgtEl>
                                        <p:attrNameLst>
                                          <p:attrName>style.visibility</p:attrName>
                                        </p:attrNameLst>
                                      </p:cBhvr>
                                      <p:to>
                                        <p:strVal val="visible"/>
                                      </p:to>
                                    </p:set>
                                    <p:animEffect transition="in" filter="fade">
                                      <p:cBhvr>
                                        <p:cTn id="21" dur="1000"/>
                                        <p:tgtEl>
                                          <p:spTgt spid="10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19">
                                            <p:txEl>
                                              <p:pRg st="5" end="5"/>
                                            </p:txEl>
                                          </p:spTgt>
                                        </p:tgtEl>
                                        <p:attrNameLst>
                                          <p:attrName>style.visibility</p:attrName>
                                        </p:attrNameLst>
                                      </p:cBhvr>
                                      <p:to>
                                        <p:strVal val="visible"/>
                                      </p:to>
                                    </p:set>
                                    <p:animEffect transition="in" filter="fade">
                                      <p:cBhvr>
                                        <p:cTn id="26" dur="1000"/>
                                        <p:tgtEl>
                                          <p:spTgt spid="1019">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19">
                                            <p:txEl>
                                              <p:pRg st="6" end="6"/>
                                            </p:txEl>
                                          </p:spTgt>
                                        </p:tgtEl>
                                        <p:attrNameLst>
                                          <p:attrName>style.visibility</p:attrName>
                                        </p:attrNameLst>
                                      </p:cBhvr>
                                      <p:to>
                                        <p:strVal val="visible"/>
                                      </p:to>
                                    </p:set>
                                    <p:animEffect transition="in" filter="fade">
                                      <p:cBhvr>
                                        <p:cTn id="29" dur="1000"/>
                                        <p:tgtEl>
                                          <p:spTgt spid="1019">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19">
                                            <p:txEl>
                                              <p:pRg st="7" end="7"/>
                                            </p:txEl>
                                          </p:spTgt>
                                        </p:tgtEl>
                                        <p:attrNameLst>
                                          <p:attrName>style.visibility</p:attrName>
                                        </p:attrNameLst>
                                      </p:cBhvr>
                                      <p:to>
                                        <p:strVal val="visible"/>
                                      </p:to>
                                    </p:set>
                                    <p:animEffect transition="in" filter="fade">
                                      <p:cBhvr>
                                        <p:cTn id="32" dur="1000"/>
                                        <p:tgtEl>
                                          <p:spTgt spid="101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1025"/>
                                        </p:tgtEl>
                                        <p:attrNameLst>
                                          <p:attrName>style.visibility</p:attrName>
                                        </p:attrNameLst>
                                      </p:cBhvr>
                                      <p:to>
                                        <p:strVal val="visible"/>
                                      </p:to>
                                    </p:set>
                                    <p:animEffect transition="in" filter="fade">
                                      <p:cBhvr>
                                        <p:cTn id="39" dur="1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69"/>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Security Analysis</a:t>
            </a:r>
            <a:endParaRPr/>
          </a:p>
        </p:txBody>
      </p:sp>
      <p:sp>
        <p:nvSpPr>
          <p:cNvPr id="1031" name="Google Shape;1031;p69"/>
          <p:cNvSpPr txBox="1">
            <a:spLocks noGrp="1"/>
          </p:cNvSpPr>
          <p:nvPr>
            <p:ph type="body" idx="1"/>
          </p:nvPr>
        </p:nvSpPr>
        <p:spPr>
          <a:xfrm>
            <a:off x="272600" y="670800"/>
            <a:ext cx="8795100" cy="939339"/>
          </a:xfrm>
          <a:prstGeom prst="rect">
            <a:avLst/>
          </a:prstGeom>
        </p:spPr>
        <p:txBody>
          <a:bodyPr spcFirstLastPara="1" wrap="square" lIns="91425" tIns="91425" rIns="91425" bIns="91425" anchor="t" anchorCtr="0">
            <a:normAutofit/>
          </a:bodyPr>
          <a:lstStyle/>
          <a:p>
            <a:pPr marL="101600" lvl="0" indent="0" algn="l" rtl="0">
              <a:spcBef>
                <a:spcPts val="0"/>
              </a:spcBef>
              <a:spcAft>
                <a:spcPts val="0"/>
              </a:spcAft>
              <a:buSzPts val="2000"/>
              <a:buNone/>
            </a:pPr>
            <a:r>
              <a:rPr lang="en" sz="2400" dirty="0"/>
              <a:t>BLS is unforgeable    ⇒    BLS-PR is uf-0 and acc-0 secure</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AB85DC8-AE01-1C77-7CBF-3708B9C9448D}"/>
                  </a:ext>
                </a:extLst>
              </p:cNvPr>
              <p:cNvSpPr/>
              <p:nvPr/>
            </p:nvSpPr>
            <p:spPr>
              <a:xfrm>
                <a:off x="367747" y="1756737"/>
                <a:ext cx="8408505" cy="281526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chemeClr val="accent1">
                        <a:lumMod val="50000"/>
                      </a:schemeClr>
                    </a:solidFill>
                    <a:latin typeface="PT Serif" panose="020A0603040505020204" pitchFamily="18" charset="77"/>
                  </a:rPr>
                  <a:t>Thm. For every adversary </a:t>
                </a:r>
                <a14:m>
                  <m:oMath xmlns:m="http://schemas.openxmlformats.org/officeDocument/2006/math">
                    <m:r>
                      <a:rPr lang="en-US" sz="2000" b="0" i="0" smtClean="0">
                        <a:solidFill>
                          <a:schemeClr val="accent1">
                            <a:lumMod val="50000"/>
                          </a:schemeClr>
                        </a:solidFill>
                        <a:latin typeface="Cambria Math" panose="02040503050406030204" pitchFamily="18" charset="0"/>
                      </a:rPr>
                      <m:t>𝒜</m:t>
                    </m:r>
                  </m:oMath>
                </a14:m>
                <a:r>
                  <a:rPr lang="en-US" sz="2000" dirty="0">
                    <a:solidFill>
                      <a:schemeClr val="accent1">
                        <a:lumMod val="50000"/>
                      </a:schemeClr>
                    </a:solidFill>
                    <a:latin typeface="PT Serif" panose="020A0603040505020204" pitchFamily="18" charset="77"/>
                  </a:rPr>
                  <a:t>, there exist adversaries </a:t>
                </a:r>
                <a14:m>
                  <m:oMath xmlns:m="http://schemas.openxmlformats.org/officeDocument/2006/math">
                    <m:sSub>
                      <m:sSubPr>
                        <m:ctrlPr>
                          <a:rPr lang="en-US" sz="2000" b="0" i="1" smtClean="0">
                            <a:solidFill>
                              <a:schemeClr val="accent1">
                                <a:lumMod val="50000"/>
                              </a:schemeClr>
                            </a:solidFill>
                            <a:latin typeface="Cambria Math" panose="02040503050406030204" pitchFamily="18" charset="0"/>
                          </a:rPr>
                        </m:ctrlPr>
                      </m:sSubPr>
                      <m:e>
                        <m:r>
                          <a:rPr lang="en-US" sz="2000" b="0" i="0" smtClean="0">
                            <a:solidFill>
                              <a:schemeClr val="accent1">
                                <a:lumMod val="50000"/>
                              </a:schemeClr>
                            </a:solidFill>
                            <a:latin typeface="Cambria Math" panose="02040503050406030204" pitchFamily="18" charset="0"/>
                          </a:rPr>
                          <m:t>ℬ</m:t>
                        </m:r>
                      </m:e>
                      <m:sub>
                        <m:r>
                          <a:rPr lang="en-US" sz="2000" b="0" i="0" smtClean="0">
                            <a:solidFill>
                              <a:schemeClr val="accent1">
                                <a:lumMod val="50000"/>
                              </a:schemeClr>
                            </a:solidFill>
                            <a:latin typeface="Cambria Math" panose="02040503050406030204" pitchFamily="18" charset="0"/>
                          </a:rPr>
                          <m:t>1</m:t>
                        </m:r>
                      </m:sub>
                    </m:sSub>
                    <m:sSub>
                      <m:sSubPr>
                        <m:ctrlPr>
                          <a:rPr lang="en-US" sz="2000" i="1">
                            <a:solidFill>
                              <a:schemeClr val="accent1">
                                <a:lumMod val="50000"/>
                              </a:schemeClr>
                            </a:solidFill>
                            <a:latin typeface="Cambria Math" panose="02040503050406030204" pitchFamily="18" charset="0"/>
                          </a:rPr>
                        </m:ctrlPr>
                      </m:sSubPr>
                      <m:e>
                        <m:r>
                          <a:rPr lang="en-US" sz="2000" b="0" i="0" smtClean="0">
                            <a:solidFill>
                              <a:schemeClr val="accent1">
                                <a:lumMod val="50000"/>
                              </a:schemeClr>
                            </a:solidFill>
                            <a:latin typeface="Cambria Math" panose="02040503050406030204" pitchFamily="18" charset="0"/>
                          </a:rPr>
                          <m:t> ,  </m:t>
                        </m:r>
                        <m:r>
                          <a:rPr lang="en-US" sz="2000">
                            <a:solidFill>
                              <a:schemeClr val="accent1">
                                <a:lumMod val="50000"/>
                              </a:schemeClr>
                            </a:solidFill>
                            <a:latin typeface="Cambria Math" panose="02040503050406030204" pitchFamily="18" charset="0"/>
                          </a:rPr>
                          <m:t>ℬ</m:t>
                        </m:r>
                      </m:e>
                      <m:sub>
                        <m:r>
                          <a:rPr lang="en-US" sz="2000" b="0" i="0" smtClean="0">
                            <a:solidFill>
                              <a:schemeClr val="accent1">
                                <a:lumMod val="50000"/>
                              </a:schemeClr>
                            </a:solidFill>
                            <a:latin typeface="Cambria Math" panose="02040503050406030204" pitchFamily="18" charset="0"/>
                          </a:rPr>
                          <m:t>2</m:t>
                        </m:r>
                      </m:sub>
                    </m:sSub>
                  </m:oMath>
                </a14:m>
                <a:r>
                  <a:rPr lang="en-US" sz="2000" b="0" dirty="0">
                    <a:solidFill>
                      <a:schemeClr val="accent1">
                        <a:lumMod val="50000"/>
                      </a:schemeClr>
                    </a:solidFill>
                    <a:latin typeface="PT Serif" panose="020A0603040505020204" pitchFamily="18" charset="77"/>
                  </a:rPr>
                  <a:t> such that</a:t>
                </a:r>
              </a:p>
              <a:p>
                <a:pPr algn="ctr">
                  <a:lnSpc>
                    <a:spcPct val="150000"/>
                  </a:lnSpc>
                </a:pPr>
                <a14:m>
                  <m:oMath xmlns:m="http://schemas.openxmlformats.org/officeDocument/2006/math">
                    <m:sSubSup>
                      <m:sSubSupPr>
                        <m:ctrlPr>
                          <a:rPr lang="en-US" sz="2000" i="1">
                            <a:solidFill>
                              <a:schemeClr val="accent1">
                                <a:lumMod val="50000"/>
                              </a:schemeClr>
                            </a:solidFill>
                            <a:latin typeface="Cambria Math" panose="02040503050406030204" pitchFamily="18" charset="0"/>
                          </a:rPr>
                        </m:ctrlPr>
                      </m:sSubSupPr>
                      <m:e>
                        <m:r>
                          <a:rPr lang="en-US" sz="2000" b="0" i="1" smtClean="0">
                            <a:solidFill>
                              <a:schemeClr val="accent1">
                                <a:lumMod val="50000"/>
                              </a:schemeClr>
                            </a:solidFill>
                            <a:latin typeface="Cambria Math" panose="02040503050406030204" pitchFamily="18" charset="0"/>
                          </a:rPr>
                          <m:t>  </m:t>
                        </m:r>
                        <m:r>
                          <a:rPr lang="en-US" sz="2000" i="1">
                            <a:solidFill>
                              <a:schemeClr val="accent1">
                                <a:lumMod val="50000"/>
                              </a:schemeClr>
                            </a:solidFill>
                            <a:latin typeface="Cambria Math" panose="02040503050406030204" pitchFamily="18" charset="0"/>
                          </a:rPr>
                          <m:t>𝐴𝑑𝑣</m:t>
                        </m:r>
                      </m:e>
                      <m:sub>
                        <m:r>
                          <a:rPr lang="en-US" sz="2000" i="1">
                            <a:solidFill>
                              <a:schemeClr val="accent1">
                                <a:lumMod val="50000"/>
                              </a:schemeClr>
                            </a:solidFill>
                            <a:latin typeface="Cambria Math" panose="02040503050406030204" pitchFamily="18" charset="0"/>
                          </a:rPr>
                          <m:t>𝐵𝐿𝑆</m:t>
                        </m:r>
                        <m:r>
                          <a:rPr lang="en-US" sz="2000" b="0" i="1" smtClean="0">
                            <a:solidFill>
                              <a:schemeClr val="accent1">
                                <a:lumMod val="50000"/>
                              </a:schemeClr>
                            </a:solidFill>
                            <a:latin typeface="Cambria Math" panose="02040503050406030204" pitchFamily="18" charset="0"/>
                          </a:rPr>
                          <m:t>−</m:t>
                        </m:r>
                        <m:r>
                          <a:rPr lang="en-US" sz="2000" b="0" i="1" smtClean="0">
                            <a:solidFill>
                              <a:schemeClr val="accent1">
                                <a:lumMod val="50000"/>
                              </a:schemeClr>
                            </a:solidFill>
                            <a:latin typeface="Cambria Math" panose="02040503050406030204" pitchFamily="18" charset="0"/>
                          </a:rPr>
                          <m:t>𝑃𝑅</m:t>
                        </m:r>
                      </m:sub>
                      <m:sup>
                        <m:r>
                          <a:rPr lang="en-US" sz="2000" i="1">
                            <a:solidFill>
                              <a:schemeClr val="accent1">
                                <a:lumMod val="50000"/>
                              </a:schemeClr>
                            </a:solidFill>
                            <a:latin typeface="Cambria Math" panose="02040503050406030204" pitchFamily="18" charset="0"/>
                          </a:rPr>
                          <m:t>𝑢𝑓</m:t>
                        </m:r>
                        <m:r>
                          <a:rPr lang="en-US" sz="2000" b="0" i="1" smtClean="0">
                            <a:solidFill>
                              <a:schemeClr val="accent1">
                                <a:lumMod val="50000"/>
                              </a:schemeClr>
                            </a:solidFill>
                            <a:latin typeface="Cambria Math" panose="02040503050406030204" pitchFamily="18" charset="0"/>
                          </a:rPr>
                          <m:t>0</m:t>
                        </m:r>
                      </m:sup>
                    </m:sSubSup>
                    <m:d>
                      <m:dPr>
                        <m:ctrlPr>
                          <a:rPr lang="en-US" sz="2000" b="0" i="1" smtClean="0">
                            <a:solidFill>
                              <a:schemeClr val="accent1">
                                <a:lumMod val="50000"/>
                              </a:schemeClr>
                            </a:solidFill>
                            <a:latin typeface="Cambria Math" panose="02040503050406030204" pitchFamily="18" charset="0"/>
                          </a:rPr>
                        </m:ctrlPr>
                      </m:dPr>
                      <m:e>
                        <m:r>
                          <a:rPr lang="en-US" sz="2000" i="0">
                            <a:solidFill>
                              <a:schemeClr val="accent1">
                                <a:lumMod val="50000"/>
                              </a:schemeClr>
                            </a:solidFill>
                            <a:latin typeface="Cambria Math" panose="02040503050406030204" pitchFamily="18" charset="0"/>
                          </a:rPr>
                          <m:t>𝒜</m:t>
                        </m:r>
                      </m:e>
                    </m:d>
                    <m:r>
                      <a:rPr lang="en-US" sz="2000" i="0">
                        <a:solidFill>
                          <a:schemeClr val="accent1">
                            <a:lumMod val="50000"/>
                          </a:schemeClr>
                        </a:solidFill>
                        <a:latin typeface="Cambria Math" panose="02040503050406030204" pitchFamily="18" charset="0"/>
                      </a:rPr>
                      <m:t>≤</m:t>
                    </m:r>
                  </m:oMath>
                </a14:m>
                <a:r>
                  <a:rPr lang="en-US" sz="2000" dirty="0">
                    <a:solidFill>
                      <a:schemeClr val="accent1">
                        <a:lumMod val="50000"/>
                      </a:schemeClr>
                    </a:solidFill>
                    <a:latin typeface="PT Serif" panose="020A0603040505020204" pitchFamily="18" charset="77"/>
                  </a:rPr>
                  <a:t> </a:t>
                </a:r>
                <a14:m>
                  <m:oMath xmlns:m="http://schemas.openxmlformats.org/officeDocument/2006/math">
                    <m:sSub>
                      <m:sSubPr>
                        <m:ctrlPr>
                          <a:rPr lang="en-US" sz="2000" b="0" i="1" smtClean="0">
                            <a:solidFill>
                              <a:schemeClr val="accent1">
                                <a:lumMod val="50000"/>
                              </a:schemeClr>
                            </a:solidFill>
                            <a:latin typeface="Cambria Math" panose="02040503050406030204" pitchFamily="18" charset="0"/>
                          </a:rPr>
                        </m:ctrlPr>
                      </m:sSubPr>
                      <m:e>
                        <m:r>
                          <a:rPr lang="en-US" sz="2000" b="0" i="0" smtClean="0">
                            <a:solidFill>
                              <a:schemeClr val="accent1">
                                <a:lumMod val="50000"/>
                              </a:schemeClr>
                            </a:solidFill>
                            <a:latin typeface="Cambria Math" panose="02040503050406030204" pitchFamily="18" charset="0"/>
                          </a:rPr>
                          <m:t> </m:t>
                        </m:r>
                        <m:r>
                          <m:rPr>
                            <m:sty m:val="p"/>
                          </m:rPr>
                          <a:rPr lang="en-US" sz="2000" b="0" i="0" smtClean="0">
                            <a:solidFill>
                              <a:schemeClr val="accent1">
                                <a:lumMod val="50000"/>
                              </a:schemeClr>
                            </a:solidFill>
                            <a:latin typeface="Cambria Math" panose="02040503050406030204" pitchFamily="18" charset="0"/>
                          </a:rPr>
                          <m:t>n</m:t>
                        </m:r>
                      </m:e>
                      <m:sub>
                        <m:r>
                          <m:rPr>
                            <m:sty m:val="p"/>
                          </m:rPr>
                          <a:rPr lang="en-US" sz="2000" b="0" i="0" smtClean="0">
                            <a:solidFill>
                              <a:schemeClr val="accent1">
                                <a:lumMod val="50000"/>
                              </a:schemeClr>
                            </a:solidFill>
                            <a:latin typeface="Cambria Math" panose="02040503050406030204" pitchFamily="18" charset="0"/>
                          </a:rPr>
                          <m:t>max</m:t>
                        </m:r>
                      </m:sub>
                    </m:sSub>
                    <m:r>
                      <a:rPr lang="en-US" sz="2000" b="0" i="0" smtClean="0">
                        <a:solidFill>
                          <a:schemeClr val="accent1">
                            <a:lumMod val="50000"/>
                          </a:schemeClr>
                        </a:solidFill>
                        <a:latin typeface="Cambria Math" panose="02040503050406030204" pitchFamily="18" charset="0"/>
                      </a:rPr>
                      <m:t> </m:t>
                    </m:r>
                    <m:sSubSup>
                      <m:sSubSupPr>
                        <m:ctrlPr>
                          <a:rPr lang="en-US" sz="2000" i="1">
                            <a:solidFill>
                              <a:schemeClr val="accent1">
                                <a:lumMod val="50000"/>
                              </a:schemeClr>
                            </a:solidFill>
                            <a:latin typeface="Cambria Math" panose="02040503050406030204" pitchFamily="18" charset="0"/>
                          </a:rPr>
                        </m:ctrlPr>
                      </m:sSubSupPr>
                      <m:e>
                        <m:r>
                          <a:rPr lang="en-US" sz="2000" i="1">
                            <a:solidFill>
                              <a:schemeClr val="dk2"/>
                            </a:solidFill>
                            <a:latin typeface="Cambria Math" panose="02040503050406030204" pitchFamily="18" charset="0"/>
                            <a:ea typeface="Cambria Math" panose="02040503050406030204" pitchFamily="18" charset="0"/>
                            <a:cs typeface="PT Serif"/>
                            <a:sym typeface="PT Serif"/>
                          </a:rPr>
                          <m:t>·</m:t>
                        </m:r>
                        <m:r>
                          <a:rPr lang="en-US" sz="2000" i="1">
                            <a:solidFill>
                              <a:schemeClr val="accent1">
                                <a:lumMod val="50000"/>
                              </a:schemeClr>
                            </a:solidFill>
                            <a:latin typeface="Cambria Math" panose="02040503050406030204" pitchFamily="18" charset="0"/>
                          </a:rPr>
                          <m:t>𝐴𝑑𝑣</m:t>
                        </m:r>
                      </m:e>
                      <m:sub>
                        <m:r>
                          <a:rPr lang="en-US" sz="2000" i="1">
                            <a:solidFill>
                              <a:schemeClr val="accent1">
                                <a:lumMod val="50000"/>
                              </a:schemeClr>
                            </a:solidFill>
                            <a:latin typeface="Cambria Math" panose="02040503050406030204" pitchFamily="18" charset="0"/>
                          </a:rPr>
                          <m:t>𝐵𝐿𝑆</m:t>
                        </m:r>
                      </m:sub>
                      <m:sup>
                        <m:r>
                          <a:rPr lang="en-US" sz="2000" i="1">
                            <a:solidFill>
                              <a:schemeClr val="accent1">
                                <a:lumMod val="50000"/>
                              </a:schemeClr>
                            </a:solidFill>
                            <a:latin typeface="Cambria Math" panose="02040503050406030204" pitchFamily="18" charset="0"/>
                          </a:rPr>
                          <m:t>𝑢𝑓</m:t>
                        </m:r>
                      </m:sup>
                    </m:sSubSup>
                  </m:oMath>
                </a14:m>
                <a:r>
                  <a:rPr lang="en-US" sz="2000" dirty="0">
                    <a:solidFill>
                      <a:schemeClr val="accent1">
                        <a:lumMod val="50000"/>
                      </a:schemeClr>
                    </a:solidFill>
                    <a:latin typeface="PT Serif" panose="020A0603040505020204" pitchFamily="18" charset="77"/>
                  </a:rPr>
                  <a:t>(</a:t>
                </a:r>
                <a14:m>
                  <m:oMath xmlns:m="http://schemas.openxmlformats.org/officeDocument/2006/math">
                    <m:sSub>
                      <m:sSubPr>
                        <m:ctrlPr>
                          <a:rPr lang="en-US" sz="2000" b="0" i="1" smtClean="0">
                            <a:solidFill>
                              <a:schemeClr val="accent1">
                                <a:lumMod val="50000"/>
                              </a:schemeClr>
                            </a:solidFill>
                            <a:latin typeface="Cambria Math" panose="02040503050406030204" pitchFamily="18" charset="0"/>
                          </a:rPr>
                        </m:ctrlPr>
                      </m:sSubPr>
                      <m:e>
                        <m:r>
                          <a:rPr lang="en-US" sz="2000">
                            <a:solidFill>
                              <a:schemeClr val="accent1">
                                <a:lumMod val="50000"/>
                              </a:schemeClr>
                            </a:solidFill>
                            <a:latin typeface="Cambria Math" panose="02040503050406030204" pitchFamily="18" charset="0"/>
                          </a:rPr>
                          <m:t>ℬ</m:t>
                        </m:r>
                      </m:e>
                      <m:sub>
                        <m:r>
                          <a:rPr lang="en-US" sz="2000" b="0" i="0" smtClean="0">
                            <a:solidFill>
                              <a:schemeClr val="accent1">
                                <a:lumMod val="50000"/>
                              </a:schemeClr>
                            </a:solidFill>
                            <a:latin typeface="Cambria Math" panose="02040503050406030204" pitchFamily="18" charset="0"/>
                          </a:rPr>
                          <m:t>1</m:t>
                        </m:r>
                      </m:sub>
                    </m:sSub>
                  </m:oMath>
                </a14:m>
                <a:r>
                  <a:rPr lang="en-US" sz="2000" dirty="0">
                    <a:solidFill>
                      <a:schemeClr val="accent1">
                        <a:lumMod val="50000"/>
                      </a:schemeClr>
                    </a:solidFill>
                    <a:latin typeface="PT Serif" panose="020A0603040505020204" pitchFamily="18" charset="77"/>
                  </a:rPr>
                  <a:t>)</a:t>
                </a:r>
                <a:r>
                  <a:rPr lang="en-US" sz="2000" baseline="30000" dirty="0">
                    <a:solidFill>
                      <a:schemeClr val="accent1">
                        <a:lumMod val="50000"/>
                      </a:schemeClr>
                    </a:solidFill>
                    <a:latin typeface="PT Serif" panose="020A0603040505020204" pitchFamily="18" charset="77"/>
                  </a:rPr>
                  <a:t> </a:t>
                </a:r>
              </a:p>
              <a:p>
                <a:pPr algn="ctr">
                  <a:lnSpc>
                    <a:spcPct val="150000"/>
                  </a:lnSpc>
                </a:pPr>
                <a14:m>
                  <m:oMath xmlns:m="http://schemas.openxmlformats.org/officeDocument/2006/math">
                    <m:sSubSup>
                      <m:sSubSupPr>
                        <m:ctrlPr>
                          <a:rPr lang="en-US" sz="2000" i="1">
                            <a:solidFill>
                              <a:schemeClr val="accent1">
                                <a:lumMod val="50000"/>
                              </a:schemeClr>
                            </a:solidFill>
                            <a:latin typeface="Cambria Math" panose="02040503050406030204" pitchFamily="18" charset="0"/>
                          </a:rPr>
                        </m:ctrlPr>
                      </m:sSubSupPr>
                      <m:e>
                        <m:r>
                          <a:rPr lang="en-US" sz="2000" b="0" i="1" smtClean="0">
                            <a:solidFill>
                              <a:schemeClr val="accent1">
                                <a:lumMod val="50000"/>
                              </a:schemeClr>
                            </a:solidFill>
                            <a:latin typeface="Cambria Math" panose="02040503050406030204" pitchFamily="18" charset="0"/>
                          </a:rPr>
                          <m:t>  </m:t>
                        </m:r>
                        <m:r>
                          <a:rPr lang="en-US" sz="2000" i="1">
                            <a:solidFill>
                              <a:schemeClr val="accent1">
                                <a:lumMod val="50000"/>
                              </a:schemeClr>
                            </a:solidFill>
                            <a:latin typeface="Cambria Math" panose="02040503050406030204" pitchFamily="18" charset="0"/>
                          </a:rPr>
                          <m:t>𝐴𝑑𝑣</m:t>
                        </m:r>
                      </m:e>
                      <m:sub>
                        <m:r>
                          <a:rPr lang="en-US" sz="2000" i="1">
                            <a:solidFill>
                              <a:schemeClr val="accent1">
                                <a:lumMod val="50000"/>
                              </a:schemeClr>
                            </a:solidFill>
                            <a:latin typeface="Cambria Math" panose="02040503050406030204" pitchFamily="18" charset="0"/>
                          </a:rPr>
                          <m:t>𝐵𝐿𝑆</m:t>
                        </m:r>
                        <m:r>
                          <a:rPr lang="en-US" sz="2000" b="0" i="1" smtClean="0">
                            <a:solidFill>
                              <a:schemeClr val="accent1">
                                <a:lumMod val="50000"/>
                              </a:schemeClr>
                            </a:solidFill>
                            <a:latin typeface="Cambria Math" panose="02040503050406030204" pitchFamily="18" charset="0"/>
                          </a:rPr>
                          <m:t>−</m:t>
                        </m:r>
                        <m:r>
                          <a:rPr lang="en-US" sz="2000" b="0" i="1" smtClean="0">
                            <a:solidFill>
                              <a:schemeClr val="accent1">
                                <a:lumMod val="50000"/>
                              </a:schemeClr>
                            </a:solidFill>
                            <a:latin typeface="Cambria Math" panose="02040503050406030204" pitchFamily="18" charset="0"/>
                          </a:rPr>
                          <m:t>𝑃𝑅</m:t>
                        </m:r>
                      </m:sub>
                      <m:sup>
                        <m:r>
                          <a:rPr lang="en-US" sz="2000" b="0" i="1" smtClean="0">
                            <a:solidFill>
                              <a:schemeClr val="accent1">
                                <a:lumMod val="50000"/>
                              </a:schemeClr>
                            </a:solidFill>
                            <a:latin typeface="Cambria Math" panose="02040503050406030204" pitchFamily="18" charset="0"/>
                          </a:rPr>
                          <m:t>𝑎𝑐𝑐</m:t>
                        </m:r>
                        <m:r>
                          <a:rPr lang="en-US" sz="2000" b="0" i="1" smtClean="0">
                            <a:solidFill>
                              <a:schemeClr val="accent1">
                                <a:lumMod val="50000"/>
                              </a:schemeClr>
                            </a:solidFill>
                            <a:latin typeface="Cambria Math" panose="02040503050406030204" pitchFamily="18" charset="0"/>
                          </a:rPr>
                          <m:t>0</m:t>
                        </m:r>
                      </m:sup>
                    </m:sSubSup>
                    <m:d>
                      <m:dPr>
                        <m:ctrlPr>
                          <a:rPr lang="en-US" sz="2000" b="0" i="1" smtClean="0">
                            <a:solidFill>
                              <a:schemeClr val="accent1">
                                <a:lumMod val="50000"/>
                              </a:schemeClr>
                            </a:solidFill>
                            <a:latin typeface="Cambria Math" panose="02040503050406030204" pitchFamily="18" charset="0"/>
                          </a:rPr>
                        </m:ctrlPr>
                      </m:dPr>
                      <m:e>
                        <m:r>
                          <a:rPr lang="en-US" sz="2000" i="0">
                            <a:solidFill>
                              <a:schemeClr val="accent1">
                                <a:lumMod val="50000"/>
                              </a:schemeClr>
                            </a:solidFill>
                            <a:latin typeface="Cambria Math" panose="02040503050406030204" pitchFamily="18" charset="0"/>
                          </a:rPr>
                          <m:t>𝒜</m:t>
                        </m:r>
                      </m:e>
                    </m:d>
                    <m:r>
                      <a:rPr lang="en-US" sz="2000" i="0">
                        <a:solidFill>
                          <a:schemeClr val="accent1">
                            <a:lumMod val="50000"/>
                          </a:schemeClr>
                        </a:solidFill>
                        <a:latin typeface="Cambria Math" panose="02040503050406030204" pitchFamily="18" charset="0"/>
                      </a:rPr>
                      <m:t>≤</m:t>
                    </m:r>
                  </m:oMath>
                </a14:m>
                <a:r>
                  <a:rPr lang="en-US" sz="2000" dirty="0">
                    <a:solidFill>
                      <a:schemeClr val="accent1">
                        <a:lumMod val="50000"/>
                      </a:schemeClr>
                    </a:solidFill>
                    <a:latin typeface="PT Serif" panose="020A0603040505020204" pitchFamily="18" charset="77"/>
                  </a:rPr>
                  <a:t> </a:t>
                </a:r>
                <a14:m>
                  <m:oMath xmlns:m="http://schemas.openxmlformats.org/officeDocument/2006/math">
                    <m:sSub>
                      <m:sSubPr>
                        <m:ctrlPr>
                          <a:rPr lang="en-US" sz="2000" b="0" i="1" smtClean="0">
                            <a:solidFill>
                              <a:schemeClr val="accent1">
                                <a:lumMod val="50000"/>
                              </a:schemeClr>
                            </a:solidFill>
                            <a:latin typeface="Cambria Math" panose="02040503050406030204" pitchFamily="18" charset="0"/>
                          </a:rPr>
                        </m:ctrlPr>
                      </m:sSubPr>
                      <m:e>
                        <m:r>
                          <a:rPr lang="en-US" sz="2000" b="0" i="0" smtClean="0">
                            <a:solidFill>
                              <a:schemeClr val="accent1">
                                <a:lumMod val="50000"/>
                              </a:schemeClr>
                            </a:solidFill>
                            <a:latin typeface="Cambria Math" panose="02040503050406030204" pitchFamily="18" charset="0"/>
                          </a:rPr>
                          <m:t> </m:t>
                        </m:r>
                        <m:r>
                          <m:rPr>
                            <m:sty m:val="p"/>
                          </m:rPr>
                          <a:rPr lang="en-US" sz="2000" b="0" i="0" smtClean="0">
                            <a:solidFill>
                              <a:schemeClr val="accent1">
                                <a:lumMod val="50000"/>
                              </a:schemeClr>
                            </a:solidFill>
                            <a:latin typeface="Cambria Math" panose="02040503050406030204" pitchFamily="18" charset="0"/>
                          </a:rPr>
                          <m:t>n</m:t>
                        </m:r>
                      </m:e>
                      <m:sub>
                        <m:r>
                          <m:rPr>
                            <m:sty m:val="p"/>
                          </m:rPr>
                          <a:rPr lang="en-US" sz="2000" b="0" i="0" smtClean="0">
                            <a:solidFill>
                              <a:schemeClr val="accent1">
                                <a:lumMod val="50000"/>
                              </a:schemeClr>
                            </a:solidFill>
                            <a:latin typeface="Cambria Math" panose="02040503050406030204" pitchFamily="18" charset="0"/>
                          </a:rPr>
                          <m:t>max</m:t>
                        </m:r>
                      </m:sub>
                    </m:sSub>
                    <m:r>
                      <a:rPr lang="en-US" sz="2000" b="0" i="0" smtClean="0">
                        <a:solidFill>
                          <a:schemeClr val="accent1">
                            <a:lumMod val="50000"/>
                          </a:schemeClr>
                        </a:solidFill>
                        <a:latin typeface="Cambria Math" panose="02040503050406030204" pitchFamily="18" charset="0"/>
                      </a:rPr>
                      <m:t> </m:t>
                    </m:r>
                    <m:sSubSup>
                      <m:sSubSupPr>
                        <m:ctrlPr>
                          <a:rPr lang="en-US" sz="2000" i="1">
                            <a:solidFill>
                              <a:schemeClr val="accent1">
                                <a:lumMod val="50000"/>
                              </a:schemeClr>
                            </a:solidFill>
                            <a:latin typeface="Cambria Math" panose="02040503050406030204" pitchFamily="18" charset="0"/>
                          </a:rPr>
                        </m:ctrlPr>
                      </m:sSubSupPr>
                      <m:e>
                        <m:r>
                          <a:rPr lang="en-US" sz="2000" i="1">
                            <a:solidFill>
                              <a:schemeClr val="dk2"/>
                            </a:solidFill>
                            <a:latin typeface="Cambria Math" panose="02040503050406030204" pitchFamily="18" charset="0"/>
                            <a:ea typeface="Cambria Math" panose="02040503050406030204" pitchFamily="18" charset="0"/>
                            <a:cs typeface="PT Serif"/>
                            <a:sym typeface="PT Serif"/>
                          </a:rPr>
                          <m:t>·</m:t>
                        </m:r>
                        <m:r>
                          <a:rPr lang="en-US" sz="2000" i="1">
                            <a:solidFill>
                              <a:schemeClr val="accent1">
                                <a:lumMod val="50000"/>
                              </a:schemeClr>
                            </a:solidFill>
                            <a:latin typeface="Cambria Math" panose="02040503050406030204" pitchFamily="18" charset="0"/>
                          </a:rPr>
                          <m:t>𝐴𝑑𝑣</m:t>
                        </m:r>
                      </m:e>
                      <m:sub>
                        <m:r>
                          <a:rPr lang="en-US" sz="2000" i="1">
                            <a:solidFill>
                              <a:schemeClr val="accent1">
                                <a:lumMod val="50000"/>
                              </a:schemeClr>
                            </a:solidFill>
                            <a:latin typeface="Cambria Math" panose="02040503050406030204" pitchFamily="18" charset="0"/>
                          </a:rPr>
                          <m:t>𝐵𝐿𝑆</m:t>
                        </m:r>
                      </m:sub>
                      <m:sup>
                        <m:r>
                          <a:rPr lang="en-US" sz="2000" i="1">
                            <a:solidFill>
                              <a:schemeClr val="accent1">
                                <a:lumMod val="50000"/>
                              </a:schemeClr>
                            </a:solidFill>
                            <a:latin typeface="Cambria Math" panose="02040503050406030204" pitchFamily="18" charset="0"/>
                          </a:rPr>
                          <m:t>𝑢𝑓</m:t>
                        </m:r>
                      </m:sup>
                    </m:sSubSup>
                  </m:oMath>
                </a14:m>
                <a:r>
                  <a:rPr lang="en-US" sz="2000" dirty="0">
                    <a:solidFill>
                      <a:schemeClr val="accent1">
                        <a:lumMod val="50000"/>
                      </a:schemeClr>
                    </a:solidFill>
                    <a:latin typeface="PT Serif" panose="020A0603040505020204" pitchFamily="18" charset="77"/>
                  </a:rPr>
                  <a:t>(</a:t>
                </a:r>
                <a14:m>
                  <m:oMath xmlns:m="http://schemas.openxmlformats.org/officeDocument/2006/math">
                    <m:sSub>
                      <m:sSubPr>
                        <m:ctrlPr>
                          <a:rPr lang="en-US" sz="2000" b="0" i="1" smtClean="0">
                            <a:solidFill>
                              <a:schemeClr val="accent1">
                                <a:lumMod val="50000"/>
                              </a:schemeClr>
                            </a:solidFill>
                            <a:latin typeface="Cambria Math" panose="02040503050406030204" pitchFamily="18" charset="0"/>
                          </a:rPr>
                        </m:ctrlPr>
                      </m:sSubPr>
                      <m:e>
                        <m:r>
                          <a:rPr lang="en-US" sz="2000">
                            <a:solidFill>
                              <a:schemeClr val="accent1">
                                <a:lumMod val="50000"/>
                              </a:schemeClr>
                            </a:solidFill>
                            <a:latin typeface="Cambria Math" panose="02040503050406030204" pitchFamily="18" charset="0"/>
                          </a:rPr>
                          <m:t>ℬ</m:t>
                        </m:r>
                      </m:e>
                      <m:sub>
                        <m:r>
                          <a:rPr lang="en-US" sz="2000" b="0" i="0" smtClean="0">
                            <a:solidFill>
                              <a:schemeClr val="accent1">
                                <a:lumMod val="50000"/>
                              </a:schemeClr>
                            </a:solidFill>
                            <a:latin typeface="Cambria Math" panose="02040503050406030204" pitchFamily="18" charset="0"/>
                          </a:rPr>
                          <m:t>2</m:t>
                        </m:r>
                      </m:sub>
                    </m:sSub>
                  </m:oMath>
                </a14:m>
                <a:r>
                  <a:rPr lang="en-US" sz="2000" dirty="0">
                    <a:solidFill>
                      <a:schemeClr val="accent1">
                        <a:lumMod val="50000"/>
                      </a:schemeClr>
                    </a:solidFill>
                    <a:latin typeface="PT Serif" panose="020A0603040505020204" pitchFamily="18" charset="77"/>
                  </a:rPr>
                  <a:t>)</a:t>
                </a:r>
              </a:p>
              <a:p>
                <a:pPr algn="ctr">
                  <a:lnSpc>
                    <a:spcPct val="150000"/>
                  </a:lnSpc>
                </a:pPr>
                <a:r>
                  <a:rPr lang="en-US" sz="2000" dirty="0">
                    <a:solidFill>
                      <a:schemeClr val="accent1">
                        <a:lumMod val="50000"/>
                      </a:schemeClr>
                    </a:solidFill>
                    <a:latin typeface="PT Serif" panose="020A0603040505020204" pitchFamily="18" charset="77"/>
                  </a:rPr>
                  <a:t>Where </a:t>
                </a:r>
                <a14:m>
                  <m:oMath xmlns:m="http://schemas.openxmlformats.org/officeDocument/2006/math">
                    <m:sSub>
                      <m:sSubPr>
                        <m:ctrlPr>
                          <a:rPr lang="en-US" sz="2000" b="0" i="1" smtClean="0">
                            <a:solidFill>
                              <a:schemeClr val="accent1">
                                <a:lumMod val="50000"/>
                              </a:schemeClr>
                            </a:solidFill>
                            <a:latin typeface="Cambria Math" panose="02040503050406030204" pitchFamily="18" charset="0"/>
                          </a:rPr>
                        </m:ctrlPr>
                      </m:sSubPr>
                      <m:e>
                        <m:r>
                          <m:rPr>
                            <m:sty m:val="p"/>
                          </m:rPr>
                          <a:rPr lang="en-US" sz="2000" b="0" i="0" smtClean="0">
                            <a:solidFill>
                              <a:schemeClr val="accent1">
                                <a:lumMod val="50000"/>
                              </a:schemeClr>
                            </a:solidFill>
                            <a:latin typeface="Cambria Math" panose="02040503050406030204" pitchFamily="18" charset="0"/>
                          </a:rPr>
                          <m:t>n</m:t>
                        </m:r>
                      </m:e>
                      <m:sub>
                        <m:r>
                          <m:rPr>
                            <m:sty m:val="p"/>
                          </m:rPr>
                          <a:rPr lang="en-US" sz="2000" b="0" i="0" smtClean="0">
                            <a:solidFill>
                              <a:schemeClr val="accent1">
                                <a:lumMod val="50000"/>
                              </a:schemeClr>
                            </a:solidFill>
                            <a:latin typeface="Cambria Math" panose="02040503050406030204" pitchFamily="18" charset="0"/>
                          </a:rPr>
                          <m:t>max</m:t>
                        </m:r>
                      </m:sub>
                    </m:sSub>
                  </m:oMath>
                </a14:m>
                <a:r>
                  <a:rPr lang="en-US" sz="2000" dirty="0">
                    <a:solidFill>
                      <a:schemeClr val="accent1">
                        <a:lumMod val="50000"/>
                      </a:schemeClr>
                    </a:solidFill>
                    <a:latin typeface="PT Serif" panose="020A0603040505020204" pitchFamily="18" charset="77"/>
                  </a:rPr>
                  <a:t> is an upper bound on #Signers.</a:t>
                </a:r>
              </a:p>
            </p:txBody>
          </p:sp>
        </mc:Choice>
        <mc:Fallback xmlns="">
          <p:sp>
            <p:nvSpPr>
              <p:cNvPr id="2" name="Rectangle 1">
                <a:extLst>
                  <a:ext uri="{FF2B5EF4-FFF2-40B4-BE49-F238E27FC236}">
                    <a16:creationId xmlns:a16="http://schemas.microsoft.com/office/drawing/2014/main" id="{0AB85DC8-AE01-1C77-7CBF-3708B9C9448D}"/>
                  </a:ext>
                </a:extLst>
              </p:cNvPr>
              <p:cNvSpPr>
                <a:spLocks noRot="1" noChangeAspect="1" noMove="1" noResize="1" noEditPoints="1" noAdjustHandles="1" noChangeArrowheads="1" noChangeShapeType="1" noTextEdit="1"/>
              </p:cNvSpPr>
              <p:nvPr/>
            </p:nvSpPr>
            <p:spPr>
              <a:xfrm>
                <a:off x="367747" y="1756737"/>
                <a:ext cx="8408505" cy="2815263"/>
              </a:xfrm>
              <a:prstGeom prst="rect">
                <a:avLst/>
              </a:prstGeom>
              <a:blipFill>
                <a:blip r:embed="rId3"/>
                <a:stretch>
                  <a:fillRect/>
                </a:stretch>
              </a:blipFill>
              <a:ln>
                <a:solidFill>
                  <a:schemeClr val="accent1">
                    <a:lumMod val="20000"/>
                    <a:lumOff val="8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108351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69"/>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101600" lvl="0" indent="0" algn="l" rtl="0">
              <a:spcBef>
                <a:spcPts val="0"/>
              </a:spcBef>
              <a:spcAft>
                <a:spcPts val="0"/>
              </a:spcAft>
              <a:buSzPts val="2000"/>
              <a:buNone/>
            </a:pPr>
            <a:r>
              <a:rPr lang="en-US" sz="2800" dirty="0"/>
              <a:t>Is BLS-PR acc-1 secure?</a:t>
            </a:r>
          </a:p>
        </p:txBody>
      </p:sp>
      <p:sp>
        <p:nvSpPr>
          <p:cNvPr id="1031" name="Google Shape;1031;p69"/>
          <p:cNvSpPr txBox="1">
            <a:spLocks noGrp="1"/>
          </p:cNvSpPr>
          <p:nvPr>
            <p:ph type="body" idx="1"/>
          </p:nvPr>
        </p:nvSpPr>
        <p:spPr>
          <a:xfrm>
            <a:off x="163025" y="670800"/>
            <a:ext cx="8795100" cy="3913500"/>
          </a:xfrm>
          <a:prstGeom prst="rect">
            <a:avLst/>
          </a:prstGeom>
        </p:spPr>
        <p:txBody>
          <a:bodyPr spcFirstLastPara="1" wrap="square" lIns="91425" tIns="91425" rIns="91425" bIns="91425" anchor="t" anchorCtr="0">
            <a:normAutofit/>
          </a:bodyPr>
          <a:lstStyle/>
          <a:p>
            <a:pPr marL="101600" lvl="0" indent="0" algn="l" rtl="0">
              <a:spcBef>
                <a:spcPts val="0"/>
              </a:spcBef>
              <a:spcAft>
                <a:spcPts val="0"/>
              </a:spcAft>
              <a:buSzPts val="2000"/>
              <a:buNone/>
            </a:pPr>
            <a:r>
              <a:rPr lang="en-US" sz="2200" dirty="0"/>
              <a:t>Answer: No!</a:t>
            </a:r>
            <a:endParaRPr sz="2200"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A343AC8-1F39-C53B-1B08-C61E90306094}"/>
                  </a:ext>
                </a:extLst>
              </p:cNvPr>
              <p:cNvSpPr/>
              <p:nvPr/>
            </p:nvSpPr>
            <p:spPr>
              <a:xfrm>
                <a:off x="367747" y="1756737"/>
                <a:ext cx="8408505" cy="134178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1">
                        <a:lumMod val="50000"/>
                      </a:schemeClr>
                    </a:solidFill>
                    <a:latin typeface="PT Serif" panose="020A0603040505020204" pitchFamily="18" charset="77"/>
                  </a:rPr>
                  <a:t>Thm. There exists an efficient adversary </a:t>
                </a:r>
                <a14:m>
                  <m:oMath xmlns:m="http://schemas.openxmlformats.org/officeDocument/2006/math">
                    <m:r>
                      <a:rPr lang="en-US" sz="2000" b="0" i="0" smtClean="0">
                        <a:solidFill>
                          <a:schemeClr val="accent1">
                            <a:lumMod val="50000"/>
                          </a:schemeClr>
                        </a:solidFill>
                        <a:latin typeface="Cambria Math" panose="02040503050406030204" pitchFamily="18" charset="0"/>
                      </a:rPr>
                      <m:t>𝒜</m:t>
                    </m:r>
                    <m:r>
                      <a:rPr lang="en-US" sz="2000" b="0" i="0" smtClean="0">
                        <a:solidFill>
                          <a:schemeClr val="accent1">
                            <a:lumMod val="50000"/>
                          </a:schemeClr>
                        </a:solidFill>
                        <a:latin typeface="Cambria Math" panose="02040503050406030204" pitchFamily="18" charset="0"/>
                      </a:rPr>
                      <m:t> </m:t>
                    </m:r>
                  </m:oMath>
                </a14:m>
                <a:r>
                  <a:rPr lang="en-US" sz="2000">
                    <a:solidFill>
                      <a:schemeClr val="accent1">
                        <a:lumMod val="50000"/>
                      </a:schemeClr>
                    </a:solidFill>
                    <a:latin typeface="PT Serif" panose="020A0603040505020204" pitchFamily="18" charset="77"/>
                  </a:rPr>
                  <a:t>such that</a:t>
                </a:r>
                <a14:m>
                  <m:oMath xmlns:m="http://schemas.openxmlformats.org/officeDocument/2006/math">
                    <m:sSubSup>
                      <m:sSubSupPr>
                        <m:ctrlPr>
                          <a:rPr lang="en-US" sz="2000" i="1">
                            <a:solidFill>
                              <a:schemeClr val="accent1">
                                <a:lumMod val="50000"/>
                              </a:schemeClr>
                            </a:solidFill>
                            <a:latin typeface="Cambria Math" panose="02040503050406030204" pitchFamily="18" charset="0"/>
                          </a:rPr>
                        </m:ctrlPr>
                      </m:sSubSupPr>
                      <m:e>
                        <m:r>
                          <a:rPr lang="en-US" sz="2000" b="0" i="1" smtClean="0">
                            <a:solidFill>
                              <a:schemeClr val="accent1">
                                <a:lumMod val="50000"/>
                              </a:schemeClr>
                            </a:solidFill>
                            <a:latin typeface="Cambria Math" panose="02040503050406030204" pitchFamily="18" charset="0"/>
                          </a:rPr>
                          <m:t>  </m:t>
                        </m:r>
                        <m:r>
                          <a:rPr lang="en-US" sz="2000" i="1">
                            <a:solidFill>
                              <a:schemeClr val="accent1">
                                <a:lumMod val="50000"/>
                              </a:schemeClr>
                            </a:solidFill>
                            <a:latin typeface="Cambria Math" panose="02040503050406030204" pitchFamily="18" charset="0"/>
                          </a:rPr>
                          <m:t>𝐴𝑑𝑣</m:t>
                        </m:r>
                      </m:e>
                      <m:sub>
                        <m:r>
                          <a:rPr lang="en-US" sz="2000" i="1">
                            <a:solidFill>
                              <a:schemeClr val="accent1">
                                <a:lumMod val="50000"/>
                              </a:schemeClr>
                            </a:solidFill>
                            <a:latin typeface="Cambria Math" panose="02040503050406030204" pitchFamily="18" charset="0"/>
                          </a:rPr>
                          <m:t>𝐵𝐿𝑆</m:t>
                        </m:r>
                        <m:r>
                          <a:rPr lang="en-US" sz="2000" b="0" i="1" smtClean="0">
                            <a:solidFill>
                              <a:schemeClr val="accent1">
                                <a:lumMod val="50000"/>
                              </a:schemeClr>
                            </a:solidFill>
                            <a:latin typeface="Cambria Math" panose="02040503050406030204" pitchFamily="18" charset="0"/>
                          </a:rPr>
                          <m:t>−</m:t>
                        </m:r>
                        <m:r>
                          <a:rPr lang="en-US" sz="2000" b="0" i="1" smtClean="0">
                            <a:solidFill>
                              <a:schemeClr val="accent1">
                                <a:lumMod val="50000"/>
                              </a:schemeClr>
                            </a:solidFill>
                            <a:latin typeface="Cambria Math" panose="02040503050406030204" pitchFamily="18" charset="0"/>
                          </a:rPr>
                          <m:t>𝑃𝑅</m:t>
                        </m:r>
                      </m:sub>
                      <m:sup>
                        <m:r>
                          <a:rPr lang="en-US" sz="2000" b="0" i="1" smtClean="0">
                            <a:solidFill>
                              <a:schemeClr val="accent1">
                                <a:lumMod val="50000"/>
                              </a:schemeClr>
                            </a:solidFill>
                            <a:latin typeface="Cambria Math" panose="02040503050406030204" pitchFamily="18" charset="0"/>
                          </a:rPr>
                          <m:t>𝑎𝑐𝑐</m:t>
                        </m:r>
                        <m:r>
                          <a:rPr lang="en-US" sz="2000" b="0" i="1" smtClean="0">
                            <a:solidFill>
                              <a:schemeClr val="accent1">
                                <a:lumMod val="50000"/>
                              </a:schemeClr>
                            </a:solidFill>
                            <a:latin typeface="Cambria Math" panose="02040503050406030204" pitchFamily="18" charset="0"/>
                          </a:rPr>
                          <m:t>1</m:t>
                        </m:r>
                      </m:sup>
                    </m:sSubSup>
                    <m:d>
                      <m:dPr>
                        <m:ctrlPr>
                          <a:rPr lang="en-US" sz="2000" b="0" i="1" smtClean="0">
                            <a:solidFill>
                              <a:schemeClr val="accent1">
                                <a:lumMod val="50000"/>
                              </a:schemeClr>
                            </a:solidFill>
                            <a:latin typeface="Cambria Math" panose="02040503050406030204" pitchFamily="18" charset="0"/>
                          </a:rPr>
                        </m:ctrlPr>
                      </m:dPr>
                      <m:e>
                        <m:r>
                          <a:rPr lang="en-US" sz="2000" i="0">
                            <a:solidFill>
                              <a:schemeClr val="accent1">
                                <a:lumMod val="50000"/>
                              </a:schemeClr>
                            </a:solidFill>
                            <a:latin typeface="Cambria Math" panose="02040503050406030204" pitchFamily="18" charset="0"/>
                          </a:rPr>
                          <m:t>𝒜</m:t>
                        </m:r>
                      </m:e>
                    </m:d>
                    <m:r>
                      <a:rPr lang="en-US" sz="2000" b="0" i="0" smtClean="0">
                        <a:solidFill>
                          <a:schemeClr val="accent1">
                            <a:lumMod val="50000"/>
                          </a:schemeClr>
                        </a:solidFill>
                        <a:latin typeface="Cambria Math" panose="02040503050406030204" pitchFamily="18" charset="0"/>
                      </a:rPr>
                      <m:t>=1.</m:t>
                    </m:r>
                  </m:oMath>
                </a14:m>
                <a:endParaRPr lang="en-US" sz="2000" baseline="30000">
                  <a:solidFill>
                    <a:schemeClr val="accent1">
                      <a:lumMod val="50000"/>
                    </a:schemeClr>
                  </a:solidFill>
                  <a:latin typeface="PT Serif" panose="020A0603040505020204" pitchFamily="18" charset="77"/>
                </a:endParaRPr>
              </a:p>
            </p:txBody>
          </p:sp>
        </mc:Choice>
        <mc:Fallback xmlns="">
          <p:sp>
            <p:nvSpPr>
              <p:cNvPr id="4" name="Rectangle 3">
                <a:extLst>
                  <a:ext uri="{FF2B5EF4-FFF2-40B4-BE49-F238E27FC236}">
                    <a16:creationId xmlns:a16="http://schemas.microsoft.com/office/drawing/2014/main" id="{3A343AC8-1F39-C53B-1B08-C61E90306094}"/>
                  </a:ext>
                </a:extLst>
              </p:cNvPr>
              <p:cNvSpPr>
                <a:spLocks noRot="1" noChangeAspect="1" noMove="1" noResize="1" noEditPoints="1" noAdjustHandles="1" noChangeArrowheads="1" noChangeShapeType="1" noTextEdit="1"/>
              </p:cNvSpPr>
              <p:nvPr/>
            </p:nvSpPr>
            <p:spPr>
              <a:xfrm>
                <a:off x="367747" y="1756737"/>
                <a:ext cx="8408505" cy="1341783"/>
              </a:xfrm>
              <a:prstGeom prst="rect">
                <a:avLst/>
              </a:prstGeom>
              <a:blipFill>
                <a:blip r:embed="rId3"/>
                <a:stretch>
                  <a:fillRect l="-300"/>
                </a:stretch>
              </a:blipFill>
              <a:ln>
                <a:solidFill>
                  <a:schemeClr val="accent1">
                    <a:lumMod val="20000"/>
                    <a:lumOff val="8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85292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3394-33B9-B008-335F-C3720A75B879}"/>
              </a:ext>
            </a:extLst>
          </p:cNvPr>
          <p:cNvSpPr>
            <a:spLocks noGrp="1"/>
          </p:cNvSpPr>
          <p:nvPr>
            <p:ph type="title"/>
          </p:nvPr>
        </p:nvSpPr>
        <p:spPr/>
        <p:txBody>
          <a:bodyPr>
            <a:normAutofit fontScale="90000"/>
          </a:bodyPr>
          <a:lstStyle/>
          <a:p>
            <a:r>
              <a:rPr lang="en-US" dirty="0"/>
              <a:t>Unforgeability of Signatures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22579FA-5DB3-F560-3709-2C852DA92150}"/>
                  </a:ext>
                </a:extLst>
              </p:cNvPr>
              <p:cNvSpPr>
                <a:spLocks noGrp="1"/>
              </p:cNvSpPr>
              <p:nvPr>
                <p:ph type="body" idx="1"/>
              </p:nvPr>
            </p:nvSpPr>
            <p:spPr/>
            <p:txBody>
              <a:bodyPr>
                <a:normAutofit/>
              </a:bodyPr>
              <a:lstStyle/>
              <a:p>
                <a:pPr marL="114300" indent="0">
                  <a:buNone/>
                </a:pPr>
                <a:r>
                  <a:rPr lang="en-US" sz="2400" dirty="0"/>
                  <a:t>Attacker who gets </a:t>
                </a:r>
                <a14:m>
                  <m:oMath xmlns:m="http://schemas.openxmlformats.org/officeDocument/2006/math">
                    <m:r>
                      <a:rPr lang="en-US" sz="2400" i="1">
                        <a:latin typeface="Cambria Math" panose="02040503050406030204" pitchFamily="18" charset="0"/>
                      </a:rPr>
                      <m:t>𝑝𝑘</m:t>
                    </m:r>
                    <m:r>
                      <a:rPr lang="en-US" sz="2400" b="0" i="0" smtClean="0">
                        <a:latin typeface="Cambria Math" panose="02040503050406030204" pitchFamily="18" charset="0"/>
                      </a:rPr>
                      <m:t> </m:t>
                    </m:r>
                  </m:oMath>
                </a14:m>
                <a:r>
                  <a:rPr lang="en-US" sz="2400" dirty="0"/>
                  <a:t>and sigs on messages of their choice,</a:t>
                </a:r>
              </a:p>
              <a:p>
                <a:pPr marL="114300" indent="0">
                  <a:buNone/>
                </a:pPr>
                <a:r>
                  <a:rPr lang="en-US" sz="2400" dirty="0"/>
                  <a:t>	</a:t>
                </a:r>
              </a:p>
              <a:p>
                <a:pPr marL="114300" indent="0" algn="ctr">
                  <a:buNone/>
                </a:pPr>
                <a:r>
                  <a:rPr lang="en-US" sz="2400" dirty="0"/>
                  <a:t>Cannot forge sig on a new msg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m:t>
                        </m:r>
                      </m:sup>
                    </m:sSup>
                  </m:oMath>
                </a14:m>
                <a:endParaRPr lang="en-US" sz="2400" dirty="0"/>
              </a:p>
            </p:txBody>
          </p:sp>
        </mc:Choice>
        <mc:Fallback xmlns="">
          <p:sp>
            <p:nvSpPr>
              <p:cNvPr id="3" name="Text Placeholder 2">
                <a:extLst>
                  <a:ext uri="{FF2B5EF4-FFF2-40B4-BE49-F238E27FC236}">
                    <a16:creationId xmlns:a16="http://schemas.microsoft.com/office/drawing/2014/main" id="{122579FA-5DB3-F560-3709-2C852DA92150}"/>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pic>
        <p:nvPicPr>
          <p:cNvPr id="5" name="Google Shape;74;p15">
            <a:extLst>
              <a:ext uri="{FF2B5EF4-FFF2-40B4-BE49-F238E27FC236}">
                <a16:creationId xmlns:a16="http://schemas.microsoft.com/office/drawing/2014/main" id="{69FCADF0-67A0-FB5C-6172-929CAC1B58C0}"/>
              </a:ext>
            </a:extLst>
          </p:cNvPr>
          <p:cNvPicPr preferRelativeResize="0"/>
          <p:nvPr/>
        </p:nvPicPr>
        <p:blipFill>
          <a:blip r:embed="rId4">
            <a:alphaModFix/>
          </a:blip>
          <a:stretch>
            <a:fillRect/>
          </a:stretch>
        </p:blipFill>
        <p:spPr>
          <a:xfrm>
            <a:off x="4143549" y="2505630"/>
            <a:ext cx="834050" cy="1152898"/>
          </a:xfrm>
          <a:prstGeom prst="rect">
            <a:avLst/>
          </a:prstGeom>
          <a:noFill/>
          <a:ln>
            <a:noFill/>
          </a:ln>
        </p:spPr>
      </p:pic>
      <p:sp>
        <p:nvSpPr>
          <p:cNvPr id="6" name="Google Shape;121;p17">
            <a:extLst>
              <a:ext uri="{FF2B5EF4-FFF2-40B4-BE49-F238E27FC236}">
                <a16:creationId xmlns:a16="http://schemas.microsoft.com/office/drawing/2014/main" id="{358091A8-A037-07D5-013C-B046CCAA5260}"/>
              </a:ext>
            </a:extLst>
          </p:cNvPr>
          <p:cNvSpPr txBox="1"/>
          <p:nvPr/>
        </p:nvSpPr>
        <p:spPr>
          <a:xfrm>
            <a:off x="2404016" y="3757482"/>
            <a:ext cx="4313117"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rgbClr val="FF6E6B"/>
                </a:solidFill>
                <a:latin typeface="PT Serif"/>
                <a:ea typeface="PT Serif"/>
                <a:cs typeface="PT Serif"/>
                <a:sym typeface="PT Serif"/>
              </a:rPr>
              <a:t>But what if Alice gets hacked?</a:t>
            </a:r>
          </a:p>
          <a:p>
            <a:pPr marL="0" lvl="0" indent="0" algn="l" rtl="0">
              <a:spcBef>
                <a:spcPts val="0"/>
              </a:spcBef>
              <a:spcAft>
                <a:spcPts val="0"/>
              </a:spcAft>
              <a:buNone/>
            </a:pPr>
            <a:r>
              <a:rPr lang="en" sz="2400" dirty="0">
                <a:solidFill>
                  <a:srgbClr val="FF6E6B"/>
                </a:solidFill>
                <a:latin typeface="PT Serif"/>
                <a:ea typeface="PT Serif"/>
                <a:cs typeface="PT Serif"/>
                <a:sym typeface="PT Serif"/>
              </a:rPr>
              <a:t>⇒ Attacker can sign anything!</a:t>
            </a:r>
            <a:endParaRPr sz="2400" dirty="0">
              <a:solidFill>
                <a:srgbClr val="FF6E6B"/>
              </a:solidFill>
              <a:latin typeface="PT Serif"/>
              <a:ea typeface="PT Serif"/>
              <a:cs typeface="PT Serif"/>
              <a:sym typeface="PT Serif"/>
            </a:endParaRPr>
          </a:p>
        </p:txBody>
      </p:sp>
      <p:pic>
        <p:nvPicPr>
          <p:cNvPr id="7" name="Google Shape;165;p21">
            <a:extLst>
              <a:ext uri="{FF2B5EF4-FFF2-40B4-BE49-F238E27FC236}">
                <a16:creationId xmlns:a16="http://schemas.microsoft.com/office/drawing/2014/main" id="{84055736-3AD8-ACE5-4873-1A6BEB5794FB}"/>
              </a:ext>
            </a:extLst>
          </p:cNvPr>
          <p:cNvPicPr preferRelativeResize="0"/>
          <p:nvPr/>
        </p:nvPicPr>
        <p:blipFill>
          <a:blip r:embed="rId5">
            <a:alphaModFix/>
          </a:blip>
          <a:stretch>
            <a:fillRect/>
          </a:stretch>
        </p:blipFill>
        <p:spPr>
          <a:xfrm>
            <a:off x="3839792" y="2565774"/>
            <a:ext cx="690275" cy="674124"/>
          </a:xfrm>
          <a:prstGeom prst="rect">
            <a:avLst/>
          </a:prstGeom>
          <a:noFill/>
          <a:ln>
            <a:noFill/>
          </a:ln>
        </p:spPr>
      </p:pic>
    </p:spTree>
    <p:extLst>
      <p:ext uri="{BB962C8B-B14F-4D97-AF65-F5344CB8AC3E}">
        <p14:creationId xmlns:p14="http://schemas.microsoft.com/office/powerpoint/2010/main" val="41548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56"/>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Our Constructions for ATS with Proactive Refresh</a:t>
            </a:r>
            <a:endParaRPr dirty="0"/>
          </a:p>
        </p:txBody>
      </p:sp>
      <mc:AlternateContent xmlns:mc="http://schemas.openxmlformats.org/markup-compatibility/2006" xmlns:a14="http://schemas.microsoft.com/office/drawing/2010/main">
        <mc:Choice Requires="a14">
          <p:graphicFrame>
            <p:nvGraphicFramePr>
              <p:cNvPr id="781" name="Google Shape;781;p56"/>
              <p:cNvGraphicFramePr/>
              <p:nvPr/>
            </p:nvGraphicFramePr>
            <p:xfrm>
              <a:off x="303700" y="701375"/>
              <a:ext cx="8520601" cy="4365445"/>
            </p:xfrm>
            <a:graphic>
              <a:graphicData uri="http://schemas.openxmlformats.org/drawingml/2006/table">
                <a:tbl>
                  <a:tblPr>
                    <a:noFill/>
                    <a:tableStyleId>{D8BEB3EA-E940-472B-8125-216AE72E8D71}</a:tableStyleId>
                  </a:tblPr>
                  <a:tblGrid>
                    <a:gridCol w="2797309">
                      <a:extLst>
                        <a:ext uri="{9D8B030D-6E8A-4147-A177-3AD203B41FA5}">
                          <a16:colId xmlns:a16="http://schemas.microsoft.com/office/drawing/2014/main" val="20000"/>
                        </a:ext>
                      </a:extLst>
                    </a:gridCol>
                    <a:gridCol w="3478695">
                      <a:extLst>
                        <a:ext uri="{9D8B030D-6E8A-4147-A177-3AD203B41FA5}">
                          <a16:colId xmlns:a16="http://schemas.microsoft.com/office/drawing/2014/main" val="20001"/>
                        </a:ext>
                      </a:extLst>
                    </a:gridCol>
                    <a:gridCol w="2244597">
                      <a:extLst>
                        <a:ext uri="{9D8B030D-6E8A-4147-A177-3AD203B41FA5}">
                          <a16:colId xmlns:a16="http://schemas.microsoft.com/office/drawing/2014/main" val="20002"/>
                        </a:ext>
                      </a:extLst>
                    </a:gridCol>
                  </a:tblGrid>
                  <a:tr h="474399">
                    <a:tc>
                      <a:txBody>
                        <a:bodyPr/>
                        <a:lstStyle/>
                        <a:p>
                          <a:pPr marL="0" lvl="0" indent="0" algn="l" rtl="0">
                            <a:spcBef>
                              <a:spcPts val="0"/>
                            </a:spcBef>
                            <a:spcAft>
                              <a:spcPts val="0"/>
                            </a:spcAft>
                            <a:buNone/>
                          </a:pP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Security</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Efficiency</a:t>
                          </a:r>
                          <a:endParaRPr sz="20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0"/>
                      </a:ext>
                    </a:extLst>
                  </a:tr>
                  <a:tr h="474399">
                    <a:tc>
                      <a:txBody>
                        <a:bodyPr/>
                        <a:lstStyle/>
                        <a:p>
                          <a:pPr marL="0" lvl="0" indent="0" algn="l" rtl="0">
                            <a:spcBef>
                              <a:spcPts val="0"/>
                            </a:spcBef>
                            <a:spcAft>
                              <a:spcPts val="0"/>
                            </a:spcAft>
                            <a:buNone/>
                          </a:pPr>
                          <a:r>
                            <a:rPr lang="en" sz="2000" dirty="0">
                              <a:latin typeface="PT Serif"/>
                              <a:ea typeface="PT Serif"/>
                              <a:cs typeface="PT Serif"/>
                              <a:sym typeface="PT Serif"/>
                            </a:rPr>
                            <a:t>Combinatorial ATS-PR</a:t>
                          </a:r>
                          <a:endParaRPr sz="2000" dirty="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pPr marL="0" lvl="0" indent="0" algn="l" rtl="0">
                            <a:spcBef>
                              <a:spcPts val="0"/>
                            </a:spcBef>
                            <a:spcAft>
                              <a:spcPts val="0"/>
                            </a:spcAft>
                            <a:buNone/>
                          </a:pPr>
                          <a:r>
                            <a:rPr lang="en" sz="1900">
                              <a:latin typeface="PT Serif"/>
                              <a:ea typeface="PT Serif"/>
                              <a:cs typeface="PT Serif"/>
                              <a:sym typeface="PT Serif"/>
                            </a:rPr>
                            <a:t>When </a:t>
                          </a:r>
                          <a14:m>
                            <m:oMath xmlns:m="http://schemas.openxmlformats.org/officeDocument/2006/math">
                              <m:d>
                                <m:dPr>
                                  <m:ctrlPr>
                                    <a:rPr lang="en-US" sz="1900" i="1" smtClean="0">
                                      <a:latin typeface="Cambria Math" panose="02040503050406030204" pitchFamily="18" charset="0"/>
                                      <a:ea typeface="PT Serif"/>
                                      <a:cs typeface="PT Serif"/>
                                      <a:sym typeface="PT Serif"/>
                                    </a:rPr>
                                  </m:ctrlPr>
                                </m:dPr>
                                <m:e>
                                  <m:f>
                                    <m:fPr>
                                      <m:type m:val="noBar"/>
                                      <m:ctrlPr>
                                        <a:rPr lang="en-US" sz="1900" i="1" smtClean="0">
                                          <a:latin typeface="Cambria Math" panose="02040503050406030204" pitchFamily="18" charset="0"/>
                                          <a:ea typeface="PT Serif"/>
                                          <a:cs typeface="PT Serif"/>
                                          <a:sym typeface="PT Serif"/>
                                        </a:rPr>
                                      </m:ctrlPr>
                                    </m:fPr>
                                    <m:num>
                                      <m:r>
                                        <a:rPr lang="en-US" sz="1900" i="1" smtClean="0">
                                          <a:latin typeface="Cambria Math" panose="02040503050406030204" pitchFamily="18" charset="0"/>
                                          <a:ea typeface="PT Serif"/>
                                          <a:cs typeface="PT Serif"/>
                                          <a:sym typeface="PT Serif"/>
                                        </a:rPr>
                                        <m:t>𝑛</m:t>
                                      </m:r>
                                    </m:num>
                                    <m:den>
                                      <m:r>
                                        <a:rPr lang="en-US" sz="1900" b="0" i="1" smtClean="0">
                                          <a:latin typeface="Cambria Math" panose="02040503050406030204" pitchFamily="18" charset="0"/>
                                          <a:ea typeface="PT Serif"/>
                                          <a:cs typeface="PT Serif"/>
                                          <a:sym typeface="PT Serif"/>
                                        </a:rPr>
                                        <m:t>𝑡</m:t>
                                      </m:r>
                                    </m:den>
                                  </m:f>
                                </m:e>
                              </m:d>
                            </m:oMath>
                          </a14:m>
                          <a:r>
                            <a:rPr lang="en" sz="1900">
                              <a:latin typeface="PT Serif"/>
                              <a:ea typeface="PT Serif"/>
                              <a:cs typeface="PT Serif"/>
                              <a:sym typeface="PT Serif"/>
                            </a:rPr>
                            <a:t> small</a:t>
                          </a:r>
                          <a:endParaRPr sz="19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1"/>
                      </a:ext>
                    </a:extLst>
                  </a:tr>
                  <a:tr h="474399">
                    <a:tc>
                      <a:txBody>
                        <a:bodyPr/>
                        <a:lstStyle/>
                        <a:p>
                          <a:pPr marL="0" lvl="0" indent="0" algn="l" rtl="0">
                            <a:spcBef>
                              <a:spcPts val="0"/>
                            </a:spcBef>
                            <a:spcAft>
                              <a:spcPts val="0"/>
                            </a:spcAft>
                            <a:buNone/>
                          </a:pPr>
                          <a:r>
                            <a:rPr lang="en" sz="2000" dirty="0">
                              <a:latin typeface="PT Serif"/>
                              <a:ea typeface="PT Serif"/>
                              <a:cs typeface="PT Serif"/>
                              <a:sym typeface="PT Serif"/>
                            </a:rPr>
                            <a:t>2-Level ATS-PR</a:t>
                          </a:r>
                          <a:r>
                            <a:rPr lang="en" sz="2000" dirty="0">
                              <a:latin typeface="PT Serif"/>
                              <a:ea typeface="PT Serif"/>
                              <a:cs typeface="PT Serif"/>
                            </a:rPr>
                            <a:t> </a:t>
                          </a: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a:solidFill>
                                <a:schemeClr val="dk1"/>
                              </a:solidFill>
                              <a:latin typeface="PT Serif"/>
                              <a:ea typeface="PT Serif"/>
                              <a:cs typeface="PT Serif"/>
                              <a:sym typeface="PT Serif"/>
                            </a:rPr>
                            <a:t>uf-1 and acc-1</a:t>
                          </a:r>
                          <a:endParaRPr sz="1900">
                            <a:latin typeface="PT Serif"/>
                            <a:ea typeface="PT Serif"/>
                            <a:cs typeface="PT Serif"/>
                            <a:sym typeface="PT Serif"/>
                          </a:endParaRPr>
                        </a:p>
                      </a:txBody>
                      <a:tcPr marL="91425" marR="91425" marT="91425" marB="91425">
                        <a:solidFill>
                          <a:srgbClr val="D9EAD3"/>
                        </a:solidFill>
                      </a:tcPr>
                    </a:tc>
                    <a:tc>
                      <a:txBody>
                        <a:bodyPr/>
                        <a:lstStyle/>
                        <a:p>
                          <a:pPr marL="0" lvl="0" indent="0" algn="l" rtl="0">
                            <a:spcBef>
                              <a:spcPts val="0"/>
                            </a:spcBef>
                            <a:spcAft>
                              <a:spcPts val="0"/>
                            </a:spcAft>
                            <a:buNone/>
                          </a:pPr>
                          <a:r>
                            <a:rPr lang="en" sz="1900" dirty="0">
                              <a:latin typeface="PT Serif"/>
                              <a:ea typeface="PT Serif"/>
                              <a:cs typeface="PT Serif"/>
                              <a:sym typeface="PT Serif"/>
                            </a:rPr>
                            <a:t>Large signatures</a:t>
                          </a:r>
                          <a:endParaRPr sz="1900" dirty="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2"/>
                      </a:ext>
                    </a:extLst>
                  </a:tr>
                  <a:tr h="474399">
                    <a:tc>
                      <a:txBody>
                        <a:bodyPr/>
                        <a:lstStyle/>
                        <a:p>
                          <a:pPr marL="0" lvl="0" indent="0" algn="l" rtl="0">
                            <a:spcBef>
                              <a:spcPts val="0"/>
                            </a:spcBef>
                            <a:spcAft>
                              <a:spcPts val="0"/>
                            </a:spcAft>
                            <a:buNone/>
                          </a:pPr>
                          <a:r>
                            <a:rPr lang="en" sz="2000">
                              <a:latin typeface="PT Serif"/>
                              <a:ea typeface="PT Serif"/>
                              <a:cs typeface="PT Serif"/>
                              <a:sym typeface="PT Serif"/>
                            </a:rPr>
                            <a:t>RSA-based</a:t>
                          </a:r>
                          <a:endParaRPr sz="200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pPr marL="0" lvl="0" indent="0" algn="l" rtl="0">
                            <a:spcBef>
                              <a:spcPts val="0"/>
                            </a:spcBef>
                            <a:spcAft>
                              <a:spcPts val="0"/>
                            </a:spcAft>
                            <a:buNone/>
                          </a:pPr>
                          <a:r>
                            <a:rPr lang="en" sz="1900" dirty="0">
                              <a:solidFill>
                                <a:schemeClr val="dk1"/>
                              </a:solidFill>
                              <a:latin typeface="PT Serif"/>
                              <a:ea typeface="PT Serif"/>
                              <a:cs typeface="PT Serif"/>
                              <a:sym typeface="PT Serif"/>
                            </a:rPr>
                            <a:t>Short</a:t>
                          </a:r>
                          <a:r>
                            <a:rPr lang="en" sz="1900" dirty="0">
                              <a:latin typeface="PT Serif"/>
                              <a:ea typeface="PT Serif"/>
                              <a:cs typeface="PT Serif"/>
                              <a:sym typeface="PT Serif"/>
                            </a:rPr>
                            <a:t>-</a:t>
                          </a:r>
                          <a:r>
                            <a:rPr lang="en" sz="1900" dirty="0" err="1">
                              <a:latin typeface="PT Serif"/>
                              <a:ea typeface="PT Serif"/>
                              <a:cs typeface="PT Serif"/>
                              <a:sym typeface="PT Serif"/>
                            </a:rPr>
                            <a:t>ish</a:t>
                          </a:r>
                          <a:r>
                            <a:rPr lang="en" sz="1900" dirty="0">
                              <a:latin typeface="PT Serif"/>
                              <a:ea typeface="PT Serif"/>
                              <a:cs typeface="PT Serif"/>
                              <a:sym typeface="PT Serif"/>
                            </a:rPr>
                            <a:t> signatures</a:t>
                          </a:r>
                          <a:endParaRPr sz="1900" dirty="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3"/>
                      </a:ext>
                    </a:extLst>
                  </a:tr>
                  <a:tr h="1022957">
                    <a:tc>
                      <a:txBody>
                        <a:bodyPr/>
                        <a:lstStyle/>
                        <a:p>
                          <a:pPr marL="0" lvl="0" indent="0" algn="l" rtl="0">
                            <a:spcBef>
                              <a:spcPts val="0"/>
                            </a:spcBef>
                            <a:spcAft>
                              <a:spcPts val="0"/>
                            </a:spcAft>
                            <a:buNone/>
                          </a:pPr>
                          <a:r>
                            <a:rPr lang="en" sz="2000">
                              <a:latin typeface="PT Serif"/>
                              <a:ea typeface="PT Serif"/>
                              <a:cs typeface="PT Serif"/>
                              <a:sym typeface="PT Serif"/>
                            </a:rPr>
                            <a:t>BLS-based</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uf-0 and acc-0</a:t>
                          </a:r>
                          <a:endParaRPr sz="1900" dirty="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(semi-adaptive uf-1 with stronger assumptions)</a:t>
                          </a:r>
                          <a:endParaRPr sz="19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Short</a:t>
                          </a:r>
                          <a:r>
                            <a:rPr lang="en" sz="1900">
                              <a:latin typeface="PT Serif"/>
                              <a:ea typeface="PT Serif"/>
                              <a:cs typeface="PT Serif"/>
                              <a:sym typeface="PT Serif"/>
                            </a:rPr>
                            <a:t> signatures</a:t>
                          </a:r>
                          <a:endParaRPr sz="190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4"/>
                      </a:ext>
                    </a:extLst>
                  </a:tr>
                  <a:tr h="1022957">
                    <a:tc>
                      <a:txBody>
                        <a:bodyPr/>
                        <a:lstStyle/>
                        <a:p>
                          <a:pPr marL="0" lvl="0" indent="0" algn="l" rtl="0">
                            <a:spcBef>
                              <a:spcPts val="0"/>
                            </a:spcBef>
                            <a:spcAft>
                              <a:spcPts val="0"/>
                            </a:spcAft>
                            <a:buNone/>
                          </a:pPr>
                          <a:r>
                            <a:rPr lang="en" sz="2000" dirty="0" err="1">
                              <a:latin typeface="PT Serif"/>
                              <a:ea typeface="PT Serif"/>
                              <a:cs typeface="PT Serif"/>
                              <a:sym typeface="PT Serif"/>
                            </a:rPr>
                            <a:t>Schnorr</a:t>
                          </a:r>
                          <a:r>
                            <a:rPr lang="en" sz="2000" dirty="0">
                              <a:latin typeface="PT Serif"/>
                              <a:ea typeface="PT Serif"/>
                              <a:cs typeface="PT Serif"/>
                              <a:sym typeface="PT Serif"/>
                            </a:rPr>
                            <a:t>-based</a:t>
                          </a:r>
                          <a:endParaRPr sz="2000" dirty="0">
                            <a:latin typeface="PT Serif"/>
                            <a:ea typeface="PT Serif"/>
                            <a:cs typeface="PT Serif"/>
                            <a:sym typeface="PT Serif"/>
                          </a:endParaRPr>
                        </a:p>
                      </a:txBody>
                      <a:tcPr marL="91425" marR="91425" marT="91425" marB="91425"/>
                    </a:tc>
                    <a:tc>
                      <a:txBody>
                        <a:bodyPr/>
                        <a:lstStyle/>
                        <a:p>
                          <a:pPr marL="0" lvl="0" indent="0" algn="l">
                            <a:spcBef>
                              <a:spcPts val="0"/>
                            </a:spcBef>
                            <a:spcAft>
                              <a:spcPts val="0"/>
                            </a:spcAft>
                            <a:buNone/>
                          </a:pPr>
                          <a:r>
                            <a:rPr lang="en" sz="1900" b="0" i="0" u="none" strike="noStrike" noProof="0" dirty="0">
                              <a:solidFill>
                                <a:schemeClr val="dk1"/>
                              </a:solidFill>
                              <a:latin typeface="PT Serif"/>
                            </a:rPr>
                            <a:t>uf-0 and acc-0</a:t>
                          </a:r>
                          <a:endParaRPr lang="en-US" sz="1900" b="0" i="0" u="none" strike="noStrike" noProof="0" dirty="0"/>
                        </a:p>
                        <a:p>
                          <a:pPr marL="0" lvl="0" indent="0" algn="l">
                            <a:spcBef>
                              <a:spcPts val="0"/>
                            </a:spcBef>
                            <a:spcAft>
                              <a:spcPts val="0"/>
                            </a:spcAft>
                            <a:buNone/>
                          </a:pPr>
                          <a:r>
                            <a:rPr lang="en" sz="1900" b="0" i="0" u="none" strike="noStrike" noProof="0" dirty="0">
                              <a:solidFill>
                                <a:schemeClr val="dk1"/>
                              </a:solidFill>
                              <a:latin typeface="PT Serif"/>
                            </a:rPr>
                            <a:t>(</a:t>
                          </a:r>
                          <a:r>
                            <a:rPr lang="en" sz="1900" dirty="0">
                              <a:solidFill>
                                <a:schemeClr val="dk1"/>
                              </a:solidFill>
                              <a:latin typeface="PT Serif"/>
                              <a:ea typeface="PT Serif"/>
                              <a:cs typeface="PT Serif"/>
                              <a:sym typeface="PT Serif"/>
                            </a:rPr>
                            <a:t>semi-adaptive </a:t>
                          </a:r>
                          <a:r>
                            <a:rPr lang="en" sz="1900" b="0" i="0" u="none" strike="noStrike" noProof="0" dirty="0">
                              <a:solidFill>
                                <a:schemeClr val="dk1"/>
                              </a:solidFill>
                              <a:latin typeface="PT Serif"/>
                            </a:rPr>
                            <a:t>uf-1 with stronger assumptions)</a:t>
                          </a:r>
                          <a:endParaRPr dirty="0">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Short signatures</a:t>
                          </a:r>
                          <a:endParaRPr sz="1900" dirty="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5"/>
                      </a:ext>
                    </a:extLst>
                  </a:tr>
                </a:tbl>
              </a:graphicData>
            </a:graphic>
          </p:graphicFrame>
        </mc:Choice>
        <mc:Fallback xmlns="">
          <p:graphicFrame>
            <p:nvGraphicFramePr>
              <p:cNvPr id="781" name="Google Shape;781;p56"/>
              <p:cNvGraphicFramePr/>
              <p:nvPr>
                <p:extLst>
                  <p:ext uri="{D42A27DB-BD31-4B8C-83A1-F6EECF244321}">
                    <p14:modId xmlns:p14="http://schemas.microsoft.com/office/powerpoint/2010/main" val="199025249"/>
                  </p:ext>
                </p:extLst>
              </p:nvPr>
            </p:nvGraphicFramePr>
            <p:xfrm>
              <a:off x="303700" y="701375"/>
              <a:ext cx="8520601" cy="4365445"/>
            </p:xfrm>
            <a:graphic>
              <a:graphicData uri="http://schemas.openxmlformats.org/drawingml/2006/table">
                <a:tbl>
                  <a:tblPr>
                    <a:noFill/>
                    <a:tableStyleId>{D8BEB3EA-E940-472B-8125-216AE72E8D71}</a:tableStyleId>
                  </a:tblPr>
                  <a:tblGrid>
                    <a:gridCol w="2797309">
                      <a:extLst>
                        <a:ext uri="{9D8B030D-6E8A-4147-A177-3AD203B41FA5}">
                          <a16:colId xmlns:a16="http://schemas.microsoft.com/office/drawing/2014/main" val="20000"/>
                        </a:ext>
                      </a:extLst>
                    </a:gridCol>
                    <a:gridCol w="3478695">
                      <a:extLst>
                        <a:ext uri="{9D8B030D-6E8A-4147-A177-3AD203B41FA5}">
                          <a16:colId xmlns:a16="http://schemas.microsoft.com/office/drawing/2014/main" val="20001"/>
                        </a:ext>
                      </a:extLst>
                    </a:gridCol>
                    <a:gridCol w="2244597">
                      <a:extLst>
                        <a:ext uri="{9D8B030D-6E8A-4147-A177-3AD203B41FA5}">
                          <a16:colId xmlns:a16="http://schemas.microsoft.com/office/drawing/2014/main" val="20002"/>
                        </a:ext>
                      </a:extLst>
                    </a:gridCol>
                  </a:tblGrid>
                  <a:tr h="487650">
                    <a:tc>
                      <a:txBody>
                        <a:bodyPr/>
                        <a:lstStyle/>
                        <a:p>
                          <a:pPr marL="0" lvl="0" indent="0" algn="l" rtl="0">
                            <a:spcBef>
                              <a:spcPts val="0"/>
                            </a:spcBef>
                            <a:spcAft>
                              <a:spcPts val="0"/>
                            </a:spcAft>
                            <a:buNone/>
                          </a:pP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Security</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Efficiency</a:t>
                          </a:r>
                          <a:endParaRPr sz="20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0"/>
                      </a:ext>
                    </a:extLst>
                  </a:tr>
                  <a:tr h="525115">
                    <a:tc>
                      <a:txBody>
                        <a:bodyPr/>
                        <a:lstStyle/>
                        <a:p>
                          <a:pPr marL="0" lvl="0" indent="0" algn="l" rtl="0">
                            <a:spcBef>
                              <a:spcPts val="0"/>
                            </a:spcBef>
                            <a:spcAft>
                              <a:spcPts val="0"/>
                            </a:spcAft>
                            <a:buNone/>
                          </a:pPr>
                          <a:r>
                            <a:rPr lang="en" sz="2000" dirty="0">
                              <a:latin typeface="PT Serif"/>
                              <a:ea typeface="PT Serif"/>
                              <a:cs typeface="PT Serif"/>
                              <a:sym typeface="PT Serif"/>
                            </a:rPr>
                            <a:t>Combinatorial ATS-PR</a:t>
                          </a:r>
                          <a:endParaRPr sz="2000" dirty="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endParaRPr lang="en-US"/>
                        </a:p>
                      </a:txBody>
                      <a:tcPr marL="91425" marR="91425" marT="91425" marB="91425">
                        <a:blipFill>
                          <a:blip r:embed="rId3"/>
                          <a:stretch>
                            <a:fillRect l="-279661" t="-92857" r="-565" b="-642857"/>
                          </a:stretch>
                        </a:blipFill>
                      </a:tcPr>
                    </a:tc>
                    <a:extLst>
                      <a:ext uri="{0D108BD9-81ED-4DB2-BD59-A6C34878D82A}">
                        <a16:rowId xmlns:a16="http://schemas.microsoft.com/office/drawing/2014/main" val="10001"/>
                      </a:ext>
                    </a:extLst>
                  </a:tr>
                  <a:tr h="487650">
                    <a:tc>
                      <a:txBody>
                        <a:bodyPr/>
                        <a:lstStyle/>
                        <a:p>
                          <a:pPr marL="0" lvl="0" indent="0" algn="l" rtl="0">
                            <a:spcBef>
                              <a:spcPts val="0"/>
                            </a:spcBef>
                            <a:spcAft>
                              <a:spcPts val="0"/>
                            </a:spcAft>
                            <a:buNone/>
                          </a:pPr>
                          <a:r>
                            <a:rPr lang="en" sz="2000" dirty="0">
                              <a:latin typeface="PT Serif"/>
                              <a:ea typeface="PT Serif"/>
                              <a:cs typeface="PT Serif"/>
                              <a:sym typeface="PT Serif"/>
                            </a:rPr>
                            <a:t>2-Level ATS-PR</a:t>
                          </a:r>
                          <a:r>
                            <a:rPr lang="en" sz="2000" dirty="0">
                              <a:latin typeface="PT Serif"/>
                              <a:ea typeface="PT Serif"/>
                              <a:cs typeface="PT Serif"/>
                            </a:rPr>
                            <a:t> </a:t>
                          </a: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a:solidFill>
                                <a:schemeClr val="dk1"/>
                              </a:solidFill>
                              <a:latin typeface="PT Serif"/>
                              <a:ea typeface="PT Serif"/>
                              <a:cs typeface="PT Serif"/>
                              <a:sym typeface="PT Serif"/>
                            </a:rPr>
                            <a:t>uf-1 and acc-1</a:t>
                          </a:r>
                          <a:endParaRPr sz="1900">
                            <a:latin typeface="PT Serif"/>
                            <a:ea typeface="PT Serif"/>
                            <a:cs typeface="PT Serif"/>
                            <a:sym typeface="PT Serif"/>
                          </a:endParaRPr>
                        </a:p>
                      </a:txBody>
                      <a:tcPr marL="91425" marR="91425" marT="91425" marB="91425">
                        <a:solidFill>
                          <a:srgbClr val="D9EAD3"/>
                        </a:solidFill>
                      </a:tcPr>
                    </a:tc>
                    <a:tc>
                      <a:txBody>
                        <a:bodyPr/>
                        <a:lstStyle/>
                        <a:p>
                          <a:pPr marL="0" lvl="0" indent="0" algn="l" rtl="0">
                            <a:spcBef>
                              <a:spcPts val="0"/>
                            </a:spcBef>
                            <a:spcAft>
                              <a:spcPts val="0"/>
                            </a:spcAft>
                            <a:buNone/>
                          </a:pPr>
                          <a:r>
                            <a:rPr lang="en" sz="1900">
                              <a:latin typeface="PT Serif"/>
                              <a:ea typeface="PT Serif"/>
                              <a:cs typeface="PT Serif"/>
                              <a:sym typeface="PT Serif"/>
                            </a:rPr>
                            <a:t>Large signatures</a:t>
                          </a:r>
                          <a:endParaRPr sz="19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2"/>
                      </a:ext>
                    </a:extLst>
                  </a:tr>
                  <a:tr h="761970">
                    <a:tc>
                      <a:txBody>
                        <a:bodyPr/>
                        <a:lstStyle/>
                        <a:p>
                          <a:pPr marL="0" lvl="0" indent="0" algn="l" rtl="0">
                            <a:spcBef>
                              <a:spcPts val="0"/>
                            </a:spcBef>
                            <a:spcAft>
                              <a:spcPts val="0"/>
                            </a:spcAft>
                            <a:buNone/>
                          </a:pPr>
                          <a:r>
                            <a:rPr lang="en" sz="2000">
                              <a:latin typeface="PT Serif"/>
                              <a:ea typeface="PT Serif"/>
                              <a:cs typeface="PT Serif"/>
                              <a:sym typeface="PT Serif"/>
                            </a:rPr>
                            <a:t>RSA-based</a:t>
                          </a:r>
                          <a:endParaRPr sz="200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pPr marL="0" lvl="0" indent="0" algn="l" rtl="0">
                            <a:spcBef>
                              <a:spcPts val="0"/>
                            </a:spcBef>
                            <a:spcAft>
                              <a:spcPts val="0"/>
                            </a:spcAft>
                            <a:buNone/>
                          </a:pPr>
                          <a:r>
                            <a:rPr lang="en" sz="1900" dirty="0">
                              <a:solidFill>
                                <a:schemeClr val="dk1"/>
                              </a:solidFill>
                              <a:latin typeface="PT Serif"/>
                              <a:ea typeface="PT Serif"/>
                              <a:cs typeface="PT Serif"/>
                              <a:sym typeface="PT Serif"/>
                            </a:rPr>
                            <a:t>Short</a:t>
                          </a:r>
                          <a:r>
                            <a:rPr lang="en" sz="1900" dirty="0">
                              <a:latin typeface="PT Serif"/>
                              <a:ea typeface="PT Serif"/>
                              <a:cs typeface="PT Serif"/>
                              <a:sym typeface="PT Serif"/>
                            </a:rPr>
                            <a:t>-</a:t>
                          </a:r>
                          <a:r>
                            <a:rPr lang="en" sz="1900" dirty="0" err="1">
                              <a:latin typeface="PT Serif"/>
                              <a:ea typeface="PT Serif"/>
                              <a:cs typeface="PT Serif"/>
                              <a:sym typeface="PT Serif"/>
                            </a:rPr>
                            <a:t>ish</a:t>
                          </a:r>
                          <a:r>
                            <a:rPr lang="en" sz="1900" dirty="0">
                              <a:latin typeface="PT Serif"/>
                              <a:ea typeface="PT Serif"/>
                              <a:cs typeface="PT Serif"/>
                              <a:sym typeface="PT Serif"/>
                            </a:rPr>
                            <a:t> signatures</a:t>
                          </a:r>
                          <a:endParaRPr sz="1900" dirty="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3"/>
                      </a:ext>
                    </a:extLst>
                  </a:tr>
                  <a:tr h="1051530">
                    <a:tc>
                      <a:txBody>
                        <a:bodyPr/>
                        <a:lstStyle/>
                        <a:p>
                          <a:pPr marL="0" lvl="0" indent="0" algn="l" rtl="0">
                            <a:spcBef>
                              <a:spcPts val="0"/>
                            </a:spcBef>
                            <a:spcAft>
                              <a:spcPts val="0"/>
                            </a:spcAft>
                            <a:buNone/>
                          </a:pPr>
                          <a:r>
                            <a:rPr lang="en" sz="2000">
                              <a:latin typeface="PT Serif"/>
                              <a:ea typeface="PT Serif"/>
                              <a:cs typeface="PT Serif"/>
                              <a:sym typeface="PT Serif"/>
                            </a:rPr>
                            <a:t>BLS-based</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uf-0 and acc-0</a:t>
                          </a:r>
                          <a:endParaRPr sz="1900" dirty="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(semi-adaptive uf-1 with stronger assumptions)</a:t>
                          </a:r>
                          <a:endParaRPr sz="19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Short</a:t>
                          </a:r>
                          <a:r>
                            <a:rPr lang="en" sz="1900">
                              <a:latin typeface="PT Serif"/>
                              <a:ea typeface="PT Serif"/>
                              <a:cs typeface="PT Serif"/>
                              <a:sym typeface="PT Serif"/>
                            </a:rPr>
                            <a:t> signatures</a:t>
                          </a:r>
                          <a:endParaRPr sz="190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4"/>
                      </a:ext>
                    </a:extLst>
                  </a:tr>
                  <a:tr h="1051530">
                    <a:tc>
                      <a:txBody>
                        <a:bodyPr/>
                        <a:lstStyle/>
                        <a:p>
                          <a:pPr marL="0" lvl="0" indent="0" algn="l" rtl="0">
                            <a:spcBef>
                              <a:spcPts val="0"/>
                            </a:spcBef>
                            <a:spcAft>
                              <a:spcPts val="0"/>
                            </a:spcAft>
                            <a:buNone/>
                          </a:pPr>
                          <a:r>
                            <a:rPr lang="en" sz="2000" dirty="0" err="1">
                              <a:latin typeface="PT Serif"/>
                              <a:ea typeface="PT Serif"/>
                              <a:cs typeface="PT Serif"/>
                              <a:sym typeface="PT Serif"/>
                            </a:rPr>
                            <a:t>Schnorr</a:t>
                          </a:r>
                          <a:r>
                            <a:rPr lang="en" sz="2000" dirty="0">
                              <a:latin typeface="PT Serif"/>
                              <a:ea typeface="PT Serif"/>
                              <a:cs typeface="PT Serif"/>
                              <a:sym typeface="PT Serif"/>
                            </a:rPr>
                            <a:t>-based</a:t>
                          </a:r>
                          <a:endParaRPr sz="2000" dirty="0">
                            <a:latin typeface="PT Serif"/>
                            <a:ea typeface="PT Serif"/>
                            <a:cs typeface="PT Serif"/>
                            <a:sym typeface="PT Serif"/>
                          </a:endParaRPr>
                        </a:p>
                      </a:txBody>
                      <a:tcPr marL="91425" marR="91425" marT="91425" marB="91425"/>
                    </a:tc>
                    <a:tc>
                      <a:txBody>
                        <a:bodyPr/>
                        <a:lstStyle/>
                        <a:p>
                          <a:pPr marL="0" lvl="0" indent="0" algn="l">
                            <a:spcBef>
                              <a:spcPts val="0"/>
                            </a:spcBef>
                            <a:spcAft>
                              <a:spcPts val="0"/>
                            </a:spcAft>
                            <a:buNone/>
                          </a:pPr>
                          <a:r>
                            <a:rPr lang="en" sz="1900" b="0" i="0" u="none" strike="noStrike" noProof="0" dirty="0">
                              <a:solidFill>
                                <a:schemeClr val="dk1"/>
                              </a:solidFill>
                              <a:latin typeface="PT Serif"/>
                            </a:rPr>
                            <a:t>uf-0 and acc-0</a:t>
                          </a:r>
                          <a:endParaRPr lang="en-US" sz="1900" b="0" i="0" u="none" strike="noStrike" noProof="0" dirty="0"/>
                        </a:p>
                        <a:p>
                          <a:pPr marL="0" lvl="0" indent="0" algn="l">
                            <a:spcBef>
                              <a:spcPts val="0"/>
                            </a:spcBef>
                            <a:spcAft>
                              <a:spcPts val="0"/>
                            </a:spcAft>
                            <a:buNone/>
                          </a:pPr>
                          <a:r>
                            <a:rPr lang="en" sz="1900" b="0" i="0" u="none" strike="noStrike" noProof="0" dirty="0">
                              <a:solidFill>
                                <a:schemeClr val="dk1"/>
                              </a:solidFill>
                              <a:latin typeface="PT Serif"/>
                            </a:rPr>
                            <a:t>(</a:t>
                          </a:r>
                          <a:r>
                            <a:rPr lang="en" sz="1900" dirty="0">
                              <a:solidFill>
                                <a:schemeClr val="dk1"/>
                              </a:solidFill>
                              <a:latin typeface="PT Serif"/>
                              <a:ea typeface="PT Serif"/>
                              <a:cs typeface="PT Serif"/>
                              <a:sym typeface="PT Serif"/>
                            </a:rPr>
                            <a:t>semi-adaptive </a:t>
                          </a:r>
                          <a:r>
                            <a:rPr lang="en" sz="1900" b="0" i="0" u="none" strike="noStrike" noProof="0" dirty="0">
                              <a:solidFill>
                                <a:schemeClr val="dk1"/>
                              </a:solidFill>
                              <a:latin typeface="PT Serif"/>
                            </a:rPr>
                            <a:t>uf-1 with stronger assumptions)</a:t>
                          </a:r>
                          <a:endParaRPr dirty="0">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Short signatures</a:t>
                          </a:r>
                          <a:endParaRPr sz="1900" dirty="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5"/>
                      </a:ext>
                    </a:extLst>
                  </a:tr>
                </a:tbl>
              </a:graphicData>
            </a:graphic>
          </p:graphicFrame>
        </mc:Fallback>
      </mc:AlternateContent>
      <p:sp>
        <p:nvSpPr>
          <p:cNvPr id="2" name="Round Diagonal Corner Rectangle 1">
            <a:extLst>
              <a:ext uri="{FF2B5EF4-FFF2-40B4-BE49-F238E27FC236}">
                <a16:creationId xmlns:a16="http://schemas.microsoft.com/office/drawing/2014/main" id="{FC688208-4A6B-ECE3-48B0-270FBB9C198B}"/>
              </a:ext>
            </a:extLst>
          </p:cNvPr>
          <p:cNvSpPr/>
          <p:nvPr/>
        </p:nvSpPr>
        <p:spPr>
          <a:xfrm>
            <a:off x="64937" y="1621236"/>
            <a:ext cx="8998126" cy="669578"/>
          </a:xfrm>
          <a:prstGeom prst="round2DiagRect">
            <a:avLst/>
          </a:prstGeom>
          <a:solidFill>
            <a:schemeClr val="accent1">
              <a:alpha val="3966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8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79CB-B29E-0F1D-2B88-B83894166D97}"/>
              </a:ext>
            </a:extLst>
          </p:cNvPr>
          <p:cNvSpPr>
            <a:spLocks noGrp="1"/>
          </p:cNvSpPr>
          <p:nvPr>
            <p:ph type="title"/>
          </p:nvPr>
        </p:nvSpPr>
        <p:spPr/>
        <p:txBody>
          <a:bodyPr>
            <a:normAutofit fontScale="90000"/>
          </a:bodyPr>
          <a:lstStyle/>
          <a:p>
            <a:r>
              <a:rPr lang="en" sz="2800" dirty="0">
                <a:latin typeface="PT Serif"/>
                <a:ea typeface="PT Serif"/>
                <a:cs typeface="PT Serif"/>
                <a:sym typeface="PT Serif"/>
              </a:rPr>
              <a:t>2-Level ATS with Proactive Refresh</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8AA5703-4C65-2037-E4D6-FD7C9FFA70E7}"/>
                  </a:ext>
                </a:extLst>
              </p:cNvPr>
              <p:cNvSpPr>
                <a:spLocks noGrp="1"/>
              </p:cNvSpPr>
              <p:nvPr>
                <p:ph type="body" idx="1"/>
              </p:nvPr>
            </p:nvSpPr>
            <p:spPr>
              <a:xfrm>
                <a:off x="101380" y="670800"/>
                <a:ext cx="8980975" cy="3913500"/>
              </a:xfrm>
            </p:spPr>
            <p:txBody>
              <a:bodyPr>
                <a:normAutofit/>
              </a:bodyPr>
              <a:lstStyle/>
              <a:p>
                <a:pPr marL="114300" indent="0">
                  <a:lnSpc>
                    <a:spcPct val="120000"/>
                  </a:lnSpc>
                  <a:spcBef>
                    <a:spcPts val="300"/>
                  </a:spcBef>
                  <a:spcAft>
                    <a:spcPts val="300"/>
                  </a:spcAft>
                  <a:buNone/>
                </a:pPr>
                <a:r>
                  <a:rPr lang="en-US" sz="2200" dirty="0"/>
                  <a:t>Building Blocks:</a:t>
                </a:r>
              </a:p>
              <a:p>
                <a:pPr>
                  <a:lnSpc>
                    <a:spcPct val="120000"/>
                  </a:lnSpc>
                  <a:spcBef>
                    <a:spcPts val="300"/>
                  </a:spcBef>
                  <a:spcAft>
                    <a:spcPts val="300"/>
                  </a:spcAft>
                  <a:buFont typeface="Wingdings" pitchFamily="2" charset="2"/>
                  <a:buChar char="§"/>
                </a:pP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𝒮</m:t>
                        </m:r>
                      </m:e>
                      <m:sub>
                        <m:r>
                          <m:rPr>
                            <m:sty m:val="p"/>
                          </m:rPr>
                          <a:rPr lang="en-US" sz="2200" b="0" i="0" smtClean="0">
                            <a:latin typeface="Cambria Math" panose="02040503050406030204" pitchFamily="18" charset="0"/>
                          </a:rPr>
                          <m:t>ref</m:t>
                        </m:r>
                      </m:sub>
                    </m:sSub>
                  </m:oMath>
                </a14:m>
                <a:r>
                  <a:rPr lang="en-US" sz="2200" dirty="0"/>
                  <a:t> : n-out-of-n Threshold Signature with </a:t>
                </a:r>
                <a:r>
                  <a:rPr lang="en-US" sz="2200" b="1" dirty="0"/>
                  <a:t>Proactive Refresh</a:t>
                </a:r>
              </a:p>
              <a:p>
                <a:pPr lvl="1">
                  <a:lnSpc>
                    <a:spcPct val="120000"/>
                  </a:lnSpc>
                  <a:spcBef>
                    <a:spcPts val="300"/>
                  </a:spcBef>
                  <a:spcAft>
                    <a:spcPts val="300"/>
                  </a:spcAft>
                  <a:buFont typeface="Wingdings" pitchFamily="2" charset="2"/>
                  <a:buChar char="§"/>
                </a:pPr>
                <a:r>
                  <a:rPr lang="en-US" sz="2000" dirty="0"/>
                  <a:t>Need not be accountable</a:t>
                </a:r>
                <a:endParaRPr lang="en-US" sz="1800" dirty="0"/>
              </a:p>
              <a:p>
                <a:pPr>
                  <a:lnSpc>
                    <a:spcPct val="120000"/>
                  </a:lnSpc>
                  <a:spcBef>
                    <a:spcPts val="300"/>
                  </a:spcBef>
                  <a:spcAft>
                    <a:spcPts val="300"/>
                  </a:spcAft>
                  <a:buFont typeface="Wingdings" pitchFamily="2" charset="2"/>
                  <a:buChar char="§"/>
                </a:pPr>
                <a:endParaRPr lang="en-US" sz="2200" b="0" i="1" dirty="0">
                  <a:latin typeface="Cambria Math" panose="02040503050406030204" pitchFamily="18" charset="0"/>
                </a:endParaRPr>
              </a:p>
              <a:p>
                <a:pPr>
                  <a:lnSpc>
                    <a:spcPct val="120000"/>
                  </a:lnSpc>
                  <a:spcBef>
                    <a:spcPts val="300"/>
                  </a:spcBef>
                  <a:spcAft>
                    <a:spcPts val="300"/>
                  </a:spcAft>
                  <a:buFont typeface="Wingdings" pitchFamily="2" charset="2"/>
                  <a:buChar char="§"/>
                </a:pPr>
                <a14:m>
                  <m:oMath xmlns:m="http://schemas.openxmlformats.org/officeDocument/2006/math">
                    <m:sSub>
                      <m:sSubPr>
                        <m:ctrlPr>
                          <a:rPr lang="en-US" sz="2200" b="0" i="1" smtClean="0">
                            <a:latin typeface="Cambria Math" panose="02040503050406030204" pitchFamily="18" charset="0"/>
                          </a:rPr>
                        </m:ctrlPr>
                      </m:sSubPr>
                      <m:e>
                        <m:r>
                          <a:rPr lang="en-US" sz="2200" i="1">
                            <a:latin typeface="Cambria Math" panose="02040503050406030204" pitchFamily="18" charset="0"/>
                          </a:rPr>
                          <m:t>𝒮</m:t>
                        </m:r>
                      </m:e>
                      <m:sub>
                        <m:r>
                          <m:rPr>
                            <m:sty m:val="p"/>
                          </m:rPr>
                          <a:rPr lang="en-US" sz="2200" b="0" i="0" smtClean="0">
                            <a:latin typeface="Cambria Math" panose="02040503050406030204" pitchFamily="18" charset="0"/>
                          </a:rPr>
                          <m:t>acc</m:t>
                        </m:r>
                      </m:sub>
                    </m:sSub>
                  </m:oMath>
                </a14:m>
                <a:r>
                  <a:rPr lang="en-US" sz="2200" dirty="0"/>
                  <a:t> : t-out-of-n </a:t>
                </a:r>
                <a:r>
                  <a:rPr lang="en-US" sz="2200" b="1" dirty="0"/>
                  <a:t>Accountable</a:t>
                </a:r>
                <a:r>
                  <a:rPr lang="en-US" sz="2200" dirty="0"/>
                  <a:t> Threshold Signature</a:t>
                </a:r>
              </a:p>
              <a:p>
                <a:pPr lvl="1">
                  <a:lnSpc>
                    <a:spcPct val="120000"/>
                  </a:lnSpc>
                  <a:spcBef>
                    <a:spcPts val="300"/>
                  </a:spcBef>
                  <a:spcAft>
                    <a:spcPts val="300"/>
                  </a:spcAft>
                  <a:buFont typeface="Wingdings" pitchFamily="2" charset="2"/>
                  <a:buChar char="§"/>
                </a:pPr>
                <a:r>
                  <a:rPr lang="en-US" sz="2000" dirty="0"/>
                  <a:t>Need not be refreshable</a:t>
                </a:r>
              </a:p>
              <a:p>
                <a:pPr lvl="1">
                  <a:lnSpc>
                    <a:spcPct val="120000"/>
                  </a:lnSpc>
                  <a:spcBef>
                    <a:spcPts val="300"/>
                  </a:spcBef>
                  <a:spcAft>
                    <a:spcPts val="300"/>
                  </a:spcAft>
                  <a:buFont typeface="Wingdings" pitchFamily="2" charset="2"/>
                  <a:buChar char="§"/>
                </a:pPr>
                <a:r>
                  <a:rPr lang="en-US" sz="2000" dirty="0"/>
                  <a:t>                           : Distributed key gen protocol for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𝒮</m:t>
                        </m:r>
                      </m:e>
                      <m:sub>
                        <m:r>
                          <m:rPr>
                            <m:sty m:val="p"/>
                          </m:rPr>
                          <a:rPr lang="en-US" sz="2000" b="0" i="0" smtClean="0">
                            <a:latin typeface="Cambria Math" panose="02040503050406030204" pitchFamily="18" charset="0"/>
                          </a:rPr>
                          <m:t>acc</m:t>
                        </m:r>
                      </m:sub>
                    </m:sSub>
                  </m:oMath>
                </a14:m>
                <a:endParaRPr lang="en-US" sz="2000" dirty="0"/>
              </a:p>
            </p:txBody>
          </p:sp>
        </mc:Choice>
        <mc:Fallback xmlns="">
          <p:sp>
            <p:nvSpPr>
              <p:cNvPr id="3" name="Text Placeholder 2">
                <a:extLst>
                  <a:ext uri="{FF2B5EF4-FFF2-40B4-BE49-F238E27FC236}">
                    <a16:creationId xmlns:a16="http://schemas.microsoft.com/office/drawing/2014/main" id="{98AA5703-4C65-2037-E4D6-FD7C9FFA70E7}"/>
                  </a:ext>
                </a:extLst>
              </p:cNvPr>
              <p:cNvSpPr>
                <a:spLocks noGrp="1" noRot="1" noChangeAspect="1" noMove="1" noResize="1" noEditPoints="1" noAdjustHandles="1" noChangeArrowheads="1" noChangeShapeType="1" noTextEdit="1"/>
              </p:cNvSpPr>
              <p:nvPr>
                <p:ph type="body" idx="1"/>
              </p:nvPr>
            </p:nvSpPr>
            <p:spPr>
              <a:xfrm>
                <a:off x="101380" y="670800"/>
                <a:ext cx="8980975" cy="3913500"/>
              </a:xfrm>
              <a:blipFill>
                <a:blip r:embed="rId3"/>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3698B31-4A98-F60D-14A5-CA6D726B899C}"/>
              </a:ext>
            </a:extLst>
          </p:cNvPr>
          <p:cNvPicPr>
            <a:picLocks noChangeAspect="1"/>
          </p:cNvPicPr>
          <p:nvPr/>
        </p:nvPicPr>
        <p:blipFill>
          <a:blip r:embed="rId4"/>
          <a:stretch>
            <a:fillRect/>
          </a:stretch>
        </p:blipFill>
        <p:spPr>
          <a:xfrm>
            <a:off x="1090930" y="3629660"/>
            <a:ext cx="1583690" cy="382270"/>
          </a:xfrm>
          <a:prstGeom prst="rect">
            <a:avLst/>
          </a:prstGeom>
        </p:spPr>
      </p:pic>
    </p:spTree>
    <p:extLst>
      <p:ext uri="{BB962C8B-B14F-4D97-AF65-F5344CB8AC3E}">
        <p14:creationId xmlns:p14="http://schemas.microsoft.com/office/powerpoint/2010/main" val="269320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C0940-0E22-D523-33C4-3082F0715EC8}"/>
              </a:ext>
            </a:extLst>
          </p:cNvPr>
          <p:cNvSpPr>
            <a:spLocks noGrp="1"/>
          </p:cNvSpPr>
          <p:nvPr>
            <p:ph type="title"/>
          </p:nvPr>
        </p:nvSpPr>
        <p:spPr/>
        <p:txBody>
          <a:bodyPr>
            <a:normAutofit fontScale="90000"/>
          </a:bodyPr>
          <a:lstStyle/>
          <a:p>
            <a:r>
              <a:rPr lang="en" sz="2800" dirty="0">
                <a:latin typeface="PT Serif"/>
                <a:ea typeface="PT Serif"/>
                <a:cs typeface="PT Serif"/>
                <a:sym typeface="PT Serif"/>
              </a:rPr>
              <a:t>2-Level ATS with Proactive Refresh – Sign</a:t>
            </a:r>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30DE222-5586-363C-FEB7-3EE2F3B79A64}"/>
                  </a:ext>
                </a:extLst>
              </p:cNvPr>
              <p:cNvSpPr/>
              <p:nvPr/>
            </p:nvSpPr>
            <p:spPr>
              <a:xfrm>
                <a:off x="2466703" y="1451610"/>
                <a:ext cx="3058886" cy="14369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sSub>
                      <m:sSubPr>
                        <m:ctrlPr>
                          <a:rPr lang="en-US" sz="2400" i="1" smtClean="0">
                            <a:solidFill>
                              <a:schemeClr val="accent1">
                                <a:lumMod val="50000"/>
                              </a:schemeClr>
                            </a:solidFill>
                            <a:latin typeface="Cambria Math" panose="02040503050406030204" pitchFamily="18" charset="0"/>
                          </a:rPr>
                        </m:ctrlPr>
                      </m:sSubPr>
                      <m:e>
                        <m:r>
                          <a:rPr lang="en-US" sz="2400" i="1">
                            <a:solidFill>
                              <a:schemeClr val="accent1">
                                <a:lumMod val="50000"/>
                              </a:schemeClr>
                            </a:solidFill>
                            <a:latin typeface="Cambria Math" panose="02040503050406030204" pitchFamily="18" charset="0"/>
                          </a:rPr>
                          <m:t>𝒮</m:t>
                        </m:r>
                      </m:e>
                      <m:sub>
                        <m:r>
                          <m:rPr>
                            <m:sty m:val="p"/>
                          </m:rPr>
                          <a:rPr lang="en-US" sz="2400" b="0" i="0" smtClean="0">
                            <a:solidFill>
                              <a:schemeClr val="accent1">
                                <a:lumMod val="50000"/>
                              </a:schemeClr>
                            </a:solidFill>
                            <a:latin typeface="Cambria Math" panose="02040503050406030204" pitchFamily="18" charset="0"/>
                          </a:rPr>
                          <m:t>ref</m:t>
                        </m:r>
                      </m:sub>
                    </m:sSub>
                  </m:oMath>
                </a14:m>
                <a:r>
                  <a:rPr lang="en-US" sz="2400" dirty="0">
                    <a:solidFill>
                      <a:schemeClr val="accent1">
                        <a:lumMod val="50000"/>
                      </a:schemeClr>
                    </a:solidFill>
                    <a:latin typeface="PT Serif" panose="020A0603040505020204" pitchFamily="18" charset="77"/>
                  </a:rPr>
                  <a:t>.Sign(·) ,</a:t>
                </a:r>
              </a:p>
              <a:p>
                <a:pPr algn="ctr">
                  <a:lnSpc>
                    <a:spcPct val="150000"/>
                  </a:lnSpc>
                </a:pPr>
                <a14:m>
                  <m:oMath xmlns:m="http://schemas.openxmlformats.org/officeDocument/2006/math">
                    <m:sSub>
                      <m:sSubPr>
                        <m:ctrlPr>
                          <a:rPr lang="en-US" sz="2400" i="1">
                            <a:solidFill>
                              <a:schemeClr val="accent1">
                                <a:lumMod val="50000"/>
                              </a:schemeClr>
                            </a:solidFill>
                            <a:latin typeface="Cambria Math" panose="02040503050406030204" pitchFamily="18" charset="0"/>
                          </a:rPr>
                        </m:ctrlPr>
                      </m:sSubPr>
                      <m:e>
                        <m:r>
                          <a:rPr lang="en-US" sz="2400" i="1">
                            <a:solidFill>
                              <a:schemeClr val="accent1">
                                <a:lumMod val="50000"/>
                              </a:schemeClr>
                            </a:solidFill>
                            <a:latin typeface="Cambria Math" panose="02040503050406030204" pitchFamily="18" charset="0"/>
                          </a:rPr>
                          <m:t>𝒮</m:t>
                        </m:r>
                      </m:e>
                      <m:sub>
                        <m:r>
                          <m:rPr>
                            <m:sty m:val="p"/>
                          </m:rPr>
                          <a:rPr lang="en-US" sz="2400" b="0" i="0" smtClean="0">
                            <a:solidFill>
                              <a:schemeClr val="accent1">
                                <a:lumMod val="50000"/>
                              </a:schemeClr>
                            </a:solidFill>
                            <a:latin typeface="Cambria Math" panose="02040503050406030204" pitchFamily="18" charset="0"/>
                          </a:rPr>
                          <m:t>ref</m:t>
                        </m:r>
                      </m:sub>
                    </m:sSub>
                  </m:oMath>
                </a14:m>
                <a:r>
                  <a:rPr lang="en-US" sz="2400" dirty="0">
                    <a:solidFill>
                      <a:schemeClr val="accent1">
                        <a:lumMod val="50000"/>
                      </a:schemeClr>
                    </a:solidFill>
                    <a:latin typeface="PT Serif" panose="020A0603040505020204" pitchFamily="18" charset="77"/>
                  </a:rPr>
                  <a:t>.Combine(·)</a:t>
                </a:r>
              </a:p>
            </p:txBody>
          </p:sp>
        </mc:Choice>
        <mc:Fallback xmlns="">
          <p:sp>
            <p:nvSpPr>
              <p:cNvPr id="4" name="Rectangle 3">
                <a:extLst>
                  <a:ext uri="{FF2B5EF4-FFF2-40B4-BE49-F238E27FC236}">
                    <a16:creationId xmlns:a16="http://schemas.microsoft.com/office/drawing/2014/main" id="{430DE222-5586-363C-FEB7-3EE2F3B79A64}"/>
                  </a:ext>
                </a:extLst>
              </p:cNvPr>
              <p:cNvSpPr>
                <a:spLocks noRot="1" noChangeAspect="1" noMove="1" noResize="1" noEditPoints="1" noAdjustHandles="1" noChangeArrowheads="1" noChangeShapeType="1" noTextEdit="1"/>
              </p:cNvSpPr>
              <p:nvPr/>
            </p:nvSpPr>
            <p:spPr>
              <a:xfrm>
                <a:off x="2466703" y="1451610"/>
                <a:ext cx="3058886" cy="143691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FD7B91D-8E78-717E-A097-D52C26D448E0}"/>
                  </a:ext>
                </a:extLst>
              </p:cNvPr>
              <p:cNvSpPr/>
              <p:nvPr/>
            </p:nvSpPr>
            <p:spPr>
              <a:xfrm>
                <a:off x="2466703" y="3479071"/>
                <a:ext cx="3058886" cy="1436915"/>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sSub>
                      <m:sSubPr>
                        <m:ctrlPr>
                          <a:rPr lang="en-US" sz="2400" i="1" smtClean="0">
                            <a:solidFill>
                              <a:schemeClr val="accent1">
                                <a:lumMod val="50000"/>
                              </a:schemeClr>
                            </a:solidFill>
                            <a:latin typeface="Cambria Math" panose="02040503050406030204" pitchFamily="18" charset="0"/>
                          </a:rPr>
                        </m:ctrlPr>
                      </m:sSubPr>
                      <m:e>
                        <m:r>
                          <a:rPr lang="en-US" sz="2400" i="1">
                            <a:solidFill>
                              <a:schemeClr val="accent1">
                                <a:lumMod val="50000"/>
                              </a:schemeClr>
                            </a:solidFill>
                            <a:latin typeface="Cambria Math" panose="02040503050406030204" pitchFamily="18" charset="0"/>
                          </a:rPr>
                          <m:t>𝒮</m:t>
                        </m:r>
                      </m:e>
                      <m:sub>
                        <m:r>
                          <m:rPr>
                            <m:sty m:val="p"/>
                          </m:rPr>
                          <a:rPr lang="en-US" sz="2400" b="0" i="0" smtClean="0">
                            <a:solidFill>
                              <a:schemeClr val="accent1">
                                <a:lumMod val="50000"/>
                              </a:schemeClr>
                            </a:solidFill>
                            <a:latin typeface="Cambria Math" panose="02040503050406030204" pitchFamily="18" charset="0"/>
                          </a:rPr>
                          <m:t>acc</m:t>
                        </m:r>
                      </m:sub>
                    </m:sSub>
                  </m:oMath>
                </a14:m>
                <a:r>
                  <a:rPr lang="en-US" sz="2400" dirty="0">
                    <a:solidFill>
                      <a:schemeClr val="accent1">
                        <a:lumMod val="50000"/>
                      </a:schemeClr>
                    </a:solidFill>
                    <a:latin typeface="PT Serif" panose="020A0603040505020204" pitchFamily="18" charset="77"/>
                  </a:rPr>
                  <a:t>.Sign(·) ,</a:t>
                </a:r>
              </a:p>
              <a:p>
                <a:pPr algn="ctr">
                  <a:lnSpc>
                    <a:spcPct val="150000"/>
                  </a:lnSpc>
                </a:pPr>
                <a14:m>
                  <m:oMath xmlns:m="http://schemas.openxmlformats.org/officeDocument/2006/math">
                    <m:sSub>
                      <m:sSubPr>
                        <m:ctrlPr>
                          <a:rPr lang="en-US" sz="2400" i="1">
                            <a:solidFill>
                              <a:schemeClr val="accent1">
                                <a:lumMod val="50000"/>
                              </a:schemeClr>
                            </a:solidFill>
                            <a:latin typeface="Cambria Math" panose="02040503050406030204" pitchFamily="18" charset="0"/>
                          </a:rPr>
                        </m:ctrlPr>
                      </m:sSubPr>
                      <m:e>
                        <m:r>
                          <a:rPr lang="en-US" sz="2400" i="1">
                            <a:solidFill>
                              <a:schemeClr val="accent1">
                                <a:lumMod val="50000"/>
                              </a:schemeClr>
                            </a:solidFill>
                            <a:latin typeface="Cambria Math" panose="02040503050406030204" pitchFamily="18" charset="0"/>
                          </a:rPr>
                          <m:t>𝒮</m:t>
                        </m:r>
                      </m:e>
                      <m:sub>
                        <m:r>
                          <m:rPr>
                            <m:sty m:val="p"/>
                          </m:rPr>
                          <a:rPr lang="en-US" sz="2400" b="0" i="0" smtClean="0">
                            <a:solidFill>
                              <a:schemeClr val="accent1">
                                <a:lumMod val="50000"/>
                              </a:schemeClr>
                            </a:solidFill>
                            <a:latin typeface="Cambria Math" panose="02040503050406030204" pitchFamily="18" charset="0"/>
                          </a:rPr>
                          <m:t>acc</m:t>
                        </m:r>
                      </m:sub>
                    </m:sSub>
                  </m:oMath>
                </a14:m>
                <a:r>
                  <a:rPr lang="en-US" sz="2400" dirty="0">
                    <a:solidFill>
                      <a:schemeClr val="accent1">
                        <a:lumMod val="50000"/>
                      </a:schemeClr>
                    </a:solidFill>
                    <a:latin typeface="PT Serif" panose="020A0603040505020204" pitchFamily="18" charset="77"/>
                  </a:rPr>
                  <a:t>.Combine(·)</a:t>
                </a:r>
              </a:p>
            </p:txBody>
          </p:sp>
        </mc:Choice>
        <mc:Fallback xmlns="">
          <p:sp>
            <p:nvSpPr>
              <p:cNvPr id="5" name="Rectangle 4">
                <a:extLst>
                  <a:ext uri="{FF2B5EF4-FFF2-40B4-BE49-F238E27FC236}">
                    <a16:creationId xmlns:a16="http://schemas.microsoft.com/office/drawing/2014/main" id="{9FD7B91D-8E78-717E-A097-D52C26D448E0}"/>
                  </a:ext>
                </a:extLst>
              </p:cNvPr>
              <p:cNvSpPr>
                <a:spLocks noRot="1" noChangeAspect="1" noMove="1" noResize="1" noEditPoints="1" noAdjustHandles="1" noChangeArrowheads="1" noChangeShapeType="1" noTextEdit="1"/>
              </p:cNvSpPr>
              <p:nvPr/>
            </p:nvSpPr>
            <p:spPr>
              <a:xfrm>
                <a:off x="2466703" y="3479071"/>
                <a:ext cx="3058886" cy="1436915"/>
              </a:xfrm>
              <a:prstGeom prst="rect">
                <a:avLst/>
              </a:prstGeom>
              <a:blipFill>
                <a:blip r:embed="rId4"/>
                <a:stretch>
                  <a:fillRect/>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9F6BB51-CF11-9D44-3E46-77F9B7EEA224}"/>
                  </a:ext>
                </a:extLst>
              </p:cNvPr>
              <p:cNvSpPr txBox="1"/>
              <p:nvPr/>
            </p:nvSpPr>
            <p:spPr>
              <a:xfrm>
                <a:off x="240575" y="507609"/>
                <a:ext cx="1393371" cy="2459006"/>
              </a:xfrm>
              <a:prstGeom prst="rect">
                <a:avLst/>
              </a:prstGeom>
              <a:noFill/>
            </p:spPr>
            <p:txBody>
              <a:bodyPr wrap="square" rtlCol="0">
                <a:spAutoFit/>
              </a:bodyPr>
              <a:lstStyle/>
              <a:p>
                <a:pPr>
                  <a:lnSpc>
                    <a:spcPct val="20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m:rPr>
                              <m:sty m:val="p"/>
                            </m:rPr>
                            <a:rPr lang="en-US" sz="2400" b="0" i="0" smtClean="0">
                              <a:latin typeface="Cambria Math" panose="02040503050406030204" pitchFamily="18" charset="0"/>
                            </a:rPr>
                            <m:t>ref</m:t>
                          </m:r>
                        </m:sub>
                      </m:sSub>
                    </m:oMath>
                  </m:oMathPara>
                </a14:m>
                <a:endParaRPr lang="en-US" sz="2400" i="1" dirty="0">
                  <a:latin typeface="Cambria Math" panose="02040503050406030204" pitchFamily="18" charset="0"/>
                </a:endParaRPr>
              </a:p>
              <a:p>
                <a:pPr>
                  <a:lnSpc>
                    <a:spcPct val="200000"/>
                  </a:lnSpc>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a:rPr lang="en-US" sz="2400" i="1">
                              <a:latin typeface="Cambria Math" panose="02040503050406030204" pitchFamily="18" charset="0"/>
                            </a:rPr>
                            <m:t>𝑠</m:t>
                          </m:r>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m:rPr>
                                  <m:sty m:val="p"/>
                                </m:rPr>
                                <a:rPr lang="en-US" sz="2400" b="0" i="0" smtClean="0">
                                  <a:latin typeface="Cambria Math" panose="02040503050406030204" pitchFamily="18" charset="0"/>
                                </a:rPr>
                                <m:t>ref</m:t>
                              </m:r>
                              <m:r>
                                <a:rPr lang="en-US" sz="2400" i="1">
                                  <a:latin typeface="Cambria Math" panose="02040503050406030204" pitchFamily="18" charset="0"/>
                                </a:rPr>
                                <m:t>,</m:t>
                              </m:r>
                              <m:r>
                                <a:rPr lang="en-US" sz="2400" i="1">
                                  <a:latin typeface="Cambria Math" panose="02040503050406030204" pitchFamily="18" charset="0"/>
                                </a:rPr>
                                <m:t>𝑖</m:t>
                              </m:r>
                            </m:sub>
                          </m:sSub>
                        </m:e>
                      </m:d>
                    </m:oMath>
                  </m:oMathPara>
                </a14:m>
                <a:endParaRPr lang="en-US" sz="2400" b="0" dirty="0"/>
              </a:p>
              <a:p>
                <a:pPr>
                  <a:lnSpc>
                    <a:spcPct val="200000"/>
                  </a:lnSpc>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𝑝</m:t>
                      </m:r>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m:rPr>
                              <m:sty m:val="p"/>
                            </m:rPr>
                            <a:rPr lang="en-US" sz="2400" b="0" i="0" smtClean="0">
                              <a:latin typeface="Cambria Math" panose="02040503050406030204" pitchFamily="18" charset="0"/>
                            </a:rPr>
                            <m:t>acc</m:t>
                          </m:r>
                        </m:sub>
                      </m:sSub>
                    </m:oMath>
                  </m:oMathPara>
                </a14:m>
                <a:endParaRPr lang="en-US" sz="2400" i="1" dirty="0">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C9F6BB51-CF11-9D44-3E46-77F9B7EEA224}"/>
                  </a:ext>
                </a:extLst>
              </p:cNvPr>
              <p:cNvSpPr txBox="1">
                <a:spLocks noRot="1" noChangeAspect="1" noMove="1" noResize="1" noEditPoints="1" noAdjustHandles="1" noChangeArrowheads="1" noChangeShapeType="1" noTextEdit="1"/>
              </p:cNvSpPr>
              <p:nvPr/>
            </p:nvSpPr>
            <p:spPr>
              <a:xfrm>
                <a:off x="240575" y="507609"/>
                <a:ext cx="1393371" cy="24590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F84B58F-9CC6-1CB8-7FE1-033FF6132117}"/>
                  </a:ext>
                </a:extLst>
              </p:cNvPr>
              <p:cNvSpPr txBox="1"/>
              <p:nvPr/>
            </p:nvSpPr>
            <p:spPr>
              <a:xfrm>
                <a:off x="258221" y="3263603"/>
                <a:ext cx="1393371" cy="1661096"/>
              </a:xfrm>
              <a:prstGeom prst="rect">
                <a:avLst/>
              </a:prstGeom>
              <a:noFill/>
            </p:spPr>
            <p:txBody>
              <a:bodyPr wrap="square" rtlCol="0">
                <a:spAutoFit/>
              </a:bodyPr>
              <a:lstStyle/>
              <a:p>
                <a:pPr>
                  <a:lnSpc>
                    <a:spcPct val="200000"/>
                  </a:lnSpc>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m:rPr>
                                  <m:sty m:val="p"/>
                                </m:rPr>
                                <a:rPr lang="en-US" sz="2400" b="0" i="0" smtClean="0">
                                  <a:latin typeface="Cambria Math" panose="02040503050406030204" pitchFamily="18" charset="0"/>
                                </a:rPr>
                                <m:t>acc</m:t>
                              </m:r>
                              <m:r>
                                <a:rPr lang="en-US" sz="2400" b="0" i="1" smtClean="0">
                                  <a:latin typeface="Cambria Math" panose="02040503050406030204" pitchFamily="18" charset="0"/>
                                </a:rPr>
                                <m:t>,</m:t>
                              </m:r>
                              <m:r>
                                <a:rPr lang="en-US" sz="2400" b="0" i="1" smtClean="0">
                                  <a:latin typeface="Cambria Math" panose="02040503050406030204" pitchFamily="18" charset="0"/>
                                </a:rPr>
                                <m:t>𝑖</m:t>
                              </m:r>
                            </m:sub>
                          </m:sSub>
                        </m:e>
                      </m:d>
                    </m:oMath>
                  </m:oMathPara>
                </a14:m>
                <a:endParaRPr lang="en-US" sz="2400" b="0" dirty="0"/>
              </a:p>
              <a:p>
                <a:pPr>
                  <a:lnSpc>
                    <a:spcPct val="20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m:t>
                      </m:r>
                    </m:oMath>
                  </m:oMathPara>
                </a14:m>
                <a:endParaRPr lang="en-US" sz="2400" dirty="0"/>
              </a:p>
            </p:txBody>
          </p:sp>
        </mc:Choice>
        <mc:Fallback xmlns="">
          <p:sp>
            <p:nvSpPr>
              <p:cNvPr id="7" name="TextBox 6">
                <a:extLst>
                  <a:ext uri="{FF2B5EF4-FFF2-40B4-BE49-F238E27FC236}">
                    <a16:creationId xmlns:a16="http://schemas.microsoft.com/office/drawing/2014/main" id="{FF84B58F-9CC6-1CB8-7FE1-033FF6132117}"/>
                  </a:ext>
                </a:extLst>
              </p:cNvPr>
              <p:cNvSpPr txBox="1">
                <a:spLocks noRot="1" noChangeAspect="1" noMove="1" noResize="1" noEditPoints="1" noAdjustHandles="1" noChangeArrowheads="1" noChangeShapeType="1" noTextEdit="1"/>
              </p:cNvSpPr>
              <p:nvPr/>
            </p:nvSpPr>
            <p:spPr>
              <a:xfrm>
                <a:off x="258221" y="3263603"/>
                <a:ext cx="1393371" cy="1661096"/>
              </a:xfrm>
              <a:prstGeom prst="rect">
                <a:avLst/>
              </a:prstGeom>
              <a:blipFill>
                <a:blip r:embed="rId6"/>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E2DF93D4-EA44-89C9-FB1F-9F8477045A54}"/>
              </a:ext>
            </a:extLst>
          </p:cNvPr>
          <p:cNvCxnSpPr/>
          <p:nvPr/>
        </p:nvCxnSpPr>
        <p:spPr>
          <a:xfrm>
            <a:off x="1552303" y="1821724"/>
            <a:ext cx="9144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0F94168-FD38-8CE7-3E2F-763D0B180244}"/>
              </a:ext>
            </a:extLst>
          </p:cNvPr>
          <p:cNvCxnSpPr/>
          <p:nvPr/>
        </p:nvCxnSpPr>
        <p:spPr>
          <a:xfrm>
            <a:off x="1552303" y="2605496"/>
            <a:ext cx="9144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913BA95-5C45-DDA7-469C-11D7196AE274}"/>
              </a:ext>
            </a:extLst>
          </p:cNvPr>
          <p:cNvCxnSpPr>
            <a:cxnSpLocks/>
          </p:cNvCxnSpPr>
          <p:nvPr/>
        </p:nvCxnSpPr>
        <p:spPr>
          <a:xfrm>
            <a:off x="1626440" y="3863340"/>
            <a:ext cx="840263" cy="2"/>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1E1344C-1031-34F2-9DF7-71114F9EF26E}"/>
              </a:ext>
            </a:extLst>
          </p:cNvPr>
          <p:cNvCxnSpPr/>
          <p:nvPr/>
        </p:nvCxnSpPr>
        <p:spPr>
          <a:xfrm>
            <a:off x="1552303" y="4575810"/>
            <a:ext cx="9144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DAE035A-393D-BA20-13A8-7DD907DE9412}"/>
              </a:ext>
            </a:extLst>
          </p:cNvPr>
          <p:cNvSpPr txBox="1"/>
          <p:nvPr/>
        </p:nvSpPr>
        <p:spPr>
          <a:xfrm>
            <a:off x="2455273" y="824236"/>
            <a:ext cx="3058886" cy="461665"/>
          </a:xfrm>
          <a:prstGeom prst="rect">
            <a:avLst/>
          </a:prstGeom>
          <a:noFill/>
        </p:spPr>
        <p:txBody>
          <a:bodyPr wrap="square" rtlCol="0">
            <a:spAutoFit/>
          </a:bodyPr>
          <a:lstStyle/>
          <a:p>
            <a:pPr algn="ctr"/>
            <a:r>
              <a:rPr lang="en-US" sz="2400" dirty="0">
                <a:latin typeface="PT Serif" panose="020A0603040505020204" pitchFamily="18" charset="77"/>
              </a:rPr>
              <a:t>Public Key</a:t>
            </a:r>
          </a:p>
        </p:txBody>
      </p:sp>
      <p:cxnSp>
        <p:nvCxnSpPr>
          <p:cNvPr id="16" name="Straight Arrow Connector 15">
            <a:extLst>
              <a:ext uri="{FF2B5EF4-FFF2-40B4-BE49-F238E27FC236}">
                <a16:creationId xmlns:a16="http://schemas.microsoft.com/office/drawing/2014/main" id="{2AA19477-C767-7DF3-F668-27D1449E0092}"/>
              </a:ext>
            </a:extLst>
          </p:cNvPr>
          <p:cNvCxnSpPr/>
          <p:nvPr/>
        </p:nvCxnSpPr>
        <p:spPr>
          <a:xfrm>
            <a:off x="1540873" y="1017270"/>
            <a:ext cx="9144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403A699-722A-1D34-7133-A8860A2DA6F4}"/>
                  </a:ext>
                </a:extLst>
              </p:cNvPr>
              <p:cNvSpPr txBox="1"/>
              <p:nvPr/>
            </p:nvSpPr>
            <p:spPr>
              <a:xfrm>
                <a:off x="6537961" y="1939234"/>
                <a:ext cx="1001485" cy="4901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𝑝𝑘</m:t>
                          </m:r>
                        </m:sub>
                      </m:sSub>
                    </m:oMath>
                  </m:oMathPara>
                </a14:m>
                <a:endParaRPr lang="en-US" sz="2400" dirty="0"/>
              </a:p>
            </p:txBody>
          </p:sp>
        </mc:Choice>
        <mc:Fallback xmlns="">
          <p:sp>
            <p:nvSpPr>
              <p:cNvPr id="17" name="TextBox 16">
                <a:extLst>
                  <a:ext uri="{FF2B5EF4-FFF2-40B4-BE49-F238E27FC236}">
                    <a16:creationId xmlns:a16="http://schemas.microsoft.com/office/drawing/2014/main" id="{2403A699-722A-1D34-7133-A8860A2DA6F4}"/>
                  </a:ext>
                </a:extLst>
              </p:cNvPr>
              <p:cNvSpPr txBox="1">
                <a:spLocks noRot="1" noChangeAspect="1" noMove="1" noResize="1" noEditPoints="1" noAdjustHandles="1" noChangeArrowheads="1" noChangeShapeType="1" noTextEdit="1"/>
              </p:cNvSpPr>
              <p:nvPr/>
            </p:nvSpPr>
            <p:spPr>
              <a:xfrm>
                <a:off x="6537961" y="1939234"/>
                <a:ext cx="1001485" cy="490199"/>
              </a:xfrm>
              <a:prstGeom prst="rect">
                <a:avLst/>
              </a:prstGeom>
              <a:blipFill>
                <a:blip r:embed="rId7"/>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6326B87-BC85-1826-96EC-3362AEDAF077}"/>
                  </a:ext>
                </a:extLst>
              </p:cNvPr>
              <p:cNvSpPr txBox="1"/>
              <p:nvPr/>
            </p:nvSpPr>
            <p:spPr>
              <a:xfrm>
                <a:off x="6537961" y="3944268"/>
                <a:ext cx="100148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𝑚</m:t>
                          </m:r>
                        </m:sub>
                      </m:sSub>
                    </m:oMath>
                  </m:oMathPara>
                </a14:m>
                <a:endParaRPr lang="en-US" sz="2400" dirty="0"/>
              </a:p>
            </p:txBody>
          </p:sp>
        </mc:Choice>
        <mc:Fallback xmlns="">
          <p:sp>
            <p:nvSpPr>
              <p:cNvPr id="18" name="TextBox 17">
                <a:extLst>
                  <a:ext uri="{FF2B5EF4-FFF2-40B4-BE49-F238E27FC236}">
                    <a16:creationId xmlns:a16="http://schemas.microsoft.com/office/drawing/2014/main" id="{E6326B87-BC85-1826-96EC-3362AEDAF077}"/>
                  </a:ext>
                </a:extLst>
              </p:cNvPr>
              <p:cNvSpPr txBox="1">
                <a:spLocks noRot="1" noChangeAspect="1" noMove="1" noResize="1" noEditPoints="1" noAdjustHandles="1" noChangeArrowheads="1" noChangeShapeType="1" noTextEdit="1"/>
              </p:cNvSpPr>
              <p:nvPr/>
            </p:nvSpPr>
            <p:spPr>
              <a:xfrm>
                <a:off x="6537961" y="3944268"/>
                <a:ext cx="1001485"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01E647F-9EB5-8B71-A3D2-FF39FEF3B32B}"/>
                  </a:ext>
                </a:extLst>
              </p:cNvPr>
              <p:cNvSpPr txBox="1"/>
              <p:nvPr/>
            </p:nvSpPr>
            <p:spPr>
              <a:xfrm>
                <a:off x="6537960" y="2984263"/>
                <a:ext cx="100148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m:rPr>
                              <m:sty m:val="p"/>
                            </m:rPr>
                            <a:rPr lang="en-US" sz="2400" b="0" i="0" smtClean="0">
                              <a:latin typeface="Cambria Math" panose="02040503050406030204" pitchFamily="18" charset="0"/>
                            </a:rPr>
                            <m:t>acc</m:t>
                          </m:r>
                        </m:sub>
                      </m:sSub>
                    </m:oMath>
                  </m:oMathPara>
                </a14:m>
                <a:endParaRPr lang="en-US" sz="2400" dirty="0"/>
              </a:p>
            </p:txBody>
          </p:sp>
        </mc:Choice>
        <mc:Fallback xmlns="">
          <p:sp>
            <p:nvSpPr>
              <p:cNvPr id="21" name="TextBox 20">
                <a:extLst>
                  <a:ext uri="{FF2B5EF4-FFF2-40B4-BE49-F238E27FC236}">
                    <a16:creationId xmlns:a16="http://schemas.microsoft.com/office/drawing/2014/main" id="{D01E647F-9EB5-8B71-A3D2-FF39FEF3B32B}"/>
                  </a:ext>
                </a:extLst>
              </p:cNvPr>
              <p:cNvSpPr txBox="1">
                <a:spLocks noRot="1" noChangeAspect="1" noMove="1" noResize="1" noEditPoints="1" noAdjustHandles="1" noChangeArrowheads="1" noChangeShapeType="1" noTextEdit="1"/>
              </p:cNvSpPr>
              <p:nvPr/>
            </p:nvSpPr>
            <p:spPr>
              <a:xfrm>
                <a:off x="6537960" y="2984263"/>
                <a:ext cx="1001485" cy="461665"/>
              </a:xfrm>
              <a:prstGeom prst="rect">
                <a:avLst/>
              </a:prstGeom>
              <a:blipFill>
                <a:blip r:embed="rId9"/>
                <a:stretch>
                  <a:fillRect b="-10811"/>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5442BB1D-53B9-4761-96A4-BC0781CC83B3}"/>
              </a:ext>
            </a:extLst>
          </p:cNvPr>
          <p:cNvCxnSpPr>
            <a:cxnSpLocks/>
            <a:stCxn id="4" idx="3"/>
            <a:endCxn id="17" idx="1"/>
          </p:cNvCxnSpPr>
          <p:nvPr/>
        </p:nvCxnSpPr>
        <p:spPr>
          <a:xfrm>
            <a:off x="5525589" y="2170067"/>
            <a:ext cx="1012372" cy="1426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B008F21-194A-47EA-BC73-5FD773830BA1}"/>
              </a:ext>
            </a:extLst>
          </p:cNvPr>
          <p:cNvCxnSpPr>
            <a:cxnSpLocks/>
            <a:stCxn id="5" idx="3"/>
            <a:endCxn id="18" idx="1"/>
          </p:cNvCxnSpPr>
          <p:nvPr/>
        </p:nvCxnSpPr>
        <p:spPr>
          <a:xfrm flipV="1">
            <a:off x="5525589" y="4175101"/>
            <a:ext cx="1012372" cy="2242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F1904DB-4C4F-3696-DE3A-7789E6CAF7F3}"/>
              </a:ext>
            </a:extLst>
          </p:cNvPr>
          <p:cNvSpPr/>
          <p:nvPr/>
        </p:nvSpPr>
        <p:spPr>
          <a:xfrm>
            <a:off x="6559730" y="1451610"/>
            <a:ext cx="892627" cy="3464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AE40851-98A9-883C-5100-24CE544DD504}"/>
              </a:ext>
            </a:extLst>
          </p:cNvPr>
          <p:cNvSpPr txBox="1"/>
          <p:nvPr/>
        </p:nvSpPr>
        <p:spPr>
          <a:xfrm>
            <a:off x="7860028" y="2952964"/>
            <a:ext cx="736872" cy="461665"/>
          </a:xfrm>
          <a:prstGeom prst="rect">
            <a:avLst/>
          </a:prstGeom>
          <a:noFill/>
        </p:spPr>
        <p:txBody>
          <a:bodyPr wrap="square" rtlCol="0">
            <a:spAutoFit/>
          </a:bodyPr>
          <a:lstStyle/>
          <a:p>
            <a:pPr algn="ctr"/>
            <a:r>
              <a:rPr lang="en-US" sz="2400" dirty="0">
                <a:latin typeface="PT Serif" panose="020A0603040505020204" pitchFamily="18" charset="77"/>
              </a:rPr>
              <a:t>Sig</a:t>
            </a:r>
          </a:p>
        </p:txBody>
      </p:sp>
      <p:sp>
        <p:nvSpPr>
          <p:cNvPr id="8" name="Right Brace 7">
            <a:extLst>
              <a:ext uri="{FF2B5EF4-FFF2-40B4-BE49-F238E27FC236}">
                <a16:creationId xmlns:a16="http://schemas.microsoft.com/office/drawing/2014/main" id="{8926C794-A087-D3BB-F65F-FCFC2EE8906E}"/>
              </a:ext>
            </a:extLst>
          </p:cNvPr>
          <p:cNvSpPr/>
          <p:nvPr/>
        </p:nvSpPr>
        <p:spPr>
          <a:xfrm>
            <a:off x="7729942" y="1451609"/>
            <a:ext cx="141515" cy="3464375"/>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Elbow Connector 10">
            <a:extLst>
              <a:ext uri="{FF2B5EF4-FFF2-40B4-BE49-F238E27FC236}">
                <a16:creationId xmlns:a16="http://schemas.microsoft.com/office/drawing/2014/main" id="{12A8F93B-52B2-5A88-EF2D-8DEFA35A7AB6}"/>
              </a:ext>
            </a:extLst>
          </p:cNvPr>
          <p:cNvCxnSpPr>
            <a:cxnSpLocks/>
            <a:endCxn id="31" idx="1"/>
          </p:cNvCxnSpPr>
          <p:nvPr/>
        </p:nvCxnSpPr>
        <p:spPr>
          <a:xfrm>
            <a:off x="1540873" y="2788268"/>
            <a:ext cx="5018857" cy="395530"/>
          </a:xfrm>
          <a:prstGeom prst="bentConnector3">
            <a:avLst>
              <a:gd name="adj1" fmla="val 12423"/>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2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7" grpId="0"/>
      <p:bldP spid="18" grpId="0"/>
      <p:bldP spid="21" grpId="0"/>
      <p:bldP spid="31" grpId="0" animBg="1"/>
      <p:bldP spid="32" grpId="0"/>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6394-1C44-3B06-D6AE-8599D813A508}"/>
              </a:ext>
            </a:extLst>
          </p:cNvPr>
          <p:cNvSpPr>
            <a:spLocks noGrp="1"/>
          </p:cNvSpPr>
          <p:nvPr>
            <p:ph type="title"/>
          </p:nvPr>
        </p:nvSpPr>
        <p:spPr/>
        <p:txBody>
          <a:bodyPr>
            <a:normAutofit fontScale="90000"/>
          </a:bodyPr>
          <a:lstStyle/>
          <a:p>
            <a:r>
              <a:rPr lang="en" sz="2800" dirty="0">
                <a:latin typeface="PT Serif"/>
                <a:ea typeface="PT Serif"/>
                <a:cs typeface="PT Serif"/>
                <a:sym typeface="PT Serif"/>
              </a:rPr>
              <a:t>2-Level ATS with Proactive Refresh - Update</a:t>
            </a:r>
            <a:endParaRPr lang="en-US"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EBC720F-A9D9-8E23-6FA9-6C0F78912979}"/>
                  </a:ext>
                </a:extLst>
              </p:cNvPr>
              <p:cNvSpPr/>
              <p:nvPr/>
            </p:nvSpPr>
            <p:spPr>
              <a:xfrm>
                <a:off x="1883227" y="1355400"/>
                <a:ext cx="2351314" cy="9511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093C92"/>
                              </a:solidFill>
                              <a:latin typeface="Cambria Math" panose="02040503050406030204" pitchFamily="18" charset="0"/>
                            </a:rPr>
                          </m:ctrlPr>
                        </m:sSubPr>
                        <m:e>
                          <m:r>
                            <a:rPr lang="en-US" sz="2400" i="1">
                              <a:solidFill>
                                <a:srgbClr val="093C92"/>
                              </a:solidFill>
                              <a:latin typeface="Cambria Math" panose="02040503050406030204" pitchFamily="18" charset="0"/>
                            </a:rPr>
                            <m:t>𝒮</m:t>
                          </m:r>
                        </m:e>
                        <m:sub>
                          <m:r>
                            <m:rPr>
                              <m:sty m:val="p"/>
                            </m:rPr>
                            <a:rPr lang="en-US" sz="2400" b="0" i="0" smtClean="0">
                              <a:solidFill>
                                <a:srgbClr val="093C92"/>
                              </a:solidFill>
                              <a:latin typeface="Cambria Math" panose="02040503050406030204" pitchFamily="18" charset="0"/>
                            </a:rPr>
                            <m:t>ref</m:t>
                          </m:r>
                        </m:sub>
                      </m:sSub>
                      <m:r>
                        <m:rPr>
                          <m:nor/>
                        </m:rPr>
                        <a:rPr lang="en-US" sz="2400" dirty="0">
                          <a:solidFill>
                            <a:srgbClr val="093C92"/>
                          </a:solidFill>
                          <a:latin typeface="PT Serif" panose="020A0603040505020204" pitchFamily="18" charset="77"/>
                        </a:rPr>
                        <m:t>.</m:t>
                      </m:r>
                      <m:r>
                        <m:rPr>
                          <m:nor/>
                        </m:rPr>
                        <a:rPr lang="en-US" sz="2400" b="0" i="0" dirty="0" smtClean="0">
                          <a:solidFill>
                            <a:srgbClr val="093C92"/>
                          </a:solidFill>
                          <a:latin typeface="PT Serif" panose="020A0603040505020204" pitchFamily="18" charset="77"/>
                        </a:rPr>
                        <m:t>Update</m:t>
                      </m:r>
                      <m:r>
                        <m:rPr>
                          <m:nor/>
                        </m:rPr>
                        <a:rPr lang="en-US" sz="2400" dirty="0">
                          <a:solidFill>
                            <a:srgbClr val="093C92"/>
                          </a:solidFill>
                          <a:latin typeface="PT Serif" panose="020A0603040505020204" pitchFamily="18" charset="77"/>
                        </a:rPr>
                        <m:t>(·)</m:t>
                      </m:r>
                    </m:oMath>
                  </m:oMathPara>
                </a14:m>
                <a:endParaRPr lang="en-US" sz="2400" dirty="0">
                  <a:solidFill>
                    <a:srgbClr val="093C92"/>
                  </a:solidFill>
                  <a:latin typeface="PT Serif" panose="020A0603040505020204" pitchFamily="18" charset="77"/>
                </a:endParaRPr>
              </a:p>
            </p:txBody>
          </p:sp>
        </mc:Choice>
        <mc:Fallback xmlns="">
          <p:sp>
            <p:nvSpPr>
              <p:cNvPr id="7" name="Rectangle 6">
                <a:extLst>
                  <a:ext uri="{FF2B5EF4-FFF2-40B4-BE49-F238E27FC236}">
                    <a16:creationId xmlns:a16="http://schemas.microsoft.com/office/drawing/2014/main" id="{1EBC720F-A9D9-8E23-6FA9-6C0F78912979}"/>
                  </a:ext>
                </a:extLst>
              </p:cNvPr>
              <p:cNvSpPr>
                <a:spLocks noRot="1" noChangeAspect="1" noMove="1" noResize="1" noEditPoints="1" noAdjustHandles="1" noChangeArrowheads="1" noChangeShapeType="1" noTextEdit="1"/>
              </p:cNvSpPr>
              <p:nvPr/>
            </p:nvSpPr>
            <p:spPr>
              <a:xfrm>
                <a:off x="1883227" y="1355400"/>
                <a:ext cx="2351314" cy="95117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03A5DAB-B92B-0187-52B3-B8DC0769970C}"/>
                  </a:ext>
                </a:extLst>
              </p:cNvPr>
              <p:cNvSpPr txBox="1"/>
              <p:nvPr/>
            </p:nvSpPr>
            <p:spPr>
              <a:xfrm>
                <a:off x="192682" y="1267578"/>
                <a:ext cx="112519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m:rPr>
                              <m:sty m:val="p"/>
                            </m:rPr>
                            <a:rPr lang="en-US" sz="2400" b="0" i="0" smtClean="0">
                              <a:latin typeface="Cambria Math" panose="02040503050406030204" pitchFamily="18" charset="0"/>
                            </a:rPr>
                            <m:t>ref</m:t>
                          </m:r>
                        </m:sub>
                      </m:sSub>
                    </m:oMath>
                  </m:oMathPara>
                </a14:m>
                <a:endParaRPr lang="en-US" sz="2400" dirty="0"/>
              </a:p>
            </p:txBody>
          </p:sp>
        </mc:Choice>
        <mc:Fallback xmlns="">
          <p:sp>
            <p:nvSpPr>
              <p:cNvPr id="8" name="TextBox 7">
                <a:extLst>
                  <a:ext uri="{FF2B5EF4-FFF2-40B4-BE49-F238E27FC236}">
                    <a16:creationId xmlns:a16="http://schemas.microsoft.com/office/drawing/2014/main" id="{E03A5DAB-B92B-0187-52B3-B8DC0769970C}"/>
                  </a:ext>
                </a:extLst>
              </p:cNvPr>
              <p:cNvSpPr txBox="1">
                <a:spLocks noRot="1" noChangeAspect="1" noMove="1" noResize="1" noEditPoints="1" noAdjustHandles="1" noChangeArrowheads="1" noChangeShapeType="1" noTextEdit="1"/>
              </p:cNvSpPr>
              <p:nvPr/>
            </p:nvSpPr>
            <p:spPr>
              <a:xfrm>
                <a:off x="192682" y="1267578"/>
                <a:ext cx="1125199" cy="461665"/>
              </a:xfrm>
              <a:prstGeom prst="rect">
                <a:avLst/>
              </a:prstGeom>
              <a:blipFill>
                <a:blip r:embed="rId4"/>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49FC221-AC4E-609F-511E-F86506B7295F}"/>
                  </a:ext>
                </a:extLst>
              </p:cNvPr>
              <p:cNvSpPr txBox="1"/>
              <p:nvPr/>
            </p:nvSpPr>
            <p:spPr>
              <a:xfrm>
                <a:off x="181084" y="1884450"/>
                <a:ext cx="1125199" cy="491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m:rPr>
                              <m:sty m:val="p"/>
                            </m:rPr>
                            <a:rPr lang="en-US" sz="2400" b="0" i="0" smtClean="0">
                              <a:latin typeface="Cambria Math" panose="02040503050406030204" pitchFamily="18" charset="0"/>
                            </a:rPr>
                            <m:t>ref</m:t>
                          </m:r>
                          <m:r>
                            <a:rPr lang="en-US" sz="2400" b="0" i="1" smtClean="0">
                              <a:latin typeface="Cambria Math" panose="02040503050406030204" pitchFamily="18" charset="0"/>
                            </a:rPr>
                            <m:t>,</m:t>
                          </m:r>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m:oMathPara>
                </a14:m>
                <a:endParaRPr lang="en-US" sz="2400" dirty="0"/>
              </a:p>
            </p:txBody>
          </p:sp>
        </mc:Choice>
        <mc:Fallback xmlns="">
          <p:sp>
            <p:nvSpPr>
              <p:cNvPr id="9" name="TextBox 8">
                <a:extLst>
                  <a:ext uri="{FF2B5EF4-FFF2-40B4-BE49-F238E27FC236}">
                    <a16:creationId xmlns:a16="http://schemas.microsoft.com/office/drawing/2014/main" id="{749FC221-AC4E-609F-511E-F86506B7295F}"/>
                  </a:ext>
                </a:extLst>
              </p:cNvPr>
              <p:cNvSpPr txBox="1">
                <a:spLocks noRot="1" noChangeAspect="1" noMove="1" noResize="1" noEditPoints="1" noAdjustHandles="1" noChangeArrowheads="1" noChangeShapeType="1" noTextEdit="1"/>
              </p:cNvSpPr>
              <p:nvPr/>
            </p:nvSpPr>
            <p:spPr>
              <a:xfrm>
                <a:off x="181084" y="1884450"/>
                <a:ext cx="1125199" cy="491288"/>
              </a:xfrm>
              <a:prstGeom prst="rect">
                <a:avLst/>
              </a:prstGeom>
              <a:blipFill>
                <a:blip r:embed="rId5"/>
                <a:stretch>
                  <a:fillRect l="-4494" r="-10112"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1B3EA56-DBC8-09ED-2E61-935FB51E76A1}"/>
                  </a:ext>
                </a:extLst>
              </p:cNvPr>
              <p:cNvSpPr txBox="1"/>
              <p:nvPr/>
            </p:nvSpPr>
            <p:spPr>
              <a:xfrm>
                <a:off x="4664477" y="1535319"/>
                <a:ext cx="1001485" cy="5035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m:rPr>
                              <m:sty m:val="p"/>
                            </m:rPr>
                            <a:rPr lang="en-US" sz="2400" b="0" i="0" smtClean="0">
                              <a:latin typeface="Cambria Math" panose="02040503050406030204" pitchFamily="18" charset="0"/>
                            </a:rPr>
                            <m:t>ref</m:t>
                          </m:r>
                          <m:r>
                            <a:rPr lang="en-US" sz="2400" b="0" i="1" smtClean="0">
                              <a:latin typeface="Cambria Math" panose="02040503050406030204" pitchFamily="18" charset="0"/>
                            </a:rPr>
                            <m:t>,</m:t>
                          </m:r>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oMath>
                  </m:oMathPara>
                </a14:m>
                <a:endParaRPr lang="en-US" sz="2400" dirty="0"/>
              </a:p>
            </p:txBody>
          </p:sp>
        </mc:Choice>
        <mc:Fallback xmlns="">
          <p:sp>
            <p:nvSpPr>
              <p:cNvPr id="15" name="TextBox 14">
                <a:extLst>
                  <a:ext uri="{FF2B5EF4-FFF2-40B4-BE49-F238E27FC236}">
                    <a16:creationId xmlns:a16="http://schemas.microsoft.com/office/drawing/2014/main" id="{D1B3EA56-DBC8-09ED-2E61-935FB51E76A1}"/>
                  </a:ext>
                </a:extLst>
              </p:cNvPr>
              <p:cNvSpPr txBox="1">
                <a:spLocks noRot="1" noChangeAspect="1" noMove="1" noResize="1" noEditPoints="1" noAdjustHandles="1" noChangeArrowheads="1" noChangeShapeType="1" noTextEdit="1"/>
              </p:cNvSpPr>
              <p:nvPr/>
            </p:nvSpPr>
            <p:spPr>
              <a:xfrm>
                <a:off x="4664477" y="1535319"/>
                <a:ext cx="1001485" cy="503599"/>
              </a:xfrm>
              <a:prstGeom prst="rect">
                <a:avLst/>
              </a:prstGeom>
              <a:blipFill>
                <a:blip r:embed="rId6"/>
                <a:stretch>
                  <a:fillRect l="-5063" r="-24051"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45B7697-D770-B57D-0B5B-771EB63CD066}"/>
                  </a:ext>
                </a:extLst>
              </p:cNvPr>
              <p:cNvSpPr/>
              <p:nvPr/>
            </p:nvSpPr>
            <p:spPr>
              <a:xfrm>
                <a:off x="5665962" y="2270834"/>
                <a:ext cx="2351314" cy="10720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pPr>
                <a14:m>
                  <m:oMathPara xmlns:m="http://schemas.openxmlformats.org/officeDocument/2006/math">
                    <m:oMathParaPr>
                      <m:jc m:val="centerGroup"/>
                    </m:oMathParaPr>
                    <m:oMath xmlns:m="http://schemas.openxmlformats.org/officeDocument/2006/math">
                      <m:sSub>
                        <m:sSubPr>
                          <m:ctrlPr>
                            <a:rPr lang="en-US" sz="2400" i="1" smtClean="0">
                              <a:solidFill>
                                <a:schemeClr val="accent1">
                                  <a:lumMod val="50000"/>
                                </a:schemeClr>
                              </a:solidFill>
                              <a:latin typeface="Cambria Math" panose="02040503050406030204" pitchFamily="18" charset="0"/>
                            </a:rPr>
                          </m:ctrlPr>
                        </m:sSubPr>
                        <m:e>
                          <m:r>
                            <a:rPr lang="en-US" sz="2400" i="1">
                              <a:solidFill>
                                <a:schemeClr val="accent1">
                                  <a:lumMod val="50000"/>
                                </a:schemeClr>
                              </a:solidFill>
                              <a:latin typeface="Cambria Math" panose="02040503050406030204" pitchFamily="18" charset="0"/>
                            </a:rPr>
                            <m:t>𝒮</m:t>
                          </m:r>
                        </m:e>
                        <m:sub>
                          <m:r>
                            <m:rPr>
                              <m:sty m:val="p"/>
                            </m:rPr>
                            <a:rPr lang="en-US" sz="2400" b="0" i="0" smtClean="0">
                              <a:solidFill>
                                <a:schemeClr val="accent1">
                                  <a:lumMod val="50000"/>
                                </a:schemeClr>
                              </a:solidFill>
                              <a:latin typeface="Cambria Math" panose="02040503050406030204" pitchFamily="18" charset="0"/>
                            </a:rPr>
                            <m:t>ref</m:t>
                          </m:r>
                        </m:sub>
                      </m:sSub>
                      <m:r>
                        <m:rPr>
                          <m:nor/>
                        </m:rPr>
                        <a:rPr lang="en-US" sz="2400" dirty="0">
                          <a:solidFill>
                            <a:schemeClr val="accent1">
                              <a:lumMod val="50000"/>
                            </a:schemeClr>
                          </a:solidFill>
                          <a:latin typeface="PT Serif" panose="020A0603040505020204" pitchFamily="18" charset="77"/>
                        </a:rPr>
                        <m:t>.</m:t>
                      </m:r>
                      <m:r>
                        <m:rPr>
                          <m:nor/>
                        </m:rPr>
                        <a:rPr lang="en-US" sz="2400" b="0" i="0" dirty="0" smtClean="0">
                          <a:solidFill>
                            <a:schemeClr val="accent1">
                              <a:lumMod val="50000"/>
                            </a:schemeClr>
                          </a:solidFill>
                          <a:latin typeface="PT Serif" panose="020A0603040505020204" pitchFamily="18" charset="77"/>
                        </a:rPr>
                        <m:t>Sign</m:t>
                      </m:r>
                      <m:r>
                        <m:rPr>
                          <m:nor/>
                        </m:rPr>
                        <a:rPr lang="en-US" sz="2400" dirty="0">
                          <a:solidFill>
                            <a:schemeClr val="accent1">
                              <a:lumMod val="50000"/>
                            </a:schemeClr>
                          </a:solidFill>
                          <a:latin typeface="PT Serif" panose="020A0603040505020204" pitchFamily="18" charset="77"/>
                        </a:rPr>
                        <m:t>(·)</m:t>
                      </m:r>
                      <m:r>
                        <m:rPr>
                          <m:nor/>
                        </m:rPr>
                        <a:rPr lang="en-US" sz="2400" b="0" i="0" dirty="0" smtClean="0">
                          <a:solidFill>
                            <a:schemeClr val="accent1">
                              <a:lumMod val="50000"/>
                            </a:schemeClr>
                          </a:solidFill>
                          <a:latin typeface="PT Serif" panose="020A0603040505020204" pitchFamily="18" charset="77"/>
                        </a:rPr>
                        <m:t> </m:t>
                      </m:r>
                      <m:r>
                        <m:rPr>
                          <m:nor/>
                        </m:rPr>
                        <a:rPr lang="en-US" sz="2400" dirty="0">
                          <a:solidFill>
                            <a:schemeClr val="accent1">
                              <a:lumMod val="50000"/>
                            </a:schemeClr>
                          </a:solidFill>
                          <a:latin typeface="PT Serif" panose="020A0603040505020204" pitchFamily="18" charset="77"/>
                        </a:rPr>
                        <m:t>,</m:t>
                      </m:r>
                    </m:oMath>
                  </m:oMathPara>
                </a14:m>
                <a:endParaRPr lang="en-US" sz="2400" dirty="0">
                  <a:solidFill>
                    <a:schemeClr val="accent1">
                      <a:lumMod val="50000"/>
                    </a:schemeClr>
                  </a:solidFill>
                  <a:latin typeface="PT Serif" panose="020A0603040505020204" pitchFamily="18" charset="77"/>
                </a:endParaRPr>
              </a:p>
              <a:p>
                <a:pPr algn="ctr">
                  <a:lnSpc>
                    <a:spcPct val="140000"/>
                  </a:lnSpc>
                </a:pPr>
                <a14:m>
                  <m:oMathPara xmlns:m="http://schemas.openxmlformats.org/officeDocument/2006/math">
                    <m:oMathParaPr>
                      <m:jc m:val="centerGroup"/>
                    </m:oMathParaPr>
                    <m:oMath xmlns:m="http://schemas.openxmlformats.org/officeDocument/2006/math">
                      <m:sSub>
                        <m:sSubPr>
                          <m:ctrlPr>
                            <a:rPr lang="en-US" sz="2400" i="1">
                              <a:solidFill>
                                <a:schemeClr val="accent1">
                                  <a:lumMod val="50000"/>
                                </a:schemeClr>
                              </a:solidFill>
                              <a:latin typeface="Cambria Math" panose="02040503050406030204" pitchFamily="18" charset="0"/>
                            </a:rPr>
                          </m:ctrlPr>
                        </m:sSubPr>
                        <m:e>
                          <m:r>
                            <a:rPr lang="en-US" sz="2400" i="1">
                              <a:solidFill>
                                <a:schemeClr val="accent1">
                                  <a:lumMod val="50000"/>
                                </a:schemeClr>
                              </a:solidFill>
                              <a:latin typeface="Cambria Math" panose="02040503050406030204" pitchFamily="18" charset="0"/>
                            </a:rPr>
                            <m:t>𝒮</m:t>
                          </m:r>
                        </m:e>
                        <m:sub>
                          <m:r>
                            <m:rPr>
                              <m:sty m:val="p"/>
                            </m:rPr>
                            <a:rPr lang="en-US" sz="2400" b="0" i="0" smtClean="0">
                              <a:solidFill>
                                <a:schemeClr val="accent1">
                                  <a:lumMod val="50000"/>
                                </a:schemeClr>
                              </a:solidFill>
                              <a:latin typeface="Cambria Math" panose="02040503050406030204" pitchFamily="18" charset="0"/>
                            </a:rPr>
                            <m:t>ref</m:t>
                          </m:r>
                        </m:sub>
                      </m:sSub>
                      <m:r>
                        <m:rPr>
                          <m:nor/>
                        </m:rPr>
                        <a:rPr lang="en-US" sz="2400" dirty="0">
                          <a:solidFill>
                            <a:schemeClr val="accent1">
                              <a:lumMod val="50000"/>
                            </a:schemeClr>
                          </a:solidFill>
                          <a:latin typeface="PT Serif" panose="020A0603040505020204" pitchFamily="18" charset="77"/>
                        </a:rPr>
                        <m:t>.</m:t>
                      </m:r>
                      <m:r>
                        <m:rPr>
                          <m:nor/>
                        </m:rPr>
                        <a:rPr lang="en-US" sz="2400" dirty="0">
                          <a:solidFill>
                            <a:schemeClr val="accent1">
                              <a:lumMod val="50000"/>
                            </a:schemeClr>
                          </a:solidFill>
                          <a:latin typeface="PT Serif" panose="020A0603040505020204" pitchFamily="18" charset="77"/>
                        </a:rPr>
                        <m:t>Combine</m:t>
                      </m:r>
                      <m:r>
                        <m:rPr>
                          <m:nor/>
                        </m:rPr>
                        <a:rPr lang="en-US" sz="2400" dirty="0">
                          <a:solidFill>
                            <a:schemeClr val="accent1">
                              <a:lumMod val="50000"/>
                            </a:schemeClr>
                          </a:solidFill>
                          <a:latin typeface="PT Serif" panose="020A0603040505020204" pitchFamily="18" charset="77"/>
                        </a:rPr>
                        <m:t>(·)</m:t>
                      </m:r>
                    </m:oMath>
                  </m:oMathPara>
                </a14:m>
                <a:endParaRPr lang="en-US" sz="2400" dirty="0">
                  <a:solidFill>
                    <a:schemeClr val="accent1">
                      <a:lumMod val="50000"/>
                    </a:schemeClr>
                  </a:solidFill>
                  <a:latin typeface="PT Serif" panose="020A0603040505020204" pitchFamily="18" charset="77"/>
                </a:endParaRPr>
              </a:p>
            </p:txBody>
          </p:sp>
        </mc:Choice>
        <mc:Fallback xmlns="">
          <p:sp>
            <p:nvSpPr>
              <p:cNvPr id="16" name="Rectangle 15">
                <a:extLst>
                  <a:ext uri="{FF2B5EF4-FFF2-40B4-BE49-F238E27FC236}">
                    <a16:creationId xmlns:a16="http://schemas.microsoft.com/office/drawing/2014/main" id="{F45B7697-D770-B57D-0B5B-771EB63CD066}"/>
                  </a:ext>
                </a:extLst>
              </p:cNvPr>
              <p:cNvSpPr>
                <a:spLocks noRot="1" noChangeAspect="1" noMove="1" noResize="1" noEditPoints="1" noAdjustHandles="1" noChangeArrowheads="1" noChangeShapeType="1" noTextEdit="1"/>
              </p:cNvSpPr>
              <p:nvPr/>
            </p:nvSpPr>
            <p:spPr>
              <a:xfrm>
                <a:off x="5665962" y="2270834"/>
                <a:ext cx="2351314" cy="1072006"/>
              </a:xfrm>
              <a:prstGeom prst="rect">
                <a:avLst/>
              </a:prstGeom>
              <a:blipFill>
                <a:blip r:embed="rId7"/>
                <a:stretch>
                  <a:fillRect b="-5814"/>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82571856-1B0C-6B22-7569-EB97782F444F}"/>
              </a:ext>
            </a:extLst>
          </p:cNvPr>
          <p:cNvCxnSpPr>
            <a:cxnSpLocks/>
          </p:cNvCxnSpPr>
          <p:nvPr/>
        </p:nvCxnSpPr>
        <p:spPr>
          <a:xfrm>
            <a:off x="1311776" y="1556544"/>
            <a:ext cx="57145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ADF5BBD-97EA-2E12-D0A4-7ADD2F575E56}"/>
              </a:ext>
            </a:extLst>
          </p:cNvPr>
          <p:cNvCxnSpPr>
            <a:cxnSpLocks/>
          </p:cNvCxnSpPr>
          <p:nvPr/>
        </p:nvCxnSpPr>
        <p:spPr>
          <a:xfrm>
            <a:off x="1311776" y="2165845"/>
            <a:ext cx="57145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B6C42FD-61B4-C7D5-4682-3670D3ACA680}"/>
              </a:ext>
            </a:extLst>
          </p:cNvPr>
          <p:cNvCxnSpPr>
            <a:cxnSpLocks/>
          </p:cNvCxnSpPr>
          <p:nvPr/>
        </p:nvCxnSpPr>
        <p:spPr>
          <a:xfrm>
            <a:off x="4240034" y="1819434"/>
            <a:ext cx="42444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649609F4-4EC8-8010-1A99-70383E56E5A9}"/>
              </a:ext>
            </a:extLst>
          </p:cNvPr>
          <p:cNvCxnSpPr>
            <a:cxnSpLocks/>
          </p:cNvCxnSpPr>
          <p:nvPr/>
        </p:nvCxnSpPr>
        <p:spPr>
          <a:xfrm rot="16200000" flipH="1">
            <a:off x="5210217" y="2131202"/>
            <a:ext cx="410748" cy="500742"/>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1E36651-032E-BC46-1C32-0B23112D38C2}"/>
                  </a:ext>
                </a:extLst>
              </p:cNvPr>
              <p:cNvSpPr txBox="1"/>
              <p:nvPr/>
            </p:nvSpPr>
            <p:spPr>
              <a:xfrm>
                <a:off x="8392888" y="2556839"/>
                <a:ext cx="631371" cy="4998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𝑝𝑘</m:t>
                          </m:r>
                        </m:sub>
                        <m:sup>
                          <m:r>
                            <a:rPr lang="en-US" sz="2400" b="0" i="1" smtClean="0">
                              <a:latin typeface="Cambria Math" panose="02040503050406030204" pitchFamily="18" charset="0"/>
                            </a:rPr>
                            <m:t>′</m:t>
                          </m:r>
                        </m:sup>
                      </m:sSubSup>
                    </m:oMath>
                  </m:oMathPara>
                </a14:m>
                <a:endParaRPr lang="en-US" sz="2400" dirty="0"/>
              </a:p>
            </p:txBody>
          </p:sp>
        </mc:Choice>
        <mc:Fallback xmlns="">
          <p:sp>
            <p:nvSpPr>
              <p:cNvPr id="41" name="TextBox 40">
                <a:extLst>
                  <a:ext uri="{FF2B5EF4-FFF2-40B4-BE49-F238E27FC236}">
                    <a16:creationId xmlns:a16="http://schemas.microsoft.com/office/drawing/2014/main" id="{51E36651-032E-BC46-1C32-0B23112D38C2}"/>
                  </a:ext>
                </a:extLst>
              </p:cNvPr>
              <p:cNvSpPr txBox="1">
                <a:spLocks noRot="1" noChangeAspect="1" noMove="1" noResize="1" noEditPoints="1" noAdjustHandles="1" noChangeArrowheads="1" noChangeShapeType="1" noTextEdit="1"/>
              </p:cNvSpPr>
              <p:nvPr/>
            </p:nvSpPr>
            <p:spPr>
              <a:xfrm>
                <a:off x="8392888" y="2556839"/>
                <a:ext cx="631371" cy="499817"/>
              </a:xfrm>
              <a:prstGeom prst="rect">
                <a:avLst/>
              </a:prstGeom>
              <a:blipFill>
                <a:blip r:embed="rId8"/>
                <a:stretch>
                  <a:fillRect b="-12500"/>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98B0018A-6C76-EF27-0E17-471ED332E889}"/>
              </a:ext>
            </a:extLst>
          </p:cNvPr>
          <p:cNvCxnSpPr>
            <a:cxnSpLocks/>
            <a:stCxn id="16" idx="3"/>
            <a:endCxn id="41" idx="1"/>
          </p:cNvCxnSpPr>
          <p:nvPr/>
        </p:nvCxnSpPr>
        <p:spPr>
          <a:xfrm flipV="1">
            <a:off x="8017276" y="2806748"/>
            <a:ext cx="375612" cy="8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12C3BC0-FC66-A2B5-7B16-B969825EBF9F}"/>
              </a:ext>
            </a:extLst>
          </p:cNvPr>
          <p:cNvSpPr txBox="1"/>
          <p:nvPr/>
        </p:nvSpPr>
        <p:spPr>
          <a:xfrm>
            <a:off x="285924" y="661600"/>
            <a:ext cx="1311577" cy="461665"/>
          </a:xfrm>
          <a:prstGeom prst="rect">
            <a:avLst/>
          </a:prstGeom>
          <a:noFill/>
        </p:spPr>
        <p:txBody>
          <a:bodyPr wrap="square" rtlCol="0">
            <a:spAutoFit/>
          </a:bodyPr>
          <a:lstStyle/>
          <a:p>
            <a:r>
              <a:rPr lang="en-US" sz="2400" u="sng" dirty="0">
                <a:latin typeface="PT Serif" panose="020A0603040505020204" pitchFamily="18" charset="77"/>
              </a:rPr>
              <a:t>Epoch e</a:t>
            </a:r>
          </a:p>
        </p:txBody>
      </p:sp>
      <p:sp>
        <p:nvSpPr>
          <p:cNvPr id="47" name="TextBox 46">
            <a:extLst>
              <a:ext uri="{FF2B5EF4-FFF2-40B4-BE49-F238E27FC236}">
                <a16:creationId xmlns:a16="http://schemas.microsoft.com/office/drawing/2014/main" id="{BEC4D891-7152-069D-0D9A-B9C8F7BAA0B8}"/>
              </a:ext>
            </a:extLst>
          </p:cNvPr>
          <p:cNvSpPr txBox="1"/>
          <p:nvPr/>
        </p:nvSpPr>
        <p:spPr>
          <a:xfrm>
            <a:off x="4664477" y="787599"/>
            <a:ext cx="1594809" cy="461665"/>
          </a:xfrm>
          <a:prstGeom prst="rect">
            <a:avLst/>
          </a:prstGeom>
          <a:noFill/>
        </p:spPr>
        <p:txBody>
          <a:bodyPr wrap="square" rtlCol="0">
            <a:spAutoFit/>
          </a:bodyPr>
          <a:lstStyle/>
          <a:p>
            <a:r>
              <a:rPr lang="en-US" sz="2400" u="sng" dirty="0">
                <a:latin typeface="PT Serif" panose="020A0603040505020204" pitchFamily="18" charset="77"/>
              </a:rPr>
              <a:t>Epoch e+1</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3E6C2B4-578C-EDBA-7D68-AC7FD48D38B9}"/>
                  </a:ext>
                </a:extLst>
              </p:cNvPr>
              <p:cNvSpPr txBox="1"/>
              <p:nvPr/>
            </p:nvSpPr>
            <p:spPr>
              <a:xfrm>
                <a:off x="4489566" y="4478923"/>
                <a:ext cx="4534694" cy="499817"/>
              </a:xfrm>
              <a:prstGeom prst="rect">
                <a:avLst/>
              </a:prstGeom>
              <a:noFill/>
              <a:ln>
                <a:solidFill>
                  <a:schemeClr val="bg1">
                    <a:lumMod val="85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𝑠</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𝑘</m:t>
                          </m:r>
                        </m:e>
                        <m:sub>
                          <m:r>
                            <m:rPr>
                              <m:sty m:val="p"/>
                            </m:rPr>
                            <a:rPr lang="en-US" sz="2400" b="0" i="0" smtClean="0">
                              <a:latin typeface="Cambria Math" panose="02040503050406030204" pitchFamily="18" charset="0"/>
                              <a:ea typeface="Cambria Math" panose="02040503050406030204" pitchFamily="18" charset="0"/>
                            </a:rPr>
                            <m:t>acc</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m:t>
                          </m:r>
                        </m:sup>
                      </m:sSubSup>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rPr>
                        <m:t>𝑝</m:t>
                      </m:r>
                      <m:sSubSup>
                        <m:sSubSupPr>
                          <m:ctrlPr>
                            <a:rPr lang="en-US" sz="2400" i="1">
                              <a:latin typeface="Cambria Math" panose="02040503050406030204" pitchFamily="18" charset="0"/>
                            </a:rPr>
                          </m:ctrlPr>
                        </m:sSubSupPr>
                        <m:e>
                          <m:r>
                            <a:rPr lang="en-US" sz="2400" i="1">
                              <a:latin typeface="Cambria Math" panose="02040503050406030204" pitchFamily="18" charset="0"/>
                            </a:rPr>
                            <m:t>𝑘</m:t>
                          </m:r>
                        </m:e>
                        <m:sub>
                          <m:r>
                            <m:rPr>
                              <m:sty m:val="p"/>
                            </m:rPr>
                            <a:rPr lang="en-US" sz="2400">
                              <a:latin typeface="Cambria Math" panose="02040503050406030204" pitchFamily="18" charset="0"/>
                            </a:rPr>
                            <m:t>acc</m:t>
                          </m:r>
                        </m:sub>
                        <m:sup>
                          <m:r>
                            <a:rPr lang="en-US" sz="2400" i="1">
                              <a:latin typeface="Cambria Math" panose="02040503050406030204" pitchFamily="18" charset="0"/>
                            </a:rPr>
                            <m:t>′</m:t>
                          </m:r>
                        </m:sup>
                      </m:sSubSup>
                      <m:r>
                        <a:rPr lang="en-US" sz="2400" b="0" i="0"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𝑘</m:t>
                          </m:r>
                        </m:e>
                        <m:sub>
                          <m:r>
                            <m:rPr>
                              <m:sty m:val="p"/>
                            </m:rPr>
                            <a:rPr lang="en-US" sz="2400" b="0" i="0" smtClean="0">
                              <a:latin typeface="Cambria Math" panose="02040503050406030204" pitchFamily="18" charset="0"/>
                              <a:ea typeface="Cambria Math" panose="02040503050406030204" pitchFamily="18" charset="0"/>
                            </a:rPr>
                            <m:t>ref</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m:t>
                          </m:r>
                        </m:sup>
                      </m:sSubSup>
                      <m:r>
                        <a:rPr lang="en-US" sz="2400" b="0" i="1" smtClean="0">
                          <a:latin typeface="Cambria Math" panose="02040503050406030204" pitchFamily="18" charset="0"/>
                          <a:ea typeface="Cambria Math" panose="02040503050406030204" pitchFamily="18" charset="0"/>
                        </a:rPr>
                        <m:t> ,</m:t>
                      </m:r>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𝑝𝑘</m:t>
                          </m:r>
                        </m:sub>
                        <m:sup>
                          <m:r>
                            <a:rPr lang="en-US" sz="2400" i="1">
                              <a:latin typeface="Cambria Math" panose="02040503050406030204" pitchFamily="18" charset="0"/>
                            </a:rPr>
                            <m:t>′</m:t>
                          </m:r>
                        </m:sup>
                      </m:sSubSup>
                      <m:r>
                        <a:rPr lang="en-US" sz="2400" b="0" i="0"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28" name="TextBox 27">
                <a:extLst>
                  <a:ext uri="{FF2B5EF4-FFF2-40B4-BE49-F238E27FC236}">
                    <a16:creationId xmlns:a16="http://schemas.microsoft.com/office/drawing/2014/main" id="{13E6C2B4-578C-EDBA-7D68-AC7FD48D38B9}"/>
                  </a:ext>
                </a:extLst>
              </p:cNvPr>
              <p:cNvSpPr txBox="1">
                <a:spLocks noRot="1" noChangeAspect="1" noMove="1" noResize="1" noEditPoints="1" noAdjustHandles="1" noChangeArrowheads="1" noChangeShapeType="1" noTextEdit="1"/>
              </p:cNvSpPr>
              <p:nvPr/>
            </p:nvSpPr>
            <p:spPr>
              <a:xfrm>
                <a:off x="4489566" y="4478923"/>
                <a:ext cx="4534694" cy="499817"/>
              </a:xfrm>
              <a:prstGeom prst="rect">
                <a:avLst/>
              </a:prstGeom>
              <a:blipFill>
                <a:blip r:embed="rId9"/>
                <a:stretch>
                  <a:fillRect r="-836" b="-9756"/>
                </a:stretch>
              </a:blipFill>
              <a:ln>
                <a:solidFill>
                  <a:schemeClr val="bg1">
                    <a:lumMod val="85000"/>
                  </a:schemeClr>
                </a:solid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0EEFA1D6-28EB-F07D-FC82-95552C6117C0}"/>
              </a:ext>
            </a:extLst>
          </p:cNvPr>
          <p:cNvSpPr/>
          <p:nvPr/>
        </p:nvSpPr>
        <p:spPr>
          <a:xfrm>
            <a:off x="1883227" y="3385701"/>
            <a:ext cx="2351314" cy="951171"/>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lumMod val="50000"/>
                </a:schemeClr>
              </a:solidFill>
              <a:latin typeface="PT Serif" panose="020A0603040505020204" pitchFamily="18" charset="77"/>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EE9BC3D-0CB8-6297-B56B-AF03CB751BED}"/>
                  </a:ext>
                </a:extLst>
              </p:cNvPr>
              <p:cNvSpPr txBox="1"/>
              <p:nvPr/>
            </p:nvSpPr>
            <p:spPr>
              <a:xfrm>
                <a:off x="192682" y="3386867"/>
                <a:ext cx="11251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m:rPr>
                              <m:sty m:val="p"/>
                            </m:rPr>
                            <a:rPr lang="en-US" sz="2400" b="0" i="0" smtClean="0">
                              <a:latin typeface="Cambria Math" panose="02040503050406030204" pitchFamily="18" charset="0"/>
                            </a:rPr>
                            <m:t>acc</m:t>
                          </m:r>
                        </m:sub>
                      </m:sSub>
                    </m:oMath>
                  </m:oMathPara>
                </a14:m>
                <a:endParaRPr lang="en-US" sz="2400" dirty="0"/>
              </a:p>
            </p:txBody>
          </p:sp>
        </mc:Choice>
        <mc:Fallback xmlns="">
          <p:sp>
            <p:nvSpPr>
              <p:cNvPr id="11" name="TextBox 10">
                <a:extLst>
                  <a:ext uri="{FF2B5EF4-FFF2-40B4-BE49-F238E27FC236}">
                    <a16:creationId xmlns:a16="http://schemas.microsoft.com/office/drawing/2014/main" id="{6EE9BC3D-0CB8-6297-B56B-AF03CB751BED}"/>
                  </a:ext>
                </a:extLst>
              </p:cNvPr>
              <p:cNvSpPr txBox="1">
                <a:spLocks noRot="1" noChangeAspect="1" noMove="1" noResize="1" noEditPoints="1" noAdjustHandles="1" noChangeArrowheads="1" noChangeShapeType="1" noTextEdit="1"/>
              </p:cNvSpPr>
              <p:nvPr/>
            </p:nvSpPr>
            <p:spPr>
              <a:xfrm>
                <a:off x="192682" y="3386867"/>
                <a:ext cx="1125198" cy="461665"/>
              </a:xfrm>
              <a:prstGeom prst="rect">
                <a:avLst/>
              </a:prstGeom>
              <a:blipFill>
                <a:blip r:embed="rId10"/>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D07E19D-EEB6-AF3D-0C44-C4870213DE75}"/>
                  </a:ext>
                </a:extLst>
              </p:cNvPr>
              <p:cNvSpPr txBox="1"/>
              <p:nvPr/>
            </p:nvSpPr>
            <p:spPr>
              <a:xfrm>
                <a:off x="76299" y="3954010"/>
                <a:ext cx="1229983" cy="477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m:rPr>
                              <m:sty m:val="p"/>
                            </m:rPr>
                            <a:rPr lang="en-US" sz="2400" b="0" i="0" smtClean="0">
                              <a:latin typeface="Cambria Math" panose="02040503050406030204" pitchFamily="18" charset="0"/>
                            </a:rPr>
                            <m:t>acc</m:t>
                          </m:r>
                          <m:r>
                            <a:rPr lang="en-US" sz="2400" b="0" i="1" smtClean="0">
                              <a:latin typeface="Cambria Math" panose="02040503050406030204" pitchFamily="18" charset="0"/>
                            </a:rPr>
                            <m:t>,</m:t>
                          </m:r>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m:oMathPara>
                </a14:m>
                <a:endParaRPr lang="en-US" sz="2400" dirty="0"/>
              </a:p>
            </p:txBody>
          </p:sp>
        </mc:Choice>
        <mc:Fallback xmlns="">
          <p:sp>
            <p:nvSpPr>
              <p:cNvPr id="14" name="TextBox 13">
                <a:extLst>
                  <a:ext uri="{FF2B5EF4-FFF2-40B4-BE49-F238E27FC236}">
                    <a16:creationId xmlns:a16="http://schemas.microsoft.com/office/drawing/2014/main" id="{8D07E19D-EEB6-AF3D-0C44-C4870213DE75}"/>
                  </a:ext>
                </a:extLst>
              </p:cNvPr>
              <p:cNvSpPr txBox="1">
                <a:spLocks noRot="1" noChangeAspect="1" noMove="1" noResize="1" noEditPoints="1" noAdjustHandles="1" noChangeArrowheads="1" noChangeShapeType="1" noTextEdit="1"/>
              </p:cNvSpPr>
              <p:nvPr/>
            </p:nvSpPr>
            <p:spPr>
              <a:xfrm>
                <a:off x="76299" y="3954010"/>
                <a:ext cx="1229983" cy="477888"/>
              </a:xfrm>
              <a:prstGeom prst="rect">
                <a:avLst/>
              </a:prstGeom>
              <a:blipFill>
                <a:blip r:embed="rId11"/>
                <a:stretch>
                  <a:fillRect l="-4124" r="-4124"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E762586-A468-3C9B-1F8A-1BC846BBD6D1}"/>
                  </a:ext>
                </a:extLst>
              </p:cNvPr>
              <p:cNvSpPr txBox="1"/>
              <p:nvPr/>
            </p:nvSpPr>
            <p:spPr>
              <a:xfrm>
                <a:off x="4664477" y="3372473"/>
                <a:ext cx="100148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m:rPr>
                              <m:sty m:val="p"/>
                            </m:rPr>
                            <a:rPr lang="en-US" sz="2400" b="0" i="0" smtClean="0">
                              <a:latin typeface="Cambria Math" panose="02040503050406030204" pitchFamily="18" charset="0"/>
                            </a:rPr>
                            <m:t>acc</m:t>
                          </m:r>
                        </m:sub>
                        <m:sup>
                          <m:r>
                            <a:rPr lang="en-US" sz="2400" b="0" i="1" smtClean="0">
                              <a:latin typeface="Cambria Math" panose="02040503050406030204" pitchFamily="18" charset="0"/>
                            </a:rPr>
                            <m:t>′</m:t>
                          </m:r>
                        </m:sup>
                      </m:sSubSup>
                    </m:oMath>
                  </m:oMathPara>
                </a14:m>
                <a:endParaRPr lang="en-US" sz="2400" dirty="0"/>
              </a:p>
            </p:txBody>
          </p:sp>
        </mc:Choice>
        <mc:Fallback xmlns="">
          <p:sp>
            <p:nvSpPr>
              <p:cNvPr id="18" name="TextBox 17">
                <a:extLst>
                  <a:ext uri="{FF2B5EF4-FFF2-40B4-BE49-F238E27FC236}">
                    <a16:creationId xmlns:a16="http://schemas.microsoft.com/office/drawing/2014/main" id="{AE762586-A468-3C9B-1F8A-1BC846BBD6D1}"/>
                  </a:ext>
                </a:extLst>
              </p:cNvPr>
              <p:cNvSpPr txBox="1">
                <a:spLocks noRot="1" noChangeAspect="1" noMove="1" noResize="1" noEditPoints="1" noAdjustHandles="1" noChangeArrowheads="1" noChangeShapeType="1" noTextEdit="1"/>
              </p:cNvSpPr>
              <p:nvPr/>
            </p:nvSpPr>
            <p:spPr>
              <a:xfrm>
                <a:off x="4664477" y="3372473"/>
                <a:ext cx="1001485" cy="461665"/>
              </a:xfrm>
              <a:prstGeom prst="rect">
                <a:avLst/>
              </a:prstGeom>
              <a:blipFill>
                <a:blip r:embed="rId12"/>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BCCE375-6F5A-D0A4-8035-3CCF5B41EB80}"/>
                  </a:ext>
                </a:extLst>
              </p:cNvPr>
              <p:cNvSpPr txBox="1"/>
              <p:nvPr/>
            </p:nvSpPr>
            <p:spPr>
              <a:xfrm>
                <a:off x="4664477" y="3863771"/>
                <a:ext cx="1001485" cy="4901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m:rPr>
                              <m:sty m:val="p"/>
                            </m:rPr>
                            <a:rPr lang="en-US" sz="2400" b="0" i="0" smtClean="0">
                              <a:latin typeface="Cambria Math" panose="02040503050406030204" pitchFamily="18" charset="0"/>
                            </a:rPr>
                            <m:t>acc</m:t>
                          </m:r>
                          <m:r>
                            <a:rPr lang="en-US" sz="2400" b="0" i="1" smtClean="0">
                              <a:latin typeface="Cambria Math" panose="02040503050406030204" pitchFamily="18" charset="0"/>
                            </a:rPr>
                            <m:t>,</m:t>
                          </m:r>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oMath>
                  </m:oMathPara>
                </a14:m>
                <a:endParaRPr lang="en-US" sz="2400" dirty="0"/>
              </a:p>
            </p:txBody>
          </p:sp>
        </mc:Choice>
        <mc:Fallback xmlns="">
          <p:sp>
            <p:nvSpPr>
              <p:cNvPr id="19" name="TextBox 18">
                <a:extLst>
                  <a:ext uri="{FF2B5EF4-FFF2-40B4-BE49-F238E27FC236}">
                    <a16:creationId xmlns:a16="http://schemas.microsoft.com/office/drawing/2014/main" id="{4BCCE375-6F5A-D0A4-8035-3CCF5B41EB80}"/>
                  </a:ext>
                </a:extLst>
              </p:cNvPr>
              <p:cNvSpPr txBox="1">
                <a:spLocks noRot="1" noChangeAspect="1" noMove="1" noResize="1" noEditPoints="1" noAdjustHandles="1" noChangeArrowheads="1" noChangeShapeType="1" noTextEdit="1"/>
              </p:cNvSpPr>
              <p:nvPr/>
            </p:nvSpPr>
            <p:spPr>
              <a:xfrm>
                <a:off x="4664477" y="3863771"/>
                <a:ext cx="1001485" cy="490199"/>
              </a:xfrm>
              <a:prstGeom prst="rect">
                <a:avLst/>
              </a:prstGeom>
              <a:blipFill>
                <a:blip r:embed="rId13"/>
                <a:stretch>
                  <a:fillRect l="-5063" r="-27848" b="-12821"/>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42B42ECC-61BE-ACFD-BFD1-01E55BABF99C}"/>
              </a:ext>
            </a:extLst>
          </p:cNvPr>
          <p:cNvCxnSpPr>
            <a:cxnSpLocks/>
            <a:stCxn id="14" idx="3"/>
          </p:cNvCxnSpPr>
          <p:nvPr/>
        </p:nvCxnSpPr>
        <p:spPr>
          <a:xfrm>
            <a:off x="1306282" y="4192954"/>
            <a:ext cx="57694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A4C4F40-619D-8D08-96C8-C64746E784B9}"/>
              </a:ext>
            </a:extLst>
          </p:cNvPr>
          <p:cNvCxnSpPr>
            <a:cxnSpLocks/>
            <a:stCxn id="11" idx="3"/>
          </p:cNvCxnSpPr>
          <p:nvPr/>
        </p:nvCxnSpPr>
        <p:spPr>
          <a:xfrm>
            <a:off x="1317880" y="3617700"/>
            <a:ext cx="57694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65497FF-17A9-164C-F0F3-8898BDB67FD0}"/>
              </a:ext>
            </a:extLst>
          </p:cNvPr>
          <p:cNvCxnSpPr>
            <a:cxnSpLocks/>
            <a:endCxn id="19" idx="1"/>
          </p:cNvCxnSpPr>
          <p:nvPr/>
        </p:nvCxnSpPr>
        <p:spPr>
          <a:xfrm>
            <a:off x="4240034" y="4102715"/>
            <a:ext cx="42444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AADA891-938C-886C-B3A4-E77710085E6A}"/>
              </a:ext>
            </a:extLst>
          </p:cNvPr>
          <p:cNvCxnSpPr>
            <a:cxnSpLocks/>
            <a:endCxn id="18" idx="1"/>
          </p:cNvCxnSpPr>
          <p:nvPr/>
        </p:nvCxnSpPr>
        <p:spPr>
          <a:xfrm>
            <a:off x="4240034" y="3603306"/>
            <a:ext cx="42444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71446C8-C976-9AA2-420D-5967399D65E3}"/>
              </a:ext>
            </a:extLst>
          </p:cNvPr>
          <p:cNvPicPr>
            <a:picLocks noChangeAspect="1"/>
          </p:cNvPicPr>
          <p:nvPr/>
        </p:nvPicPr>
        <p:blipFill>
          <a:blip r:embed="rId14"/>
          <a:stretch>
            <a:fillRect/>
          </a:stretch>
        </p:blipFill>
        <p:spPr>
          <a:xfrm>
            <a:off x="2149564" y="3710293"/>
            <a:ext cx="1841500" cy="444500"/>
          </a:xfrm>
          <a:prstGeom prst="rect">
            <a:avLst/>
          </a:prstGeom>
        </p:spPr>
      </p:pic>
      <p:cxnSp>
        <p:nvCxnSpPr>
          <p:cNvPr id="35" name="Elbow Connector 34">
            <a:extLst>
              <a:ext uri="{FF2B5EF4-FFF2-40B4-BE49-F238E27FC236}">
                <a16:creationId xmlns:a16="http://schemas.microsoft.com/office/drawing/2014/main" id="{5A25B18F-D1AD-3939-F0B0-7E3573C3C566}"/>
              </a:ext>
            </a:extLst>
          </p:cNvPr>
          <p:cNvCxnSpPr>
            <a:cxnSpLocks/>
            <a:stCxn id="18" idx="0"/>
          </p:cNvCxnSpPr>
          <p:nvPr/>
        </p:nvCxnSpPr>
        <p:spPr>
          <a:xfrm rot="5400000" flipH="1" flipV="1">
            <a:off x="5207704" y="2914215"/>
            <a:ext cx="415774" cy="500742"/>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22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5" grpId="0"/>
      <p:bldP spid="16" grpId="0" animBg="1"/>
      <p:bldP spid="41" grpId="0"/>
      <p:bldP spid="28" grpId="0" animBg="1"/>
      <p:bldP spid="10" grpId="0" animBg="1"/>
      <p:bldP spid="11" grpId="0"/>
      <p:bldP spid="14" grpId="0"/>
      <p:bldP spid="18"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0B6C-ED50-1115-BE82-7A9CBB0893EB}"/>
              </a:ext>
            </a:extLst>
          </p:cNvPr>
          <p:cNvSpPr>
            <a:spLocks noGrp="1"/>
          </p:cNvSpPr>
          <p:nvPr>
            <p:ph type="title"/>
          </p:nvPr>
        </p:nvSpPr>
        <p:spPr/>
        <p:txBody>
          <a:bodyPr>
            <a:normAutofit fontScale="90000"/>
          </a:bodyPr>
          <a:lstStyle/>
          <a:p>
            <a:r>
              <a:rPr lang="en" sz="2800" dirty="0">
                <a:latin typeface="PT Serif"/>
                <a:ea typeface="PT Serif"/>
                <a:cs typeface="PT Serif"/>
                <a:sym typeface="PT Serif"/>
              </a:rPr>
              <a:t>2-Level ATS with Proactive Refresh</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12F8558-A373-8AF8-A5FB-0AE6D71428BE}"/>
                  </a:ext>
                </a:extLst>
              </p:cNvPr>
              <p:cNvSpPr>
                <a:spLocks noGrp="1"/>
              </p:cNvSpPr>
              <p:nvPr>
                <p:ph type="body" idx="1"/>
              </p:nvPr>
            </p:nvSpPr>
            <p:spPr/>
            <p:txBody>
              <a:bodyPr>
                <a:normAutofit/>
              </a:bodyPr>
              <a:lstStyle/>
              <a:p>
                <a:pPr marL="114300" indent="0">
                  <a:lnSpc>
                    <a:spcPct val="150000"/>
                  </a:lnSpc>
                  <a:buNone/>
                </a:pPr>
                <a:r>
                  <a:rPr lang="en-US" sz="2400" dirty="0"/>
                  <a:t>In epoch </a:t>
                </a:r>
                <a14:m>
                  <m:oMath xmlns:m="http://schemas.openxmlformats.org/officeDocument/2006/math">
                    <m:r>
                      <a:rPr lang="en-US" sz="2400" b="0" i="1" smtClean="0">
                        <a:latin typeface="Cambria Math" panose="02040503050406030204" pitchFamily="18" charset="0"/>
                      </a:rPr>
                      <m:t>𝑒</m:t>
                    </m:r>
                  </m:oMath>
                </a14:m>
                <a:r>
                  <a:rPr lang="en-US" sz="2400" dirty="0"/>
                  <a:t>, Sig on </a:t>
                </a:r>
                <a14:m>
                  <m:oMath xmlns:m="http://schemas.openxmlformats.org/officeDocument/2006/math">
                    <m:r>
                      <a:rPr lang="en-US" sz="2400" b="0" i="1" smtClean="0">
                        <a:latin typeface="Cambria Math" panose="02040503050406030204" pitchFamily="18" charset="0"/>
                      </a:rPr>
                      <m:t>𝑚</m:t>
                    </m:r>
                  </m:oMath>
                </a14:m>
                <a:r>
                  <a:rPr lang="en-US" sz="2400" dirty="0"/>
                  <a:t> looks like:</a:t>
                </a:r>
              </a:p>
              <a:p>
                <a:pPr marL="114300" indent="0">
                  <a:lnSpc>
                    <a:spcPct val="150000"/>
                  </a:lnSpc>
                  <a:buNone/>
                </a:pPr>
                <a:r>
                  <a:rPr lang="en-US" sz="2400" dirty="0"/>
                  <a:t>			</a:t>
                </a:r>
                <a14:m>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m:rPr>
                            <m:sty m:val="p"/>
                          </m:rPr>
                          <a:rPr lang="en-US" sz="2400" b="0" i="0" smtClean="0">
                            <a:latin typeface="Cambria Math" panose="02040503050406030204" pitchFamily="18" charset="0"/>
                          </a:rPr>
                          <m:t>acc</m:t>
                        </m:r>
                        <m:r>
                          <a:rPr lang="en-US" sz="2400" b="0" i="1" smtClean="0">
                            <a:latin typeface="Cambria Math" panose="02040503050406030204" pitchFamily="18" charset="0"/>
                          </a:rPr>
                          <m:t>,</m:t>
                        </m:r>
                        <m:r>
                          <a:rPr lang="en-US" sz="2400" b="0" i="1" smtClean="0">
                            <a:latin typeface="Cambria Math" panose="02040503050406030204" pitchFamily="18" charset="0"/>
                          </a:rPr>
                          <m:t>𝑒</m:t>
                        </m:r>
                      </m:sub>
                    </m:sSub>
                    <m:r>
                      <a:rPr lang="en-US" sz="2400" b="0" i="1" smtClean="0">
                        <a:latin typeface="Cambria Math" panose="02040503050406030204" pitchFamily="18" charset="0"/>
                      </a:rPr>
                      <m:t>  ,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𝑝𝑘</m:t>
                        </m:r>
                      </m:sub>
                    </m:sSub>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𝑚</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rPr>
                      <m:t>)</m:t>
                    </m:r>
                  </m:oMath>
                </a14:m>
                <a:endParaRPr lang="en-US" sz="2400" dirty="0"/>
              </a:p>
            </p:txBody>
          </p:sp>
        </mc:Choice>
        <mc:Fallback xmlns="">
          <p:sp>
            <p:nvSpPr>
              <p:cNvPr id="3" name="Text Placeholder 2">
                <a:extLst>
                  <a:ext uri="{FF2B5EF4-FFF2-40B4-BE49-F238E27FC236}">
                    <a16:creationId xmlns:a16="http://schemas.microsoft.com/office/drawing/2014/main" id="{912F8558-A373-8AF8-A5FB-0AE6D71428BE}"/>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ular Callout 4">
                <a:extLst>
                  <a:ext uri="{FF2B5EF4-FFF2-40B4-BE49-F238E27FC236}">
                    <a16:creationId xmlns:a16="http://schemas.microsoft.com/office/drawing/2014/main" id="{6D4DF581-B08C-E41F-462A-5BF87D36301A}"/>
                  </a:ext>
                </a:extLst>
              </p:cNvPr>
              <p:cNvSpPr/>
              <p:nvPr/>
            </p:nvSpPr>
            <p:spPr>
              <a:xfrm>
                <a:off x="457201" y="2805666"/>
                <a:ext cx="2124716" cy="1253447"/>
              </a:xfrm>
              <a:prstGeom prst="wedgeRoundRectCallout">
                <a:avLst>
                  <a:gd name="adj1" fmla="val 90794"/>
                  <a:gd name="adj2" fmla="val -121135"/>
                  <a:gd name="adj3" fmla="val 16667"/>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200" b="0" i="1" smtClean="0">
                            <a:solidFill>
                              <a:schemeClr val="bg1"/>
                            </a:solidFill>
                            <a:latin typeface="Cambria Math" panose="02040503050406030204" pitchFamily="18" charset="0"/>
                          </a:rPr>
                        </m:ctrlPr>
                      </m:sSubPr>
                      <m:e>
                        <m:r>
                          <a:rPr lang="en-US" sz="2200" b="0" i="1" smtClean="0">
                            <a:solidFill>
                              <a:schemeClr val="bg1"/>
                            </a:solidFill>
                            <a:latin typeface="Cambria Math" panose="02040503050406030204" pitchFamily="18" charset="0"/>
                          </a:rPr>
                          <m:t>  </m:t>
                        </m:r>
                        <m:r>
                          <a:rPr lang="en-US" sz="2200" i="1">
                            <a:solidFill>
                              <a:schemeClr val="bg1"/>
                            </a:solidFill>
                            <a:latin typeface="Cambria Math" panose="02040503050406030204" pitchFamily="18" charset="0"/>
                          </a:rPr>
                          <m:t>𝒮</m:t>
                        </m:r>
                      </m:e>
                      <m:sub>
                        <m:r>
                          <m:rPr>
                            <m:sty m:val="p"/>
                          </m:rPr>
                          <a:rPr lang="en-US" sz="2200" b="0" i="0" smtClean="0">
                            <a:solidFill>
                              <a:schemeClr val="bg1"/>
                            </a:solidFill>
                            <a:latin typeface="Cambria Math" panose="02040503050406030204" pitchFamily="18" charset="0"/>
                          </a:rPr>
                          <m:t>acc</m:t>
                        </m:r>
                      </m:sub>
                    </m:sSub>
                  </m:oMath>
                </a14:m>
                <a:r>
                  <a:rPr lang="en-US" sz="2200" dirty="0">
                    <a:solidFill>
                      <a:schemeClr val="bg1"/>
                    </a:solidFill>
                  </a:rPr>
                  <a:t> </a:t>
                </a:r>
                <a:r>
                  <a:rPr lang="en-US" sz="2200" dirty="0">
                    <a:solidFill>
                      <a:schemeClr val="bg1"/>
                    </a:solidFill>
                    <a:latin typeface="PT Serif" panose="020A0603040505020204" pitchFamily="18" charset="77"/>
                  </a:rPr>
                  <a:t>public key in epoch </a:t>
                </a:r>
                <a14:m>
                  <m:oMath xmlns:m="http://schemas.openxmlformats.org/officeDocument/2006/math">
                    <m:r>
                      <a:rPr lang="en-US" sz="2200" b="0" i="1" smtClean="0">
                        <a:solidFill>
                          <a:schemeClr val="bg1"/>
                        </a:solidFill>
                        <a:latin typeface="Cambria Math" panose="02040503050406030204" pitchFamily="18" charset="0"/>
                      </a:rPr>
                      <m:t>𝑒</m:t>
                    </m:r>
                  </m:oMath>
                </a14:m>
                <a:endParaRPr lang="en-US" sz="2200" dirty="0">
                  <a:solidFill>
                    <a:schemeClr val="bg1"/>
                  </a:solidFill>
                  <a:latin typeface="PT Serif" panose="020A0603040505020204" pitchFamily="18" charset="77"/>
                </a:endParaRPr>
              </a:p>
            </p:txBody>
          </p:sp>
        </mc:Choice>
        <mc:Fallback xmlns="">
          <p:sp>
            <p:nvSpPr>
              <p:cNvPr id="5" name="Rounded Rectangular Callout 4">
                <a:extLst>
                  <a:ext uri="{FF2B5EF4-FFF2-40B4-BE49-F238E27FC236}">
                    <a16:creationId xmlns:a16="http://schemas.microsoft.com/office/drawing/2014/main" id="{6D4DF581-B08C-E41F-462A-5BF87D36301A}"/>
                  </a:ext>
                </a:extLst>
              </p:cNvPr>
              <p:cNvSpPr>
                <a:spLocks noRot="1" noChangeAspect="1" noMove="1" noResize="1" noEditPoints="1" noAdjustHandles="1" noChangeArrowheads="1" noChangeShapeType="1" noTextEdit="1"/>
              </p:cNvSpPr>
              <p:nvPr/>
            </p:nvSpPr>
            <p:spPr>
              <a:xfrm>
                <a:off x="457201" y="2805666"/>
                <a:ext cx="2124716" cy="1253447"/>
              </a:xfrm>
              <a:prstGeom prst="wedgeRoundRectCallout">
                <a:avLst>
                  <a:gd name="adj1" fmla="val 90794"/>
                  <a:gd name="adj2" fmla="val -121135"/>
                  <a:gd name="adj3" fmla="val 16667"/>
                </a:avLst>
              </a:prstGeom>
              <a:blipFill>
                <a:blip r:embed="rId4"/>
                <a:stretch>
                  <a:fillRect/>
                </a:stretch>
              </a:blipFill>
              <a:ln>
                <a:solidFill>
                  <a:schemeClr val="accent1">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ular Callout 5">
                <a:extLst>
                  <a:ext uri="{FF2B5EF4-FFF2-40B4-BE49-F238E27FC236}">
                    <a16:creationId xmlns:a16="http://schemas.microsoft.com/office/drawing/2014/main" id="{483A900E-2057-CFFA-F696-3F5FB902EEB5}"/>
                  </a:ext>
                </a:extLst>
              </p:cNvPr>
              <p:cNvSpPr/>
              <p:nvPr/>
            </p:nvSpPr>
            <p:spPr>
              <a:xfrm>
                <a:off x="3324595" y="2805665"/>
                <a:ext cx="2124716" cy="1253447"/>
              </a:xfrm>
              <a:prstGeom prst="wedgeRoundRectCallout">
                <a:avLst>
                  <a:gd name="adj1" fmla="val 8425"/>
                  <a:gd name="adj2" fmla="val -118245"/>
                  <a:gd name="adj3" fmla="val 16667"/>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200" b="0" i="1" smtClean="0">
                            <a:solidFill>
                              <a:schemeClr val="bg1"/>
                            </a:solidFill>
                            <a:latin typeface="Cambria Math" panose="02040503050406030204" pitchFamily="18" charset="0"/>
                          </a:rPr>
                        </m:ctrlPr>
                      </m:sSubPr>
                      <m:e>
                        <m:r>
                          <a:rPr lang="en-US" sz="2200" b="0" i="1" smtClean="0">
                            <a:solidFill>
                              <a:schemeClr val="bg1"/>
                            </a:solidFill>
                            <a:latin typeface="Cambria Math" panose="02040503050406030204" pitchFamily="18" charset="0"/>
                          </a:rPr>
                          <m:t>  </m:t>
                        </m:r>
                        <m:r>
                          <a:rPr lang="en-US" sz="2200" i="1">
                            <a:solidFill>
                              <a:schemeClr val="bg1"/>
                            </a:solidFill>
                            <a:latin typeface="Cambria Math" panose="02040503050406030204" pitchFamily="18" charset="0"/>
                          </a:rPr>
                          <m:t>𝒮</m:t>
                        </m:r>
                      </m:e>
                      <m:sub>
                        <m:r>
                          <m:rPr>
                            <m:sty m:val="p"/>
                          </m:rPr>
                          <a:rPr lang="en-US" sz="2200" b="0" i="0" smtClean="0">
                            <a:solidFill>
                              <a:schemeClr val="bg1"/>
                            </a:solidFill>
                            <a:latin typeface="Cambria Math" panose="02040503050406030204" pitchFamily="18" charset="0"/>
                          </a:rPr>
                          <m:t>ref</m:t>
                        </m:r>
                      </m:sub>
                    </m:sSub>
                  </m:oMath>
                </a14:m>
                <a:r>
                  <a:rPr lang="en-US" sz="2200" dirty="0">
                    <a:solidFill>
                      <a:schemeClr val="bg1"/>
                    </a:solidFill>
                    <a:latin typeface="PT Serif" panose="020A0603040505020204" pitchFamily="18" charset="77"/>
                  </a:rPr>
                  <a:t> sig on </a:t>
                </a:r>
                <a14:m>
                  <m:oMath xmlns:m="http://schemas.openxmlformats.org/officeDocument/2006/math">
                    <m:r>
                      <a:rPr lang="en-US" sz="2200" i="1">
                        <a:solidFill>
                          <a:schemeClr val="bg1"/>
                        </a:solidFill>
                        <a:latin typeface="Cambria Math" panose="02040503050406030204" pitchFamily="18" charset="0"/>
                      </a:rPr>
                      <m:t>𝑝</m:t>
                    </m:r>
                    <m:sSub>
                      <m:sSubPr>
                        <m:ctrlPr>
                          <a:rPr lang="en-US" sz="2200" i="1">
                            <a:solidFill>
                              <a:schemeClr val="bg1"/>
                            </a:solidFill>
                            <a:latin typeface="Cambria Math" panose="02040503050406030204" pitchFamily="18" charset="0"/>
                          </a:rPr>
                        </m:ctrlPr>
                      </m:sSubPr>
                      <m:e>
                        <m:r>
                          <a:rPr lang="en-US" sz="2200" i="1">
                            <a:solidFill>
                              <a:schemeClr val="bg1"/>
                            </a:solidFill>
                            <a:latin typeface="Cambria Math" panose="02040503050406030204" pitchFamily="18" charset="0"/>
                          </a:rPr>
                          <m:t>𝑘</m:t>
                        </m:r>
                      </m:e>
                      <m:sub>
                        <m:r>
                          <m:rPr>
                            <m:sty m:val="p"/>
                          </m:rPr>
                          <a:rPr lang="en-US" sz="2200" b="0" i="0" smtClean="0">
                            <a:solidFill>
                              <a:schemeClr val="bg1"/>
                            </a:solidFill>
                            <a:latin typeface="Cambria Math" panose="02040503050406030204" pitchFamily="18" charset="0"/>
                          </a:rPr>
                          <m:t>acc</m:t>
                        </m:r>
                        <m:r>
                          <a:rPr lang="en-US" sz="2200" b="0" i="1" smtClean="0">
                            <a:solidFill>
                              <a:schemeClr val="bg1"/>
                            </a:solidFill>
                            <a:latin typeface="Cambria Math" panose="02040503050406030204" pitchFamily="18" charset="0"/>
                          </a:rPr>
                          <m:t>,</m:t>
                        </m:r>
                        <m:r>
                          <a:rPr lang="en-US" sz="2200" b="0" i="1" smtClean="0">
                            <a:solidFill>
                              <a:schemeClr val="bg1"/>
                            </a:solidFill>
                            <a:latin typeface="Cambria Math" panose="02040503050406030204" pitchFamily="18" charset="0"/>
                          </a:rPr>
                          <m:t>𝑒</m:t>
                        </m:r>
                      </m:sub>
                    </m:sSub>
                  </m:oMath>
                </a14:m>
                <a:endParaRPr lang="en-US" sz="2200" dirty="0">
                  <a:solidFill>
                    <a:schemeClr val="bg1"/>
                  </a:solidFill>
                  <a:latin typeface="PT Serif" panose="020A0603040505020204" pitchFamily="18" charset="77"/>
                </a:endParaRPr>
              </a:p>
            </p:txBody>
          </p:sp>
        </mc:Choice>
        <mc:Fallback xmlns="">
          <p:sp>
            <p:nvSpPr>
              <p:cNvPr id="6" name="Rounded Rectangular Callout 5">
                <a:extLst>
                  <a:ext uri="{FF2B5EF4-FFF2-40B4-BE49-F238E27FC236}">
                    <a16:creationId xmlns:a16="http://schemas.microsoft.com/office/drawing/2014/main" id="{483A900E-2057-CFFA-F696-3F5FB902EEB5}"/>
                  </a:ext>
                </a:extLst>
              </p:cNvPr>
              <p:cNvSpPr>
                <a:spLocks noRot="1" noChangeAspect="1" noMove="1" noResize="1" noEditPoints="1" noAdjustHandles="1" noChangeArrowheads="1" noChangeShapeType="1" noTextEdit="1"/>
              </p:cNvSpPr>
              <p:nvPr/>
            </p:nvSpPr>
            <p:spPr>
              <a:xfrm>
                <a:off x="3324595" y="2805665"/>
                <a:ext cx="2124716" cy="1253447"/>
              </a:xfrm>
              <a:prstGeom prst="wedgeRoundRectCallout">
                <a:avLst>
                  <a:gd name="adj1" fmla="val 8425"/>
                  <a:gd name="adj2" fmla="val -118245"/>
                  <a:gd name="adj3" fmla="val 16667"/>
                </a:avLst>
              </a:prstGeom>
              <a:blipFill>
                <a:blip r:embed="rId5"/>
                <a:stretch>
                  <a:fillRect/>
                </a:stretch>
              </a:blipFill>
              <a:ln>
                <a:solidFill>
                  <a:schemeClr val="accent1">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ular Callout 6">
                <a:extLst>
                  <a:ext uri="{FF2B5EF4-FFF2-40B4-BE49-F238E27FC236}">
                    <a16:creationId xmlns:a16="http://schemas.microsoft.com/office/drawing/2014/main" id="{18CE4A9C-8970-1477-7A31-1FCC34F5AB42}"/>
                  </a:ext>
                </a:extLst>
              </p:cNvPr>
              <p:cNvSpPr/>
              <p:nvPr/>
            </p:nvSpPr>
            <p:spPr>
              <a:xfrm>
                <a:off x="6091283" y="2805665"/>
                <a:ext cx="2124716" cy="1253447"/>
              </a:xfrm>
              <a:prstGeom prst="wedgeRoundRectCallout">
                <a:avLst>
                  <a:gd name="adj1" fmla="val -84972"/>
                  <a:gd name="adj2" fmla="val -120444"/>
                  <a:gd name="adj3" fmla="val 16667"/>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200" b="0" i="1" smtClean="0">
                            <a:solidFill>
                              <a:schemeClr val="bg1"/>
                            </a:solidFill>
                            <a:latin typeface="Cambria Math" panose="02040503050406030204" pitchFamily="18" charset="0"/>
                          </a:rPr>
                        </m:ctrlPr>
                      </m:sSubPr>
                      <m:e>
                        <m:r>
                          <a:rPr lang="en-US" sz="2200" b="0" i="1" smtClean="0">
                            <a:solidFill>
                              <a:schemeClr val="bg1"/>
                            </a:solidFill>
                            <a:latin typeface="Cambria Math" panose="02040503050406030204" pitchFamily="18" charset="0"/>
                          </a:rPr>
                          <m:t>  </m:t>
                        </m:r>
                        <m:r>
                          <a:rPr lang="en-US" sz="2200" i="1">
                            <a:solidFill>
                              <a:schemeClr val="bg1"/>
                            </a:solidFill>
                            <a:latin typeface="Cambria Math" panose="02040503050406030204" pitchFamily="18" charset="0"/>
                          </a:rPr>
                          <m:t>𝒮</m:t>
                        </m:r>
                      </m:e>
                      <m:sub>
                        <m:r>
                          <m:rPr>
                            <m:sty m:val="p"/>
                          </m:rPr>
                          <a:rPr lang="en-US" sz="2200" b="0" i="0" smtClean="0">
                            <a:solidFill>
                              <a:schemeClr val="bg1"/>
                            </a:solidFill>
                            <a:latin typeface="Cambria Math" panose="02040503050406030204" pitchFamily="18" charset="0"/>
                          </a:rPr>
                          <m:t>acc</m:t>
                        </m:r>
                      </m:sub>
                    </m:sSub>
                  </m:oMath>
                </a14:m>
                <a:r>
                  <a:rPr lang="en-US" sz="2200" dirty="0">
                    <a:solidFill>
                      <a:schemeClr val="bg1"/>
                    </a:solidFill>
                    <a:latin typeface="PT Serif" panose="020A0603040505020204" pitchFamily="18" charset="77"/>
                  </a:rPr>
                  <a:t> sig on </a:t>
                </a:r>
                <a14:m>
                  <m:oMath xmlns:m="http://schemas.openxmlformats.org/officeDocument/2006/math">
                    <m:r>
                      <a:rPr lang="en-US" sz="2200" b="0" i="1" smtClean="0">
                        <a:solidFill>
                          <a:schemeClr val="bg1"/>
                        </a:solidFill>
                        <a:latin typeface="Cambria Math" panose="02040503050406030204" pitchFamily="18" charset="0"/>
                      </a:rPr>
                      <m:t>𝑚</m:t>
                    </m:r>
                    <m:r>
                      <a:rPr lang="en-US" sz="2200" i="1">
                        <a:solidFill>
                          <a:schemeClr val="bg1"/>
                        </a:solidFill>
                        <a:latin typeface="Cambria Math" panose="02040503050406030204" pitchFamily="18" charset="0"/>
                      </a:rPr>
                      <m:t> </m:t>
                    </m:r>
                  </m:oMath>
                </a14:m>
                <a:r>
                  <a:rPr lang="en-US" sz="2200" dirty="0" err="1">
                    <a:solidFill>
                      <a:schemeClr val="bg1"/>
                    </a:solidFill>
                    <a:latin typeface="PT Serif" panose="020A0603040505020204" pitchFamily="18" charset="77"/>
                  </a:rPr>
                  <a:t>w.r.t</a:t>
                </a:r>
                <a:r>
                  <a:rPr lang="en-US" sz="2200" dirty="0">
                    <a:solidFill>
                      <a:schemeClr val="bg1"/>
                    </a:solidFill>
                    <a:latin typeface="PT Serif" panose="020A0603040505020204" pitchFamily="18" charset="77"/>
                  </a:rPr>
                  <a:t> </a:t>
                </a:r>
                <a14:m>
                  <m:oMath xmlns:m="http://schemas.openxmlformats.org/officeDocument/2006/math">
                    <m:r>
                      <a:rPr lang="en-US" sz="2200" i="1">
                        <a:solidFill>
                          <a:schemeClr val="bg1"/>
                        </a:solidFill>
                        <a:latin typeface="Cambria Math" panose="02040503050406030204" pitchFamily="18" charset="0"/>
                      </a:rPr>
                      <m:t>𝑝</m:t>
                    </m:r>
                    <m:sSub>
                      <m:sSubPr>
                        <m:ctrlPr>
                          <a:rPr lang="en-US" sz="2200" i="1">
                            <a:solidFill>
                              <a:schemeClr val="bg1"/>
                            </a:solidFill>
                            <a:latin typeface="Cambria Math" panose="02040503050406030204" pitchFamily="18" charset="0"/>
                          </a:rPr>
                        </m:ctrlPr>
                      </m:sSubPr>
                      <m:e>
                        <m:r>
                          <a:rPr lang="en-US" sz="2200" i="1">
                            <a:solidFill>
                              <a:schemeClr val="bg1"/>
                            </a:solidFill>
                            <a:latin typeface="Cambria Math" panose="02040503050406030204" pitchFamily="18" charset="0"/>
                          </a:rPr>
                          <m:t>𝑘</m:t>
                        </m:r>
                      </m:e>
                      <m:sub>
                        <m:r>
                          <m:rPr>
                            <m:sty m:val="p"/>
                          </m:rPr>
                          <a:rPr lang="en-US" sz="2200" b="0" i="0" smtClean="0">
                            <a:solidFill>
                              <a:schemeClr val="bg1"/>
                            </a:solidFill>
                            <a:latin typeface="Cambria Math" panose="02040503050406030204" pitchFamily="18" charset="0"/>
                          </a:rPr>
                          <m:t>acc</m:t>
                        </m:r>
                        <m:r>
                          <a:rPr lang="en-US" sz="2200" i="1">
                            <a:solidFill>
                              <a:schemeClr val="bg1"/>
                            </a:solidFill>
                            <a:latin typeface="Cambria Math" panose="02040503050406030204" pitchFamily="18" charset="0"/>
                          </a:rPr>
                          <m:t>,</m:t>
                        </m:r>
                        <m:r>
                          <a:rPr lang="en-US" sz="2200" b="0" i="1" smtClean="0">
                            <a:solidFill>
                              <a:schemeClr val="bg1"/>
                            </a:solidFill>
                            <a:latin typeface="Cambria Math" panose="02040503050406030204" pitchFamily="18" charset="0"/>
                          </a:rPr>
                          <m:t>𝑒</m:t>
                        </m:r>
                      </m:sub>
                    </m:sSub>
                  </m:oMath>
                </a14:m>
                <a:r>
                  <a:rPr lang="en-US" sz="2200" dirty="0">
                    <a:solidFill>
                      <a:schemeClr val="bg1"/>
                    </a:solidFill>
                    <a:latin typeface="PT Serif" panose="020A0603040505020204" pitchFamily="18" charset="77"/>
                  </a:rPr>
                  <a:t> </a:t>
                </a:r>
              </a:p>
            </p:txBody>
          </p:sp>
        </mc:Choice>
        <mc:Fallback xmlns="">
          <p:sp>
            <p:nvSpPr>
              <p:cNvPr id="7" name="Rounded Rectangular Callout 6">
                <a:extLst>
                  <a:ext uri="{FF2B5EF4-FFF2-40B4-BE49-F238E27FC236}">
                    <a16:creationId xmlns:a16="http://schemas.microsoft.com/office/drawing/2014/main" id="{18CE4A9C-8970-1477-7A31-1FCC34F5AB42}"/>
                  </a:ext>
                </a:extLst>
              </p:cNvPr>
              <p:cNvSpPr>
                <a:spLocks noRot="1" noChangeAspect="1" noMove="1" noResize="1" noEditPoints="1" noAdjustHandles="1" noChangeArrowheads="1" noChangeShapeType="1" noTextEdit="1"/>
              </p:cNvSpPr>
              <p:nvPr/>
            </p:nvSpPr>
            <p:spPr>
              <a:xfrm>
                <a:off x="6091283" y="2805665"/>
                <a:ext cx="2124716" cy="1253447"/>
              </a:xfrm>
              <a:prstGeom prst="wedgeRoundRectCallout">
                <a:avLst>
                  <a:gd name="adj1" fmla="val -84972"/>
                  <a:gd name="adj2" fmla="val -120444"/>
                  <a:gd name="adj3" fmla="val 16667"/>
                </a:avLst>
              </a:prstGeom>
              <a:blipFill>
                <a:blip r:embed="rId6"/>
                <a:stretch>
                  <a:fillRect/>
                </a:stretch>
              </a:blipFill>
              <a:ln>
                <a:solidFill>
                  <a:schemeClr val="accent1">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1524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D9C20F6-0707-73EB-57BB-E443B804CB78}"/>
              </a:ext>
            </a:extLst>
          </p:cNvPr>
          <p:cNvSpPr/>
          <p:nvPr/>
        </p:nvSpPr>
        <p:spPr>
          <a:xfrm>
            <a:off x="7363508" y="2140347"/>
            <a:ext cx="1675307" cy="2130074"/>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375449-E7EC-3F48-8395-D2AD505BFC05}"/>
              </a:ext>
            </a:extLst>
          </p:cNvPr>
          <p:cNvSpPr/>
          <p:nvPr/>
        </p:nvSpPr>
        <p:spPr>
          <a:xfrm>
            <a:off x="5557994" y="2153346"/>
            <a:ext cx="1675309" cy="213007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20DB352-9F30-8961-B372-80918BD8B2AF}"/>
              </a:ext>
            </a:extLst>
          </p:cNvPr>
          <p:cNvSpPr/>
          <p:nvPr/>
        </p:nvSpPr>
        <p:spPr>
          <a:xfrm>
            <a:off x="3744329" y="2140347"/>
            <a:ext cx="1675310" cy="2156074"/>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32CAB-231D-B482-E942-0060EC6EC936}"/>
              </a:ext>
            </a:extLst>
          </p:cNvPr>
          <p:cNvSpPr>
            <a:spLocks noGrp="1"/>
          </p:cNvSpPr>
          <p:nvPr>
            <p:ph type="title"/>
          </p:nvPr>
        </p:nvSpPr>
        <p:spPr/>
        <p:txBody>
          <a:bodyPr>
            <a:normAutofit fontScale="90000"/>
          </a:bodyPr>
          <a:lstStyle/>
          <a:p>
            <a:r>
              <a:rPr lang="en" sz="2800" dirty="0">
                <a:latin typeface="PT Serif"/>
                <a:ea typeface="PT Serif"/>
                <a:cs typeface="PT Serif"/>
                <a:sym typeface="PT Serif"/>
              </a:rPr>
              <a:t>2-Level ATS with Proactive Refresh</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FED0D07-BEB6-34CE-E25E-47B08F159A7A}"/>
                  </a:ext>
                </a:extLst>
              </p:cNvPr>
              <p:cNvSpPr>
                <a:spLocks noGrp="1"/>
              </p:cNvSpPr>
              <p:nvPr>
                <p:ph type="body" idx="1"/>
              </p:nvPr>
            </p:nvSpPr>
            <p:spPr/>
            <p:txBody>
              <a:bodyPr/>
              <a:lstStyle/>
              <a:p>
                <a:pPr marL="114300" indent="0">
                  <a:buNone/>
                </a:pPr>
                <a:r>
                  <a:rPr lang="en-US" sz="2200" b="1" dirty="0"/>
                  <a:t>KeyGen ( </a:t>
                </a:r>
                <a14:m>
                  <m:oMath xmlns:m="http://schemas.openxmlformats.org/officeDocument/2006/math">
                    <m:r>
                      <a:rPr lang="en-US" sz="2200" b="1" i="1" smtClean="0">
                        <a:latin typeface="Cambria Math" panose="02040503050406030204" pitchFamily="18" charset="0"/>
                      </a:rPr>
                      <m:t>𝒏</m:t>
                    </m:r>
                    <m:r>
                      <a:rPr lang="en-US" sz="2200" b="1" i="1" smtClean="0">
                        <a:latin typeface="Cambria Math" panose="02040503050406030204" pitchFamily="18" charset="0"/>
                      </a:rPr>
                      <m:t> , </m:t>
                    </m:r>
                    <m:r>
                      <a:rPr lang="en-US" sz="2200" b="1" i="1" smtClean="0">
                        <a:latin typeface="Cambria Math" panose="02040503050406030204" pitchFamily="18" charset="0"/>
                      </a:rPr>
                      <m:t>𝒕</m:t>
                    </m:r>
                  </m:oMath>
                </a14:m>
                <a:r>
                  <a:rPr lang="en-US" sz="2200" b="1" dirty="0"/>
                  <a:t> ) :</a:t>
                </a:r>
              </a:p>
            </p:txBody>
          </p:sp>
        </mc:Choice>
        <mc:Fallback xmlns="">
          <p:sp>
            <p:nvSpPr>
              <p:cNvPr id="3" name="Text Placeholder 2">
                <a:extLst>
                  <a:ext uri="{FF2B5EF4-FFF2-40B4-BE49-F238E27FC236}">
                    <a16:creationId xmlns:a16="http://schemas.microsoft.com/office/drawing/2014/main" id="{3FED0D07-BEB6-34CE-E25E-47B08F159A7A}"/>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p:pic>
        <p:nvPicPr>
          <p:cNvPr id="4" name="Google Shape;219;p25">
            <a:extLst>
              <a:ext uri="{FF2B5EF4-FFF2-40B4-BE49-F238E27FC236}">
                <a16:creationId xmlns:a16="http://schemas.microsoft.com/office/drawing/2014/main" id="{FE1AA806-8E18-8B7B-DB13-1D36D0878767}"/>
              </a:ext>
            </a:extLst>
          </p:cNvPr>
          <p:cNvPicPr preferRelativeResize="0"/>
          <p:nvPr/>
        </p:nvPicPr>
        <p:blipFill>
          <a:blip r:embed="rId4">
            <a:alphaModFix/>
          </a:blip>
          <a:stretch>
            <a:fillRect/>
          </a:stretch>
        </p:blipFill>
        <p:spPr>
          <a:xfrm>
            <a:off x="4152677" y="870650"/>
            <a:ext cx="834050" cy="1152898"/>
          </a:xfrm>
          <a:prstGeom prst="rect">
            <a:avLst/>
          </a:prstGeom>
          <a:noFill/>
          <a:ln>
            <a:noFill/>
          </a:ln>
        </p:spPr>
      </p:pic>
      <p:pic>
        <p:nvPicPr>
          <p:cNvPr id="5" name="Google Shape;223;p25">
            <a:extLst>
              <a:ext uri="{FF2B5EF4-FFF2-40B4-BE49-F238E27FC236}">
                <a16:creationId xmlns:a16="http://schemas.microsoft.com/office/drawing/2014/main" id="{C46E48DD-78E3-6A8C-9747-DC98412DE687}"/>
              </a:ext>
            </a:extLst>
          </p:cNvPr>
          <p:cNvPicPr preferRelativeResize="0"/>
          <p:nvPr/>
        </p:nvPicPr>
        <p:blipFill>
          <a:blip r:embed="rId5">
            <a:alphaModFix/>
          </a:blip>
          <a:stretch>
            <a:fillRect/>
          </a:stretch>
        </p:blipFill>
        <p:spPr>
          <a:xfrm>
            <a:off x="5784046" y="939851"/>
            <a:ext cx="834050" cy="1095717"/>
          </a:xfrm>
          <a:prstGeom prst="rect">
            <a:avLst/>
          </a:prstGeom>
          <a:noFill/>
          <a:ln>
            <a:noFill/>
          </a:ln>
        </p:spPr>
      </p:pic>
      <p:pic>
        <p:nvPicPr>
          <p:cNvPr id="6" name="Picture 5" descr="A picture containing text, vector graphics&#10;&#10;Description automatically generated">
            <a:extLst>
              <a:ext uri="{FF2B5EF4-FFF2-40B4-BE49-F238E27FC236}">
                <a16:creationId xmlns:a16="http://schemas.microsoft.com/office/drawing/2014/main" id="{7B5F2CC8-7E46-D6ED-96EA-2F2FD92F9D62}"/>
              </a:ext>
            </a:extLst>
          </p:cNvPr>
          <p:cNvPicPr>
            <a:picLocks noChangeAspect="1"/>
          </p:cNvPicPr>
          <p:nvPr/>
        </p:nvPicPr>
        <p:blipFill>
          <a:blip r:embed="rId6"/>
          <a:stretch>
            <a:fillRect/>
          </a:stretch>
        </p:blipFill>
        <p:spPr>
          <a:xfrm>
            <a:off x="7598061" y="858631"/>
            <a:ext cx="834050" cy="117693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B5C98A-23D4-1C22-E267-98E23C2AF340}"/>
                  </a:ext>
                </a:extLst>
              </p:cNvPr>
              <p:cNvSpPr txBox="1"/>
              <p:nvPr/>
            </p:nvSpPr>
            <p:spPr>
              <a:xfrm>
                <a:off x="76300" y="2153347"/>
                <a:ext cx="2405977" cy="430887"/>
              </a:xfrm>
              <a:prstGeom prst="rect">
                <a:avLst/>
              </a:prstGeom>
              <a:noFill/>
            </p:spPr>
            <p:txBody>
              <a:bodyPr wrap="square"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𝒮</m:t>
                        </m:r>
                      </m:e>
                      <m:sub>
                        <m:r>
                          <m:rPr>
                            <m:sty m:val="p"/>
                          </m:rPr>
                          <a:rPr lang="en-US" sz="2200" b="0" i="0" smtClean="0">
                            <a:latin typeface="Cambria Math" panose="02040503050406030204" pitchFamily="18" charset="0"/>
                          </a:rPr>
                          <m:t>acc</m:t>
                        </m:r>
                      </m:sub>
                    </m:sSub>
                  </m:oMath>
                </a14:m>
                <a:r>
                  <a:rPr lang="en-US" sz="2200" dirty="0">
                    <a:latin typeface="PT Serif" panose="020A0603040505020204" pitchFamily="18" charset="77"/>
                  </a:rPr>
                  <a:t>.</a:t>
                </a:r>
                <a:r>
                  <a:rPr lang="en-US" sz="2200" dirty="0" err="1">
                    <a:latin typeface="PT Serif" panose="020A0603040505020204" pitchFamily="18" charset="77"/>
                  </a:rPr>
                  <a:t>KeyGen</a:t>
                </a:r>
                <a:r>
                  <a:rPr lang="en-US" sz="2200" dirty="0">
                    <a:latin typeface="PT Serif" panose="020A0603040505020204" pitchFamily="18" charset="77"/>
                  </a:rPr>
                  <a:t>(</a:t>
                </a:r>
                <a14:m>
                  <m:oMath xmlns:m="http://schemas.openxmlformats.org/officeDocument/2006/math">
                    <m:r>
                      <a:rPr lang="en-US" sz="2200" b="0" i="1">
                        <a:latin typeface="Cambria Math" panose="02040503050406030204" pitchFamily="18" charset="0"/>
                      </a:rPr>
                      <m:t>𝑛</m:t>
                    </m:r>
                    <m:r>
                      <a:rPr lang="en-US" sz="2200" b="0" i="1" smtClean="0">
                        <a:latin typeface="Cambria Math" panose="02040503050406030204" pitchFamily="18" charset="0"/>
                      </a:rPr>
                      <m:t>, </m:t>
                    </m:r>
                    <m:r>
                      <a:rPr lang="en-US" sz="2200" b="0" i="1" smtClean="0">
                        <a:latin typeface="Cambria Math" panose="02040503050406030204" pitchFamily="18" charset="0"/>
                      </a:rPr>
                      <m:t>𝑡</m:t>
                    </m:r>
                  </m:oMath>
                </a14:m>
                <a:r>
                  <a:rPr lang="en-US" sz="2200" dirty="0">
                    <a:latin typeface="PT Serif" panose="020A0603040505020204" pitchFamily="18" charset="77"/>
                  </a:rPr>
                  <a:t>) </a:t>
                </a:r>
              </a:p>
            </p:txBody>
          </p:sp>
        </mc:Choice>
        <mc:Fallback xmlns="">
          <p:sp>
            <p:nvSpPr>
              <p:cNvPr id="8" name="TextBox 7">
                <a:extLst>
                  <a:ext uri="{FF2B5EF4-FFF2-40B4-BE49-F238E27FC236}">
                    <a16:creationId xmlns:a16="http://schemas.microsoft.com/office/drawing/2014/main" id="{6BB5C98A-23D4-1C22-E267-98E23C2AF340}"/>
                  </a:ext>
                </a:extLst>
              </p:cNvPr>
              <p:cNvSpPr txBox="1">
                <a:spLocks noRot="1" noChangeAspect="1" noMove="1" noResize="1" noEditPoints="1" noAdjustHandles="1" noChangeArrowheads="1" noChangeShapeType="1" noTextEdit="1"/>
              </p:cNvSpPr>
              <p:nvPr/>
            </p:nvSpPr>
            <p:spPr>
              <a:xfrm>
                <a:off x="76300" y="2153347"/>
                <a:ext cx="2405977" cy="430887"/>
              </a:xfrm>
              <a:prstGeom prst="rect">
                <a:avLst/>
              </a:prstGeom>
              <a:blipFill>
                <a:blip r:embed="rId7"/>
                <a:stretch>
                  <a:fillRect l="-526" t="-8571" r="-526"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51A43B3-DEBE-E7D6-1490-4BD9463FCD1B}"/>
                  </a:ext>
                </a:extLst>
              </p:cNvPr>
              <p:cNvSpPr txBox="1"/>
              <p:nvPr/>
            </p:nvSpPr>
            <p:spPr>
              <a:xfrm>
                <a:off x="3744330" y="2140347"/>
                <a:ext cx="1305411" cy="445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b="0" i="0" smtClean="0">
                              <a:latin typeface="Cambria Math" panose="02040503050406030204" pitchFamily="18" charset="0"/>
                            </a:rPr>
                            <m:t>acc</m:t>
                          </m:r>
                        </m:sub>
                      </m:sSub>
                      <m:r>
                        <a:rPr lang="en-US" sz="2200" b="0" i="1" smtClean="0">
                          <a:latin typeface="Cambria Math" panose="02040503050406030204" pitchFamily="18" charset="0"/>
                        </a:rPr>
                        <m:t> , </m:t>
                      </m:r>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a:latin typeface="Cambria Math" panose="02040503050406030204" pitchFamily="18" charset="0"/>
                            </a:rPr>
                            <m:t>acc</m:t>
                          </m:r>
                          <m:r>
                            <a:rPr lang="en-US" sz="2200" b="0" i="1" smtClean="0">
                              <a:latin typeface="Cambria Math" panose="02040503050406030204" pitchFamily="18" charset="0"/>
                            </a:rPr>
                            <m:t>,1</m:t>
                          </m:r>
                        </m:sub>
                      </m:sSub>
                    </m:oMath>
                  </m:oMathPara>
                </a14:m>
                <a:endParaRPr lang="en-US" sz="2200" dirty="0"/>
              </a:p>
            </p:txBody>
          </p:sp>
        </mc:Choice>
        <mc:Fallback xmlns="">
          <p:sp>
            <p:nvSpPr>
              <p:cNvPr id="9" name="TextBox 8">
                <a:extLst>
                  <a:ext uri="{FF2B5EF4-FFF2-40B4-BE49-F238E27FC236}">
                    <a16:creationId xmlns:a16="http://schemas.microsoft.com/office/drawing/2014/main" id="{151A43B3-DEBE-E7D6-1490-4BD9463FCD1B}"/>
                  </a:ext>
                </a:extLst>
              </p:cNvPr>
              <p:cNvSpPr txBox="1">
                <a:spLocks noRot="1" noChangeAspect="1" noMove="1" noResize="1" noEditPoints="1" noAdjustHandles="1" noChangeArrowheads="1" noChangeShapeType="1" noTextEdit="1"/>
              </p:cNvSpPr>
              <p:nvPr/>
            </p:nvSpPr>
            <p:spPr>
              <a:xfrm>
                <a:off x="3744330" y="2140347"/>
                <a:ext cx="1305411" cy="445699"/>
              </a:xfrm>
              <a:prstGeom prst="rect">
                <a:avLst/>
              </a:prstGeom>
              <a:blipFill>
                <a:blip r:embed="rId8"/>
                <a:stretch>
                  <a:fillRect r="-3269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010DF71-E737-1D08-1744-E5ADDD1D1298}"/>
                  </a:ext>
                </a:extLst>
              </p:cNvPr>
              <p:cNvSpPr txBox="1"/>
              <p:nvPr/>
            </p:nvSpPr>
            <p:spPr>
              <a:xfrm>
                <a:off x="5548365" y="2140347"/>
                <a:ext cx="1675308" cy="445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a:latin typeface="Cambria Math" panose="02040503050406030204" pitchFamily="18" charset="0"/>
                            </a:rPr>
                            <m:t>acc</m:t>
                          </m:r>
                        </m:sub>
                      </m:sSub>
                      <m:r>
                        <a:rPr lang="en-US" sz="2200" b="0" i="1" smtClean="0">
                          <a:latin typeface="Cambria Math" panose="02040503050406030204" pitchFamily="18" charset="0"/>
                        </a:rPr>
                        <m:t> , </m:t>
                      </m:r>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a:latin typeface="Cambria Math" panose="02040503050406030204" pitchFamily="18" charset="0"/>
                            </a:rPr>
                            <m:t>acc</m:t>
                          </m:r>
                          <m:r>
                            <a:rPr lang="en-US" sz="2200" b="0" i="1" smtClean="0">
                              <a:latin typeface="Cambria Math" panose="02040503050406030204" pitchFamily="18" charset="0"/>
                            </a:rPr>
                            <m:t>,2</m:t>
                          </m:r>
                        </m:sub>
                      </m:sSub>
                    </m:oMath>
                  </m:oMathPara>
                </a14:m>
                <a:endParaRPr lang="en-US" sz="2200" dirty="0"/>
              </a:p>
            </p:txBody>
          </p:sp>
        </mc:Choice>
        <mc:Fallback xmlns="">
          <p:sp>
            <p:nvSpPr>
              <p:cNvPr id="10" name="TextBox 9">
                <a:extLst>
                  <a:ext uri="{FF2B5EF4-FFF2-40B4-BE49-F238E27FC236}">
                    <a16:creationId xmlns:a16="http://schemas.microsoft.com/office/drawing/2014/main" id="{E010DF71-E737-1D08-1744-E5ADDD1D1298}"/>
                  </a:ext>
                </a:extLst>
              </p:cNvPr>
              <p:cNvSpPr txBox="1">
                <a:spLocks noRot="1" noChangeAspect="1" noMove="1" noResize="1" noEditPoints="1" noAdjustHandles="1" noChangeArrowheads="1" noChangeShapeType="1" noTextEdit="1"/>
              </p:cNvSpPr>
              <p:nvPr/>
            </p:nvSpPr>
            <p:spPr>
              <a:xfrm>
                <a:off x="5548365" y="2140347"/>
                <a:ext cx="1675308" cy="445699"/>
              </a:xfrm>
              <a:prstGeom prst="rect">
                <a:avLst/>
              </a:prstGeom>
              <a:blipFill>
                <a:blip r:embed="rId9"/>
                <a:stretch>
                  <a:fillRect r="-3759"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D80CF40-5576-2FEF-18DD-54BDD5D85795}"/>
                  </a:ext>
                </a:extLst>
              </p:cNvPr>
              <p:cNvSpPr txBox="1"/>
              <p:nvPr/>
            </p:nvSpPr>
            <p:spPr>
              <a:xfrm>
                <a:off x="7362380" y="2140347"/>
                <a:ext cx="1675306" cy="445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a:latin typeface="Cambria Math" panose="02040503050406030204" pitchFamily="18" charset="0"/>
                            </a:rPr>
                            <m:t>acc</m:t>
                          </m:r>
                        </m:sub>
                      </m:sSub>
                      <m:r>
                        <a:rPr lang="en-US" sz="2200" b="0" i="1" smtClean="0">
                          <a:latin typeface="Cambria Math" panose="02040503050406030204" pitchFamily="18" charset="0"/>
                        </a:rPr>
                        <m:t> , </m:t>
                      </m:r>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a:latin typeface="Cambria Math" panose="02040503050406030204" pitchFamily="18" charset="0"/>
                            </a:rPr>
                            <m:t>acc</m:t>
                          </m:r>
                          <m:r>
                            <a:rPr lang="en-US" sz="2200" b="0" i="1" smtClean="0">
                              <a:latin typeface="Cambria Math" panose="02040503050406030204" pitchFamily="18" charset="0"/>
                            </a:rPr>
                            <m:t>,3</m:t>
                          </m:r>
                        </m:sub>
                      </m:sSub>
                    </m:oMath>
                  </m:oMathPara>
                </a14:m>
                <a:endParaRPr lang="en-US" sz="2200" dirty="0"/>
              </a:p>
            </p:txBody>
          </p:sp>
        </mc:Choice>
        <mc:Fallback xmlns="">
          <p:sp>
            <p:nvSpPr>
              <p:cNvPr id="11" name="TextBox 10">
                <a:extLst>
                  <a:ext uri="{FF2B5EF4-FFF2-40B4-BE49-F238E27FC236}">
                    <a16:creationId xmlns:a16="http://schemas.microsoft.com/office/drawing/2014/main" id="{4D80CF40-5576-2FEF-18DD-54BDD5D85795}"/>
                  </a:ext>
                </a:extLst>
              </p:cNvPr>
              <p:cNvSpPr txBox="1">
                <a:spLocks noRot="1" noChangeAspect="1" noMove="1" noResize="1" noEditPoints="1" noAdjustHandles="1" noChangeArrowheads="1" noChangeShapeType="1" noTextEdit="1"/>
              </p:cNvSpPr>
              <p:nvPr/>
            </p:nvSpPr>
            <p:spPr>
              <a:xfrm>
                <a:off x="7362380" y="2140347"/>
                <a:ext cx="1675306" cy="445699"/>
              </a:xfrm>
              <a:prstGeom prst="rect">
                <a:avLst/>
              </a:prstGeom>
              <a:blipFill>
                <a:blip r:embed="rId10"/>
                <a:stretch>
                  <a:fillRect r="-3759"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4E9297D-C396-47AA-9FB9-DF9513007417}"/>
                  </a:ext>
                </a:extLst>
              </p:cNvPr>
              <p:cNvSpPr txBox="1"/>
              <p:nvPr/>
            </p:nvSpPr>
            <p:spPr>
              <a:xfrm>
                <a:off x="78091" y="2854394"/>
                <a:ext cx="2405977" cy="430887"/>
              </a:xfrm>
              <a:prstGeom prst="rect">
                <a:avLst/>
              </a:prstGeom>
              <a:noFill/>
            </p:spPr>
            <p:txBody>
              <a:bodyPr wrap="square"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𝒮</m:t>
                        </m:r>
                      </m:e>
                      <m:sub>
                        <m:r>
                          <m:rPr>
                            <m:sty m:val="p"/>
                          </m:rPr>
                          <a:rPr lang="en-US" sz="2200" b="0" i="0" smtClean="0">
                            <a:latin typeface="Cambria Math" panose="02040503050406030204" pitchFamily="18" charset="0"/>
                          </a:rPr>
                          <m:t>ref</m:t>
                        </m:r>
                      </m:sub>
                    </m:sSub>
                  </m:oMath>
                </a14:m>
                <a:r>
                  <a:rPr lang="en-US" sz="2200" dirty="0">
                    <a:latin typeface="PT Serif" panose="020A0603040505020204" pitchFamily="18" charset="77"/>
                  </a:rPr>
                  <a:t>.</a:t>
                </a:r>
                <a:r>
                  <a:rPr lang="en-US" sz="2200" dirty="0" err="1">
                    <a:latin typeface="PT Serif" panose="020A0603040505020204" pitchFamily="18" charset="77"/>
                  </a:rPr>
                  <a:t>KeyGen</a:t>
                </a:r>
                <a:r>
                  <a:rPr lang="en-US" sz="2200" dirty="0">
                    <a:latin typeface="PT Serif" panose="020A0603040505020204" pitchFamily="18" charset="77"/>
                  </a:rPr>
                  <a:t>(</a:t>
                </a:r>
                <a14:m>
                  <m:oMath xmlns:m="http://schemas.openxmlformats.org/officeDocument/2006/math">
                    <m:r>
                      <a:rPr lang="en-US" sz="2200" b="0" i="1">
                        <a:latin typeface="Cambria Math" panose="02040503050406030204" pitchFamily="18" charset="0"/>
                      </a:rPr>
                      <m:t>𝑛</m:t>
                    </m:r>
                    <m:r>
                      <a:rPr lang="en-US" sz="2200" b="0" i="1" smtClean="0">
                        <a:latin typeface="Cambria Math" panose="02040503050406030204" pitchFamily="18" charset="0"/>
                      </a:rPr>
                      <m:t>, </m:t>
                    </m:r>
                    <m:r>
                      <a:rPr lang="en-US" sz="2200" b="0" i="1" smtClean="0">
                        <a:latin typeface="Cambria Math" panose="02040503050406030204" pitchFamily="18" charset="0"/>
                      </a:rPr>
                      <m:t>𝑛</m:t>
                    </m:r>
                  </m:oMath>
                </a14:m>
                <a:r>
                  <a:rPr lang="en-US" sz="2200" dirty="0">
                    <a:latin typeface="PT Serif" panose="020A0603040505020204" pitchFamily="18" charset="77"/>
                  </a:rPr>
                  <a:t>) </a:t>
                </a:r>
              </a:p>
            </p:txBody>
          </p:sp>
        </mc:Choice>
        <mc:Fallback xmlns="">
          <p:sp>
            <p:nvSpPr>
              <p:cNvPr id="12" name="TextBox 11">
                <a:extLst>
                  <a:ext uri="{FF2B5EF4-FFF2-40B4-BE49-F238E27FC236}">
                    <a16:creationId xmlns:a16="http://schemas.microsoft.com/office/drawing/2014/main" id="{E4E9297D-C396-47AA-9FB9-DF9513007417}"/>
                  </a:ext>
                </a:extLst>
              </p:cNvPr>
              <p:cNvSpPr txBox="1">
                <a:spLocks noRot="1" noChangeAspect="1" noMove="1" noResize="1" noEditPoints="1" noAdjustHandles="1" noChangeArrowheads="1" noChangeShapeType="1" noTextEdit="1"/>
              </p:cNvSpPr>
              <p:nvPr/>
            </p:nvSpPr>
            <p:spPr>
              <a:xfrm>
                <a:off x="78091" y="2854394"/>
                <a:ext cx="2405977" cy="430887"/>
              </a:xfrm>
              <a:prstGeom prst="rect">
                <a:avLst/>
              </a:prstGeom>
              <a:blipFill>
                <a:blip r:embed="rId11"/>
                <a:stretch>
                  <a:fillRect l="-526" t="-8571" r="-1053"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C38270C-C4DA-7305-D283-EE67E5BF1DA4}"/>
                  </a:ext>
                </a:extLst>
              </p:cNvPr>
              <p:cNvSpPr txBox="1"/>
              <p:nvPr/>
            </p:nvSpPr>
            <p:spPr>
              <a:xfrm>
                <a:off x="3743668" y="2841394"/>
                <a:ext cx="1662163" cy="4579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b="0" i="0" smtClean="0">
                              <a:latin typeface="Cambria Math" panose="02040503050406030204" pitchFamily="18" charset="0"/>
                            </a:rPr>
                            <m:t>ref</m:t>
                          </m:r>
                          <m:r>
                            <a:rPr lang="en-US" sz="2200" b="0" i="1" smtClean="0">
                              <a:latin typeface="Cambria Math" panose="02040503050406030204" pitchFamily="18" charset="0"/>
                            </a:rPr>
                            <m:t>,1</m:t>
                          </m:r>
                        </m:sub>
                      </m:sSub>
                    </m:oMath>
                  </m:oMathPara>
                </a14:m>
                <a:endParaRPr lang="en-US" sz="2200" dirty="0"/>
              </a:p>
            </p:txBody>
          </p:sp>
        </mc:Choice>
        <mc:Fallback xmlns="">
          <p:sp>
            <p:nvSpPr>
              <p:cNvPr id="13" name="TextBox 12">
                <a:extLst>
                  <a:ext uri="{FF2B5EF4-FFF2-40B4-BE49-F238E27FC236}">
                    <a16:creationId xmlns:a16="http://schemas.microsoft.com/office/drawing/2014/main" id="{3C38270C-C4DA-7305-D283-EE67E5BF1DA4}"/>
                  </a:ext>
                </a:extLst>
              </p:cNvPr>
              <p:cNvSpPr txBox="1">
                <a:spLocks noRot="1" noChangeAspect="1" noMove="1" noResize="1" noEditPoints="1" noAdjustHandles="1" noChangeArrowheads="1" noChangeShapeType="1" noTextEdit="1"/>
              </p:cNvSpPr>
              <p:nvPr/>
            </p:nvSpPr>
            <p:spPr>
              <a:xfrm>
                <a:off x="3743668" y="2841394"/>
                <a:ext cx="1662163" cy="45794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839A6AA-C480-B36B-B269-498B935C3365}"/>
                  </a:ext>
                </a:extLst>
              </p:cNvPr>
              <p:cNvSpPr txBox="1"/>
              <p:nvPr/>
            </p:nvSpPr>
            <p:spPr>
              <a:xfrm>
                <a:off x="5550156" y="2841394"/>
                <a:ext cx="1675308" cy="4579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b="0" i="0" smtClean="0">
                              <a:latin typeface="Cambria Math" panose="02040503050406030204" pitchFamily="18" charset="0"/>
                            </a:rPr>
                            <m:t>ref</m:t>
                          </m:r>
                          <m:r>
                            <a:rPr lang="en-US" sz="2200" b="0" i="1" smtClean="0">
                              <a:latin typeface="Cambria Math" panose="02040503050406030204" pitchFamily="18" charset="0"/>
                            </a:rPr>
                            <m:t>,2</m:t>
                          </m:r>
                        </m:sub>
                      </m:sSub>
                    </m:oMath>
                  </m:oMathPara>
                </a14:m>
                <a:endParaRPr lang="en-US" sz="2200" dirty="0"/>
              </a:p>
            </p:txBody>
          </p:sp>
        </mc:Choice>
        <mc:Fallback xmlns="">
          <p:sp>
            <p:nvSpPr>
              <p:cNvPr id="14" name="TextBox 13">
                <a:extLst>
                  <a:ext uri="{FF2B5EF4-FFF2-40B4-BE49-F238E27FC236}">
                    <a16:creationId xmlns:a16="http://schemas.microsoft.com/office/drawing/2014/main" id="{D839A6AA-C480-B36B-B269-498B935C3365}"/>
                  </a:ext>
                </a:extLst>
              </p:cNvPr>
              <p:cNvSpPr txBox="1">
                <a:spLocks noRot="1" noChangeAspect="1" noMove="1" noResize="1" noEditPoints="1" noAdjustHandles="1" noChangeArrowheads="1" noChangeShapeType="1" noTextEdit="1"/>
              </p:cNvSpPr>
              <p:nvPr/>
            </p:nvSpPr>
            <p:spPr>
              <a:xfrm>
                <a:off x="5550156" y="2841394"/>
                <a:ext cx="1675308" cy="45794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ED61ED4-4303-D0FA-6A3B-EB6AE87CFBF0}"/>
                  </a:ext>
                </a:extLst>
              </p:cNvPr>
              <p:cNvSpPr txBox="1"/>
              <p:nvPr/>
            </p:nvSpPr>
            <p:spPr>
              <a:xfrm>
                <a:off x="7364171" y="2841394"/>
                <a:ext cx="1675306" cy="445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b="0" i="0" smtClean="0">
                              <a:latin typeface="Cambria Math" panose="02040503050406030204" pitchFamily="18" charset="0"/>
                            </a:rPr>
                            <m:t>ref</m:t>
                          </m:r>
                          <m:r>
                            <a:rPr lang="en-US" sz="2200" b="0" i="1" smtClean="0">
                              <a:latin typeface="Cambria Math" panose="02040503050406030204" pitchFamily="18" charset="0"/>
                            </a:rPr>
                            <m:t>,3</m:t>
                          </m:r>
                        </m:sub>
                      </m:sSub>
                    </m:oMath>
                  </m:oMathPara>
                </a14:m>
                <a:endParaRPr lang="en-US" sz="2200" dirty="0"/>
              </a:p>
            </p:txBody>
          </p:sp>
        </mc:Choice>
        <mc:Fallback xmlns="">
          <p:sp>
            <p:nvSpPr>
              <p:cNvPr id="15" name="TextBox 14">
                <a:extLst>
                  <a:ext uri="{FF2B5EF4-FFF2-40B4-BE49-F238E27FC236}">
                    <a16:creationId xmlns:a16="http://schemas.microsoft.com/office/drawing/2014/main" id="{0ED61ED4-4303-D0FA-6A3B-EB6AE87CFBF0}"/>
                  </a:ext>
                </a:extLst>
              </p:cNvPr>
              <p:cNvSpPr txBox="1">
                <a:spLocks noRot="1" noChangeAspect="1" noMove="1" noResize="1" noEditPoints="1" noAdjustHandles="1" noChangeArrowheads="1" noChangeShapeType="1" noTextEdit="1"/>
              </p:cNvSpPr>
              <p:nvPr/>
            </p:nvSpPr>
            <p:spPr>
              <a:xfrm>
                <a:off x="7364171" y="2841394"/>
                <a:ext cx="1675306" cy="445699"/>
              </a:xfrm>
              <a:prstGeom prst="rect">
                <a:avLst/>
              </a:prstGeom>
              <a:blipFill>
                <a:blip r:embed="rId14"/>
                <a:stretch>
                  <a:fillRect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EEFAD6A-E636-1554-E2D5-004704EEF78F}"/>
                  </a:ext>
                </a:extLst>
              </p:cNvPr>
              <p:cNvSpPr txBox="1"/>
              <p:nvPr/>
            </p:nvSpPr>
            <p:spPr>
              <a:xfrm>
                <a:off x="2721045" y="2854394"/>
                <a:ext cx="960418"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b="0" i="0" smtClean="0">
                              <a:latin typeface="Cambria Math" panose="02040503050406030204" pitchFamily="18" charset="0"/>
                            </a:rPr>
                            <m:t>ref</m:t>
                          </m:r>
                        </m:sub>
                      </m:sSub>
                    </m:oMath>
                  </m:oMathPara>
                </a14:m>
                <a:endParaRPr lang="en-US" sz="2200" dirty="0"/>
              </a:p>
            </p:txBody>
          </p:sp>
        </mc:Choice>
        <mc:Fallback xmlns="">
          <p:sp>
            <p:nvSpPr>
              <p:cNvPr id="17" name="TextBox 16">
                <a:extLst>
                  <a:ext uri="{FF2B5EF4-FFF2-40B4-BE49-F238E27FC236}">
                    <a16:creationId xmlns:a16="http://schemas.microsoft.com/office/drawing/2014/main" id="{DEEFAD6A-E636-1554-E2D5-004704EEF78F}"/>
                  </a:ext>
                </a:extLst>
              </p:cNvPr>
              <p:cNvSpPr txBox="1">
                <a:spLocks noRot="1" noChangeAspect="1" noMove="1" noResize="1" noEditPoints="1" noAdjustHandles="1" noChangeArrowheads="1" noChangeShapeType="1" noTextEdit="1"/>
              </p:cNvSpPr>
              <p:nvPr/>
            </p:nvSpPr>
            <p:spPr>
              <a:xfrm>
                <a:off x="2721045" y="2854394"/>
                <a:ext cx="960418" cy="430887"/>
              </a:xfrm>
              <a:prstGeom prst="rect">
                <a:avLst/>
              </a:prstGeom>
              <a:blipFill>
                <a:blip r:embed="rId15"/>
                <a:stretch>
                  <a:fillRect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2D1E102-6518-0AAA-E764-7C0765608C74}"/>
                  </a:ext>
                </a:extLst>
              </p:cNvPr>
              <p:cNvSpPr txBox="1"/>
              <p:nvPr/>
            </p:nvSpPr>
            <p:spPr>
              <a:xfrm>
                <a:off x="76299" y="3571555"/>
                <a:ext cx="3364131" cy="892873"/>
              </a:xfrm>
              <a:prstGeom prst="rect">
                <a:avLst/>
              </a:prstGeom>
              <a:noFill/>
            </p:spPr>
            <p:txBody>
              <a:bodyPr wrap="square" rtlCol="0">
                <a:spAutoFit/>
              </a:bodyPr>
              <a:lstStyle/>
              <a:p>
                <a:pPr>
                  <a:lnSpc>
                    <a:spcPct val="120000"/>
                  </a:lnSpc>
                </a:pPr>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𝒮</m:t>
                        </m:r>
                      </m:e>
                      <m:sub>
                        <m:r>
                          <m:rPr>
                            <m:sty m:val="p"/>
                          </m:rPr>
                          <a:rPr lang="en-US" sz="2200" b="0" i="0" smtClean="0">
                            <a:latin typeface="Cambria Math" panose="02040503050406030204" pitchFamily="18" charset="0"/>
                          </a:rPr>
                          <m:t>ref</m:t>
                        </m:r>
                      </m:sub>
                    </m:sSub>
                  </m:oMath>
                </a14:m>
                <a:r>
                  <a:rPr lang="en-US" sz="2200" dirty="0">
                    <a:latin typeface="PT Serif" panose="020A0603040505020204" pitchFamily="18" charset="77"/>
                  </a:rPr>
                  <a:t>.Sign( {</a:t>
                </a:r>
                <a14:m>
                  <m:oMath xmlns:m="http://schemas.openxmlformats.org/officeDocument/2006/math">
                    <m:r>
                      <a:rPr lang="en-US" sz="2200" i="1">
                        <a:latin typeface="Cambria Math" panose="02040503050406030204" pitchFamily="18" charset="0"/>
                      </a:rPr>
                      <m:t>𝑠</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b="0" i="0" smtClean="0">
                            <a:latin typeface="Cambria Math" panose="02040503050406030204" pitchFamily="18" charset="0"/>
                          </a:rPr>
                          <m:t>ref</m:t>
                        </m:r>
                        <m:r>
                          <a:rPr lang="en-US" sz="2200" i="1">
                            <a:latin typeface="Cambria Math" panose="02040503050406030204" pitchFamily="18" charset="0"/>
                          </a:rPr>
                          <m:t>,</m:t>
                        </m:r>
                        <m:r>
                          <a:rPr lang="en-US" sz="2200" b="0" i="1" smtClean="0">
                            <a:latin typeface="Cambria Math" panose="02040503050406030204" pitchFamily="18" charset="0"/>
                          </a:rPr>
                          <m:t>𝑖</m:t>
                        </m:r>
                      </m:sub>
                    </m:sSub>
                  </m:oMath>
                </a14:m>
                <a:r>
                  <a:rPr lang="en-US" sz="2200" dirty="0">
                    <a:latin typeface="PT Serif" panose="020A0603040505020204" pitchFamily="18" charset="77"/>
                  </a:rPr>
                  <a:t>}, </a:t>
                </a:r>
                <a14:m>
                  <m:oMath xmlns:m="http://schemas.openxmlformats.org/officeDocument/2006/math">
                    <m:r>
                      <a:rPr lang="en-US" sz="2200" i="1">
                        <a:latin typeface="Cambria Math" panose="02040503050406030204" pitchFamily="18" charset="0"/>
                      </a:rPr>
                      <m:t>𝑝</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b="0" i="0" smtClean="0">
                            <a:latin typeface="Cambria Math" panose="02040503050406030204" pitchFamily="18" charset="0"/>
                          </a:rPr>
                          <m:t>acc</m:t>
                        </m:r>
                      </m:sub>
                    </m:sSub>
                  </m:oMath>
                </a14:m>
                <a:r>
                  <a:rPr lang="en-US" sz="2200" dirty="0">
                    <a:latin typeface="PT Serif" panose="020A0603040505020204" pitchFamily="18" charset="77"/>
                  </a:rPr>
                  <a:t>),</a:t>
                </a:r>
              </a:p>
              <a:p>
                <a:pPr>
                  <a:lnSpc>
                    <a:spcPct val="120000"/>
                  </a:lnSpc>
                </a:pP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𝒮</m:t>
                        </m:r>
                      </m:e>
                      <m:sub>
                        <m:r>
                          <m:rPr>
                            <m:sty m:val="p"/>
                          </m:rPr>
                          <a:rPr lang="en-US" sz="2200" b="0" i="0" smtClean="0">
                            <a:latin typeface="Cambria Math" panose="02040503050406030204" pitchFamily="18" charset="0"/>
                          </a:rPr>
                          <m:t>r</m:t>
                        </m:r>
                        <m:r>
                          <m:rPr>
                            <m:sty m:val="p"/>
                          </m:rPr>
                          <a:rPr lang="en-US" sz="2200" i="0">
                            <a:latin typeface="Cambria Math" panose="02040503050406030204" pitchFamily="18" charset="0"/>
                          </a:rPr>
                          <m:t>ef</m:t>
                        </m:r>
                      </m:sub>
                    </m:sSub>
                  </m:oMath>
                </a14:m>
                <a:r>
                  <a:rPr lang="en-US" sz="2200" dirty="0">
                    <a:latin typeface="PT Serif" panose="020A0603040505020204" pitchFamily="18" charset="77"/>
                  </a:rPr>
                  <a:t>.Combine(·)</a:t>
                </a:r>
              </a:p>
            </p:txBody>
          </p:sp>
        </mc:Choice>
        <mc:Fallback xmlns="">
          <p:sp>
            <p:nvSpPr>
              <p:cNvPr id="18" name="TextBox 17">
                <a:extLst>
                  <a:ext uri="{FF2B5EF4-FFF2-40B4-BE49-F238E27FC236}">
                    <a16:creationId xmlns:a16="http://schemas.microsoft.com/office/drawing/2014/main" id="{22D1E102-6518-0AAA-E764-7C0765608C74}"/>
                  </a:ext>
                </a:extLst>
              </p:cNvPr>
              <p:cNvSpPr txBox="1">
                <a:spLocks noRot="1" noChangeAspect="1" noMove="1" noResize="1" noEditPoints="1" noAdjustHandles="1" noChangeArrowheads="1" noChangeShapeType="1" noTextEdit="1"/>
              </p:cNvSpPr>
              <p:nvPr/>
            </p:nvSpPr>
            <p:spPr>
              <a:xfrm>
                <a:off x="76299" y="3571555"/>
                <a:ext cx="3364131" cy="892873"/>
              </a:xfrm>
              <a:prstGeom prst="rect">
                <a:avLst/>
              </a:prstGeom>
              <a:blipFill>
                <a:blip r:embed="rId16"/>
                <a:stretch>
                  <a:fillRect l="-377" b="-12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8187E50-E8DC-B680-C28A-0256C6C2C2D4}"/>
                  </a:ext>
                </a:extLst>
              </p:cNvPr>
              <p:cNvSpPr txBox="1"/>
              <p:nvPr/>
            </p:nvSpPr>
            <p:spPr>
              <a:xfrm>
                <a:off x="3733573" y="3694460"/>
                <a:ext cx="1672258" cy="4569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𝑝𝑘</m:t>
                          </m:r>
                        </m:sub>
                      </m:sSub>
                    </m:oMath>
                  </m:oMathPara>
                </a14:m>
                <a:endParaRPr lang="en-US" sz="2200" dirty="0"/>
              </a:p>
            </p:txBody>
          </p:sp>
        </mc:Choice>
        <mc:Fallback xmlns="">
          <p:sp>
            <p:nvSpPr>
              <p:cNvPr id="19" name="TextBox 18">
                <a:extLst>
                  <a:ext uri="{FF2B5EF4-FFF2-40B4-BE49-F238E27FC236}">
                    <a16:creationId xmlns:a16="http://schemas.microsoft.com/office/drawing/2014/main" id="{B8187E50-E8DC-B680-C28A-0256C6C2C2D4}"/>
                  </a:ext>
                </a:extLst>
              </p:cNvPr>
              <p:cNvSpPr txBox="1">
                <a:spLocks noRot="1" noChangeAspect="1" noMove="1" noResize="1" noEditPoints="1" noAdjustHandles="1" noChangeArrowheads="1" noChangeShapeType="1" noTextEdit="1"/>
              </p:cNvSpPr>
              <p:nvPr/>
            </p:nvSpPr>
            <p:spPr>
              <a:xfrm>
                <a:off x="3733573" y="3694460"/>
                <a:ext cx="1672258" cy="456985"/>
              </a:xfrm>
              <a:prstGeom prst="rect">
                <a:avLst/>
              </a:prstGeom>
              <a:blipFill>
                <a:blip r:embed="rId17"/>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2395C95-7C50-CD15-B882-AE5E04A3BB1B}"/>
                  </a:ext>
                </a:extLst>
              </p:cNvPr>
              <p:cNvSpPr txBox="1"/>
              <p:nvPr/>
            </p:nvSpPr>
            <p:spPr>
              <a:xfrm>
                <a:off x="5537608" y="3694460"/>
                <a:ext cx="1675308" cy="4569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𝑝𝑘</m:t>
                          </m:r>
                        </m:sub>
                      </m:sSub>
                    </m:oMath>
                  </m:oMathPara>
                </a14:m>
                <a:endParaRPr lang="en-US" sz="2200" dirty="0"/>
              </a:p>
            </p:txBody>
          </p:sp>
        </mc:Choice>
        <mc:Fallback xmlns="">
          <p:sp>
            <p:nvSpPr>
              <p:cNvPr id="20" name="TextBox 19">
                <a:extLst>
                  <a:ext uri="{FF2B5EF4-FFF2-40B4-BE49-F238E27FC236}">
                    <a16:creationId xmlns:a16="http://schemas.microsoft.com/office/drawing/2014/main" id="{D2395C95-7C50-CD15-B882-AE5E04A3BB1B}"/>
                  </a:ext>
                </a:extLst>
              </p:cNvPr>
              <p:cNvSpPr txBox="1">
                <a:spLocks noRot="1" noChangeAspect="1" noMove="1" noResize="1" noEditPoints="1" noAdjustHandles="1" noChangeArrowheads="1" noChangeShapeType="1" noTextEdit="1"/>
              </p:cNvSpPr>
              <p:nvPr/>
            </p:nvSpPr>
            <p:spPr>
              <a:xfrm>
                <a:off x="5537608" y="3694460"/>
                <a:ext cx="1675308" cy="456985"/>
              </a:xfrm>
              <a:prstGeom prst="rect">
                <a:avLst/>
              </a:prstGeom>
              <a:blipFill>
                <a:blip r:embed="rId18"/>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A367B1B-661C-9B55-D0BD-C446F44AA39C}"/>
                  </a:ext>
                </a:extLst>
              </p:cNvPr>
              <p:cNvSpPr txBox="1"/>
              <p:nvPr/>
            </p:nvSpPr>
            <p:spPr>
              <a:xfrm>
                <a:off x="7351623" y="3694460"/>
                <a:ext cx="1675306" cy="4569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𝑝𝑘</m:t>
                          </m:r>
                        </m:sub>
                      </m:sSub>
                    </m:oMath>
                  </m:oMathPara>
                </a14:m>
                <a:endParaRPr lang="en-US" sz="2200" dirty="0"/>
              </a:p>
            </p:txBody>
          </p:sp>
        </mc:Choice>
        <mc:Fallback xmlns="">
          <p:sp>
            <p:nvSpPr>
              <p:cNvPr id="21" name="TextBox 20">
                <a:extLst>
                  <a:ext uri="{FF2B5EF4-FFF2-40B4-BE49-F238E27FC236}">
                    <a16:creationId xmlns:a16="http://schemas.microsoft.com/office/drawing/2014/main" id="{EA367B1B-661C-9B55-D0BD-C446F44AA39C}"/>
                  </a:ext>
                </a:extLst>
              </p:cNvPr>
              <p:cNvSpPr txBox="1">
                <a:spLocks noRot="1" noChangeAspect="1" noMove="1" noResize="1" noEditPoints="1" noAdjustHandles="1" noChangeArrowheads="1" noChangeShapeType="1" noTextEdit="1"/>
              </p:cNvSpPr>
              <p:nvPr/>
            </p:nvSpPr>
            <p:spPr>
              <a:xfrm>
                <a:off x="7351623" y="3694460"/>
                <a:ext cx="1675306" cy="456985"/>
              </a:xfrm>
              <a:prstGeom prst="rect">
                <a:avLst/>
              </a:prstGeom>
              <a:blipFill>
                <a:blip r:embed="rId17"/>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B854E34-272A-857B-5921-4953C87CEB2C}"/>
                  </a:ext>
                </a:extLst>
              </p:cNvPr>
              <p:cNvSpPr txBox="1"/>
              <p:nvPr/>
            </p:nvSpPr>
            <p:spPr>
              <a:xfrm>
                <a:off x="3744330" y="4510576"/>
                <a:ext cx="1661501" cy="445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1</m:t>
                          </m:r>
                        </m:sub>
                      </m:sSub>
                    </m:oMath>
                  </m:oMathPara>
                </a14:m>
                <a:endParaRPr lang="en-US" sz="2200" dirty="0"/>
              </a:p>
            </p:txBody>
          </p:sp>
        </mc:Choice>
        <mc:Fallback xmlns="">
          <p:sp>
            <p:nvSpPr>
              <p:cNvPr id="24" name="TextBox 23">
                <a:extLst>
                  <a:ext uri="{FF2B5EF4-FFF2-40B4-BE49-F238E27FC236}">
                    <a16:creationId xmlns:a16="http://schemas.microsoft.com/office/drawing/2014/main" id="{9B854E34-272A-857B-5921-4953C87CEB2C}"/>
                  </a:ext>
                </a:extLst>
              </p:cNvPr>
              <p:cNvSpPr txBox="1">
                <a:spLocks noRot="1" noChangeAspect="1" noMove="1" noResize="1" noEditPoints="1" noAdjustHandles="1" noChangeArrowheads="1" noChangeShapeType="1" noTextEdit="1"/>
              </p:cNvSpPr>
              <p:nvPr/>
            </p:nvSpPr>
            <p:spPr>
              <a:xfrm>
                <a:off x="3744330" y="4510576"/>
                <a:ext cx="1661501" cy="445699"/>
              </a:xfrm>
              <a:prstGeom prst="rect">
                <a:avLst/>
              </a:prstGeom>
              <a:blipFill>
                <a:blip r:embed="rId19"/>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CAFB9571-BF13-8879-367E-2ECA3D4698D6}"/>
              </a:ext>
            </a:extLst>
          </p:cNvPr>
          <p:cNvSpPr txBox="1"/>
          <p:nvPr/>
        </p:nvSpPr>
        <p:spPr>
          <a:xfrm>
            <a:off x="2548548" y="1142472"/>
            <a:ext cx="1305411" cy="769441"/>
          </a:xfrm>
          <a:prstGeom prst="rect">
            <a:avLst/>
          </a:prstGeom>
          <a:noFill/>
        </p:spPr>
        <p:txBody>
          <a:bodyPr wrap="square" rtlCol="0">
            <a:spAutoFit/>
          </a:bodyPr>
          <a:lstStyle/>
          <a:p>
            <a:pPr algn="ctr"/>
            <a:r>
              <a:rPr lang="en-US" sz="2200" dirty="0">
                <a:latin typeface="PT Serif" panose="020A0603040505020204" pitchFamily="18" charset="77"/>
              </a:rPr>
              <a:t>Public</a:t>
            </a:r>
          </a:p>
          <a:p>
            <a:pPr algn="ctr"/>
            <a:r>
              <a:rPr lang="en-US" sz="2200" dirty="0">
                <a:latin typeface="PT Serif" panose="020A0603040505020204" pitchFamily="18" charset="77"/>
              </a:rPr>
              <a:t>Key:</a:t>
            </a:r>
          </a:p>
        </p:txBody>
      </p:sp>
      <p:sp>
        <p:nvSpPr>
          <p:cNvPr id="7" name="Right Brace 6">
            <a:extLst>
              <a:ext uri="{FF2B5EF4-FFF2-40B4-BE49-F238E27FC236}">
                <a16:creationId xmlns:a16="http://schemas.microsoft.com/office/drawing/2014/main" id="{3C5DA6D4-49A4-9A9E-F538-494B397049EC}"/>
              </a:ext>
            </a:extLst>
          </p:cNvPr>
          <p:cNvSpPr/>
          <p:nvPr/>
        </p:nvSpPr>
        <p:spPr>
          <a:xfrm rot="5400000">
            <a:off x="4475800" y="3625712"/>
            <a:ext cx="198559" cy="1661505"/>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CB853D1-FCA5-98F7-4D98-AF58B01A9CF7}"/>
                  </a:ext>
                </a:extLst>
              </p:cNvPr>
              <p:cNvSpPr txBox="1"/>
              <p:nvPr/>
            </p:nvSpPr>
            <p:spPr>
              <a:xfrm>
                <a:off x="5615145" y="4510576"/>
                <a:ext cx="1675308" cy="445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2</m:t>
                          </m:r>
                        </m:sub>
                      </m:sSub>
                    </m:oMath>
                  </m:oMathPara>
                </a14:m>
                <a:endParaRPr lang="en-US" sz="2200" dirty="0"/>
              </a:p>
            </p:txBody>
          </p:sp>
        </mc:Choice>
        <mc:Fallback xmlns="">
          <p:sp>
            <p:nvSpPr>
              <p:cNvPr id="16" name="TextBox 15">
                <a:extLst>
                  <a:ext uri="{FF2B5EF4-FFF2-40B4-BE49-F238E27FC236}">
                    <a16:creationId xmlns:a16="http://schemas.microsoft.com/office/drawing/2014/main" id="{4CB853D1-FCA5-98F7-4D98-AF58B01A9CF7}"/>
                  </a:ext>
                </a:extLst>
              </p:cNvPr>
              <p:cNvSpPr txBox="1">
                <a:spLocks noRot="1" noChangeAspect="1" noMove="1" noResize="1" noEditPoints="1" noAdjustHandles="1" noChangeArrowheads="1" noChangeShapeType="1" noTextEdit="1"/>
              </p:cNvSpPr>
              <p:nvPr/>
            </p:nvSpPr>
            <p:spPr>
              <a:xfrm>
                <a:off x="5615145" y="4510576"/>
                <a:ext cx="1675308" cy="445699"/>
              </a:xfrm>
              <a:prstGeom prst="rect">
                <a:avLst/>
              </a:prstGeom>
              <a:blipFill>
                <a:blip r:embed="rId20"/>
                <a:stretch>
                  <a:fillRect/>
                </a:stretch>
              </a:blipFill>
            </p:spPr>
            <p:txBody>
              <a:bodyPr/>
              <a:lstStyle/>
              <a:p>
                <a:r>
                  <a:rPr lang="en-US">
                    <a:noFill/>
                  </a:rPr>
                  <a:t> </a:t>
                </a:r>
              </a:p>
            </p:txBody>
          </p:sp>
        </mc:Fallback>
      </mc:AlternateContent>
      <p:sp>
        <p:nvSpPr>
          <p:cNvPr id="23" name="Right Brace 22">
            <a:extLst>
              <a:ext uri="{FF2B5EF4-FFF2-40B4-BE49-F238E27FC236}">
                <a16:creationId xmlns:a16="http://schemas.microsoft.com/office/drawing/2014/main" id="{4E60C815-DA12-9076-D30B-ABF9D5523E43}"/>
              </a:ext>
            </a:extLst>
          </p:cNvPr>
          <p:cNvSpPr/>
          <p:nvPr/>
        </p:nvSpPr>
        <p:spPr>
          <a:xfrm rot="5400000">
            <a:off x="6289466" y="3625712"/>
            <a:ext cx="198559" cy="1661504"/>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BCAD50D-8652-53ED-D475-28A0C58061E1}"/>
                  </a:ext>
                </a:extLst>
              </p:cNvPr>
              <p:cNvSpPr txBox="1"/>
              <p:nvPr/>
            </p:nvSpPr>
            <p:spPr>
              <a:xfrm>
                <a:off x="7358829" y="4513396"/>
                <a:ext cx="1675306" cy="445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3</m:t>
                          </m:r>
                        </m:sub>
                      </m:sSub>
                    </m:oMath>
                  </m:oMathPara>
                </a14:m>
                <a:endParaRPr lang="en-US" sz="2200" dirty="0"/>
              </a:p>
            </p:txBody>
          </p:sp>
        </mc:Choice>
        <mc:Fallback xmlns="">
          <p:sp>
            <p:nvSpPr>
              <p:cNvPr id="30" name="TextBox 29">
                <a:extLst>
                  <a:ext uri="{FF2B5EF4-FFF2-40B4-BE49-F238E27FC236}">
                    <a16:creationId xmlns:a16="http://schemas.microsoft.com/office/drawing/2014/main" id="{1BCAD50D-8652-53ED-D475-28A0C58061E1}"/>
                  </a:ext>
                </a:extLst>
              </p:cNvPr>
              <p:cNvSpPr txBox="1">
                <a:spLocks noRot="1" noChangeAspect="1" noMove="1" noResize="1" noEditPoints="1" noAdjustHandles="1" noChangeArrowheads="1" noChangeShapeType="1" noTextEdit="1"/>
              </p:cNvSpPr>
              <p:nvPr/>
            </p:nvSpPr>
            <p:spPr>
              <a:xfrm>
                <a:off x="7358829" y="4513396"/>
                <a:ext cx="1675306" cy="445699"/>
              </a:xfrm>
              <a:prstGeom prst="rect">
                <a:avLst/>
              </a:prstGeom>
              <a:blipFill>
                <a:blip r:embed="rId21"/>
                <a:stretch>
                  <a:fillRect/>
                </a:stretch>
              </a:blipFill>
            </p:spPr>
            <p:txBody>
              <a:bodyPr/>
              <a:lstStyle/>
              <a:p>
                <a:r>
                  <a:rPr lang="en-US">
                    <a:noFill/>
                  </a:rPr>
                  <a:t> </a:t>
                </a:r>
              </a:p>
            </p:txBody>
          </p:sp>
        </mc:Fallback>
      </mc:AlternateContent>
      <p:sp>
        <p:nvSpPr>
          <p:cNvPr id="31" name="Right Brace 30">
            <a:extLst>
              <a:ext uri="{FF2B5EF4-FFF2-40B4-BE49-F238E27FC236}">
                <a16:creationId xmlns:a16="http://schemas.microsoft.com/office/drawing/2014/main" id="{0A930EBC-CBC3-CCEB-2336-5D57428AC513}"/>
              </a:ext>
            </a:extLst>
          </p:cNvPr>
          <p:cNvSpPr/>
          <p:nvPr/>
        </p:nvSpPr>
        <p:spPr>
          <a:xfrm rot="5400000">
            <a:off x="8090299" y="3628533"/>
            <a:ext cx="198559" cy="1661502"/>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DB2F966E-F448-A177-2EDC-B68AD0F73A41}"/>
              </a:ext>
            </a:extLst>
          </p:cNvPr>
          <p:cNvCxnSpPr>
            <a:cxnSpLocks/>
            <a:stCxn id="29" idx="2"/>
            <a:endCxn id="17" idx="0"/>
          </p:cNvCxnSpPr>
          <p:nvPr/>
        </p:nvCxnSpPr>
        <p:spPr>
          <a:xfrm>
            <a:off x="3201254" y="1911913"/>
            <a:ext cx="0" cy="94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89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2" grpId="0" animBg="1"/>
      <p:bldP spid="8" grpId="0"/>
      <p:bldP spid="9" grpId="0"/>
      <p:bldP spid="10" grpId="0"/>
      <p:bldP spid="11" grpId="0"/>
      <p:bldP spid="12" grpId="0"/>
      <p:bldP spid="13" grpId="0"/>
      <p:bldP spid="14" grpId="0"/>
      <p:bldP spid="15" grpId="0"/>
      <p:bldP spid="17" grpId="0"/>
      <p:bldP spid="18" grpId="0"/>
      <p:bldP spid="19" grpId="0"/>
      <p:bldP spid="20" grpId="0"/>
      <p:bldP spid="21" grpId="0"/>
      <p:bldP spid="24" grpId="0"/>
      <p:bldP spid="29" grpId="0"/>
      <p:bldP spid="7" grpId="0" animBg="1"/>
      <p:bldP spid="16" grpId="0"/>
      <p:bldP spid="23" grpId="0" animBg="1"/>
      <p:bldP spid="30" grpId="0"/>
      <p:bldP spid="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C1A3-B900-29C1-0594-7CB9EC31A352}"/>
              </a:ext>
            </a:extLst>
          </p:cNvPr>
          <p:cNvSpPr>
            <a:spLocks noGrp="1"/>
          </p:cNvSpPr>
          <p:nvPr>
            <p:ph type="title"/>
          </p:nvPr>
        </p:nvSpPr>
        <p:spPr/>
        <p:txBody>
          <a:bodyPr>
            <a:normAutofit fontScale="90000"/>
          </a:bodyPr>
          <a:lstStyle/>
          <a:p>
            <a:r>
              <a:rPr lang="en" sz="2800" dirty="0">
                <a:latin typeface="PT Serif"/>
                <a:ea typeface="PT Serif"/>
                <a:cs typeface="PT Serif"/>
                <a:sym typeface="PT Serif"/>
              </a:rPr>
              <a:t>2-Level ATS with Proactive Refresh</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A2DAE61-CC4B-D801-10B5-C674503CD77E}"/>
                  </a:ext>
                </a:extLst>
              </p:cNvPr>
              <p:cNvSpPr>
                <a:spLocks noGrp="1"/>
              </p:cNvSpPr>
              <p:nvPr>
                <p:ph type="body" idx="1"/>
              </p:nvPr>
            </p:nvSpPr>
            <p:spPr>
              <a:xfrm>
                <a:off x="163025" y="670800"/>
                <a:ext cx="8795100" cy="4374600"/>
              </a:xfrm>
            </p:spPr>
            <p:txBody>
              <a:bodyPr>
                <a:normAutofit/>
              </a:bodyPr>
              <a:lstStyle/>
              <a:p>
                <a:pPr marL="114300" indent="0">
                  <a:lnSpc>
                    <a:spcPct val="135000"/>
                  </a:lnSpc>
                  <a:buNone/>
                </a:pPr>
                <a:r>
                  <a:rPr lang="en-US" sz="2200" b="1" dirty="0"/>
                  <a:t>Sign( </a:t>
                </a:r>
                <a14:m>
                  <m:oMath xmlns:m="http://schemas.openxmlformats.org/officeDocument/2006/math">
                    <m:r>
                      <a:rPr lang="en-US" sz="2200" b="1" i="1" smtClean="0">
                        <a:latin typeface="Cambria Math" panose="02040503050406030204" pitchFamily="18" charset="0"/>
                      </a:rPr>
                      <m:t>𝒔</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𝒌</m:t>
                        </m:r>
                      </m:e>
                      <m:sub>
                        <m:r>
                          <a:rPr lang="en-US" sz="2200" b="1" i="1" smtClean="0">
                            <a:latin typeface="Cambria Math" panose="02040503050406030204" pitchFamily="18" charset="0"/>
                          </a:rPr>
                          <m:t>𝒊</m:t>
                        </m:r>
                      </m:sub>
                    </m:sSub>
                    <m:r>
                      <a:rPr lang="en-US" sz="2200" b="1" i="1" smtClean="0">
                        <a:latin typeface="Cambria Math" panose="02040503050406030204" pitchFamily="18" charset="0"/>
                      </a:rPr>
                      <m:t> , </m:t>
                    </m:r>
                    <m:r>
                      <a:rPr lang="en-US" sz="2200" b="1" i="1" smtClean="0">
                        <a:latin typeface="Cambria Math" panose="02040503050406030204" pitchFamily="18" charset="0"/>
                      </a:rPr>
                      <m:t>𝒎</m:t>
                    </m:r>
                    <m:r>
                      <a:rPr lang="en-US" sz="2200" b="1" i="1" smtClean="0">
                        <a:latin typeface="Cambria Math" panose="02040503050406030204" pitchFamily="18" charset="0"/>
                      </a:rPr>
                      <m:t> , </m:t>
                    </m:r>
                    <m:r>
                      <a:rPr lang="en-US" sz="2200" b="1" i="1" smtClean="0">
                        <a:latin typeface="Cambria Math" panose="02040503050406030204" pitchFamily="18" charset="0"/>
                      </a:rPr>
                      <m:t>𝑱</m:t>
                    </m:r>
                  </m:oMath>
                </a14:m>
                <a:r>
                  <a:rPr lang="en-US" sz="2200" b="1" dirty="0"/>
                  <a:t> ) :            // </a:t>
                </a:r>
                <a14:m>
                  <m:oMath xmlns:m="http://schemas.openxmlformats.org/officeDocument/2006/math">
                    <m:r>
                      <a:rPr lang="en-US" sz="2200" i="1">
                        <a:latin typeface="Cambria Math" panose="02040503050406030204" pitchFamily="18" charset="0"/>
                      </a:rPr>
                      <m:t>𝑠</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a:rPr lang="en-US" sz="2200" i="1">
                            <a:latin typeface="Cambria Math" panose="02040503050406030204" pitchFamily="18" charset="0"/>
                          </a:rPr>
                          <m:t>𝑖</m:t>
                        </m:r>
                        <m:r>
                          <a:rPr lang="en-US" sz="2200" i="1">
                            <a:latin typeface="Cambria Math" panose="02040503050406030204" pitchFamily="18" charset="0"/>
                          </a:rPr>
                          <m:t> </m:t>
                        </m:r>
                      </m:sub>
                    </m:sSub>
                  </m:oMath>
                </a14:m>
                <a:r>
                  <a:rPr lang="en-US" sz="2200" dirty="0"/>
                  <a:t> = ( </a:t>
                </a:r>
                <a14:m>
                  <m:oMath xmlns:m="http://schemas.openxmlformats.org/officeDocument/2006/math">
                    <m:r>
                      <a:rPr lang="en-US" sz="2200">
                        <a:latin typeface="Cambria Math" panose="02040503050406030204" pitchFamily="18" charset="0"/>
                      </a:rPr>
                      <m:t> </m:t>
                    </m:r>
                    <m:r>
                      <a:rPr lang="en-US" sz="2200" i="1">
                        <a:latin typeface="Cambria Math" panose="02040503050406030204" pitchFamily="18" charset="0"/>
                      </a:rPr>
                      <m:t>𝑠</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b="0" i="0" smtClean="0">
                            <a:latin typeface="Cambria Math" panose="02040503050406030204" pitchFamily="18" charset="0"/>
                          </a:rPr>
                          <m:t>acc</m:t>
                        </m:r>
                        <m:r>
                          <a:rPr lang="en-US" sz="2200" i="1">
                            <a:latin typeface="Cambria Math" panose="02040503050406030204" pitchFamily="18" charset="0"/>
                          </a:rPr>
                          <m:t>,</m:t>
                        </m:r>
                        <m:r>
                          <a:rPr lang="en-US" sz="2200" i="1">
                            <a:latin typeface="Cambria Math" panose="02040503050406030204" pitchFamily="18" charset="0"/>
                          </a:rPr>
                          <m:t>𝑖</m:t>
                        </m:r>
                      </m:sub>
                    </m:sSub>
                    <m:r>
                      <a:rPr lang="en-US" sz="2200" i="1">
                        <a:latin typeface="Cambria Math" panose="02040503050406030204" pitchFamily="18" charset="0"/>
                      </a:rPr>
                      <m:t> </m:t>
                    </m:r>
                    <m:r>
                      <a:rPr lang="en-US" sz="2200" b="0" i="1" smtClean="0">
                        <a:latin typeface="Cambria Math" panose="02040503050406030204" pitchFamily="18" charset="0"/>
                      </a:rPr>
                      <m:t> </m:t>
                    </m:r>
                    <m:r>
                      <a:rPr lang="en-US" sz="2200" i="1">
                        <a:latin typeface="Cambria Math" panose="02040503050406030204" pitchFamily="18" charset="0"/>
                      </a:rPr>
                      <m:t>,</m:t>
                    </m:r>
                    <m:r>
                      <a:rPr lang="en-US" sz="2200" i="1">
                        <a:latin typeface="Cambria Math" panose="02040503050406030204" pitchFamily="18" charset="0"/>
                      </a:rPr>
                      <m:t>𝑠</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b="0" i="0" smtClean="0">
                            <a:latin typeface="Cambria Math" panose="02040503050406030204" pitchFamily="18" charset="0"/>
                          </a:rPr>
                          <m:t>ref</m:t>
                        </m:r>
                        <m:r>
                          <a:rPr lang="en-US" sz="2200" i="1">
                            <a:latin typeface="Cambria Math" panose="02040503050406030204" pitchFamily="18" charset="0"/>
                          </a:rPr>
                          <m:t>,</m:t>
                        </m:r>
                        <m:r>
                          <a:rPr lang="en-US" sz="2200" i="1">
                            <a:latin typeface="Cambria Math" panose="02040503050406030204" pitchFamily="18" charset="0"/>
                          </a:rPr>
                          <m:t>𝑖</m:t>
                        </m:r>
                      </m:sub>
                    </m:sSub>
                  </m:oMath>
                </a14:m>
                <a:r>
                  <a:rPr lang="en-US" sz="2200" dirty="0"/>
                  <a:t> , </a:t>
                </a:r>
                <a14:m>
                  <m:oMath xmlns:m="http://schemas.openxmlformats.org/officeDocument/2006/math">
                    <m:r>
                      <a:rPr lang="en-US" sz="2200" i="1">
                        <a:latin typeface="Cambria Math" panose="02040503050406030204" pitchFamily="18" charset="0"/>
                      </a:rPr>
                      <m:t>𝑝</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a:latin typeface="Cambria Math" panose="02040503050406030204" pitchFamily="18" charset="0"/>
                          </a:rPr>
                          <m:t>acc</m:t>
                        </m:r>
                      </m:sub>
                    </m:sSub>
                  </m:oMath>
                </a14:m>
                <a:r>
                  <a:rPr lang="en-US" sz="2200" dirty="0"/>
                  <a:t> ,  </a:t>
                </a:r>
                <a14:m>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𝑝𝑘</m:t>
                        </m:r>
                      </m:sub>
                    </m:sSub>
                  </m:oMath>
                </a14:m>
                <a:r>
                  <a:rPr lang="en-US" sz="2200" dirty="0"/>
                  <a:t> )</a:t>
                </a:r>
              </a:p>
              <a:p>
                <a:pPr>
                  <a:lnSpc>
                    <a:spcPct val="135000"/>
                  </a:lnSpc>
                  <a:buFont typeface="Wingdings" pitchFamily="2" charset="2"/>
                  <a:buChar char="§"/>
                </a:pP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𝜎</m:t>
                        </m:r>
                      </m:e>
                      <m:sub>
                        <m:r>
                          <a:rPr lang="en-US" sz="2200" b="0" i="1" smtClean="0">
                            <a:latin typeface="Cambria Math" panose="02040503050406030204" pitchFamily="18" charset="0"/>
                          </a:rPr>
                          <m:t>𝑚</m:t>
                        </m:r>
                        <m:r>
                          <a:rPr lang="en-US" sz="2200" b="0" i="1" smtClean="0">
                            <a:latin typeface="Cambria Math" panose="02040503050406030204" pitchFamily="18" charset="0"/>
                          </a:rPr>
                          <m:t>,</m:t>
                        </m:r>
                        <m:r>
                          <a:rPr lang="en-US" sz="2200" b="0" i="1" smtClean="0">
                            <a:latin typeface="Cambria Math" panose="02040503050406030204" pitchFamily="18" charset="0"/>
                          </a:rPr>
                          <m:t>𝑖</m:t>
                        </m:r>
                        <m:r>
                          <a:rPr lang="en-US" sz="2200" b="0" i="1" smtClean="0">
                            <a:latin typeface="Cambria Math" panose="02040503050406030204" pitchFamily="18" charset="0"/>
                          </a:rPr>
                          <m:t> </m:t>
                        </m:r>
                      </m:sub>
                    </m:sSub>
                  </m:oMath>
                </a14:m>
                <a:r>
                  <a:rPr lang="en-US" sz="2200" dirty="0"/>
                  <a:t> </a:t>
                </a:r>
                <a:r>
                  <a:rPr lang="en-US" dirty="0"/>
                  <a:t>←$</a:t>
                </a:r>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𝒮</m:t>
                        </m:r>
                      </m:e>
                      <m:sub>
                        <m:r>
                          <m:rPr>
                            <m:sty m:val="p"/>
                          </m:rPr>
                          <a:rPr lang="en-US" sz="2200">
                            <a:latin typeface="Cambria Math" panose="02040503050406030204" pitchFamily="18" charset="0"/>
                          </a:rPr>
                          <m:t>acc</m:t>
                        </m:r>
                      </m:sub>
                    </m:sSub>
                  </m:oMath>
                </a14:m>
                <a:r>
                  <a:rPr lang="en-US" sz="2200" dirty="0"/>
                  <a:t>.Sign( </a:t>
                </a:r>
                <a14:m>
                  <m:oMath xmlns:m="http://schemas.openxmlformats.org/officeDocument/2006/math">
                    <m:r>
                      <a:rPr lang="en-US" sz="2200" b="0" i="0" smtClean="0">
                        <a:latin typeface="Cambria Math" panose="02040503050406030204" pitchFamily="18" charset="0"/>
                      </a:rPr>
                      <m:t> </m:t>
                    </m:r>
                    <m:r>
                      <a:rPr lang="en-US" sz="2200" i="1">
                        <a:latin typeface="Cambria Math" panose="02040503050406030204" pitchFamily="18" charset="0"/>
                      </a:rPr>
                      <m:t>𝑠</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a:latin typeface="Cambria Math" panose="02040503050406030204" pitchFamily="18" charset="0"/>
                          </a:rPr>
                          <m:t>acc</m:t>
                        </m:r>
                        <m:r>
                          <a:rPr lang="en-US" sz="2200" i="1">
                            <a:latin typeface="Cambria Math" panose="02040503050406030204" pitchFamily="18" charset="0"/>
                          </a:rPr>
                          <m:t>,</m:t>
                        </m:r>
                        <m:r>
                          <a:rPr lang="en-US" sz="2200" i="1">
                            <a:latin typeface="Cambria Math" panose="02040503050406030204" pitchFamily="18" charset="0"/>
                          </a:rPr>
                          <m:t>𝑖</m:t>
                        </m:r>
                      </m:sub>
                    </m:sSub>
                    <m:r>
                      <a:rPr lang="en-US" sz="2200" b="0" i="1" smtClean="0">
                        <a:latin typeface="Cambria Math" panose="02040503050406030204" pitchFamily="18" charset="0"/>
                      </a:rPr>
                      <m:t>  , </m:t>
                    </m:r>
                    <m:r>
                      <a:rPr lang="en-US" sz="2200" b="0" i="1" smtClean="0">
                        <a:latin typeface="Cambria Math" panose="02040503050406030204" pitchFamily="18" charset="0"/>
                      </a:rPr>
                      <m:t>𝑚</m:t>
                    </m:r>
                    <m:r>
                      <a:rPr lang="en-US" sz="2200" b="0" i="1" smtClean="0">
                        <a:latin typeface="Cambria Math" panose="02040503050406030204" pitchFamily="18" charset="0"/>
                      </a:rPr>
                      <m:t> ,  </m:t>
                    </m:r>
                    <m:r>
                      <a:rPr lang="en-US" sz="2200" b="0" i="1" smtClean="0">
                        <a:latin typeface="Cambria Math" panose="02040503050406030204" pitchFamily="18" charset="0"/>
                      </a:rPr>
                      <m:t>𝐽</m:t>
                    </m:r>
                  </m:oMath>
                </a14:m>
                <a:r>
                  <a:rPr lang="en-US" sz="2200" dirty="0"/>
                  <a:t> )</a:t>
                </a:r>
              </a:p>
              <a:p>
                <a:pPr>
                  <a:lnSpc>
                    <a:spcPct val="135000"/>
                  </a:lnSpc>
                  <a:buFont typeface="Wingdings" pitchFamily="2" charset="2"/>
                  <a:buChar char="§"/>
                </a:pPr>
                <a:r>
                  <a:rPr lang="en-US" sz="2200" dirty="0"/>
                  <a:t>Output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𝜎</m:t>
                        </m:r>
                      </m:e>
                      <m:sub>
                        <m:r>
                          <a:rPr lang="en-US" sz="2200" b="0" i="1" smtClean="0">
                            <a:latin typeface="Cambria Math" panose="02040503050406030204" pitchFamily="18" charset="0"/>
                          </a:rPr>
                          <m:t>𝑖</m:t>
                        </m:r>
                        <m:r>
                          <a:rPr lang="en-US" sz="2200" b="0" i="1" smtClean="0">
                            <a:latin typeface="Cambria Math" panose="02040503050406030204" pitchFamily="18" charset="0"/>
                          </a:rPr>
                          <m:t> </m:t>
                        </m:r>
                      </m:sub>
                    </m:sSub>
                  </m:oMath>
                </a14:m>
                <a:r>
                  <a:rPr lang="en-US" sz="2200" dirty="0"/>
                  <a:t> </a:t>
                </a:r>
                <a:r>
                  <a:rPr lang="en-US" dirty="0"/>
                  <a:t>←</a:t>
                </a:r>
                <a:r>
                  <a:rPr lang="en-US" sz="2200" dirty="0"/>
                  <a:t> (</a:t>
                </a:r>
                <a14:m>
                  <m:oMath xmlns:m="http://schemas.openxmlformats.org/officeDocument/2006/math">
                    <m:r>
                      <a:rPr lang="en-US" sz="2200" b="0" i="0" smtClean="0">
                        <a:latin typeface="Cambria Math" panose="02040503050406030204" pitchFamily="18" charset="0"/>
                      </a:rPr>
                      <m:t> </m:t>
                    </m:r>
                    <m:r>
                      <a:rPr lang="en-US" sz="2200" i="1">
                        <a:latin typeface="Cambria Math" panose="02040503050406030204" pitchFamily="18" charset="0"/>
                      </a:rPr>
                      <m:t>𝐽</m:t>
                    </m:r>
                    <m:r>
                      <a:rPr lang="en-US" sz="2200" b="0" i="1" smtClean="0">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rPr>
                          <m:t>𝑚</m:t>
                        </m:r>
                        <m:r>
                          <a:rPr lang="en-US" sz="2200" i="1">
                            <a:latin typeface="Cambria Math" panose="02040503050406030204" pitchFamily="18" charset="0"/>
                          </a:rPr>
                          <m:t>,</m:t>
                        </m:r>
                        <m:r>
                          <a:rPr lang="en-US" sz="2200" i="1">
                            <a:latin typeface="Cambria Math" panose="02040503050406030204" pitchFamily="18" charset="0"/>
                          </a:rPr>
                          <m:t>𝑖</m:t>
                        </m:r>
                        <m:r>
                          <a:rPr lang="en-US" sz="2200" i="1">
                            <a:latin typeface="Cambria Math" panose="02040503050406030204" pitchFamily="18" charset="0"/>
                          </a:rPr>
                          <m:t> </m:t>
                        </m:r>
                      </m:sub>
                    </m:sSub>
                    <m:r>
                      <a:rPr lang="en-US" sz="2200" b="0" i="1" smtClean="0">
                        <a:latin typeface="Cambria Math" panose="02040503050406030204" pitchFamily="18" charset="0"/>
                      </a:rPr>
                      <m:t> ,  </m:t>
                    </m:r>
                    <m:r>
                      <a:rPr lang="en-US" sz="2200" i="1">
                        <a:latin typeface="Cambria Math" panose="02040503050406030204" pitchFamily="18" charset="0"/>
                      </a:rPr>
                      <m:t>𝑝</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a:latin typeface="Cambria Math" panose="02040503050406030204" pitchFamily="18" charset="0"/>
                          </a:rPr>
                          <m:t>acc</m:t>
                        </m:r>
                      </m:sub>
                    </m:sSub>
                    <m:r>
                      <m:rPr>
                        <m:nor/>
                      </m:rPr>
                      <a:rPr lang="en-US" sz="2200" dirty="0"/>
                      <m:t> , </m:t>
                    </m:r>
                    <m:sSub>
                      <m:sSubPr>
                        <m:ctrlPr>
                          <a:rPr lang="en-US" sz="2200" i="1">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𝑝𝑘</m:t>
                        </m:r>
                      </m:sub>
                    </m:sSub>
                  </m:oMath>
                </a14:m>
                <a:r>
                  <a:rPr lang="en-US" sz="2200" dirty="0"/>
                  <a:t> )</a:t>
                </a:r>
              </a:p>
              <a:p>
                <a:pPr marL="114300" indent="0">
                  <a:lnSpc>
                    <a:spcPct val="135000"/>
                  </a:lnSpc>
                  <a:buNone/>
                </a:pPr>
                <a:endParaRPr lang="en-US" sz="2200" b="1" dirty="0"/>
              </a:p>
              <a:p>
                <a:pPr marL="114300" indent="0">
                  <a:lnSpc>
                    <a:spcPct val="135000"/>
                  </a:lnSpc>
                  <a:buNone/>
                </a:pPr>
                <a:r>
                  <a:rPr lang="en-US" sz="2200" b="1" dirty="0"/>
                  <a:t>Combine(</a:t>
                </a:r>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 </m:t>
                        </m:r>
                        <m:r>
                          <a:rPr lang="en-US" sz="2200" b="1" i="1" smtClean="0">
                            <a:latin typeface="Cambria Math" panose="02040503050406030204" pitchFamily="18" charset="0"/>
                            <a:ea typeface="Cambria Math" panose="02040503050406030204" pitchFamily="18" charset="0"/>
                          </a:rPr>
                          <m:t>𝝈</m:t>
                        </m:r>
                      </m:e>
                      <m:sub>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𝒊</m:t>
                            </m:r>
                          </m:e>
                          <m:sub>
                            <m:r>
                              <a:rPr lang="en-US" sz="2200" b="1" i="1" smtClean="0">
                                <a:latin typeface="Cambria Math" panose="02040503050406030204" pitchFamily="18" charset="0"/>
                                <a:ea typeface="Cambria Math" panose="02040503050406030204" pitchFamily="18" charset="0"/>
                              </a:rPr>
                              <m:t>𝟏</m:t>
                            </m:r>
                          </m:sub>
                        </m:sSub>
                      </m:sub>
                    </m:sSub>
                    <m:r>
                      <a:rPr lang="en-US" sz="2200" b="1" i="1" smtClean="0">
                        <a:latin typeface="Cambria Math" panose="02040503050406030204" pitchFamily="18" charset="0"/>
                      </a:rPr>
                      <m:t>, …</m:t>
                    </m:r>
                    <m:sSub>
                      <m:sSubPr>
                        <m:ctrlPr>
                          <a:rPr lang="en-US" sz="2200" b="1" i="1">
                            <a:latin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𝝈</m:t>
                        </m:r>
                      </m:e>
                      <m:sub>
                        <m:sSub>
                          <m:sSubPr>
                            <m:ctrlPr>
                              <a:rPr lang="en-US" sz="2200" b="1" i="1" smtClean="0">
                                <a:latin typeface="Cambria Math" panose="02040503050406030204" pitchFamily="18" charset="0"/>
                              </a:rPr>
                            </m:ctrlPr>
                          </m:sSubPr>
                          <m:e>
                            <m:r>
                              <a:rPr lang="en-US" sz="2200" b="1" i="1">
                                <a:latin typeface="Cambria Math" panose="02040503050406030204" pitchFamily="18" charset="0"/>
                              </a:rPr>
                              <m:t>𝒊</m:t>
                            </m:r>
                          </m:e>
                          <m:sub>
                            <m:r>
                              <a:rPr lang="en-US" sz="2200" b="1" i="1" smtClean="0">
                                <a:latin typeface="Cambria Math" panose="02040503050406030204" pitchFamily="18" charset="0"/>
                              </a:rPr>
                              <m:t>𝒕</m:t>
                            </m:r>
                          </m:sub>
                        </m:sSub>
                        <m:r>
                          <a:rPr lang="en-US" sz="2200" b="1" i="1">
                            <a:latin typeface="Cambria Math" panose="02040503050406030204" pitchFamily="18" charset="0"/>
                          </a:rPr>
                          <m:t> </m:t>
                        </m:r>
                      </m:sub>
                    </m:sSub>
                  </m:oMath>
                </a14:m>
                <a:r>
                  <a:rPr lang="en-US" sz="2200" b="1" dirty="0"/>
                  <a:t>) :</a:t>
                </a:r>
              </a:p>
              <a:p>
                <a:pPr>
                  <a:lnSpc>
                    <a:spcPct val="135000"/>
                  </a:lnSpc>
                  <a:buFont typeface="Wingdings" pitchFamily="2" charset="2"/>
                  <a:buChar char="§"/>
                </a:pPr>
                <a:r>
                  <a:rPr lang="en-US" sz="2200" dirty="0"/>
                  <a:t>Check if (</a:t>
                </a:r>
                <a14:m>
                  <m:oMath xmlns:m="http://schemas.openxmlformats.org/officeDocument/2006/math">
                    <m:r>
                      <a:rPr lang="en-US" sz="2200" b="0" i="0" smtClean="0">
                        <a:latin typeface="Cambria Math" panose="02040503050406030204" pitchFamily="18" charset="0"/>
                      </a:rPr>
                      <m:t> </m:t>
                    </m:r>
                    <m:r>
                      <a:rPr lang="en-US" sz="2200" i="1" smtClean="0">
                        <a:latin typeface="Cambria Math" panose="02040503050406030204" pitchFamily="18" charset="0"/>
                      </a:rPr>
                      <m:t>𝐽</m:t>
                    </m:r>
                    <m:r>
                      <a:rPr lang="en-US" sz="2200" b="0" i="1" smtClean="0">
                        <a:latin typeface="Cambria Math" panose="02040503050406030204" pitchFamily="18" charset="0"/>
                      </a:rPr>
                      <m:t> , </m:t>
                    </m:r>
                    <m:r>
                      <a:rPr lang="en-US" sz="2200" i="1">
                        <a:latin typeface="Cambria Math" panose="02040503050406030204" pitchFamily="18" charset="0"/>
                      </a:rPr>
                      <m:t>𝑝</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a:latin typeface="Cambria Math" panose="02040503050406030204" pitchFamily="18" charset="0"/>
                          </a:rPr>
                          <m:t>acc</m:t>
                        </m:r>
                      </m:sub>
                    </m:sSub>
                    <m:r>
                      <m:rPr>
                        <m:nor/>
                      </m:rPr>
                      <a:rPr lang="en-US" sz="2200" dirty="0"/>
                      <m:t> , </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𝑝𝑘</m:t>
                        </m:r>
                      </m:sub>
                    </m:sSub>
                  </m:oMath>
                </a14:m>
                <a:r>
                  <a:rPr lang="en-US" sz="2200" dirty="0"/>
                  <a:t> ) are consistent across all sigs</a:t>
                </a:r>
              </a:p>
              <a:p>
                <a:pPr>
                  <a:lnSpc>
                    <a:spcPct val="135000"/>
                  </a:lnSpc>
                  <a:buFont typeface="Wingdings" pitchFamily="2" charset="2"/>
                  <a:buChar char="§"/>
                </a:pPr>
                <a14:m>
                  <m:oMath xmlns:m="http://schemas.openxmlformats.org/officeDocument/2006/math">
                    <m:sSub>
                      <m:sSubPr>
                        <m:ctrlPr>
                          <a:rPr lang="en-US" sz="2200" b="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𝜎</m:t>
                        </m:r>
                      </m:e>
                      <m:sub>
                        <m:r>
                          <a:rPr lang="en-US" sz="2200" b="0" i="1" smtClean="0">
                            <a:latin typeface="Cambria Math" panose="02040503050406030204" pitchFamily="18" charset="0"/>
                            <a:ea typeface="Cambria Math" panose="02040503050406030204" pitchFamily="18" charset="0"/>
                          </a:rPr>
                          <m:t>𝑚</m:t>
                        </m:r>
                      </m:sub>
                    </m:sSub>
                  </m:oMath>
                </a14:m>
                <a:r>
                  <a:rPr lang="en-US" sz="2200" dirty="0"/>
                  <a:t> </a:t>
                </a:r>
                <a:r>
                  <a:rPr lang="en-US" dirty="0"/>
                  <a:t>←</a:t>
                </a:r>
                <a:r>
                  <a:rPr lang="en-US" sz="24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𝒮</m:t>
                        </m:r>
                      </m:e>
                      <m:sub>
                        <m:r>
                          <m:rPr>
                            <m:sty m:val="p"/>
                          </m:rPr>
                          <a:rPr lang="en-US" sz="2200">
                            <a:latin typeface="Cambria Math" panose="02040503050406030204" pitchFamily="18" charset="0"/>
                          </a:rPr>
                          <m:t>acc</m:t>
                        </m:r>
                      </m:sub>
                    </m:sSub>
                  </m:oMath>
                </a14:m>
                <a:r>
                  <a:rPr lang="en-US" sz="2200" dirty="0"/>
                  <a:t>.Combine(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rPr>
                          <m:t>𝑚</m:t>
                        </m:r>
                        <m:r>
                          <a:rPr lang="en-US" sz="2200" i="1">
                            <a:latin typeface="Cambria Math" panose="02040503050406030204" pitchFamily="18" charset="0"/>
                          </a:rPr>
                          <m:t>,</m:t>
                        </m:r>
                        <m:sSub>
                          <m:sSubPr>
                            <m:ctrlPr>
                              <a:rPr lang="en-US" sz="2200" b="0" i="1" smtClean="0">
                                <a:latin typeface="Cambria Math" panose="02040503050406030204" pitchFamily="18" charset="0"/>
                              </a:rPr>
                            </m:ctrlPr>
                          </m:sSubPr>
                          <m:e>
                            <m:r>
                              <a:rPr lang="en-US" sz="2200" i="1">
                                <a:latin typeface="Cambria Math" panose="02040503050406030204" pitchFamily="18" charset="0"/>
                              </a:rPr>
                              <m:t>𝑖</m:t>
                            </m:r>
                          </m:e>
                          <m:sub>
                            <m:r>
                              <a:rPr lang="en-US" sz="2200" b="0" i="1" smtClean="0">
                                <a:latin typeface="Cambria Math" panose="02040503050406030204" pitchFamily="18" charset="0"/>
                              </a:rPr>
                              <m:t>1</m:t>
                            </m:r>
                          </m:sub>
                        </m:sSub>
                        <m:r>
                          <a:rPr lang="en-US" sz="2200" i="1">
                            <a:latin typeface="Cambria Math" panose="02040503050406030204" pitchFamily="18" charset="0"/>
                          </a:rPr>
                          <m:t> </m:t>
                        </m:r>
                      </m:sub>
                    </m:sSub>
                    <m:r>
                      <a:rPr lang="en-US" sz="2200" b="0" i="1" smtClean="0">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rPr>
                          <m:t>𝑚</m:t>
                        </m:r>
                        <m:r>
                          <a:rPr lang="en-US" sz="2200" i="1">
                            <a:latin typeface="Cambria Math" panose="02040503050406030204" pitchFamily="18" charset="0"/>
                          </a:rPr>
                          <m:t>,</m:t>
                        </m:r>
                        <m:sSub>
                          <m:sSubPr>
                            <m:ctrlPr>
                              <a:rPr lang="en-US" sz="2200" b="0" i="1" smtClean="0">
                                <a:latin typeface="Cambria Math" panose="02040503050406030204" pitchFamily="18" charset="0"/>
                              </a:rPr>
                            </m:ctrlPr>
                          </m:sSubPr>
                          <m:e>
                            <m:r>
                              <a:rPr lang="en-US" sz="2200" i="1">
                                <a:latin typeface="Cambria Math" panose="02040503050406030204" pitchFamily="18" charset="0"/>
                              </a:rPr>
                              <m:t>𝑖</m:t>
                            </m:r>
                          </m:e>
                          <m:sub>
                            <m:r>
                              <a:rPr lang="en-US" sz="2200" b="0" i="1" smtClean="0">
                                <a:latin typeface="Cambria Math" panose="02040503050406030204" pitchFamily="18" charset="0"/>
                              </a:rPr>
                              <m:t>𝑡</m:t>
                            </m:r>
                          </m:sub>
                        </m:sSub>
                        <m:r>
                          <a:rPr lang="en-US" sz="2200" i="1">
                            <a:latin typeface="Cambria Math" panose="02040503050406030204" pitchFamily="18" charset="0"/>
                          </a:rPr>
                          <m:t> </m:t>
                        </m:r>
                      </m:sub>
                    </m:sSub>
                  </m:oMath>
                </a14:m>
                <a:r>
                  <a:rPr lang="en-US" sz="2200" dirty="0"/>
                  <a:t>)</a:t>
                </a:r>
              </a:p>
              <a:p>
                <a:pPr>
                  <a:lnSpc>
                    <a:spcPct val="135000"/>
                  </a:lnSpc>
                  <a:buFont typeface="Wingdings" pitchFamily="2" charset="2"/>
                  <a:buChar char="§"/>
                </a:pPr>
                <a:r>
                  <a:rPr lang="en-US" sz="2200" dirty="0"/>
                  <a:t>Output </a:t>
                </a:r>
                <a14:m>
                  <m:oMath xmlns:m="http://schemas.openxmlformats.org/officeDocument/2006/math">
                    <m:r>
                      <a:rPr lang="en-US" sz="2200" i="1" smtClean="0">
                        <a:latin typeface="Cambria Math" panose="02040503050406030204" pitchFamily="18" charset="0"/>
                        <a:ea typeface="Cambria Math" panose="02040503050406030204" pitchFamily="18" charset="0"/>
                      </a:rPr>
                      <m:t>𝜎</m:t>
                    </m:r>
                  </m:oMath>
                </a14:m>
                <a:r>
                  <a:rPr lang="en-US" sz="2200" dirty="0"/>
                  <a:t> </a:t>
                </a:r>
                <a:r>
                  <a:rPr lang="en-US" dirty="0"/>
                  <a:t>←</a:t>
                </a:r>
                <a:r>
                  <a:rPr lang="en-US" sz="2000" dirty="0"/>
                  <a:t> </a:t>
                </a:r>
                <a:r>
                  <a:rPr lang="en-US" sz="2200" dirty="0"/>
                  <a:t>(</a:t>
                </a:r>
                <a14:m>
                  <m:oMath xmlns:m="http://schemas.openxmlformats.org/officeDocument/2006/math">
                    <m:r>
                      <a:rPr lang="en-US" sz="2200" b="0" i="0" smtClean="0">
                        <a:latin typeface="Cambria Math" panose="02040503050406030204" pitchFamily="18" charset="0"/>
                      </a:rPr>
                      <m:t> </m:t>
                    </m:r>
                    <m:r>
                      <a:rPr lang="en-US" sz="2200" i="1">
                        <a:latin typeface="Cambria Math" panose="02040503050406030204" pitchFamily="18" charset="0"/>
                      </a:rPr>
                      <m:t>𝑝</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a:latin typeface="Cambria Math" panose="02040503050406030204" pitchFamily="18" charset="0"/>
                          </a:rPr>
                          <m:t>acc</m:t>
                        </m:r>
                      </m:sub>
                    </m:sSub>
                    <m:r>
                      <m:rPr>
                        <m:nor/>
                      </m:rPr>
                      <a:rPr lang="en-US" sz="2200" dirty="0"/>
                      <m:t> , </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𝑝𝑘</m:t>
                        </m:r>
                      </m:sub>
                    </m:sSub>
                  </m:oMath>
                </a14:m>
                <a:r>
                  <a:rPr lang="en-US" sz="2200" dirty="0"/>
                  <a:t> , </a:t>
                </a:r>
                <a14:m>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𝑚</m:t>
                        </m:r>
                      </m:sub>
                    </m:sSub>
                  </m:oMath>
                </a14:m>
                <a:r>
                  <a:rPr lang="en-US" sz="2200" dirty="0"/>
                  <a:t>)</a:t>
                </a:r>
              </a:p>
            </p:txBody>
          </p:sp>
        </mc:Choice>
        <mc:Fallback xmlns="">
          <p:sp>
            <p:nvSpPr>
              <p:cNvPr id="3" name="Text Placeholder 2">
                <a:extLst>
                  <a:ext uri="{FF2B5EF4-FFF2-40B4-BE49-F238E27FC236}">
                    <a16:creationId xmlns:a16="http://schemas.microsoft.com/office/drawing/2014/main" id="{DA2DAE61-CC4B-D801-10B5-C674503CD77E}"/>
                  </a:ext>
                </a:extLst>
              </p:cNvPr>
              <p:cNvSpPr>
                <a:spLocks noGrp="1" noRot="1" noChangeAspect="1" noMove="1" noResize="1" noEditPoints="1" noAdjustHandles="1" noChangeArrowheads="1" noChangeShapeType="1" noTextEdit="1"/>
              </p:cNvSpPr>
              <p:nvPr>
                <p:ph type="body" idx="1"/>
              </p:nvPr>
            </p:nvSpPr>
            <p:spPr>
              <a:xfrm>
                <a:off x="163025" y="670800"/>
                <a:ext cx="8795100" cy="4374600"/>
              </a:xfrm>
              <a:blipFill>
                <a:blip r:embed="rId3"/>
                <a:stretch>
                  <a:fillRect/>
                </a:stretch>
              </a:blipFill>
            </p:spPr>
            <p:txBody>
              <a:bodyPr/>
              <a:lstStyle/>
              <a:p>
                <a:r>
                  <a:rPr lang="en-US">
                    <a:noFill/>
                  </a:rPr>
                  <a:t> </a:t>
                </a:r>
              </a:p>
            </p:txBody>
          </p:sp>
        </mc:Fallback>
      </mc:AlternateContent>
      <p:sp>
        <p:nvSpPr>
          <p:cNvPr id="54" name="Round Diagonal Corner Rectangle 53">
            <a:extLst>
              <a:ext uri="{FF2B5EF4-FFF2-40B4-BE49-F238E27FC236}">
                <a16:creationId xmlns:a16="http://schemas.microsoft.com/office/drawing/2014/main" id="{438C93E0-1B1A-5E1A-063E-4546E3AAECB7}"/>
              </a:ext>
            </a:extLst>
          </p:cNvPr>
          <p:cNvSpPr/>
          <p:nvPr/>
        </p:nvSpPr>
        <p:spPr>
          <a:xfrm>
            <a:off x="4641022" y="807523"/>
            <a:ext cx="817819" cy="471604"/>
          </a:xfrm>
          <a:prstGeom prst="round2DiagRect">
            <a:avLst/>
          </a:prstGeom>
          <a:solidFill>
            <a:schemeClr val="accent1">
              <a:alpha val="22844"/>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a:extLst>
              <a:ext uri="{FF2B5EF4-FFF2-40B4-BE49-F238E27FC236}">
                <a16:creationId xmlns:a16="http://schemas.microsoft.com/office/drawing/2014/main" id="{8CB5B781-7DEA-D297-61A9-B112D9CE88D0}"/>
              </a:ext>
            </a:extLst>
          </p:cNvPr>
          <p:cNvSpPr/>
          <p:nvPr/>
        </p:nvSpPr>
        <p:spPr>
          <a:xfrm>
            <a:off x="2988371" y="1279127"/>
            <a:ext cx="817819" cy="471604"/>
          </a:xfrm>
          <a:prstGeom prst="round2DiagRect">
            <a:avLst/>
          </a:prstGeom>
          <a:solidFill>
            <a:schemeClr val="accent1">
              <a:alpha val="22844"/>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a:extLst>
              <a:ext uri="{FF2B5EF4-FFF2-40B4-BE49-F238E27FC236}">
                <a16:creationId xmlns:a16="http://schemas.microsoft.com/office/drawing/2014/main" id="{8A3C2C74-79D3-6713-DC80-186167497A44}"/>
              </a:ext>
            </a:extLst>
          </p:cNvPr>
          <p:cNvSpPr/>
          <p:nvPr/>
        </p:nvSpPr>
        <p:spPr>
          <a:xfrm>
            <a:off x="6573143" y="807523"/>
            <a:ext cx="653882" cy="471604"/>
          </a:xfrm>
          <a:prstGeom prst="round2DiagRect">
            <a:avLst/>
          </a:prstGeom>
          <a:solidFill>
            <a:schemeClr val="accent1">
              <a:alpha val="22844"/>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a:extLst>
              <a:ext uri="{FF2B5EF4-FFF2-40B4-BE49-F238E27FC236}">
                <a16:creationId xmlns:a16="http://schemas.microsoft.com/office/drawing/2014/main" id="{CA84291B-9107-EC5B-B881-6A4800AA7C7A}"/>
              </a:ext>
            </a:extLst>
          </p:cNvPr>
          <p:cNvSpPr/>
          <p:nvPr/>
        </p:nvSpPr>
        <p:spPr>
          <a:xfrm>
            <a:off x="3502796" y="1769094"/>
            <a:ext cx="653882" cy="471604"/>
          </a:xfrm>
          <a:prstGeom prst="round2DiagRect">
            <a:avLst/>
          </a:prstGeom>
          <a:solidFill>
            <a:schemeClr val="accent1">
              <a:alpha val="22844"/>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a:extLst>
              <a:ext uri="{FF2B5EF4-FFF2-40B4-BE49-F238E27FC236}">
                <a16:creationId xmlns:a16="http://schemas.microsoft.com/office/drawing/2014/main" id="{3E3A2389-D461-BADF-6773-8C696632A07A}"/>
              </a:ext>
            </a:extLst>
          </p:cNvPr>
          <p:cNvSpPr/>
          <p:nvPr/>
        </p:nvSpPr>
        <p:spPr>
          <a:xfrm>
            <a:off x="7380995" y="807523"/>
            <a:ext cx="653882" cy="471604"/>
          </a:xfrm>
          <a:prstGeom prst="round2DiagRect">
            <a:avLst/>
          </a:prstGeom>
          <a:solidFill>
            <a:schemeClr val="accent1">
              <a:alpha val="22844"/>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a:extLst>
              <a:ext uri="{FF2B5EF4-FFF2-40B4-BE49-F238E27FC236}">
                <a16:creationId xmlns:a16="http://schemas.microsoft.com/office/drawing/2014/main" id="{94CA39FB-C13C-234A-F4EE-53881A2720BF}"/>
              </a:ext>
            </a:extLst>
          </p:cNvPr>
          <p:cNvSpPr/>
          <p:nvPr/>
        </p:nvSpPr>
        <p:spPr>
          <a:xfrm>
            <a:off x="4287343" y="1760629"/>
            <a:ext cx="653882" cy="471604"/>
          </a:xfrm>
          <a:prstGeom prst="round2DiagRect">
            <a:avLst/>
          </a:prstGeom>
          <a:solidFill>
            <a:schemeClr val="accent1">
              <a:alpha val="22844"/>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95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4" grpId="0" animBg="1"/>
      <p:bldP spid="55" grpId="0" animBg="1"/>
      <p:bldP spid="56" grpId="0" animBg="1"/>
      <p:bldP spid="57" grpId="0" animBg="1"/>
      <p:bldP spid="58" grpId="0" animBg="1"/>
      <p:bldP spid="5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9E3C368-295D-9F83-8ADF-76EAFBCB4EE4}"/>
                  </a:ext>
                </a:extLst>
              </p:cNvPr>
              <p:cNvSpPr>
                <a:spLocks noGrp="1"/>
              </p:cNvSpPr>
              <p:nvPr>
                <p:ph type="body" idx="1"/>
              </p:nvPr>
            </p:nvSpPr>
            <p:spPr>
              <a:xfrm>
                <a:off x="163025" y="724590"/>
                <a:ext cx="8795100" cy="3913500"/>
              </a:xfrm>
            </p:spPr>
            <p:txBody>
              <a:bodyPr>
                <a:normAutofit/>
              </a:bodyPr>
              <a:lstStyle/>
              <a:p>
                <a:pPr marL="114300" indent="0">
                  <a:lnSpc>
                    <a:spcPct val="150000"/>
                  </a:lnSpc>
                  <a:buNone/>
                </a:pPr>
                <a:r>
                  <a:rPr lang="en-US" sz="2200" b="1" dirty="0"/>
                  <a:t>Verify(</a:t>
                </a:r>
                <a14:m>
                  <m:oMath xmlns:m="http://schemas.openxmlformats.org/officeDocument/2006/math">
                    <m:r>
                      <a:rPr lang="en-US" sz="2200" b="1" i="0" smtClean="0">
                        <a:latin typeface="Cambria Math" panose="02040503050406030204" pitchFamily="18" charset="0"/>
                      </a:rPr>
                      <m:t> </m:t>
                    </m:r>
                    <m:r>
                      <a:rPr lang="en-US" sz="2200" b="1" i="1" smtClean="0">
                        <a:latin typeface="Cambria Math" panose="02040503050406030204" pitchFamily="18" charset="0"/>
                      </a:rPr>
                      <m:t>𝒑𝒌</m:t>
                    </m:r>
                    <m:r>
                      <a:rPr lang="en-US" sz="2200" b="1" i="1" smtClean="0">
                        <a:latin typeface="Cambria Math" panose="02040503050406030204" pitchFamily="18" charset="0"/>
                      </a:rPr>
                      <m:t> , </m:t>
                    </m:r>
                    <m:r>
                      <a:rPr lang="en-US" sz="2200" b="1" i="1" smtClean="0">
                        <a:latin typeface="Cambria Math" panose="02040503050406030204" pitchFamily="18" charset="0"/>
                      </a:rPr>
                      <m:t>𝒎</m:t>
                    </m:r>
                    <m:r>
                      <a:rPr lang="en-US" sz="2200" b="1" i="1" smtClean="0">
                        <a:latin typeface="Cambria Math" panose="02040503050406030204" pitchFamily="18" charset="0"/>
                      </a:rPr>
                      <m:t> , </m:t>
                    </m:r>
                    <m:r>
                      <a:rPr lang="en-US" sz="2200" b="1" i="1" smtClean="0">
                        <a:latin typeface="Cambria Math" panose="02040503050406030204" pitchFamily="18" charset="0"/>
                      </a:rPr>
                      <m:t>𝝈</m:t>
                    </m:r>
                  </m:oMath>
                </a14:m>
                <a:r>
                  <a:rPr lang="en-US" sz="2200" b="1" dirty="0"/>
                  <a:t> ) :</a:t>
                </a:r>
              </a:p>
              <a:p>
                <a:pPr>
                  <a:lnSpc>
                    <a:spcPct val="150000"/>
                  </a:lnSpc>
                  <a:buFont typeface="Wingdings" pitchFamily="2" charset="2"/>
                  <a:buChar char="§"/>
                </a:pPr>
                <a:r>
                  <a:rPr lang="en-US" sz="2200" dirty="0"/>
                  <a:t>Note</a:t>
                </a:r>
                <a:r>
                  <a:rPr lang="en-US" sz="2200" b="0" dirty="0"/>
                  <a:t> </a:t>
                </a:r>
                <a14:m>
                  <m:oMath xmlns:m="http://schemas.openxmlformats.org/officeDocument/2006/math">
                    <m:r>
                      <a:rPr lang="en-US" sz="2200" b="0" i="1" smtClean="0">
                        <a:latin typeface="Cambria Math" panose="02040503050406030204" pitchFamily="18" charset="0"/>
                      </a:rPr>
                      <m:t>𝑝𝑘</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 </m:t>
                    </m:r>
                    <m:r>
                      <a:rPr lang="en-US" sz="2200" b="0" i="1" smtClean="0">
                        <a:latin typeface="Cambria Math" panose="02040503050406030204" pitchFamily="18" charset="0"/>
                      </a:rPr>
                      <m:t>𝑡</m:t>
                    </m:r>
                    <m:r>
                      <a:rPr lang="en-US" sz="2200" b="0" i="1" smtClean="0">
                        <a:latin typeface="Cambria Math" panose="02040503050406030204" pitchFamily="18" charset="0"/>
                      </a:rPr>
                      <m:t>, </m:t>
                    </m:r>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b="0" i="0" smtClean="0">
                            <a:latin typeface="Cambria Math" panose="02040503050406030204" pitchFamily="18" charset="0"/>
                          </a:rPr>
                          <m:t>ref</m:t>
                        </m:r>
                      </m:sub>
                    </m:sSub>
                    <m:r>
                      <a:rPr lang="en-US" sz="2200" b="0" i="1" smtClean="0">
                        <a:latin typeface="Cambria Math" panose="02040503050406030204" pitchFamily="18" charset="0"/>
                      </a:rPr>
                      <m:t>) ,</m:t>
                    </m:r>
                    <m:r>
                      <a:rPr lang="en-US" sz="2200" i="1">
                        <a:latin typeface="Cambria Math" panose="02040503050406030204" pitchFamily="18" charset="0"/>
                        <a:ea typeface="Cambria Math" panose="02040503050406030204" pitchFamily="18" charset="0"/>
                      </a:rPr>
                      <m:t>𝜎</m:t>
                    </m:r>
                    <m:r>
                      <a:rPr lang="en-US" sz="2200" b="0" i="1" smtClean="0">
                        <a:latin typeface="Cambria Math" panose="02040503050406030204" pitchFamily="18" charset="0"/>
                        <a:ea typeface="Cambria Math" panose="02040503050406030204" pitchFamily="18" charset="0"/>
                      </a:rPr>
                      <m:t>=</m:t>
                    </m:r>
                    <m:r>
                      <m:rPr>
                        <m:nor/>
                      </m:rPr>
                      <a:rPr lang="en-US" sz="2200" dirty="0"/>
                      <m:t>(</m:t>
                    </m:r>
                    <m:r>
                      <a:rPr lang="en-US" sz="2200">
                        <a:latin typeface="Cambria Math" panose="02040503050406030204" pitchFamily="18" charset="0"/>
                      </a:rPr>
                      <m:t> </m:t>
                    </m:r>
                    <m:r>
                      <a:rPr lang="en-US" sz="2200" i="1">
                        <a:latin typeface="Cambria Math" panose="02040503050406030204" pitchFamily="18" charset="0"/>
                      </a:rPr>
                      <m:t>𝑝</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b="0" i="0" smtClean="0">
                            <a:latin typeface="Cambria Math" panose="02040503050406030204" pitchFamily="18" charset="0"/>
                          </a:rPr>
                          <m:t>acc</m:t>
                        </m:r>
                      </m:sub>
                    </m:sSub>
                    <m:r>
                      <m:rPr>
                        <m:nor/>
                      </m:rPr>
                      <a:rPr lang="en-US" sz="2200" dirty="0"/>
                      <m:t> , </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𝑝𝑘</m:t>
                        </m:r>
                      </m:sub>
                    </m:sSub>
                    <m:r>
                      <m:rPr>
                        <m:nor/>
                      </m:rPr>
                      <a:rPr lang="en-US" sz="2200" dirty="0"/>
                      <m:t> , </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𝑚</m:t>
                        </m:r>
                      </m:sub>
                    </m:sSub>
                    <m:r>
                      <m:rPr>
                        <m:nor/>
                      </m:rPr>
                      <a:rPr lang="en-US" sz="2200" dirty="0"/>
                      <m:t>)</m:t>
                    </m:r>
                  </m:oMath>
                </a14:m>
                <a:endParaRPr lang="en-US" sz="2200" dirty="0"/>
              </a:p>
              <a:p>
                <a:pPr>
                  <a:lnSpc>
                    <a:spcPct val="150000"/>
                  </a:lnSpc>
                  <a:buFont typeface="Wingdings" pitchFamily="2" charset="2"/>
                  <a:buChar char="§"/>
                </a:pPr>
                <a:r>
                  <a:rPr lang="en-US" sz="2200" dirty="0"/>
                  <a:t>Accept if</a:t>
                </a:r>
              </a:p>
              <a:p>
                <a:pPr marL="596900" lvl="1" indent="0">
                  <a:lnSpc>
                    <a:spcPct val="150000"/>
                  </a:lnSpc>
                  <a:buNone/>
                </a:pPr>
                <a:r>
                  <a:rPr lang="en-US" sz="1800" dirty="0"/>
                  <a:t>	</a:t>
                </a:r>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𝒮</m:t>
                        </m:r>
                      </m:e>
                      <m:sub>
                        <m:r>
                          <m:rPr>
                            <m:sty m:val="p"/>
                          </m:rPr>
                          <a:rPr lang="en-US" sz="2200" b="0" i="0" smtClean="0">
                            <a:latin typeface="Cambria Math" panose="02040503050406030204" pitchFamily="18" charset="0"/>
                          </a:rPr>
                          <m:t>ref</m:t>
                        </m:r>
                      </m:sub>
                    </m:sSub>
                  </m:oMath>
                </a14:m>
                <a:r>
                  <a:rPr lang="en-US" sz="2200" dirty="0"/>
                  <a:t>.Verify(</a:t>
                </a:r>
                <a14:m>
                  <m:oMath xmlns:m="http://schemas.openxmlformats.org/officeDocument/2006/math">
                    <m:r>
                      <a:rPr lang="en-US" sz="2200" b="0" i="0" smtClean="0">
                        <a:latin typeface="Cambria Math" panose="02040503050406030204" pitchFamily="18" charset="0"/>
                      </a:rPr>
                      <m:t> </m:t>
                    </m:r>
                    <m:r>
                      <a:rPr lang="en-US" sz="2200" i="1">
                        <a:latin typeface="Cambria Math" panose="02040503050406030204" pitchFamily="18" charset="0"/>
                      </a:rPr>
                      <m:t>𝑝</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b="0" i="0" smtClean="0">
                            <a:latin typeface="Cambria Math" panose="02040503050406030204" pitchFamily="18" charset="0"/>
                          </a:rPr>
                          <m:t>ref</m:t>
                        </m:r>
                      </m:sub>
                    </m:sSub>
                    <m:r>
                      <a:rPr lang="en-US" sz="2200" b="0" i="1" smtClean="0">
                        <a:latin typeface="Cambria Math" panose="02040503050406030204" pitchFamily="18" charset="0"/>
                      </a:rPr>
                      <m:t> ,</m:t>
                    </m:r>
                    <m:r>
                      <a:rPr lang="en-US" sz="2200" i="1">
                        <a:latin typeface="Cambria Math" panose="02040503050406030204" pitchFamily="18" charset="0"/>
                      </a:rPr>
                      <m:t>𝑝</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b="0" i="0" smtClean="0">
                            <a:latin typeface="Cambria Math" panose="02040503050406030204" pitchFamily="18" charset="0"/>
                          </a:rPr>
                          <m:t>acc</m:t>
                        </m:r>
                      </m:sub>
                    </m:sSub>
                    <m:r>
                      <m:rPr>
                        <m:nor/>
                      </m:rPr>
                      <a:rPr lang="en-US" sz="2200" dirty="0"/>
                      <m:t> , </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𝑝𝑘</m:t>
                        </m:r>
                      </m:sub>
                    </m:sSub>
                  </m:oMath>
                </a14:m>
                <a:r>
                  <a:rPr lang="en-US" sz="2200" dirty="0"/>
                  <a:t>) =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𝒮</m:t>
                        </m:r>
                      </m:e>
                      <m:sub>
                        <m:r>
                          <m:rPr>
                            <m:sty m:val="p"/>
                          </m:rPr>
                          <a:rPr lang="en-US" sz="2200">
                            <a:latin typeface="Cambria Math" panose="02040503050406030204" pitchFamily="18" charset="0"/>
                          </a:rPr>
                          <m:t>acc</m:t>
                        </m:r>
                      </m:sub>
                    </m:sSub>
                  </m:oMath>
                </a14:m>
                <a:r>
                  <a:rPr lang="en-US" sz="2200" dirty="0"/>
                  <a:t>.Verify(</a:t>
                </a:r>
                <a14:m>
                  <m:oMath xmlns:m="http://schemas.openxmlformats.org/officeDocument/2006/math">
                    <m:r>
                      <a:rPr lang="en-US" sz="2200" i="1">
                        <a:latin typeface="Cambria Math" panose="02040503050406030204" pitchFamily="18" charset="0"/>
                      </a:rPr>
                      <m:t>𝑝</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b="0" i="0" smtClean="0">
                            <a:latin typeface="Cambria Math" panose="02040503050406030204" pitchFamily="18" charset="0"/>
                          </a:rPr>
                          <m:t>acc</m:t>
                        </m:r>
                      </m:sub>
                    </m:sSub>
                    <m:r>
                      <a:rPr lang="en-US" sz="2200" b="0" i="1" smtClean="0">
                        <a:latin typeface="Cambria Math" panose="02040503050406030204" pitchFamily="18" charset="0"/>
                      </a:rPr>
                      <m:t> , </m:t>
                    </m:r>
                    <m:r>
                      <a:rPr lang="en-US" sz="2200" b="0" i="1" smtClean="0">
                        <a:latin typeface="Cambria Math" panose="02040503050406030204" pitchFamily="18" charset="0"/>
                      </a:rPr>
                      <m:t>𝑚</m:t>
                    </m:r>
                    <m:r>
                      <a:rPr lang="en-US" sz="2200" b="0" i="1" smtClean="0">
                        <a:latin typeface="Cambria Math" panose="02040503050406030204" pitchFamily="18" charset="0"/>
                      </a:rPr>
                      <m:t> ,</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𝑚</m:t>
                        </m:r>
                      </m:sub>
                    </m:sSub>
                  </m:oMath>
                </a14:m>
                <a:r>
                  <a:rPr lang="en-US" sz="2200" dirty="0"/>
                  <a:t>) = 1</a:t>
                </a:r>
              </a:p>
              <a:p>
                <a:pPr marL="114300" indent="0">
                  <a:lnSpc>
                    <a:spcPct val="150000"/>
                  </a:lnSpc>
                  <a:buNone/>
                </a:pPr>
                <a:endParaRPr lang="en-US" sz="2200" b="1" dirty="0"/>
              </a:p>
              <a:p>
                <a:pPr marL="114300" indent="0">
                  <a:lnSpc>
                    <a:spcPct val="150000"/>
                  </a:lnSpc>
                  <a:buNone/>
                </a:pPr>
                <a:r>
                  <a:rPr lang="en-US" sz="2200" b="1" dirty="0"/>
                  <a:t>Trace(</a:t>
                </a:r>
                <a14:m>
                  <m:oMath xmlns:m="http://schemas.openxmlformats.org/officeDocument/2006/math">
                    <m:r>
                      <a:rPr lang="en-US" sz="2200" b="1" i="0" smtClean="0">
                        <a:latin typeface="Cambria Math" panose="02040503050406030204" pitchFamily="18" charset="0"/>
                      </a:rPr>
                      <m:t> </m:t>
                    </m:r>
                    <m:r>
                      <a:rPr lang="en-US" sz="2200" b="1" i="1" smtClean="0">
                        <a:latin typeface="Cambria Math" panose="02040503050406030204" pitchFamily="18" charset="0"/>
                      </a:rPr>
                      <m:t>𝒑𝒌</m:t>
                    </m:r>
                    <m:r>
                      <a:rPr lang="en-US" sz="2200" b="1" i="1" smtClean="0">
                        <a:latin typeface="Cambria Math" panose="02040503050406030204" pitchFamily="18" charset="0"/>
                      </a:rPr>
                      <m:t> , </m:t>
                    </m:r>
                    <m:r>
                      <a:rPr lang="en-US" sz="2200" b="1" i="1" smtClean="0">
                        <a:latin typeface="Cambria Math" panose="02040503050406030204" pitchFamily="18" charset="0"/>
                      </a:rPr>
                      <m:t>𝒎</m:t>
                    </m:r>
                    <m:r>
                      <a:rPr lang="en-US" sz="2200" b="1" i="1" smtClean="0">
                        <a:latin typeface="Cambria Math" panose="02040503050406030204" pitchFamily="18" charset="0"/>
                      </a:rPr>
                      <m:t> , </m:t>
                    </m:r>
                    <m:r>
                      <a:rPr lang="en-US" sz="2200" b="1" i="1" smtClean="0">
                        <a:latin typeface="Cambria Math" panose="02040503050406030204" pitchFamily="18" charset="0"/>
                      </a:rPr>
                      <m:t>𝝈</m:t>
                    </m:r>
                  </m:oMath>
                </a14:m>
                <a:r>
                  <a:rPr lang="en-US" sz="2200" b="1" dirty="0"/>
                  <a:t> ) :</a:t>
                </a:r>
              </a:p>
              <a:p>
                <a:pPr>
                  <a:lnSpc>
                    <a:spcPct val="150000"/>
                  </a:lnSpc>
                  <a:buFont typeface="Wingdings" pitchFamily="2" charset="2"/>
                  <a:buChar char="§"/>
                </a:pPr>
                <a:r>
                  <a:rPr lang="en-US" sz="2200" dirty="0"/>
                  <a:t>Return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𝒮</m:t>
                        </m:r>
                      </m:e>
                      <m:sub>
                        <m:r>
                          <m:rPr>
                            <m:sty m:val="p"/>
                          </m:rPr>
                          <a:rPr lang="en-US" sz="2200">
                            <a:latin typeface="Cambria Math" panose="02040503050406030204" pitchFamily="18" charset="0"/>
                          </a:rPr>
                          <m:t>acc</m:t>
                        </m:r>
                      </m:sub>
                    </m:sSub>
                  </m:oMath>
                </a14:m>
                <a:r>
                  <a:rPr lang="en-US" sz="2200" dirty="0"/>
                  <a:t>.Trace(</a:t>
                </a:r>
                <a14:m>
                  <m:oMath xmlns:m="http://schemas.openxmlformats.org/officeDocument/2006/math">
                    <m:r>
                      <a:rPr lang="en-US" sz="2200" b="0" i="0" smtClean="0">
                        <a:latin typeface="Cambria Math" panose="02040503050406030204" pitchFamily="18" charset="0"/>
                      </a:rPr>
                      <m:t> </m:t>
                    </m:r>
                    <m:r>
                      <a:rPr lang="en-US" sz="2200" i="1">
                        <a:latin typeface="Cambria Math" panose="02040503050406030204" pitchFamily="18" charset="0"/>
                      </a:rPr>
                      <m:t>𝑝</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b="0" i="0" smtClean="0">
                            <a:latin typeface="Cambria Math" panose="02040503050406030204" pitchFamily="18" charset="0"/>
                          </a:rPr>
                          <m:t>acc</m:t>
                        </m:r>
                      </m:sub>
                    </m:sSub>
                    <m:r>
                      <a:rPr lang="en-US" sz="2200" i="1">
                        <a:latin typeface="Cambria Math" panose="02040503050406030204" pitchFamily="18" charset="0"/>
                      </a:rPr>
                      <m:t> , </m:t>
                    </m:r>
                    <m:r>
                      <a:rPr lang="en-US" sz="2200" i="1">
                        <a:latin typeface="Cambria Math" panose="02040503050406030204" pitchFamily="18" charset="0"/>
                      </a:rPr>
                      <m:t>𝑚</m:t>
                    </m:r>
                    <m:r>
                      <a:rPr lang="en-US" sz="2200" i="1">
                        <a:latin typeface="Cambria Math" panose="02040503050406030204" pitchFamily="18" charset="0"/>
                      </a:rPr>
                      <m:t> ,</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𝑚</m:t>
                        </m:r>
                      </m:sub>
                    </m:sSub>
                  </m:oMath>
                </a14:m>
                <a:r>
                  <a:rPr lang="en-US" sz="2200" dirty="0"/>
                  <a:t> )</a:t>
                </a:r>
              </a:p>
            </p:txBody>
          </p:sp>
        </mc:Choice>
        <mc:Fallback xmlns="">
          <p:sp>
            <p:nvSpPr>
              <p:cNvPr id="3" name="Text Placeholder 2">
                <a:extLst>
                  <a:ext uri="{FF2B5EF4-FFF2-40B4-BE49-F238E27FC236}">
                    <a16:creationId xmlns:a16="http://schemas.microsoft.com/office/drawing/2014/main" id="{C9E3C368-295D-9F83-8ADF-76EAFBCB4EE4}"/>
                  </a:ext>
                </a:extLst>
              </p:cNvPr>
              <p:cNvSpPr>
                <a:spLocks noGrp="1" noRot="1" noChangeAspect="1" noMove="1" noResize="1" noEditPoints="1" noAdjustHandles="1" noChangeArrowheads="1" noChangeShapeType="1" noTextEdit="1"/>
              </p:cNvSpPr>
              <p:nvPr>
                <p:ph type="body" idx="1"/>
              </p:nvPr>
            </p:nvSpPr>
            <p:spPr>
              <a:xfrm>
                <a:off x="163025" y="724590"/>
                <a:ext cx="8795100" cy="3913500"/>
              </a:xfrm>
              <a:blipFill>
                <a:blip r:embed="rId3"/>
                <a:stretch>
                  <a:fillRect/>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FDD82367-A856-BE63-8798-9878496A21EA}"/>
              </a:ext>
            </a:extLst>
          </p:cNvPr>
          <p:cNvSpPr>
            <a:spLocks noGrp="1"/>
          </p:cNvSpPr>
          <p:nvPr>
            <p:ph type="title"/>
          </p:nvPr>
        </p:nvSpPr>
        <p:spPr>
          <a:xfrm>
            <a:off x="76300" y="98100"/>
            <a:ext cx="8520600" cy="572700"/>
          </a:xfrm>
        </p:spPr>
        <p:txBody>
          <a:bodyPr>
            <a:normAutofit fontScale="90000"/>
          </a:bodyPr>
          <a:lstStyle/>
          <a:p>
            <a:r>
              <a:rPr lang="en" sz="2800" dirty="0">
                <a:latin typeface="PT Serif"/>
                <a:ea typeface="PT Serif"/>
                <a:cs typeface="PT Serif"/>
                <a:sym typeface="PT Serif"/>
              </a:rPr>
              <a:t>2-Level ATS with Proactive Refresh</a:t>
            </a:r>
            <a:endParaRPr lang="en-US" dirty="0"/>
          </a:p>
        </p:txBody>
      </p:sp>
    </p:spTree>
    <p:extLst>
      <p:ext uri="{BB962C8B-B14F-4D97-AF65-F5344CB8AC3E}">
        <p14:creationId xmlns:p14="http://schemas.microsoft.com/office/powerpoint/2010/main" val="22909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23;p25">
            <a:extLst>
              <a:ext uri="{FF2B5EF4-FFF2-40B4-BE49-F238E27FC236}">
                <a16:creationId xmlns:a16="http://schemas.microsoft.com/office/drawing/2014/main" id="{C46E48DD-78E3-6A8C-9747-DC98412DE687}"/>
              </a:ext>
            </a:extLst>
          </p:cNvPr>
          <p:cNvPicPr preferRelativeResize="0"/>
          <p:nvPr/>
        </p:nvPicPr>
        <p:blipFill>
          <a:blip r:embed="rId3">
            <a:alphaModFix/>
          </a:blip>
          <a:stretch>
            <a:fillRect/>
          </a:stretch>
        </p:blipFill>
        <p:spPr>
          <a:xfrm>
            <a:off x="6048159" y="1055016"/>
            <a:ext cx="748228" cy="945988"/>
          </a:xfrm>
          <a:prstGeom prst="rect">
            <a:avLst/>
          </a:prstGeom>
          <a:noFill/>
          <a:ln>
            <a:noFill/>
          </a:ln>
        </p:spPr>
      </p:pic>
      <p:pic>
        <p:nvPicPr>
          <p:cNvPr id="6" name="Picture 5" descr="A picture containing text, vector graphics&#10;&#10;Description automatically generated">
            <a:extLst>
              <a:ext uri="{FF2B5EF4-FFF2-40B4-BE49-F238E27FC236}">
                <a16:creationId xmlns:a16="http://schemas.microsoft.com/office/drawing/2014/main" id="{7B5F2CC8-7E46-D6ED-96EA-2F2FD92F9D62}"/>
              </a:ext>
            </a:extLst>
          </p:cNvPr>
          <p:cNvPicPr>
            <a:picLocks noChangeAspect="1"/>
          </p:cNvPicPr>
          <p:nvPr/>
        </p:nvPicPr>
        <p:blipFill>
          <a:blip r:embed="rId4"/>
          <a:stretch>
            <a:fillRect/>
          </a:stretch>
        </p:blipFill>
        <p:spPr>
          <a:xfrm>
            <a:off x="7841364" y="1049997"/>
            <a:ext cx="748228" cy="940081"/>
          </a:xfrm>
          <a:prstGeom prst="rect">
            <a:avLst/>
          </a:prstGeom>
        </p:spPr>
      </p:pic>
      <p:pic>
        <p:nvPicPr>
          <p:cNvPr id="4" name="Google Shape;219;p25">
            <a:extLst>
              <a:ext uri="{FF2B5EF4-FFF2-40B4-BE49-F238E27FC236}">
                <a16:creationId xmlns:a16="http://schemas.microsoft.com/office/drawing/2014/main" id="{FE1AA806-8E18-8B7B-DB13-1D36D0878767}"/>
              </a:ext>
            </a:extLst>
          </p:cNvPr>
          <p:cNvPicPr preferRelativeResize="0"/>
          <p:nvPr/>
        </p:nvPicPr>
        <p:blipFill>
          <a:blip r:embed="rId5">
            <a:alphaModFix/>
          </a:blip>
          <a:stretch>
            <a:fillRect/>
          </a:stretch>
        </p:blipFill>
        <p:spPr>
          <a:xfrm>
            <a:off x="4302747" y="1083783"/>
            <a:ext cx="748228" cy="927875"/>
          </a:xfrm>
          <a:prstGeom prst="rect">
            <a:avLst/>
          </a:prstGeom>
          <a:noFill/>
          <a:ln>
            <a:noFill/>
          </a:ln>
        </p:spPr>
      </p:pic>
      <p:sp>
        <p:nvSpPr>
          <p:cNvPr id="61" name="Rectangle 60">
            <a:extLst>
              <a:ext uri="{FF2B5EF4-FFF2-40B4-BE49-F238E27FC236}">
                <a16:creationId xmlns:a16="http://schemas.microsoft.com/office/drawing/2014/main" id="{83DCB46A-9651-1DDC-9C9E-84BF0CEF1D6A}"/>
              </a:ext>
            </a:extLst>
          </p:cNvPr>
          <p:cNvSpPr/>
          <p:nvPr/>
        </p:nvSpPr>
        <p:spPr>
          <a:xfrm>
            <a:off x="7355100" y="2011373"/>
            <a:ext cx="1659783" cy="2790421"/>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E641BB9-02A3-B24C-62D5-40676FB08436}"/>
              </a:ext>
            </a:extLst>
          </p:cNvPr>
          <p:cNvSpPr/>
          <p:nvPr/>
        </p:nvSpPr>
        <p:spPr>
          <a:xfrm>
            <a:off x="3813582" y="2020103"/>
            <a:ext cx="1645136" cy="2790421"/>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82E676C-0F1E-A5CA-8BDC-8EC7649781B2}"/>
              </a:ext>
            </a:extLst>
          </p:cNvPr>
          <p:cNvSpPr/>
          <p:nvPr/>
        </p:nvSpPr>
        <p:spPr>
          <a:xfrm>
            <a:off x="5575511" y="2015015"/>
            <a:ext cx="1672030" cy="2790421"/>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32CAB-231D-B482-E942-0060EC6EC936}"/>
              </a:ext>
            </a:extLst>
          </p:cNvPr>
          <p:cNvSpPr>
            <a:spLocks noGrp="1"/>
          </p:cNvSpPr>
          <p:nvPr>
            <p:ph type="title"/>
          </p:nvPr>
        </p:nvSpPr>
        <p:spPr/>
        <p:txBody>
          <a:bodyPr>
            <a:normAutofit fontScale="90000"/>
          </a:bodyPr>
          <a:lstStyle/>
          <a:p>
            <a:r>
              <a:rPr lang="en" sz="2800" dirty="0">
                <a:latin typeface="PT Serif"/>
                <a:ea typeface="PT Serif"/>
                <a:cs typeface="PT Serif"/>
                <a:sym typeface="PT Serif"/>
              </a:rPr>
              <a:t>2-Level ATS with Proactive Refresh</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FED0D07-BEB6-34CE-E25E-47B08F159A7A}"/>
                  </a:ext>
                </a:extLst>
              </p:cNvPr>
              <p:cNvSpPr>
                <a:spLocks noGrp="1"/>
              </p:cNvSpPr>
              <p:nvPr>
                <p:ph type="body" idx="1"/>
              </p:nvPr>
            </p:nvSpPr>
            <p:spPr/>
            <p:txBody>
              <a:bodyPr/>
              <a:lstStyle/>
              <a:p>
                <a:pPr marL="114300" indent="0">
                  <a:buNone/>
                </a:pPr>
                <a:r>
                  <a:rPr lang="en-US" sz="2200" b="1" dirty="0"/>
                  <a:t>Update(</a:t>
                </a:r>
                <a14:m>
                  <m:oMath xmlns:m="http://schemas.openxmlformats.org/officeDocument/2006/math">
                    <m:r>
                      <a:rPr lang="en-US" sz="2200" b="1" i="1">
                        <a:latin typeface="Cambria Math" panose="02040503050406030204" pitchFamily="18" charset="0"/>
                      </a:rPr>
                      <m:t>𝒑𝒌</m:t>
                    </m:r>
                    <m:r>
                      <a:rPr lang="en-US" sz="2200" b="1" i="1">
                        <a:latin typeface="Cambria Math" panose="02040503050406030204" pitchFamily="18" charset="0"/>
                      </a:rPr>
                      <m:t> , </m:t>
                    </m:r>
                    <m:r>
                      <a:rPr lang="en-US" sz="2200" b="1" i="1">
                        <a:latin typeface="Cambria Math" panose="02040503050406030204" pitchFamily="18" charset="0"/>
                      </a:rPr>
                      <m:t>𝒔</m:t>
                    </m:r>
                    <m:sSub>
                      <m:sSubPr>
                        <m:ctrlPr>
                          <a:rPr lang="en-US" sz="2200" b="1" i="1">
                            <a:latin typeface="Cambria Math" panose="02040503050406030204" pitchFamily="18" charset="0"/>
                          </a:rPr>
                        </m:ctrlPr>
                      </m:sSubPr>
                      <m:e>
                        <m:r>
                          <a:rPr lang="en-US" sz="2200" b="1" i="1">
                            <a:latin typeface="Cambria Math" panose="02040503050406030204" pitchFamily="18" charset="0"/>
                          </a:rPr>
                          <m:t>𝒌</m:t>
                        </m:r>
                      </m:e>
                      <m:sub>
                        <m:r>
                          <a:rPr lang="en-US" sz="2200" b="1" i="1">
                            <a:latin typeface="Cambria Math" panose="02040503050406030204" pitchFamily="18" charset="0"/>
                          </a:rPr>
                          <m:t>𝟏</m:t>
                        </m:r>
                      </m:sub>
                    </m:sSub>
                    <m:r>
                      <a:rPr lang="en-US" sz="2200" b="1" i="1">
                        <a:latin typeface="Cambria Math" panose="02040503050406030204" pitchFamily="18" charset="0"/>
                      </a:rPr>
                      <m:t>, …</m:t>
                    </m:r>
                    <m:r>
                      <a:rPr lang="en-US" sz="2200" b="1" i="1">
                        <a:latin typeface="Cambria Math" panose="02040503050406030204" pitchFamily="18" charset="0"/>
                      </a:rPr>
                      <m:t>𝒔</m:t>
                    </m:r>
                    <m:sSub>
                      <m:sSubPr>
                        <m:ctrlPr>
                          <a:rPr lang="en-US" sz="2200" b="1" i="1">
                            <a:latin typeface="Cambria Math" panose="02040503050406030204" pitchFamily="18" charset="0"/>
                          </a:rPr>
                        </m:ctrlPr>
                      </m:sSubPr>
                      <m:e>
                        <m:r>
                          <a:rPr lang="en-US" sz="2200" b="1" i="1">
                            <a:latin typeface="Cambria Math" panose="02040503050406030204" pitchFamily="18" charset="0"/>
                          </a:rPr>
                          <m:t>𝒌</m:t>
                        </m:r>
                      </m:e>
                      <m:sub>
                        <m:r>
                          <a:rPr lang="en-US" sz="2200" b="1" i="1">
                            <a:latin typeface="Cambria Math" panose="02040503050406030204" pitchFamily="18" charset="0"/>
                          </a:rPr>
                          <m:t>𝒏</m:t>
                        </m:r>
                      </m:sub>
                    </m:sSub>
                  </m:oMath>
                </a14:m>
                <a:r>
                  <a:rPr lang="en-US" sz="2200" b="1" dirty="0"/>
                  <a:t>) :</a:t>
                </a:r>
              </a:p>
            </p:txBody>
          </p:sp>
        </mc:Choice>
        <mc:Fallback xmlns="">
          <p:sp>
            <p:nvSpPr>
              <p:cNvPr id="3" name="Text Placeholder 2">
                <a:extLst>
                  <a:ext uri="{FF2B5EF4-FFF2-40B4-BE49-F238E27FC236}">
                    <a16:creationId xmlns:a16="http://schemas.microsoft.com/office/drawing/2014/main" id="{3FED0D07-BEB6-34CE-E25E-47B08F159A7A}"/>
                  </a:ext>
                </a:extLst>
              </p:cNvPr>
              <p:cNvSpPr>
                <a:spLocks noGrp="1" noRot="1" noChangeAspect="1" noMove="1" noResize="1" noEditPoints="1" noAdjustHandles="1" noChangeArrowheads="1" noChangeShapeType="1" noTextEdit="1"/>
              </p:cNvSpPr>
              <p:nvPr>
                <p:ph type="body" idx="1"/>
              </p:nvPr>
            </p:nvSpPr>
            <p:spPr>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B5C98A-23D4-1C22-E267-98E23C2AF340}"/>
                  </a:ext>
                </a:extLst>
              </p:cNvPr>
              <p:cNvSpPr txBox="1"/>
              <p:nvPr/>
            </p:nvSpPr>
            <p:spPr>
              <a:xfrm>
                <a:off x="1625677" y="1977889"/>
                <a:ext cx="1883130" cy="4744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200" i="1" smtClean="0">
                              <a:latin typeface="Cambria Math" panose="02040503050406030204" pitchFamily="18" charset="0"/>
                            </a:rPr>
                          </m:ctrlPr>
                        </m:dPr>
                        <m:e>
                          <m:r>
                            <a:rPr lang="en-US" sz="2200" i="1">
                              <a:latin typeface="Cambria Math" panose="02040503050406030204" pitchFamily="18" charset="0"/>
                            </a:rPr>
                            <m:t>𝑝</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b="0" i="0" smtClean="0">
                                  <a:latin typeface="Cambria Math" panose="02040503050406030204" pitchFamily="18" charset="0"/>
                                </a:rPr>
                                <m:t>acc</m:t>
                              </m:r>
                            </m:sub>
                          </m:sSub>
                          <m:r>
                            <a:rPr lang="en-US" sz="2200" i="1">
                              <a:latin typeface="Cambria Math" panose="02040503050406030204" pitchFamily="18" charset="0"/>
                            </a:rPr>
                            <m:t>, </m:t>
                          </m:r>
                          <m:d>
                            <m:dPr>
                              <m:begChr m:val="{"/>
                              <m:endChr m:val="}"/>
                              <m:ctrlPr>
                                <a:rPr lang="en-US" sz="2200" i="1">
                                  <a:latin typeface="Cambria Math" panose="02040503050406030204" pitchFamily="18" charset="0"/>
                                </a:rPr>
                              </m:ctrlPr>
                            </m:dPr>
                            <m:e>
                              <m:r>
                                <a:rPr lang="en-US" sz="2200" i="1">
                                  <a:latin typeface="Cambria Math" panose="02040503050406030204" pitchFamily="18" charset="0"/>
                                </a:rPr>
                                <m:t> </m:t>
                              </m:r>
                              <m:r>
                                <a:rPr lang="en-US" sz="2200" i="1">
                                  <a:latin typeface="Cambria Math" panose="02040503050406030204" pitchFamily="18" charset="0"/>
                                </a:rPr>
                                <m:t>𝑠</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b="0" i="0" smtClean="0">
                                      <a:latin typeface="Cambria Math" panose="02040503050406030204" pitchFamily="18" charset="0"/>
                                    </a:rPr>
                                    <m:t>acc</m:t>
                                  </m:r>
                                  <m:r>
                                    <a:rPr lang="en-US" sz="2200" i="1">
                                      <a:latin typeface="Cambria Math" panose="02040503050406030204" pitchFamily="18" charset="0"/>
                                    </a:rPr>
                                    <m:t>,</m:t>
                                  </m:r>
                                  <m:r>
                                    <a:rPr lang="en-US" sz="2200" i="1">
                                      <a:latin typeface="Cambria Math" panose="02040503050406030204" pitchFamily="18" charset="0"/>
                                    </a:rPr>
                                    <m:t>𝑖</m:t>
                                  </m:r>
                                </m:sub>
                              </m:sSub>
                              <m:r>
                                <a:rPr lang="en-US" sz="2200" i="1">
                                  <a:latin typeface="Cambria Math" panose="02040503050406030204" pitchFamily="18" charset="0"/>
                                </a:rPr>
                                <m:t> </m:t>
                              </m:r>
                            </m:e>
                          </m:d>
                        </m:e>
                      </m:d>
                    </m:oMath>
                  </m:oMathPara>
                </a14:m>
                <a:endParaRPr lang="en-US" sz="2200" dirty="0">
                  <a:latin typeface="PT Serif" panose="020A0603040505020204" pitchFamily="18" charset="77"/>
                </a:endParaRPr>
              </a:p>
            </p:txBody>
          </p:sp>
        </mc:Choice>
        <mc:Fallback xmlns="">
          <p:sp>
            <p:nvSpPr>
              <p:cNvPr id="8" name="TextBox 7">
                <a:extLst>
                  <a:ext uri="{FF2B5EF4-FFF2-40B4-BE49-F238E27FC236}">
                    <a16:creationId xmlns:a16="http://schemas.microsoft.com/office/drawing/2014/main" id="{6BB5C98A-23D4-1C22-E267-98E23C2AF340}"/>
                  </a:ext>
                </a:extLst>
              </p:cNvPr>
              <p:cNvSpPr txBox="1">
                <a:spLocks noRot="1" noChangeAspect="1" noMove="1" noResize="1" noEditPoints="1" noAdjustHandles="1" noChangeArrowheads="1" noChangeShapeType="1" noTextEdit="1"/>
              </p:cNvSpPr>
              <p:nvPr/>
            </p:nvSpPr>
            <p:spPr>
              <a:xfrm>
                <a:off x="1625677" y="1977889"/>
                <a:ext cx="1883130" cy="474489"/>
              </a:xfrm>
              <a:prstGeom prst="rect">
                <a:avLst/>
              </a:prstGeom>
              <a:blipFill>
                <a:blip r:embed="rId7"/>
                <a:stretch>
                  <a:fillRect r="-13423"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51A43B3-DEBE-E7D6-1490-4BD9463FCD1B}"/>
                  </a:ext>
                </a:extLst>
              </p:cNvPr>
              <p:cNvSpPr txBox="1"/>
              <p:nvPr/>
            </p:nvSpPr>
            <p:spPr>
              <a:xfrm>
                <a:off x="3790895" y="1985028"/>
                <a:ext cx="1305411" cy="445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b="0" i="0" smtClean="0">
                              <a:latin typeface="Cambria Math" panose="02040503050406030204" pitchFamily="18" charset="0"/>
                            </a:rPr>
                            <m:t>acc</m:t>
                          </m:r>
                        </m:sub>
                      </m:sSub>
                      <m:r>
                        <a:rPr lang="en-US" sz="2200" b="0" i="1" smtClean="0">
                          <a:latin typeface="Cambria Math" panose="02040503050406030204" pitchFamily="18" charset="0"/>
                        </a:rPr>
                        <m:t> , </m:t>
                      </m:r>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a:latin typeface="Cambria Math" panose="02040503050406030204" pitchFamily="18" charset="0"/>
                            </a:rPr>
                            <m:t>acc</m:t>
                          </m:r>
                          <m:r>
                            <a:rPr lang="en-US" sz="2200" b="0" i="1" smtClean="0">
                              <a:latin typeface="Cambria Math" panose="02040503050406030204" pitchFamily="18" charset="0"/>
                            </a:rPr>
                            <m:t>,1</m:t>
                          </m:r>
                        </m:sub>
                      </m:sSub>
                    </m:oMath>
                  </m:oMathPara>
                </a14:m>
                <a:endParaRPr lang="en-US" sz="2200" dirty="0"/>
              </a:p>
            </p:txBody>
          </p:sp>
        </mc:Choice>
        <mc:Fallback xmlns="">
          <p:sp>
            <p:nvSpPr>
              <p:cNvPr id="9" name="TextBox 8">
                <a:extLst>
                  <a:ext uri="{FF2B5EF4-FFF2-40B4-BE49-F238E27FC236}">
                    <a16:creationId xmlns:a16="http://schemas.microsoft.com/office/drawing/2014/main" id="{151A43B3-DEBE-E7D6-1490-4BD9463FCD1B}"/>
                  </a:ext>
                </a:extLst>
              </p:cNvPr>
              <p:cNvSpPr txBox="1">
                <a:spLocks noRot="1" noChangeAspect="1" noMove="1" noResize="1" noEditPoints="1" noAdjustHandles="1" noChangeArrowheads="1" noChangeShapeType="1" noTextEdit="1"/>
              </p:cNvSpPr>
              <p:nvPr/>
            </p:nvSpPr>
            <p:spPr>
              <a:xfrm>
                <a:off x="3790895" y="1985028"/>
                <a:ext cx="1305411" cy="445699"/>
              </a:xfrm>
              <a:prstGeom prst="rect">
                <a:avLst/>
              </a:prstGeom>
              <a:blipFill>
                <a:blip r:embed="rId8"/>
                <a:stretch>
                  <a:fillRect r="-31731" b="-13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010DF71-E737-1D08-1744-E5ADDD1D1298}"/>
                  </a:ext>
                </a:extLst>
              </p:cNvPr>
              <p:cNvSpPr txBox="1"/>
              <p:nvPr/>
            </p:nvSpPr>
            <p:spPr>
              <a:xfrm>
                <a:off x="5572990" y="1985028"/>
                <a:ext cx="1305411" cy="445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a:latin typeface="Cambria Math" panose="02040503050406030204" pitchFamily="18" charset="0"/>
                            </a:rPr>
                            <m:t>acc</m:t>
                          </m:r>
                        </m:sub>
                      </m:sSub>
                      <m:r>
                        <a:rPr lang="en-US" sz="2200" b="0" i="1" smtClean="0">
                          <a:latin typeface="Cambria Math" panose="02040503050406030204" pitchFamily="18" charset="0"/>
                        </a:rPr>
                        <m:t> , </m:t>
                      </m:r>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a:latin typeface="Cambria Math" panose="02040503050406030204" pitchFamily="18" charset="0"/>
                            </a:rPr>
                            <m:t>acc</m:t>
                          </m:r>
                          <m:r>
                            <a:rPr lang="en-US" sz="2200" b="0" i="1" smtClean="0">
                              <a:latin typeface="Cambria Math" panose="02040503050406030204" pitchFamily="18" charset="0"/>
                            </a:rPr>
                            <m:t>,2</m:t>
                          </m:r>
                        </m:sub>
                      </m:sSub>
                    </m:oMath>
                  </m:oMathPara>
                </a14:m>
                <a:endParaRPr lang="en-US" sz="2200" dirty="0"/>
              </a:p>
            </p:txBody>
          </p:sp>
        </mc:Choice>
        <mc:Fallback xmlns="">
          <p:sp>
            <p:nvSpPr>
              <p:cNvPr id="10" name="TextBox 9">
                <a:extLst>
                  <a:ext uri="{FF2B5EF4-FFF2-40B4-BE49-F238E27FC236}">
                    <a16:creationId xmlns:a16="http://schemas.microsoft.com/office/drawing/2014/main" id="{E010DF71-E737-1D08-1744-E5ADDD1D1298}"/>
                  </a:ext>
                </a:extLst>
              </p:cNvPr>
              <p:cNvSpPr txBox="1">
                <a:spLocks noRot="1" noChangeAspect="1" noMove="1" noResize="1" noEditPoints="1" noAdjustHandles="1" noChangeArrowheads="1" noChangeShapeType="1" noTextEdit="1"/>
              </p:cNvSpPr>
              <p:nvPr/>
            </p:nvSpPr>
            <p:spPr>
              <a:xfrm>
                <a:off x="5572990" y="1985028"/>
                <a:ext cx="1305411" cy="445699"/>
              </a:xfrm>
              <a:prstGeom prst="rect">
                <a:avLst/>
              </a:prstGeom>
              <a:blipFill>
                <a:blip r:embed="rId9"/>
                <a:stretch>
                  <a:fillRect r="-32692" b="-13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D80CF40-5576-2FEF-18DD-54BDD5D85795}"/>
                  </a:ext>
                </a:extLst>
              </p:cNvPr>
              <p:cNvSpPr txBox="1"/>
              <p:nvPr/>
            </p:nvSpPr>
            <p:spPr>
              <a:xfrm>
                <a:off x="7333535" y="1985028"/>
                <a:ext cx="1305411" cy="445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a:latin typeface="Cambria Math" panose="02040503050406030204" pitchFamily="18" charset="0"/>
                            </a:rPr>
                            <m:t>acc</m:t>
                          </m:r>
                        </m:sub>
                      </m:sSub>
                      <m:r>
                        <a:rPr lang="en-US" sz="2200" b="0" i="1" smtClean="0">
                          <a:latin typeface="Cambria Math" panose="02040503050406030204" pitchFamily="18" charset="0"/>
                        </a:rPr>
                        <m:t> , </m:t>
                      </m:r>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a:latin typeface="Cambria Math" panose="02040503050406030204" pitchFamily="18" charset="0"/>
                            </a:rPr>
                            <m:t>acc</m:t>
                          </m:r>
                          <m:r>
                            <a:rPr lang="en-US" sz="2200" b="0" i="1" smtClean="0">
                              <a:latin typeface="Cambria Math" panose="02040503050406030204" pitchFamily="18" charset="0"/>
                            </a:rPr>
                            <m:t>,3</m:t>
                          </m:r>
                        </m:sub>
                      </m:sSub>
                    </m:oMath>
                  </m:oMathPara>
                </a14:m>
                <a:endParaRPr lang="en-US" sz="2200" dirty="0"/>
              </a:p>
            </p:txBody>
          </p:sp>
        </mc:Choice>
        <mc:Fallback xmlns="">
          <p:sp>
            <p:nvSpPr>
              <p:cNvPr id="11" name="TextBox 10">
                <a:extLst>
                  <a:ext uri="{FF2B5EF4-FFF2-40B4-BE49-F238E27FC236}">
                    <a16:creationId xmlns:a16="http://schemas.microsoft.com/office/drawing/2014/main" id="{4D80CF40-5576-2FEF-18DD-54BDD5D85795}"/>
                  </a:ext>
                </a:extLst>
              </p:cNvPr>
              <p:cNvSpPr txBox="1">
                <a:spLocks noRot="1" noChangeAspect="1" noMove="1" noResize="1" noEditPoints="1" noAdjustHandles="1" noChangeArrowheads="1" noChangeShapeType="1" noTextEdit="1"/>
              </p:cNvSpPr>
              <p:nvPr/>
            </p:nvSpPr>
            <p:spPr>
              <a:xfrm>
                <a:off x="7333535" y="1985028"/>
                <a:ext cx="1305411" cy="445699"/>
              </a:xfrm>
              <a:prstGeom prst="rect">
                <a:avLst/>
              </a:prstGeom>
              <a:blipFill>
                <a:blip r:embed="rId10"/>
                <a:stretch>
                  <a:fillRect l="-962" r="-31731" b="-13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4E9297D-C396-47AA-9FB9-DF9513007417}"/>
                  </a:ext>
                </a:extLst>
              </p:cNvPr>
              <p:cNvSpPr txBox="1"/>
              <p:nvPr/>
            </p:nvSpPr>
            <p:spPr>
              <a:xfrm>
                <a:off x="115068" y="3142037"/>
                <a:ext cx="3564005" cy="472822"/>
              </a:xfrm>
              <a:prstGeom prst="rect">
                <a:avLst/>
              </a:prstGeom>
              <a:noFill/>
            </p:spPr>
            <p:txBody>
              <a:bodyPr wrap="square"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𝒮</m:t>
                        </m:r>
                      </m:e>
                      <m:sub>
                        <m:r>
                          <m:rPr>
                            <m:sty m:val="p"/>
                          </m:rPr>
                          <a:rPr lang="en-US" sz="2200" b="0" i="0" smtClean="0">
                            <a:latin typeface="Cambria Math" panose="02040503050406030204" pitchFamily="18" charset="0"/>
                          </a:rPr>
                          <m:t>ref</m:t>
                        </m:r>
                      </m:sub>
                    </m:sSub>
                  </m:oMath>
                </a14:m>
                <a:r>
                  <a:rPr lang="en-US" sz="2200" dirty="0">
                    <a:latin typeface="PT Serif" panose="020A0603040505020204" pitchFamily="18" charset="77"/>
                  </a:rPr>
                  <a:t>.Update(</a:t>
                </a:r>
                <a14:m>
                  <m:oMath xmlns:m="http://schemas.openxmlformats.org/officeDocument/2006/math">
                    <m:r>
                      <a:rPr lang="en-US" sz="2200" i="1">
                        <a:latin typeface="Cambria Math" panose="02040503050406030204" pitchFamily="18" charset="0"/>
                      </a:rPr>
                      <m:t>𝑝</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b="0" i="0" smtClean="0">
                            <a:latin typeface="Cambria Math" panose="02040503050406030204" pitchFamily="18" charset="0"/>
                          </a:rPr>
                          <m:t>ref</m:t>
                        </m:r>
                      </m:sub>
                    </m:sSub>
                    <m:r>
                      <a:rPr lang="en-US" sz="2200" i="1">
                        <a:latin typeface="Cambria Math" panose="02040503050406030204" pitchFamily="18" charset="0"/>
                      </a:rPr>
                      <m:t>, </m:t>
                    </m:r>
                    <m:d>
                      <m:dPr>
                        <m:begChr m:val="{"/>
                        <m:endChr m:val="}"/>
                        <m:ctrlPr>
                          <a:rPr lang="en-US" sz="2200" i="1">
                            <a:latin typeface="Cambria Math" panose="02040503050406030204" pitchFamily="18" charset="0"/>
                          </a:rPr>
                        </m:ctrlPr>
                      </m:dPr>
                      <m:e>
                        <m:r>
                          <a:rPr lang="en-US" sz="2200" i="1">
                            <a:latin typeface="Cambria Math" panose="02040503050406030204" pitchFamily="18" charset="0"/>
                          </a:rPr>
                          <m:t> </m:t>
                        </m:r>
                        <m:r>
                          <a:rPr lang="en-US" sz="2200" i="1">
                            <a:latin typeface="Cambria Math" panose="02040503050406030204" pitchFamily="18" charset="0"/>
                          </a:rPr>
                          <m:t>𝑠</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m:rPr>
                                <m:sty m:val="p"/>
                              </m:rPr>
                              <a:rPr lang="en-US" sz="2200" b="0" i="0" smtClean="0">
                                <a:latin typeface="Cambria Math" panose="02040503050406030204" pitchFamily="18" charset="0"/>
                              </a:rPr>
                              <m:t>ref</m:t>
                            </m:r>
                            <m:r>
                              <a:rPr lang="en-US" sz="2200" i="1">
                                <a:latin typeface="Cambria Math" panose="02040503050406030204" pitchFamily="18" charset="0"/>
                              </a:rPr>
                              <m:t>,</m:t>
                            </m:r>
                            <m:r>
                              <a:rPr lang="en-US" sz="2200" i="1">
                                <a:latin typeface="Cambria Math" panose="02040503050406030204" pitchFamily="18" charset="0"/>
                              </a:rPr>
                              <m:t>𝑖</m:t>
                            </m:r>
                          </m:sub>
                        </m:sSub>
                        <m:r>
                          <a:rPr lang="en-US" sz="2200" i="1">
                            <a:latin typeface="Cambria Math" panose="02040503050406030204" pitchFamily="18" charset="0"/>
                          </a:rPr>
                          <m:t> </m:t>
                        </m:r>
                      </m:e>
                    </m:d>
                  </m:oMath>
                </a14:m>
                <a:r>
                  <a:rPr lang="en-US" sz="2200" dirty="0">
                    <a:latin typeface="PT Serif" panose="020A0603040505020204" pitchFamily="18" charset="77"/>
                  </a:rPr>
                  <a:t>)</a:t>
                </a:r>
              </a:p>
            </p:txBody>
          </p:sp>
        </mc:Choice>
        <mc:Fallback xmlns="">
          <p:sp>
            <p:nvSpPr>
              <p:cNvPr id="12" name="TextBox 11">
                <a:extLst>
                  <a:ext uri="{FF2B5EF4-FFF2-40B4-BE49-F238E27FC236}">
                    <a16:creationId xmlns:a16="http://schemas.microsoft.com/office/drawing/2014/main" id="{E4E9297D-C396-47AA-9FB9-DF9513007417}"/>
                  </a:ext>
                </a:extLst>
              </p:cNvPr>
              <p:cNvSpPr txBox="1">
                <a:spLocks noRot="1" noChangeAspect="1" noMove="1" noResize="1" noEditPoints="1" noAdjustHandles="1" noChangeArrowheads="1" noChangeShapeType="1" noTextEdit="1"/>
              </p:cNvSpPr>
              <p:nvPr/>
            </p:nvSpPr>
            <p:spPr>
              <a:xfrm>
                <a:off x="115068" y="3142037"/>
                <a:ext cx="3564005" cy="472822"/>
              </a:xfrm>
              <a:prstGeom prst="rect">
                <a:avLst/>
              </a:prstGeom>
              <a:blipFill>
                <a:blip r:embed="rId11"/>
                <a:stretch>
                  <a:fillRect l="-356" t="-2632" r="-1068" b="-2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C38270C-C4DA-7305-D283-EE67E5BF1DA4}"/>
                  </a:ext>
                </a:extLst>
              </p:cNvPr>
              <p:cNvSpPr txBox="1"/>
              <p:nvPr/>
            </p:nvSpPr>
            <p:spPr>
              <a:xfrm>
                <a:off x="3792686" y="3105632"/>
                <a:ext cx="1305411" cy="445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b="0" i="0" smtClean="0">
                              <a:latin typeface="Cambria Math" panose="02040503050406030204" pitchFamily="18" charset="0"/>
                            </a:rPr>
                            <m:t>ref</m:t>
                          </m:r>
                          <m:r>
                            <a:rPr lang="en-US" sz="2200" b="0" i="1" smtClean="0">
                              <a:latin typeface="Cambria Math" panose="02040503050406030204" pitchFamily="18" charset="0"/>
                            </a:rPr>
                            <m:t>,1</m:t>
                          </m:r>
                        </m:sub>
                      </m:sSub>
                    </m:oMath>
                  </m:oMathPara>
                </a14:m>
                <a:endParaRPr lang="en-US" sz="2200" dirty="0"/>
              </a:p>
            </p:txBody>
          </p:sp>
        </mc:Choice>
        <mc:Fallback xmlns="">
          <p:sp>
            <p:nvSpPr>
              <p:cNvPr id="13" name="TextBox 12">
                <a:extLst>
                  <a:ext uri="{FF2B5EF4-FFF2-40B4-BE49-F238E27FC236}">
                    <a16:creationId xmlns:a16="http://schemas.microsoft.com/office/drawing/2014/main" id="{3C38270C-C4DA-7305-D283-EE67E5BF1DA4}"/>
                  </a:ext>
                </a:extLst>
              </p:cNvPr>
              <p:cNvSpPr txBox="1">
                <a:spLocks noRot="1" noChangeAspect="1" noMove="1" noResize="1" noEditPoints="1" noAdjustHandles="1" noChangeArrowheads="1" noChangeShapeType="1" noTextEdit="1"/>
              </p:cNvSpPr>
              <p:nvPr/>
            </p:nvSpPr>
            <p:spPr>
              <a:xfrm>
                <a:off x="3792686" y="3105632"/>
                <a:ext cx="1305411" cy="4456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839A6AA-C480-B36B-B269-498B935C3365}"/>
                  </a:ext>
                </a:extLst>
              </p:cNvPr>
              <p:cNvSpPr txBox="1"/>
              <p:nvPr/>
            </p:nvSpPr>
            <p:spPr>
              <a:xfrm>
                <a:off x="5574781" y="3105632"/>
                <a:ext cx="1305411" cy="4579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b="0" i="0" smtClean="0">
                              <a:latin typeface="Cambria Math" panose="02040503050406030204" pitchFamily="18" charset="0"/>
                            </a:rPr>
                            <m:t>ref</m:t>
                          </m:r>
                          <m:r>
                            <a:rPr lang="en-US" sz="2200" b="0" i="1" smtClean="0">
                              <a:latin typeface="Cambria Math" panose="02040503050406030204" pitchFamily="18" charset="0"/>
                            </a:rPr>
                            <m:t>,2</m:t>
                          </m:r>
                        </m:sub>
                      </m:sSub>
                    </m:oMath>
                  </m:oMathPara>
                </a14:m>
                <a:endParaRPr lang="en-US" sz="2200" dirty="0"/>
              </a:p>
            </p:txBody>
          </p:sp>
        </mc:Choice>
        <mc:Fallback xmlns="">
          <p:sp>
            <p:nvSpPr>
              <p:cNvPr id="14" name="TextBox 13">
                <a:extLst>
                  <a:ext uri="{FF2B5EF4-FFF2-40B4-BE49-F238E27FC236}">
                    <a16:creationId xmlns:a16="http://schemas.microsoft.com/office/drawing/2014/main" id="{D839A6AA-C480-B36B-B269-498B935C3365}"/>
                  </a:ext>
                </a:extLst>
              </p:cNvPr>
              <p:cNvSpPr txBox="1">
                <a:spLocks noRot="1" noChangeAspect="1" noMove="1" noResize="1" noEditPoints="1" noAdjustHandles="1" noChangeArrowheads="1" noChangeShapeType="1" noTextEdit="1"/>
              </p:cNvSpPr>
              <p:nvPr/>
            </p:nvSpPr>
            <p:spPr>
              <a:xfrm>
                <a:off x="5574781" y="3105632"/>
                <a:ext cx="1305411" cy="45794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ED61ED4-4303-D0FA-6A3B-EB6AE87CFBF0}"/>
                  </a:ext>
                </a:extLst>
              </p:cNvPr>
              <p:cNvSpPr txBox="1"/>
              <p:nvPr/>
            </p:nvSpPr>
            <p:spPr>
              <a:xfrm>
                <a:off x="7335326" y="3105632"/>
                <a:ext cx="1305411" cy="445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a:latin typeface="Cambria Math" panose="02040503050406030204" pitchFamily="18" charset="0"/>
                            </a:rPr>
                            <m:t>ref</m:t>
                          </m:r>
                          <m:r>
                            <a:rPr lang="en-US" sz="2200" b="0" i="1" smtClean="0">
                              <a:latin typeface="Cambria Math" panose="02040503050406030204" pitchFamily="18" charset="0"/>
                            </a:rPr>
                            <m:t>,3</m:t>
                          </m:r>
                        </m:sub>
                      </m:sSub>
                    </m:oMath>
                  </m:oMathPara>
                </a14:m>
                <a:endParaRPr lang="en-US" sz="2200" dirty="0"/>
              </a:p>
            </p:txBody>
          </p:sp>
        </mc:Choice>
        <mc:Fallback xmlns="">
          <p:sp>
            <p:nvSpPr>
              <p:cNvPr id="15" name="TextBox 14">
                <a:extLst>
                  <a:ext uri="{FF2B5EF4-FFF2-40B4-BE49-F238E27FC236}">
                    <a16:creationId xmlns:a16="http://schemas.microsoft.com/office/drawing/2014/main" id="{0ED61ED4-4303-D0FA-6A3B-EB6AE87CFBF0}"/>
                  </a:ext>
                </a:extLst>
              </p:cNvPr>
              <p:cNvSpPr txBox="1">
                <a:spLocks noRot="1" noChangeAspect="1" noMove="1" noResize="1" noEditPoints="1" noAdjustHandles="1" noChangeArrowheads="1" noChangeShapeType="1" noTextEdit="1"/>
              </p:cNvSpPr>
              <p:nvPr/>
            </p:nvSpPr>
            <p:spPr>
              <a:xfrm>
                <a:off x="7335326" y="3105632"/>
                <a:ext cx="1305411" cy="44569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2D1E102-6518-0AAA-E764-7C0765608C74}"/>
                  </a:ext>
                </a:extLst>
              </p:cNvPr>
              <p:cNvSpPr txBox="1"/>
              <p:nvPr/>
            </p:nvSpPr>
            <p:spPr>
              <a:xfrm>
                <a:off x="76299" y="3915009"/>
                <a:ext cx="3422110" cy="909673"/>
              </a:xfrm>
              <a:prstGeom prst="rect">
                <a:avLst/>
              </a:prstGeom>
              <a:noFill/>
            </p:spPr>
            <p:txBody>
              <a:bodyPr wrap="square" rtlCol="0">
                <a:spAutoFit/>
              </a:bodyPr>
              <a:lstStyle/>
              <a:p>
                <a:pPr>
                  <a:lnSpc>
                    <a:spcPct val="120000"/>
                  </a:lnSpc>
                </a:pPr>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𝒮</m:t>
                        </m:r>
                      </m:e>
                      <m:sub>
                        <m:r>
                          <m:rPr>
                            <m:sty m:val="p"/>
                          </m:rPr>
                          <a:rPr lang="en-US" sz="2200" b="0" i="0" smtClean="0">
                            <a:latin typeface="Cambria Math" panose="02040503050406030204" pitchFamily="18" charset="0"/>
                          </a:rPr>
                          <m:t>ref</m:t>
                        </m:r>
                      </m:sub>
                    </m:sSub>
                  </m:oMath>
                </a14:m>
                <a:r>
                  <a:rPr lang="en-US" sz="2200" dirty="0">
                    <a:latin typeface="PT Serif" panose="020A0603040505020204" pitchFamily="18" charset="77"/>
                  </a:rPr>
                  <a:t>.Sign( {</a:t>
                </a:r>
                <a14:m>
                  <m:oMath xmlns:m="http://schemas.openxmlformats.org/officeDocument/2006/math">
                    <m:r>
                      <a:rPr lang="en-US" sz="2200" i="1">
                        <a:latin typeface="Cambria Math" panose="02040503050406030204" pitchFamily="18" charset="0"/>
                      </a:rPr>
                      <m:t>𝑠</m:t>
                    </m:r>
                    <m:sSubSup>
                      <m:sSubSupPr>
                        <m:ctrlPr>
                          <a:rPr lang="en-US" sz="2200" b="0" i="1" smtClean="0">
                            <a:latin typeface="Cambria Math" panose="02040503050406030204" pitchFamily="18" charset="0"/>
                          </a:rPr>
                        </m:ctrlPr>
                      </m:sSubSupPr>
                      <m:e>
                        <m:r>
                          <a:rPr lang="en-US" sz="2200" i="1">
                            <a:latin typeface="Cambria Math" panose="02040503050406030204" pitchFamily="18" charset="0"/>
                          </a:rPr>
                          <m:t>𝑘</m:t>
                        </m:r>
                      </m:e>
                      <m:sub>
                        <m:r>
                          <m:rPr>
                            <m:sty m:val="p"/>
                          </m:rPr>
                          <a:rPr lang="en-US" sz="2200" b="0" i="0" smtClean="0">
                            <a:latin typeface="Cambria Math" panose="02040503050406030204" pitchFamily="18" charset="0"/>
                          </a:rPr>
                          <m:t>ref</m:t>
                        </m:r>
                        <m:r>
                          <a:rPr lang="en-US" sz="2200" i="1">
                            <a:latin typeface="Cambria Math" panose="02040503050406030204" pitchFamily="18" charset="0"/>
                          </a:rPr>
                          <m:t>,</m:t>
                        </m:r>
                        <m:r>
                          <a:rPr lang="en-US" sz="2200" b="0" i="1" smtClean="0">
                            <a:latin typeface="Cambria Math" panose="02040503050406030204" pitchFamily="18" charset="0"/>
                          </a:rPr>
                          <m:t>𝑖</m:t>
                        </m:r>
                      </m:sub>
                      <m:sup>
                        <m:r>
                          <a:rPr lang="en-US" sz="2200" b="0" i="1" smtClean="0">
                            <a:latin typeface="Cambria Math" panose="02040503050406030204" pitchFamily="18" charset="0"/>
                          </a:rPr>
                          <m:t>′</m:t>
                        </m:r>
                      </m:sup>
                    </m:sSubSup>
                  </m:oMath>
                </a14:m>
                <a:r>
                  <a:rPr lang="en-US" sz="2200" dirty="0">
                    <a:latin typeface="PT Serif" panose="020A0603040505020204" pitchFamily="18" charset="77"/>
                  </a:rPr>
                  <a:t>}, </a:t>
                </a:r>
                <a14:m>
                  <m:oMath xmlns:m="http://schemas.openxmlformats.org/officeDocument/2006/math">
                    <m:r>
                      <a:rPr lang="en-US" sz="2200" i="1">
                        <a:latin typeface="Cambria Math" panose="02040503050406030204" pitchFamily="18" charset="0"/>
                      </a:rPr>
                      <m:t>𝑝</m:t>
                    </m:r>
                    <m:sSubSup>
                      <m:sSubSupPr>
                        <m:ctrlPr>
                          <a:rPr lang="en-US" sz="2200" b="0" i="1" smtClean="0">
                            <a:latin typeface="Cambria Math" panose="02040503050406030204" pitchFamily="18" charset="0"/>
                          </a:rPr>
                        </m:ctrlPr>
                      </m:sSubSupPr>
                      <m:e>
                        <m:r>
                          <a:rPr lang="en-US" sz="2200" i="1">
                            <a:latin typeface="Cambria Math" panose="02040503050406030204" pitchFamily="18" charset="0"/>
                          </a:rPr>
                          <m:t>𝑘</m:t>
                        </m:r>
                      </m:e>
                      <m:sub>
                        <m:r>
                          <m:rPr>
                            <m:sty m:val="p"/>
                          </m:rPr>
                          <a:rPr lang="en-US" sz="2200" b="0" i="0" smtClean="0">
                            <a:latin typeface="Cambria Math" panose="02040503050406030204" pitchFamily="18" charset="0"/>
                          </a:rPr>
                          <m:t>acc</m:t>
                        </m:r>
                      </m:sub>
                      <m:sup>
                        <m:r>
                          <a:rPr lang="en-US" sz="2200" b="0" i="1" smtClean="0">
                            <a:latin typeface="Cambria Math" panose="02040503050406030204" pitchFamily="18" charset="0"/>
                          </a:rPr>
                          <m:t>′</m:t>
                        </m:r>
                      </m:sup>
                    </m:sSubSup>
                  </m:oMath>
                </a14:m>
                <a:r>
                  <a:rPr lang="en-US" sz="2200" dirty="0">
                    <a:latin typeface="PT Serif" panose="020A0603040505020204" pitchFamily="18" charset="77"/>
                  </a:rPr>
                  <a:t> ),</a:t>
                </a:r>
              </a:p>
              <a:p>
                <a:pPr>
                  <a:lnSpc>
                    <a:spcPct val="120000"/>
                  </a:lnSpc>
                </a:pP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𝒮</m:t>
                        </m:r>
                      </m:e>
                      <m:sub>
                        <m:r>
                          <m:rPr>
                            <m:sty m:val="p"/>
                          </m:rPr>
                          <a:rPr lang="en-US" sz="2200" b="0" i="0" smtClean="0">
                            <a:latin typeface="Cambria Math" panose="02040503050406030204" pitchFamily="18" charset="0"/>
                          </a:rPr>
                          <m:t>r</m:t>
                        </m:r>
                        <m:r>
                          <m:rPr>
                            <m:sty m:val="p"/>
                          </m:rPr>
                          <a:rPr lang="en-US" sz="2200" i="0">
                            <a:latin typeface="Cambria Math" panose="02040503050406030204" pitchFamily="18" charset="0"/>
                          </a:rPr>
                          <m:t>ef</m:t>
                        </m:r>
                      </m:sub>
                    </m:sSub>
                  </m:oMath>
                </a14:m>
                <a:r>
                  <a:rPr lang="en-US" sz="2200" dirty="0">
                    <a:latin typeface="PT Serif" panose="020A0603040505020204" pitchFamily="18" charset="77"/>
                  </a:rPr>
                  <a:t>.Combine(·)</a:t>
                </a:r>
              </a:p>
            </p:txBody>
          </p:sp>
        </mc:Choice>
        <mc:Fallback xmlns="">
          <p:sp>
            <p:nvSpPr>
              <p:cNvPr id="18" name="TextBox 17">
                <a:extLst>
                  <a:ext uri="{FF2B5EF4-FFF2-40B4-BE49-F238E27FC236}">
                    <a16:creationId xmlns:a16="http://schemas.microsoft.com/office/drawing/2014/main" id="{22D1E102-6518-0AAA-E764-7C0765608C74}"/>
                  </a:ext>
                </a:extLst>
              </p:cNvPr>
              <p:cNvSpPr txBox="1">
                <a:spLocks noRot="1" noChangeAspect="1" noMove="1" noResize="1" noEditPoints="1" noAdjustHandles="1" noChangeArrowheads="1" noChangeShapeType="1" noTextEdit="1"/>
              </p:cNvSpPr>
              <p:nvPr/>
            </p:nvSpPr>
            <p:spPr>
              <a:xfrm>
                <a:off x="76299" y="3915009"/>
                <a:ext cx="3422110" cy="909673"/>
              </a:xfrm>
              <a:prstGeom prst="rect">
                <a:avLst/>
              </a:prstGeom>
              <a:blipFill>
                <a:blip r:embed="rId15"/>
                <a:stretch>
                  <a:fillRect l="-370" b="-13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8187E50-E8DC-B680-C28A-0256C6C2C2D4}"/>
                  </a:ext>
                </a:extLst>
              </p:cNvPr>
              <p:cNvSpPr txBox="1"/>
              <p:nvPr/>
            </p:nvSpPr>
            <p:spPr>
              <a:xfrm>
                <a:off x="3780138" y="4043353"/>
                <a:ext cx="1305411" cy="4569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𝑝𝑘</m:t>
                          </m:r>
                        </m:sub>
                      </m:sSub>
                    </m:oMath>
                  </m:oMathPara>
                </a14:m>
                <a:endParaRPr lang="en-US" sz="2200" dirty="0"/>
              </a:p>
            </p:txBody>
          </p:sp>
        </mc:Choice>
        <mc:Fallback xmlns="">
          <p:sp>
            <p:nvSpPr>
              <p:cNvPr id="19" name="TextBox 18">
                <a:extLst>
                  <a:ext uri="{FF2B5EF4-FFF2-40B4-BE49-F238E27FC236}">
                    <a16:creationId xmlns:a16="http://schemas.microsoft.com/office/drawing/2014/main" id="{B8187E50-E8DC-B680-C28A-0256C6C2C2D4}"/>
                  </a:ext>
                </a:extLst>
              </p:cNvPr>
              <p:cNvSpPr txBox="1">
                <a:spLocks noRot="1" noChangeAspect="1" noMove="1" noResize="1" noEditPoints="1" noAdjustHandles="1" noChangeArrowheads="1" noChangeShapeType="1" noTextEdit="1"/>
              </p:cNvSpPr>
              <p:nvPr/>
            </p:nvSpPr>
            <p:spPr>
              <a:xfrm>
                <a:off x="3780138" y="4043353"/>
                <a:ext cx="1305411" cy="456985"/>
              </a:xfrm>
              <a:prstGeom prst="rect">
                <a:avLst/>
              </a:prstGeom>
              <a:blipFill>
                <a:blip r:embed="rId16"/>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2395C95-7C50-CD15-B882-AE5E04A3BB1B}"/>
                  </a:ext>
                </a:extLst>
              </p:cNvPr>
              <p:cNvSpPr txBox="1"/>
              <p:nvPr/>
            </p:nvSpPr>
            <p:spPr>
              <a:xfrm>
                <a:off x="5562233" y="4043353"/>
                <a:ext cx="1305411" cy="4569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𝑝𝑘</m:t>
                          </m:r>
                        </m:sub>
                      </m:sSub>
                    </m:oMath>
                  </m:oMathPara>
                </a14:m>
                <a:endParaRPr lang="en-US" sz="2200" dirty="0"/>
              </a:p>
            </p:txBody>
          </p:sp>
        </mc:Choice>
        <mc:Fallback xmlns="">
          <p:sp>
            <p:nvSpPr>
              <p:cNvPr id="20" name="TextBox 19">
                <a:extLst>
                  <a:ext uri="{FF2B5EF4-FFF2-40B4-BE49-F238E27FC236}">
                    <a16:creationId xmlns:a16="http://schemas.microsoft.com/office/drawing/2014/main" id="{D2395C95-7C50-CD15-B882-AE5E04A3BB1B}"/>
                  </a:ext>
                </a:extLst>
              </p:cNvPr>
              <p:cNvSpPr txBox="1">
                <a:spLocks noRot="1" noChangeAspect="1" noMove="1" noResize="1" noEditPoints="1" noAdjustHandles="1" noChangeArrowheads="1" noChangeShapeType="1" noTextEdit="1"/>
              </p:cNvSpPr>
              <p:nvPr/>
            </p:nvSpPr>
            <p:spPr>
              <a:xfrm>
                <a:off x="5562233" y="4043353"/>
                <a:ext cx="1305411" cy="456985"/>
              </a:xfrm>
              <a:prstGeom prst="rect">
                <a:avLst/>
              </a:prstGeom>
              <a:blipFill>
                <a:blip r:embed="rId17"/>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A367B1B-661C-9B55-D0BD-C446F44AA39C}"/>
                  </a:ext>
                </a:extLst>
              </p:cNvPr>
              <p:cNvSpPr txBox="1"/>
              <p:nvPr/>
            </p:nvSpPr>
            <p:spPr>
              <a:xfrm>
                <a:off x="7322778" y="4043353"/>
                <a:ext cx="1305411" cy="4569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𝑝𝑘</m:t>
                          </m:r>
                        </m:sub>
                      </m:sSub>
                    </m:oMath>
                  </m:oMathPara>
                </a14:m>
                <a:endParaRPr lang="en-US" sz="2200" dirty="0"/>
              </a:p>
            </p:txBody>
          </p:sp>
        </mc:Choice>
        <mc:Fallback xmlns="">
          <p:sp>
            <p:nvSpPr>
              <p:cNvPr id="21" name="TextBox 20">
                <a:extLst>
                  <a:ext uri="{FF2B5EF4-FFF2-40B4-BE49-F238E27FC236}">
                    <a16:creationId xmlns:a16="http://schemas.microsoft.com/office/drawing/2014/main" id="{EA367B1B-661C-9B55-D0BD-C446F44AA39C}"/>
                  </a:ext>
                </a:extLst>
              </p:cNvPr>
              <p:cNvSpPr txBox="1">
                <a:spLocks noRot="1" noChangeAspect="1" noMove="1" noResize="1" noEditPoints="1" noAdjustHandles="1" noChangeArrowheads="1" noChangeShapeType="1" noTextEdit="1"/>
              </p:cNvSpPr>
              <p:nvPr/>
            </p:nvSpPr>
            <p:spPr>
              <a:xfrm>
                <a:off x="7322778" y="4043353"/>
                <a:ext cx="1305411" cy="456985"/>
              </a:xfrm>
              <a:prstGeom prst="rect">
                <a:avLst/>
              </a:prstGeom>
              <a:blipFill>
                <a:blip r:embed="rId18"/>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AFB9571-BF13-8879-367E-2ECA3D4698D6}"/>
                  </a:ext>
                </a:extLst>
              </p:cNvPr>
              <p:cNvSpPr txBox="1"/>
              <p:nvPr/>
            </p:nvSpPr>
            <p:spPr>
              <a:xfrm>
                <a:off x="6561646" y="688656"/>
                <a:ext cx="2396479" cy="430887"/>
              </a:xfrm>
              <a:prstGeom prst="rect">
                <a:avLst/>
              </a:prstGeom>
              <a:noFill/>
            </p:spPr>
            <p:txBody>
              <a:bodyPr wrap="square" rtlCol="0">
                <a:spAutoFit/>
              </a:bodyPr>
              <a:lstStyle/>
              <a:p>
                <a:pPr algn="ctr"/>
                <a:r>
                  <a:rPr lang="en-US" sz="2200" dirty="0">
                    <a:latin typeface="PT Serif" panose="020A0603040505020204" pitchFamily="18" charset="77"/>
                  </a:rPr>
                  <a:t>Public Key: </a:t>
                </a:r>
                <a14:m>
                  <m:oMath xmlns:m="http://schemas.openxmlformats.org/officeDocument/2006/math">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m:rPr>
                            <m:sty m:val="p"/>
                          </m:rPr>
                          <a:rPr lang="en-US" sz="2200" b="0" i="0" smtClean="0">
                            <a:latin typeface="Cambria Math" panose="02040503050406030204" pitchFamily="18" charset="0"/>
                          </a:rPr>
                          <m:t>ref</m:t>
                        </m:r>
                      </m:sub>
                    </m:sSub>
                  </m:oMath>
                </a14:m>
                <a:endParaRPr lang="en-US" sz="2200" dirty="0"/>
              </a:p>
            </p:txBody>
          </p:sp>
        </mc:Choice>
        <mc:Fallback xmlns="">
          <p:sp>
            <p:nvSpPr>
              <p:cNvPr id="29" name="TextBox 28">
                <a:extLst>
                  <a:ext uri="{FF2B5EF4-FFF2-40B4-BE49-F238E27FC236}">
                    <a16:creationId xmlns:a16="http://schemas.microsoft.com/office/drawing/2014/main" id="{CAFB9571-BF13-8879-367E-2ECA3D4698D6}"/>
                  </a:ext>
                </a:extLst>
              </p:cNvPr>
              <p:cNvSpPr txBox="1">
                <a:spLocks noRot="1" noChangeAspect="1" noMove="1" noResize="1" noEditPoints="1" noAdjustHandles="1" noChangeArrowheads="1" noChangeShapeType="1" noTextEdit="1"/>
              </p:cNvSpPr>
              <p:nvPr/>
            </p:nvSpPr>
            <p:spPr>
              <a:xfrm>
                <a:off x="6561646" y="688656"/>
                <a:ext cx="2396479" cy="430887"/>
              </a:xfrm>
              <a:prstGeom prst="rect">
                <a:avLst/>
              </a:prstGeom>
              <a:blipFill>
                <a:blip r:embed="rId19"/>
                <a:stretch>
                  <a:fillRect t="-11429" b="-25714"/>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1293C0C4-FCE6-7B0A-6FE5-C868419F31D9}"/>
              </a:ext>
            </a:extLst>
          </p:cNvPr>
          <p:cNvCxnSpPr>
            <a:cxnSpLocks/>
          </p:cNvCxnSpPr>
          <p:nvPr/>
        </p:nvCxnSpPr>
        <p:spPr>
          <a:xfrm>
            <a:off x="3848045" y="2219308"/>
            <a:ext cx="1305411"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C9A5BA6-59DA-1F07-02AE-A44BF2DAE6F9}"/>
                  </a:ext>
                </a:extLst>
              </p:cNvPr>
              <p:cNvSpPr txBox="1"/>
              <p:nvPr/>
            </p:nvSpPr>
            <p:spPr>
              <a:xfrm>
                <a:off x="3771172" y="2384855"/>
                <a:ext cx="1305411" cy="4520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Sup>
                        <m:sSubSupPr>
                          <m:ctrlPr>
                            <a:rPr lang="en-US" sz="2200" b="0" i="1" smtClean="0">
                              <a:latin typeface="Cambria Math" panose="02040503050406030204" pitchFamily="18" charset="0"/>
                            </a:rPr>
                          </m:ctrlPr>
                        </m:sSubSupPr>
                        <m:e>
                          <m:r>
                            <a:rPr lang="en-US" sz="2200" b="0" i="1" smtClean="0">
                              <a:latin typeface="Cambria Math" panose="02040503050406030204" pitchFamily="18" charset="0"/>
                            </a:rPr>
                            <m:t>𝑘</m:t>
                          </m:r>
                        </m:e>
                        <m:sub>
                          <m:r>
                            <m:rPr>
                              <m:sty m:val="p"/>
                            </m:rPr>
                            <a:rPr lang="en-US" sz="2200" b="0" i="0" smtClean="0">
                              <a:latin typeface="Cambria Math" panose="02040503050406030204" pitchFamily="18" charset="0"/>
                            </a:rPr>
                            <m:t>acc</m:t>
                          </m:r>
                        </m:sub>
                        <m:sup>
                          <m:r>
                            <a:rPr lang="en-US" sz="2200" b="0" i="1" smtClean="0">
                              <a:latin typeface="Cambria Math" panose="02040503050406030204" pitchFamily="18" charset="0"/>
                            </a:rPr>
                            <m:t>′</m:t>
                          </m:r>
                        </m:sup>
                      </m:sSubSup>
                      <m:r>
                        <a:rPr lang="en-US" sz="2200" b="0" i="1" smtClean="0">
                          <a:latin typeface="Cambria Math" panose="02040503050406030204" pitchFamily="18" charset="0"/>
                        </a:rPr>
                        <m:t> , </m:t>
                      </m:r>
                      <m:r>
                        <a:rPr lang="en-US" sz="2200" b="0" i="1" smtClean="0">
                          <a:latin typeface="Cambria Math" panose="02040503050406030204" pitchFamily="18" charset="0"/>
                        </a:rPr>
                        <m:t>𝑠</m:t>
                      </m:r>
                      <m:sSubSup>
                        <m:sSubSupPr>
                          <m:ctrlPr>
                            <a:rPr lang="en-US" sz="2200" b="0" i="1" smtClean="0">
                              <a:latin typeface="Cambria Math" panose="02040503050406030204" pitchFamily="18" charset="0"/>
                            </a:rPr>
                          </m:ctrlPr>
                        </m:sSubSupPr>
                        <m:e>
                          <m:r>
                            <a:rPr lang="en-US" sz="2200" b="0" i="1" smtClean="0">
                              <a:latin typeface="Cambria Math" panose="02040503050406030204" pitchFamily="18" charset="0"/>
                            </a:rPr>
                            <m:t>𝑘</m:t>
                          </m:r>
                        </m:e>
                        <m:sub>
                          <m:r>
                            <m:rPr>
                              <m:sty m:val="p"/>
                            </m:rPr>
                            <a:rPr lang="en-US" sz="2200">
                              <a:latin typeface="Cambria Math" panose="02040503050406030204" pitchFamily="18" charset="0"/>
                            </a:rPr>
                            <m:t>acc</m:t>
                          </m:r>
                          <m:r>
                            <a:rPr lang="en-US" sz="2200" b="0" i="1" smtClean="0">
                              <a:latin typeface="Cambria Math" panose="02040503050406030204" pitchFamily="18" charset="0"/>
                            </a:rPr>
                            <m:t>,1</m:t>
                          </m:r>
                        </m:sub>
                        <m:sup>
                          <m:r>
                            <a:rPr lang="en-US" sz="2200" b="0" i="1" smtClean="0">
                              <a:latin typeface="Cambria Math" panose="02040503050406030204" pitchFamily="18" charset="0"/>
                            </a:rPr>
                            <m:t>′</m:t>
                          </m:r>
                        </m:sup>
                      </m:sSubSup>
                    </m:oMath>
                  </m:oMathPara>
                </a14:m>
                <a:endParaRPr lang="en-US" sz="2200" dirty="0"/>
              </a:p>
            </p:txBody>
          </p:sp>
        </mc:Choice>
        <mc:Fallback xmlns="">
          <p:sp>
            <p:nvSpPr>
              <p:cNvPr id="31" name="TextBox 30">
                <a:extLst>
                  <a:ext uri="{FF2B5EF4-FFF2-40B4-BE49-F238E27FC236}">
                    <a16:creationId xmlns:a16="http://schemas.microsoft.com/office/drawing/2014/main" id="{1C9A5BA6-59DA-1F07-02AE-A44BF2DAE6F9}"/>
                  </a:ext>
                </a:extLst>
              </p:cNvPr>
              <p:cNvSpPr txBox="1">
                <a:spLocks noRot="1" noChangeAspect="1" noMove="1" noResize="1" noEditPoints="1" noAdjustHandles="1" noChangeArrowheads="1" noChangeShapeType="1" noTextEdit="1"/>
              </p:cNvSpPr>
              <p:nvPr/>
            </p:nvSpPr>
            <p:spPr>
              <a:xfrm>
                <a:off x="3771172" y="2384855"/>
                <a:ext cx="1305411" cy="452047"/>
              </a:xfrm>
              <a:prstGeom prst="rect">
                <a:avLst/>
              </a:prstGeom>
              <a:blipFill>
                <a:blip r:embed="rId20"/>
                <a:stretch>
                  <a:fillRect l="-971" r="-32039" b="-13514"/>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58807D3C-9148-92BD-D97C-832EF0FFA50C}"/>
              </a:ext>
            </a:extLst>
          </p:cNvPr>
          <p:cNvCxnSpPr/>
          <p:nvPr/>
        </p:nvCxnSpPr>
        <p:spPr>
          <a:xfrm>
            <a:off x="5628690" y="2233650"/>
            <a:ext cx="1305411"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B203E25-EF6F-95BC-40C0-D583834BF531}"/>
                  </a:ext>
                </a:extLst>
              </p:cNvPr>
              <p:cNvSpPr txBox="1"/>
              <p:nvPr/>
            </p:nvSpPr>
            <p:spPr>
              <a:xfrm>
                <a:off x="5551817" y="2410627"/>
                <a:ext cx="1305411" cy="4520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Sup>
                        <m:sSubSupPr>
                          <m:ctrlPr>
                            <a:rPr lang="en-US" sz="2200" b="0" i="1" smtClean="0">
                              <a:latin typeface="Cambria Math" panose="02040503050406030204" pitchFamily="18" charset="0"/>
                            </a:rPr>
                          </m:ctrlPr>
                        </m:sSubSupPr>
                        <m:e>
                          <m:r>
                            <a:rPr lang="en-US" sz="2200" b="0" i="1" smtClean="0">
                              <a:latin typeface="Cambria Math" panose="02040503050406030204" pitchFamily="18" charset="0"/>
                            </a:rPr>
                            <m:t>𝑘</m:t>
                          </m:r>
                        </m:e>
                        <m:sub>
                          <m:r>
                            <m:rPr>
                              <m:sty m:val="p"/>
                            </m:rPr>
                            <a:rPr lang="en-US" sz="2200">
                              <a:latin typeface="Cambria Math" panose="02040503050406030204" pitchFamily="18" charset="0"/>
                            </a:rPr>
                            <m:t>acc</m:t>
                          </m:r>
                        </m:sub>
                        <m:sup>
                          <m:r>
                            <a:rPr lang="en-US" sz="2200" b="0" i="1" smtClean="0">
                              <a:latin typeface="Cambria Math" panose="02040503050406030204" pitchFamily="18" charset="0"/>
                            </a:rPr>
                            <m:t>′</m:t>
                          </m:r>
                        </m:sup>
                      </m:sSubSup>
                      <m:r>
                        <a:rPr lang="en-US" sz="2200" b="0" i="1" smtClean="0">
                          <a:latin typeface="Cambria Math" panose="02040503050406030204" pitchFamily="18" charset="0"/>
                        </a:rPr>
                        <m:t> , </m:t>
                      </m:r>
                      <m:r>
                        <a:rPr lang="en-US" sz="2200" b="0" i="1" smtClean="0">
                          <a:latin typeface="Cambria Math" panose="02040503050406030204" pitchFamily="18" charset="0"/>
                        </a:rPr>
                        <m:t>𝑠</m:t>
                      </m:r>
                      <m:sSubSup>
                        <m:sSubSupPr>
                          <m:ctrlPr>
                            <a:rPr lang="en-US" sz="2200" b="0" i="1" smtClean="0">
                              <a:latin typeface="Cambria Math" panose="02040503050406030204" pitchFamily="18" charset="0"/>
                            </a:rPr>
                          </m:ctrlPr>
                        </m:sSubSupPr>
                        <m:e>
                          <m:r>
                            <a:rPr lang="en-US" sz="2200" b="0" i="1" smtClean="0">
                              <a:latin typeface="Cambria Math" panose="02040503050406030204" pitchFamily="18" charset="0"/>
                            </a:rPr>
                            <m:t>𝑘</m:t>
                          </m:r>
                        </m:e>
                        <m:sub>
                          <m:r>
                            <m:rPr>
                              <m:sty m:val="p"/>
                            </m:rPr>
                            <a:rPr lang="en-US" sz="2200">
                              <a:latin typeface="Cambria Math" panose="02040503050406030204" pitchFamily="18" charset="0"/>
                            </a:rPr>
                            <m:t>acc</m:t>
                          </m:r>
                          <m:r>
                            <a:rPr lang="en-US" sz="2200" b="0" i="1" smtClean="0">
                              <a:latin typeface="Cambria Math" panose="02040503050406030204" pitchFamily="18" charset="0"/>
                            </a:rPr>
                            <m:t>,2</m:t>
                          </m:r>
                        </m:sub>
                        <m:sup>
                          <m:r>
                            <a:rPr lang="en-US" sz="2200" b="0" i="1" smtClean="0">
                              <a:latin typeface="Cambria Math" panose="02040503050406030204" pitchFamily="18" charset="0"/>
                            </a:rPr>
                            <m:t>′</m:t>
                          </m:r>
                        </m:sup>
                      </m:sSubSup>
                    </m:oMath>
                  </m:oMathPara>
                </a14:m>
                <a:endParaRPr lang="en-US" sz="2200" dirty="0"/>
              </a:p>
            </p:txBody>
          </p:sp>
        </mc:Choice>
        <mc:Fallback xmlns="">
          <p:sp>
            <p:nvSpPr>
              <p:cNvPr id="33" name="TextBox 32">
                <a:extLst>
                  <a:ext uri="{FF2B5EF4-FFF2-40B4-BE49-F238E27FC236}">
                    <a16:creationId xmlns:a16="http://schemas.microsoft.com/office/drawing/2014/main" id="{0B203E25-EF6F-95BC-40C0-D583834BF531}"/>
                  </a:ext>
                </a:extLst>
              </p:cNvPr>
              <p:cNvSpPr txBox="1">
                <a:spLocks noRot="1" noChangeAspect="1" noMove="1" noResize="1" noEditPoints="1" noAdjustHandles="1" noChangeArrowheads="1" noChangeShapeType="1" noTextEdit="1"/>
              </p:cNvSpPr>
              <p:nvPr/>
            </p:nvSpPr>
            <p:spPr>
              <a:xfrm>
                <a:off x="5551817" y="2410627"/>
                <a:ext cx="1305411" cy="452047"/>
              </a:xfrm>
              <a:prstGeom prst="rect">
                <a:avLst/>
              </a:prstGeom>
              <a:blipFill>
                <a:blip r:embed="rId21"/>
                <a:stretch>
                  <a:fillRect l="-971" r="-33010" b="-13514"/>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E523376B-E0C8-A524-827C-994A46026BE0}"/>
              </a:ext>
            </a:extLst>
          </p:cNvPr>
          <p:cNvCxnSpPr/>
          <p:nvPr/>
        </p:nvCxnSpPr>
        <p:spPr>
          <a:xfrm>
            <a:off x="7421838" y="2241428"/>
            <a:ext cx="1305411"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9F68968-5B14-D3AE-28C1-D8F385AE1830}"/>
                  </a:ext>
                </a:extLst>
              </p:cNvPr>
              <p:cNvSpPr txBox="1"/>
              <p:nvPr/>
            </p:nvSpPr>
            <p:spPr>
              <a:xfrm>
                <a:off x="7333535" y="2418405"/>
                <a:ext cx="1305411" cy="4520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Sup>
                        <m:sSubSupPr>
                          <m:ctrlPr>
                            <a:rPr lang="en-US" sz="2200" b="0" i="1" smtClean="0">
                              <a:latin typeface="Cambria Math" panose="02040503050406030204" pitchFamily="18" charset="0"/>
                            </a:rPr>
                          </m:ctrlPr>
                        </m:sSubSupPr>
                        <m:e>
                          <m:r>
                            <a:rPr lang="en-US" sz="2200" b="0" i="1" smtClean="0">
                              <a:latin typeface="Cambria Math" panose="02040503050406030204" pitchFamily="18" charset="0"/>
                            </a:rPr>
                            <m:t>𝑘</m:t>
                          </m:r>
                        </m:e>
                        <m:sub>
                          <m:r>
                            <m:rPr>
                              <m:sty m:val="p"/>
                            </m:rPr>
                            <a:rPr lang="en-US" sz="2200">
                              <a:latin typeface="Cambria Math" panose="02040503050406030204" pitchFamily="18" charset="0"/>
                            </a:rPr>
                            <m:t>acc</m:t>
                          </m:r>
                        </m:sub>
                        <m:sup>
                          <m:r>
                            <a:rPr lang="en-US" sz="2200" b="0" i="1" smtClean="0">
                              <a:latin typeface="Cambria Math" panose="02040503050406030204" pitchFamily="18" charset="0"/>
                            </a:rPr>
                            <m:t>′</m:t>
                          </m:r>
                        </m:sup>
                      </m:sSubSup>
                      <m:r>
                        <a:rPr lang="en-US" sz="2200" b="0" i="1" smtClean="0">
                          <a:latin typeface="Cambria Math" panose="02040503050406030204" pitchFamily="18" charset="0"/>
                        </a:rPr>
                        <m:t> , </m:t>
                      </m:r>
                      <m:r>
                        <a:rPr lang="en-US" sz="2200" b="0" i="1" smtClean="0">
                          <a:latin typeface="Cambria Math" panose="02040503050406030204" pitchFamily="18" charset="0"/>
                        </a:rPr>
                        <m:t>𝑠</m:t>
                      </m:r>
                      <m:sSubSup>
                        <m:sSubSupPr>
                          <m:ctrlPr>
                            <a:rPr lang="en-US" sz="2200" b="0" i="1" smtClean="0">
                              <a:latin typeface="Cambria Math" panose="02040503050406030204" pitchFamily="18" charset="0"/>
                            </a:rPr>
                          </m:ctrlPr>
                        </m:sSubSupPr>
                        <m:e>
                          <m:r>
                            <a:rPr lang="en-US" sz="2200" b="0" i="1" smtClean="0">
                              <a:latin typeface="Cambria Math" panose="02040503050406030204" pitchFamily="18" charset="0"/>
                            </a:rPr>
                            <m:t>𝑘</m:t>
                          </m:r>
                        </m:e>
                        <m:sub>
                          <m:r>
                            <m:rPr>
                              <m:sty m:val="p"/>
                            </m:rPr>
                            <a:rPr lang="en-US" sz="2200">
                              <a:latin typeface="Cambria Math" panose="02040503050406030204" pitchFamily="18" charset="0"/>
                            </a:rPr>
                            <m:t>acc</m:t>
                          </m:r>
                          <m:r>
                            <a:rPr lang="en-US" sz="2200" b="0" i="1" smtClean="0">
                              <a:latin typeface="Cambria Math" panose="02040503050406030204" pitchFamily="18" charset="0"/>
                            </a:rPr>
                            <m:t>,3</m:t>
                          </m:r>
                        </m:sub>
                        <m:sup>
                          <m:r>
                            <a:rPr lang="en-US" sz="2200" b="0" i="1" smtClean="0">
                              <a:latin typeface="Cambria Math" panose="02040503050406030204" pitchFamily="18" charset="0"/>
                            </a:rPr>
                            <m:t>′</m:t>
                          </m:r>
                        </m:sup>
                      </m:sSubSup>
                    </m:oMath>
                  </m:oMathPara>
                </a14:m>
                <a:endParaRPr lang="en-US" sz="2200" dirty="0"/>
              </a:p>
            </p:txBody>
          </p:sp>
        </mc:Choice>
        <mc:Fallback xmlns="">
          <p:sp>
            <p:nvSpPr>
              <p:cNvPr id="35" name="TextBox 34">
                <a:extLst>
                  <a:ext uri="{FF2B5EF4-FFF2-40B4-BE49-F238E27FC236}">
                    <a16:creationId xmlns:a16="http://schemas.microsoft.com/office/drawing/2014/main" id="{F9F68968-5B14-D3AE-28C1-D8F385AE1830}"/>
                  </a:ext>
                </a:extLst>
              </p:cNvPr>
              <p:cNvSpPr txBox="1">
                <a:spLocks noRot="1" noChangeAspect="1" noMove="1" noResize="1" noEditPoints="1" noAdjustHandles="1" noChangeArrowheads="1" noChangeShapeType="1" noTextEdit="1"/>
              </p:cNvSpPr>
              <p:nvPr/>
            </p:nvSpPr>
            <p:spPr>
              <a:xfrm>
                <a:off x="7333535" y="2418405"/>
                <a:ext cx="1305411" cy="452047"/>
              </a:xfrm>
              <a:prstGeom prst="rect">
                <a:avLst/>
              </a:prstGeom>
              <a:blipFill>
                <a:blip r:embed="rId22"/>
                <a:stretch>
                  <a:fillRect l="-962" r="-31731" b="-13514"/>
                </a:stretch>
              </a:blipFill>
            </p:spPr>
            <p:txBody>
              <a:bodyPr/>
              <a:lstStyle/>
              <a:p>
                <a:r>
                  <a:rPr lang="en-US">
                    <a:noFill/>
                  </a:rPr>
                  <a:t> </a:t>
                </a:r>
              </a:p>
            </p:txBody>
          </p:sp>
        </mc:Fallback>
      </mc:AlternateContent>
      <p:cxnSp>
        <p:nvCxnSpPr>
          <p:cNvPr id="40" name="Straight Connector 39">
            <a:extLst>
              <a:ext uri="{FF2B5EF4-FFF2-40B4-BE49-F238E27FC236}">
                <a16:creationId xmlns:a16="http://schemas.microsoft.com/office/drawing/2014/main" id="{E3F7DE74-EB0E-CD36-E00D-9B12508A0089}"/>
              </a:ext>
            </a:extLst>
          </p:cNvPr>
          <p:cNvCxnSpPr/>
          <p:nvPr/>
        </p:nvCxnSpPr>
        <p:spPr>
          <a:xfrm flipV="1">
            <a:off x="4137866" y="3167505"/>
            <a:ext cx="548640" cy="306708"/>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95DFF5E-DFAB-B067-F2A7-AF3F5C5DB2A6}"/>
              </a:ext>
            </a:extLst>
          </p:cNvPr>
          <p:cNvCxnSpPr/>
          <p:nvPr/>
        </p:nvCxnSpPr>
        <p:spPr>
          <a:xfrm flipV="1">
            <a:off x="5961006" y="3170669"/>
            <a:ext cx="548640" cy="306708"/>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8F656D2-6F01-9579-5CB7-B04390C7D861}"/>
              </a:ext>
            </a:extLst>
          </p:cNvPr>
          <p:cNvCxnSpPr/>
          <p:nvPr/>
        </p:nvCxnSpPr>
        <p:spPr>
          <a:xfrm flipV="1">
            <a:off x="7701163" y="3167505"/>
            <a:ext cx="548640" cy="306708"/>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F1B2F6E-AA7D-AA01-6E82-56662ED13691}"/>
                  </a:ext>
                </a:extLst>
              </p:cNvPr>
              <p:cNvSpPr txBox="1"/>
              <p:nvPr/>
            </p:nvSpPr>
            <p:spPr>
              <a:xfrm>
                <a:off x="4394076" y="3474744"/>
                <a:ext cx="1305411" cy="4692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𝑠</m:t>
                      </m:r>
                      <m:sSubSup>
                        <m:sSubSupPr>
                          <m:ctrlPr>
                            <a:rPr lang="en-US" sz="2200" b="0" i="1" smtClean="0">
                              <a:latin typeface="Cambria Math" panose="02040503050406030204" pitchFamily="18" charset="0"/>
                            </a:rPr>
                          </m:ctrlPr>
                        </m:sSubSupPr>
                        <m:e>
                          <m:r>
                            <a:rPr lang="en-US" sz="2200" b="0" i="1" smtClean="0">
                              <a:latin typeface="Cambria Math" panose="02040503050406030204" pitchFamily="18" charset="0"/>
                            </a:rPr>
                            <m:t>𝑘</m:t>
                          </m:r>
                        </m:e>
                        <m:sub>
                          <m:r>
                            <m:rPr>
                              <m:sty m:val="p"/>
                            </m:rPr>
                            <a:rPr lang="en-US" sz="2200" b="0" i="0" smtClean="0">
                              <a:latin typeface="Cambria Math" panose="02040503050406030204" pitchFamily="18" charset="0"/>
                            </a:rPr>
                            <m:t>ref</m:t>
                          </m:r>
                          <m:r>
                            <a:rPr lang="en-US" sz="2200" b="0" i="1" smtClean="0">
                              <a:latin typeface="Cambria Math" panose="02040503050406030204" pitchFamily="18" charset="0"/>
                            </a:rPr>
                            <m:t>,1</m:t>
                          </m:r>
                        </m:sub>
                        <m:sup>
                          <m:r>
                            <a:rPr lang="en-US" sz="2200" b="0" i="1" smtClean="0">
                              <a:latin typeface="Cambria Math" panose="02040503050406030204" pitchFamily="18" charset="0"/>
                            </a:rPr>
                            <m:t>′</m:t>
                          </m:r>
                        </m:sup>
                      </m:sSubSup>
                    </m:oMath>
                  </m:oMathPara>
                </a14:m>
                <a:endParaRPr lang="en-US" sz="2200" dirty="0"/>
              </a:p>
            </p:txBody>
          </p:sp>
        </mc:Choice>
        <mc:Fallback xmlns="">
          <p:sp>
            <p:nvSpPr>
              <p:cNvPr id="43" name="TextBox 42">
                <a:extLst>
                  <a:ext uri="{FF2B5EF4-FFF2-40B4-BE49-F238E27FC236}">
                    <a16:creationId xmlns:a16="http://schemas.microsoft.com/office/drawing/2014/main" id="{7F1B2F6E-AA7D-AA01-6E82-56662ED13691}"/>
                  </a:ext>
                </a:extLst>
              </p:cNvPr>
              <p:cNvSpPr txBox="1">
                <a:spLocks noRot="1" noChangeAspect="1" noMove="1" noResize="1" noEditPoints="1" noAdjustHandles="1" noChangeArrowheads="1" noChangeShapeType="1" noTextEdit="1"/>
              </p:cNvSpPr>
              <p:nvPr/>
            </p:nvSpPr>
            <p:spPr>
              <a:xfrm>
                <a:off x="4394076" y="3474744"/>
                <a:ext cx="1305411" cy="469296"/>
              </a:xfrm>
              <a:prstGeom prst="rect">
                <a:avLst/>
              </a:prstGeom>
              <a:blipFill>
                <a:blip r:embed="rId23"/>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4478031-D42A-CD95-B70C-C4B6791AA34C}"/>
                  </a:ext>
                </a:extLst>
              </p:cNvPr>
              <p:cNvSpPr txBox="1"/>
              <p:nvPr/>
            </p:nvSpPr>
            <p:spPr>
              <a:xfrm>
                <a:off x="6159277" y="3477355"/>
                <a:ext cx="1305411" cy="4596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𝑠</m:t>
                      </m:r>
                      <m:sSubSup>
                        <m:sSubSupPr>
                          <m:ctrlPr>
                            <a:rPr lang="en-US" sz="2200" b="0" i="1" smtClean="0">
                              <a:latin typeface="Cambria Math" panose="02040503050406030204" pitchFamily="18" charset="0"/>
                            </a:rPr>
                          </m:ctrlPr>
                        </m:sSubSupPr>
                        <m:e>
                          <m:r>
                            <a:rPr lang="en-US" sz="2200" b="0" i="1" smtClean="0">
                              <a:latin typeface="Cambria Math" panose="02040503050406030204" pitchFamily="18" charset="0"/>
                            </a:rPr>
                            <m:t>𝑘</m:t>
                          </m:r>
                        </m:e>
                        <m:sub>
                          <m:r>
                            <m:rPr>
                              <m:sty m:val="p"/>
                            </m:rPr>
                            <a:rPr lang="en-US" sz="2200">
                              <a:latin typeface="Cambria Math" panose="02040503050406030204" pitchFamily="18" charset="0"/>
                            </a:rPr>
                            <m:t>ref</m:t>
                          </m:r>
                          <m:r>
                            <a:rPr lang="en-US" sz="2200" b="0" i="1" smtClean="0">
                              <a:latin typeface="Cambria Math" panose="02040503050406030204" pitchFamily="18" charset="0"/>
                            </a:rPr>
                            <m:t>,2</m:t>
                          </m:r>
                        </m:sub>
                        <m:sup>
                          <m:r>
                            <a:rPr lang="en-US" sz="2200" b="0" i="1" smtClean="0">
                              <a:latin typeface="Cambria Math" panose="02040503050406030204" pitchFamily="18" charset="0"/>
                            </a:rPr>
                            <m:t>′</m:t>
                          </m:r>
                        </m:sup>
                      </m:sSubSup>
                    </m:oMath>
                  </m:oMathPara>
                </a14:m>
                <a:endParaRPr lang="en-US" sz="2200" dirty="0"/>
              </a:p>
            </p:txBody>
          </p:sp>
        </mc:Choice>
        <mc:Fallback xmlns="">
          <p:sp>
            <p:nvSpPr>
              <p:cNvPr id="44" name="TextBox 43">
                <a:extLst>
                  <a:ext uri="{FF2B5EF4-FFF2-40B4-BE49-F238E27FC236}">
                    <a16:creationId xmlns:a16="http://schemas.microsoft.com/office/drawing/2014/main" id="{B4478031-D42A-CD95-B70C-C4B6791AA34C}"/>
                  </a:ext>
                </a:extLst>
              </p:cNvPr>
              <p:cNvSpPr txBox="1">
                <a:spLocks noRot="1" noChangeAspect="1" noMove="1" noResize="1" noEditPoints="1" noAdjustHandles="1" noChangeArrowheads="1" noChangeShapeType="1" noTextEdit="1"/>
              </p:cNvSpPr>
              <p:nvPr/>
            </p:nvSpPr>
            <p:spPr>
              <a:xfrm>
                <a:off x="6159277" y="3477355"/>
                <a:ext cx="1305411" cy="459678"/>
              </a:xfrm>
              <a:prstGeom prst="rect">
                <a:avLst/>
              </a:prstGeom>
              <a:blipFill>
                <a:blip r:embed="rId24"/>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C6146A2-7B9F-E220-6D6E-B2F9E6270F1C}"/>
                  </a:ext>
                </a:extLst>
              </p:cNvPr>
              <p:cNvSpPr txBox="1"/>
              <p:nvPr/>
            </p:nvSpPr>
            <p:spPr>
              <a:xfrm>
                <a:off x="7883652" y="3464233"/>
                <a:ext cx="1305411" cy="4596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𝑠</m:t>
                      </m:r>
                      <m:sSubSup>
                        <m:sSubSupPr>
                          <m:ctrlPr>
                            <a:rPr lang="en-US" sz="2200" b="0" i="1" smtClean="0">
                              <a:latin typeface="Cambria Math" panose="02040503050406030204" pitchFamily="18" charset="0"/>
                            </a:rPr>
                          </m:ctrlPr>
                        </m:sSubSupPr>
                        <m:e>
                          <m:r>
                            <a:rPr lang="en-US" sz="2200" b="0" i="1" smtClean="0">
                              <a:latin typeface="Cambria Math" panose="02040503050406030204" pitchFamily="18" charset="0"/>
                            </a:rPr>
                            <m:t>𝑘</m:t>
                          </m:r>
                        </m:e>
                        <m:sub>
                          <m:r>
                            <m:rPr>
                              <m:sty m:val="p"/>
                            </m:rPr>
                            <a:rPr lang="en-US" sz="2200">
                              <a:latin typeface="Cambria Math" panose="02040503050406030204" pitchFamily="18" charset="0"/>
                            </a:rPr>
                            <m:t>ref</m:t>
                          </m:r>
                          <m:r>
                            <a:rPr lang="en-US" sz="2200" b="0" i="1" smtClean="0">
                              <a:latin typeface="Cambria Math" panose="02040503050406030204" pitchFamily="18" charset="0"/>
                            </a:rPr>
                            <m:t>,3</m:t>
                          </m:r>
                        </m:sub>
                        <m:sup>
                          <m:r>
                            <a:rPr lang="en-US" sz="2200" b="0" i="1" smtClean="0">
                              <a:latin typeface="Cambria Math" panose="02040503050406030204" pitchFamily="18" charset="0"/>
                            </a:rPr>
                            <m:t>′</m:t>
                          </m:r>
                        </m:sup>
                      </m:sSubSup>
                    </m:oMath>
                  </m:oMathPara>
                </a14:m>
                <a:endParaRPr lang="en-US" sz="2200" dirty="0"/>
              </a:p>
            </p:txBody>
          </p:sp>
        </mc:Choice>
        <mc:Fallback xmlns="">
          <p:sp>
            <p:nvSpPr>
              <p:cNvPr id="45" name="TextBox 44">
                <a:extLst>
                  <a:ext uri="{FF2B5EF4-FFF2-40B4-BE49-F238E27FC236}">
                    <a16:creationId xmlns:a16="http://schemas.microsoft.com/office/drawing/2014/main" id="{4C6146A2-7B9F-E220-6D6E-B2F9E6270F1C}"/>
                  </a:ext>
                </a:extLst>
              </p:cNvPr>
              <p:cNvSpPr txBox="1">
                <a:spLocks noRot="1" noChangeAspect="1" noMove="1" noResize="1" noEditPoints="1" noAdjustHandles="1" noChangeArrowheads="1" noChangeShapeType="1" noTextEdit="1"/>
              </p:cNvSpPr>
              <p:nvPr/>
            </p:nvSpPr>
            <p:spPr>
              <a:xfrm>
                <a:off x="7883652" y="3464233"/>
                <a:ext cx="1305411" cy="459678"/>
              </a:xfrm>
              <a:prstGeom prst="rect">
                <a:avLst/>
              </a:prstGeom>
              <a:blipFill>
                <a:blip r:embed="rId25"/>
                <a:stretch>
                  <a:fillRect b="-2632"/>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AAF6E521-1571-BE38-3440-8F9F91FAA764}"/>
              </a:ext>
            </a:extLst>
          </p:cNvPr>
          <p:cNvCxnSpPr>
            <a:cxnSpLocks/>
          </p:cNvCxnSpPr>
          <p:nvPr/>
        </p:nvCxnSpPr>
        <p:spPr>
          <a:xfrm flipV="1">
            <a:off x="4137866" y="4159007"/>
            <a:ext cx="389067" cy="246924"/>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969444A-D32B-0E61-12BB-1EE42F5678A6}"/>
              </a:ext>
            </a:extLst>
          </p:cNvPr>
          <p:cNvCxnSpPr>
            <a:cxnSpLocks/>
          </p:cNvCxnSpPr>
          <p:nvPr/>
        </p:nvCxnSpPr>
        <p:spPr>
          <a:xfrm flipV="1">
            <a:off x="5907216" y="4162171"/>
            <a:ext cx="389067" cy="24376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B1D96F3-911B-6B06-3E53-C2FDFE0E705A}"/>
              </a:ext>
            </a:extLst>
          </p:cNvPr>
          <p:cNvCxnSpPr>
            <a:cxnSpLocks/>
          </p:cNvCxnSpPr>
          <p:nvPr/>
        </p:nvCxnSpPr>
        <p:spPr>
          <a:xfrm flipV="1">
            <a:off x="7668889" y="4169765"/>
            <a:ext cx="389067" cy="246924"/>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159E20F-BBF3-2540-228B-1D21AE1A21DC}"/>
                  </a:ext>
                </a:extLst>
              </p:cNvPr>
              <p:cNvSpPr txBox="1"/>
              <p:nvPr/>
            </p:nvSpPr>
            <p:spPr>
              <a:xfrm>
                <a:off x="4291576" y="4271058"/>
                <a:ext cx="1305411" cy="4658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200" b="0" i="1" smtClean="0">
                              <a:latin typeface="Cambria Math" panose="02040503050406030204" pitchFamily="18" charset="0"/>
                              <a:ea typeface="Cambria Math" panose="02040503050406030204" pitchFamily="18" charset="0"/>
                            </a:rPr>
                          </m:ctrlPr>
                        </m:sSubSup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𝑝𝑘</m:t>
                          </m:r>
                        </m:sub>
                        <m:sup>
                          <m:r>
                            <a:rPr lang="en-US" sz="2200" b="0" i="1" smtClean="0">
                              <a:latin typeface="Cambria Math" panose="02040503050406030204" pitchFamily="18" charset="0"/>
                              <a:ea typeface="Cambria Math" panose="02040503050406030204" pitchFamily="18" charset="0"/>
                            </a:rPr>
                            <m:t>′</m:t>
                          </m:r>
                        </m:sup>
                      </m:sSubSup>
                    </m:oMath>
                  </m:oMathPara>
                </a14:m>
                <a:endParaRPr lang="en-US" sz="2200" dirty="0"/>
              </a:p>
            </p:txBody>
          </p:sp>
        </mc:Choice>
        <mc:Fallback xmlns="">
          <p:sp>
            <p:nvSpPr>
              <p:cNvPr id="56" name="TextBox 55">
                <a:extLst>
                  <a:ext uri="{FF2B5EF4-FFF2-40B4-BE49-F238E27FC236}">
                    <a16:creationId xmlns:a16="http://schemas.microsoft.com/office/drawing/2014/main" id="{A159E20F-BBF3-2540-228B-1D21AE1A21DC}"/>
                  </a:ext>
                </a:extLst>
              </p:cNvPr>
              <p:cNvSpPr txBox="1">
                <a:spLocks noRot="1" noChangeAspect="1" noMove="1" noResize="1" noEditPoints="1" noAdjustHandles="1" noChangeArrowheads="1" noChangeShapeType="1" noTextEdit="1"/>
              </p:cNvSpPr>
              <p:nvPr/>
            </p:nvSpPr>
            <p:spPr>
              <a:xfrm>
                <a:off x="4291576" y="4271058"/>
                <a:ext cx="1305411" cy="465897"/>
              </a:xfrm>
              <a:prstGeom prst="rect">
                <a:avLst/>
              </a:prstGeom>
              <a:blipFill>
                <a:blip r:embed="rId26"/>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46B318B-6A8C-0150-51C3-7A666F24D515}"/>
                  </a:ext>
                </a:extLst>
              </p:cNvPr>
              <p:cNvSpPr txBox="1"/>
              <p:nvPr/>
            </p:nvSpPr>
            <p:spPr>
              <a:xfrm>
                <a:off x="6005091" y="4271058"/>
                <a:ext cx="1305411" cy="4658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200" b="0" i="1" smtClean="0">
                              <a:latin typeface="Cambria Math" panose="02040503050406030204" pitchFamily="18" charset="0"/>
                              <a:ea typeface="Cambria Math" panose="02040503050406030204" pitchFamily="18" charset="0"/>
                            </a:rPr>
                          </m:ctrlPr>
                        </m:sSubSup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𝑝𝑘</m:t>
                          </m:r>
                        </m:sub>
                        <m:sup>
                          <m:r>
                            <a:rPr lang="en-US" sz="2200" b="0" i="1" smtClean="0">
                              <a:latin typeface="Cambria Math" panose="02040503050406030204" pitchFamily="18" charset="0"/>
                              <a:ea typeface="Cambria Math" panose="02040503050406030204" pitchFamily="18" charset="0"/>
                            </a:rPr>
                            <m:t>′</m:t>
                          </m:r>
                        </m:sup>
                      </m:sSubSup>
                    </m:oMath>
                  </m:oMathPara>
                </a14:m>
                <a:endParaRPr lang="en-US" sz="2200" dirty="0"/>
              </a:p>
            </p:txBody>
          </p:sp>
        </mc:Choice>
        <mc:Fallback xmlns="">
          <p:sp>
            <p:nvSpPr>
              <p:cNvPr id="57" name="TextBox 56">
                <a:extLst>
                  <a:ext uri="{FF2B5EF4-FFF2-40B4-BE49-F238E27FC236}">
                    <a16:creationId xmlns:a16="http://schemas.microsoft.com/office/drawing/2014/main" id="{E46B318B-6A8C-0150-51C3-7A666F24D515}"/>
                  </a:ext>
                </a:extLst>
              </p:cNvPr>
              <p:cNvSpPr txBox="1">
                <a:spLocks noRot="1" noChangeAspect="1" noMove="1" noResize="1" noEditPoints="1" noAdjustHandles="1" noChangeArrowheads="1" noChangeShapeType="1" noTextEdit="1"/>
              </p:cNvSpPr>
              <p:nvPr/>
            </p:nvSpPr>
            <p:spPr>
              <a:xfrm>
                <a:off x="6005091" y="4271058"/>
                <a:ext cx="1305411" cy="465897"/>
              </a:xfrm>
              <a:prstGeom prst="rect">
                <a:avLst/>
              </a:prstGeom>
              <a:blipFill>
                <a:blip r:embed="rId26"/>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0C0D8702-74DD-4772-D398-B717077CA648}"/>
                  </a:ext>
                </a:extLst>
              </p:cNvPr>
              <p:cNvSpPr txBox="1"/>
              <p:nvPr/>
            </p:nvSpPr>
            <p:spPr>
              <a:xfrm>
                <a:off x="7765636" y="4271058"/>
                <a:ext cx="1305411" cy="4658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200" b="0" i="1" smtClean="0">
                              <a:latin typeface="Cambria Math" panose="02040503050406030204" pitchFamily="18" charset="0"/>
                              <a:ea typeface="Cambria Math" panose="02040503050406030204" pitchFamily="18" charset="0"/>
                            </a:rPr>
                          </m:ctrlPr>
                        </m:sSubSup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𝑝𝑘</m:t>
                          </m:r>
                        </m:sub>
                        <m:sup>
                          <m:r>
                            <a:rPr lang="en-US" sz="2200" b="0" i="1" smtClean="0">
                              <a:latin typeface="Cambria Math" panose="02040503050406030204" pitchFamily="18" charset="0"/>
                              <a:ea typeface="Cambria Math" panose="02040503050406030204" pitchFamily="18" charset="0"/>
                            </a:rPr>
                            <m:t>′</m:t>
                          </m:r>
                        </m:sup>
                      </m:sSubSup>
                    </m:oMath>
                  </m:oMathPara>
                </a14:m>
                <a:endParaRPr lang="en-US" sz="2200" dirty="0"/>
              </a:p>
            </p:txBody>
          </p:sp>
        </mc:Choice>
        <mc:Fallback xmlns="">
          <p:sp>
            <p:nvSpPr>
              <p:cNvPr id="58" name="TextBox 57">
                <a:extLst>
                  <a:ext uri="{FF2B5EF4-FFF2-40B4-BE49-F238E27FC236}">
                    <a16:creationId xmlns:a16="http://schemas.microsoft.com/office/drawing/2014/main" id="{0C0D8702-74DD-4772-D398-B717077CA648}"/>
                  </a:ext>
                </a:extLst>
              </p:cNvPr>
              <p:cNvSpPr txBox="1">
                <a:spLocks noRot="1" noChangeAspect="1" noMove="1" noResize="1" noEditPoints="1" noAdjustHandles="1" noChangeArrowheads="1" noChangeShapeType="1" noTextEdit="1"/>
              </p:cNvSpPr>
              <p:nvPr/>
            </p:nvSpPr>
            <p:spPr>
              <a:xfrm>
                <a:off x="7765636" y="4271058"/>
                <a:ext cx="1305411" cy="465897"/>
              </a:xfrm>
              <a:prstGeom prst="rect">
                <a:avLst/>
              </a:prstGeom>
              <a:blipFill>
                <a:blip r:embed="rId27"/>
                <a:stretch>
                  <a:fillRect b="-10811"/>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F0429AFC-40F4-EBA4-5A44-313A8FE9EBFC}"/>
              </a:ext>
            </a:extLst>
          </p:cNvPr>
          <p:cNvPicPr>
            <a:picLocks noChangeAspect="1"/>
          </p:cNvPicPr>
          <p:nvPr/>
        </p:nvPicPr>
        <p:blipFill>
          <a:blip r:embed="rId28"/>
          <a:stretch>
            <a:fillRect/>
          </a:stretch>
        </p:blipFill>
        <p:spPr>
          <a:xfrm>
            <a:off x="150689" y="2080682"/>
            <a:ext cx="1583690" cy="382270"/>
          </a:xfrm>
          <a:prstGeom prst="rect">
            <a:avLst/>
          </a:prstGeom>
        </p:spPr>
      </p:pic>
    </p:spTree>
    <p:extLst>
      <p:ext uri="{BB962C8B-B14F-4D97-AF65-F5344CB8AC3E}">
        <p14:creationId xmlns:p14="http://schemas.microsoft.com/office/powerpoint/2010/main" val="113316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9" grpId="0" animBg="1"/>
      <p:bldP spid="60" grpId="0" animBg="1"/>
      <p:bldP spid="8" grpId="0"/>
      <p:bldP spid="12" grpId="0"/>
      <p:bldP spid="18" grpId="0"/>
      <p:bldP spid="31" grpId="0"/>
      <p:bldP spid="33" grpId="0"/>
      <p:bldP spid="35" grpId="0"/>
      <p:bldP spid="43" grpId="0"/>
      <p:bldP spid="44" grpId="0"/>
      <p:bldP spid="45" grpId="0"/>
      <p:bldP spid="56" grpId="0"/>
      <p:bldP spid="57" grpId="0"/>
      <p:bldP spid="5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7232B-29B9-82EC-DDF2-93C7A74AED32}"/>
              </a:ext>
            </a:extLst>
          </p:cNvPr>
          <p:cNvSpPr>
            <a:spLocks noGrp="1"/>
          </p:cNvSpPr>
          <p:nvPr>
            <p:ph type="title"/>
          </p:nvPr>
        </p:nvSpPr>
        <p:spPr/>
        <p:txBody>
          <a:bodyPr>
            <a:normAutofit fontScale="90000"/>
          </a:bodyPr>
          <a:lstStyle/>
          <a:p>
            <a:r>
              <a:rPr lang="en-US" dirty="0"/>
              <a:t>Security Analysis of 2-Level ATS with Proactive Refresh</a:t>
            </a:r>
          </a:p>
        </p:txBody>
      </p:sp>
      <mc:AlternateContent xmlns:mc="http://schemas.openxmlformats.org/markup-compatibility/2006" xmlns:a14="http://schemas.microsoft.com/office/drawing/2010/main">
        <mc:Choice Requires="a14">
          <p:sp>
            <p:nvSpPr>
              <p:cNvPr id="4" name="Google Shape;1031;p69">
                <a:extLst>
                  <a:ext uri="{FF2B5EF4-FFF2-40B4-BE49-F238E27FC236}">
                    <a16:creationId xmlns:a16="http://schemas.microsoft.com/office/drawing/2014/main" id="{0D468568-1F49-AFD9-F67B-F3E45E678E8E}"/>
                  </a:ext>
                </a:extLst>
              </p:cNvPr>
              <p:cNvSpPr txBox="1">
                <a:spLocks/>
              </p:cNvSpPr>
              <p:nvPr/>
            </p:nvSpPr>
            <p:spPr>
              <a:xfrm>
                <a:off x="71918" y="807941"/>
                <a:ext cx="4889105" cy="135268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T Serif"/>
                  <a:buChar char="●"/>
                  <a:defRPr sz="1800" b="0" i="0" u="none" strike="noStrike" cap="none">
                    <a:solidFill>
                      <a:schemeClr val="dk2"/>
                    </a:solidFill>
                    <a:latin typeface="PT Serif"/>
                    <a:ea typeface="PT Serif"/>
                    <a:cs typeface="PT Serif"/>
                    <a:sym typeface="PT Serif"/>
                  </a:defRPr>
                </a:lvl1pPr>
                <a:lvl2pPr marL="914400" marR="0" lvl="1"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2pPr>
                <a:lvl3pPr marL="1371600" marR="0" lvl="2"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3pPr>
                <a:lvl4pPr marL="1828800" marR="0" lvl="3"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4pPr>
                <a:lvl5pPr marL="2286000" marR="0" lvl="4"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5pPr>
                <a:lvl6pPr marL="2743200" marR="0" lvl="5"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6pPr>
                <a:lvl7pPr marL="3200400" marR="0" lvl="6"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7pPr>
                <a:lvl8pPr marL="3657600" marR="0" lvl="7"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8pPr>
                <a:lvl9pPr marL="4114800" marR="0" lvl="8"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9pPr>
              </a:lstStyle>
              <a:p>
                <a:pPr marL="101600" indent="0">
                  <a:lnSpc>
                    <a:spcPct val="150000"/>
                  </a:lnSpc>
                  <a:buSzPts val="2000"/>
                  <a:buNone/>
                </a:pPr>
                <a14:m>
                  <m:oMath xmlns:m="http://schemas.openxmlformats.org/officeDocument/2006/math">
                    <m:sSub>
                      <m:sSubPr>
                        <m:ctrlPr>
                          <a:rPr lang="en-US" sz="2400" b="0" i="1" smtClean="0">
                            <a:solidFill>
                              <a:schemeClr val="bg2"/>
                            </a:solidFill>
                            <a:latin typeface="Cambria Math" panose="02040503050406030204" pitchFamily="18" charset="0"/>
                          </a:rPr>
                        </m:ctrlPr>
                      </m:sSubPr>
                      <m:e>
                        <m:r>
                          <a:rPr lang="en-US" sz="2400" i="1">
                            <a:solidFill>
                              <a:schemeClr val="bg2"/>
                            </a:solidFill>
                            <a:latin typeface="Cambria Math" panose="02040503050406030204" pitchFamily="18" charset="0"/>
                          </a:rPr>
                          <m:t>𝒮</m:t>
                        </m:r>
                      </m:e>
                      <m:sub>
                        <m:r>
                          <m:rPr>
                            <m:sty m:val="p"/>
                          </m:rPr>
                          <a:rPr lang="en-US" sz="2400">
                            <a:latin typeface="Cambria Math" panose="02040503050406030204" pitchFamily="18" charset="0"/>
                          </a:rPr>
                          <m:t>acc</m:t>
                        </m:r>
                      </m:sub>
                    </m:sSub>
                  </m:oMath>
                </a14:m>
                <a:r>
                  <a:rPr lang="en" sz="2400" dirty="0">
                    <a:solidFill>
                      <a:schemeClr val="bg2"/>
                    </a:solidFill>
                  </a:rPr>
                  <a:t> is unforgeable &amp; accountable</a:t>
                </a:r>
              </a:p>
              <a:p>
                <a:pPr marL="101600" indent="0">
                  <a:lnSpc>
                    <a:spcPct val="150000"/>
                  </a:lnSpc>
                  <a:buSzPts val="2000"/>
                  <a:buFont typeface="PT Serif"/>
                  <a:buNone/>
                </a:pPr>
                <a:r>
                  <a:rPr lang="en" sz="2400" dirty="0">
                    <a:solidFill>
                      <a:schemeClr val="bg2"/>
                    </a:solidFill>
                  </a:rPr>
                  <a:t>And </a:t>
                </a:r>
                <a14:m>
                  <m:oMath xmlns:m="http://schemas.openxmlformats.org/officeDocument/2006/math">
                    <m:sSub>
                      <m:sSubPr>
                        <m:ctrlPr>
                          <a:rPr lang="en-US" sz="2400" b="0" i="1" smtClean="0">
                            <a:solidFill>
                              <a:schemeClr val="bg2"/>
                            </a:solidFill>
                            <a:latin typeface="Cambria Math" panose="02040503050406030204" pitchFamily="18" charset="0"/>
                          </a:rPr>
                        </m:ctrlPr>
                      </m:sSubPr>
                      <m:e>
                        <m:r>
                          <a:rPr lang="en-US" sz="2400" i="1">
                            <a:solidFill>
                              <a:schemeClr val="bg2"/>
                            </a:solidFill>
                            <a:latin typeface="Cambria Math" panose="02040503050406030204" pitchFamily="18" charset="0"/>
                          </a:rPr>
                          <m:t>𝒮</m:t>
                        </m:r>
                      </m:e>
                      <m:sub>
                        <m:r>
                          <m:rPr>
                            <m:sty m:val="p"/>
                          </m:rPr>
                          <a:rPr lang="en-US" sz="2400" b="0" i="0" smtClean="0">
                            <a:solidFill>
                              <a:schemeClr val="bg2"/>
                            </a:solidFill>
                            <a:latin typeface="Cambria Math" panose="02040503050406030204" pitchFamily="18" charset="0"/>
                          </a:rPr>
                          <m:t>ref</m:t>
                        </m:r>
                      </m:sub>
                    </m:sSub>
                  </m:oMath>
                </a14:m>
                <a:r>
                  <a:rPr lang="en" sz="2400" dirty="0">
                    <a:solidFill>
                      <a:schemeClr val="bg2"/>
                    </a:solidFill>
                  </a:rPr>
                  <a:t> is unforgeable		</a:t>
                </a:r>
              </a:p>
            </p:txBody>
          </p:sp>
        </mc:Choice>
        <mc:Fallback xmlns="">
          <p:sp>
            <p:nvSpPr>
              <p:cNvPr id="4" name="Google Shape;1031;p69">
                <a:extLst>
                  <a:ext uri="{FF2B5EF4-FFF2-40B4-BE49-F238E27FC236}">
                    <a16:creationId xmlns:a16="http://schemas.microsoft.com/office/drawing/2014/main" id="{0D468568-1F49-AFD9-F67B-F3E45E678E8E}"/>
                  </a:ext>
                </a:extLst>
              </p:cNvPr>
              <p:cNvSpPr txBox="1">
                <a:spLocks noRot="1" noChangeAspect="1" noMove="1" noResize="1" noEditPoints="1" noAdjustHandles="1" noChangeArrowheads="1" noChangeShapeType="1" noTextEdit="1"/>
              </p:cNvSpPr>
              <p:nvPr/>
            </p:nvSpPr>
            <p:spPr>
              <a:xfrm>
                <a:off x="71918" y="807941"/>
                <a:ext cx="4889105" cy="1352682"/>
              </a:xfrm>
              <a:prstGeom prst="rect">
                <a:avLst/>
              </a:prstGeom>
              <a:blipFill>
                <a:blip r:embed="rId3"/>
                <a:stretch>
                  <a:fillRect r="-129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603271B-940E-C98F-5EE3-A933D0036FDD}"/>
                  </a:ext>
                </a:extLst>
              </p:cNvPr>
              <p:cNvSpPr/>
              <p:nvPr/>
            </p:nvSpPr>
            <p:spPr>
              <a:xfrm>
                <a:off x="195943" y="2444969"/>
                <a:ext cx="8783669" cy="234474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chemeClr val="accent1">
                        <a:lumMod val="50000"/>
                      </a:schemeClr>
                    </a:solidFill>
                    <a:latin typeface="PT Serif" panose="020A0603040505020204" pitchFamily="18" charset="77"/>
                  </a:rPr>
                  <a:t>Thm. For every </a:t>
                </a:r>
                <a14:m>
                  <m:oMath xmlns:m="http://schemas.openxmlformats.org/officeDocument/2006/math">
                    <m:r>
                      <a:rPr lang="en-US" sz="2000" b="0" i="1" smtClean="0">
                        <a:solidFill>
                          <a:schemeClr val="accent1">
                            <a:lumMod val="50000"/>
                          </a:schemeClr>
                        </a:solidFill>
                        <a:latin typeface="Cambria Math" panose="02040503050406030204" pitchFamily="18" charset="0"/>
                      </a:rPr>
                      <m:t>𝑏</m:t>
                    </m:r>
                    <m:r>
                      <a:rPr lang="en-US" sz="2000" b="0" i="1" smtClean="0">
                        <a:solidFill>
                          <a:schemeClr val="accent1">
                            <a:lumMod val="50000"/>
                          </a:schemeClr>
                        </a:solidFill>
                        <a:latin typeface="Cambria Math" panose="02040503050406030204" pitchFamily="18" charset="0"/>
                      </a:rPr>
                      <m:t>∈</m:t>
                    </m:r>
                    <m:d>
                      <m:dPr>
                        <m:begChr m:val="{"/>
                        <m:endChr m:val="}"/>
                        <m:ctrlPr>
                          <a:rPr lang="en-US" sz="2000" b="0" i="1" smtClean="0">
                            <a:solidFill>
                              <a:schemeClr val="accent1">
                                <a:lumMod val="50000"/>
                              </a:schemeClr>
                            </a:solidFill>
                            <a:latin typeface="Cambria Math" panose="02040503050406030204" pitchFamily="18" charset="0"/>
                          </a:rPr>
                        </m:ctrlPr>
                      </m:dPr>
                      <m:e>
                        <m:r>
                          <a:rPr lang="en-US" sz="2000" b="0" i="1" smtClean="0">
                            <a:solidFill>
                              <a:schemeClr val="accent1">
                                <a:lumMod val="50000"/>
                              </a:schemeClr>
                            </a:solidFill>
                            <a:latin typeface="Cambria Math" panose="02040503050406030204" pitchFamily="18" charset="0"/>
                          </a:rPr>
                          <m:t>0,1</m:t>
                        </m:r>
                      </m:e>
                    </m:d>
                  </m:oMath>
                </a14:m>
                <a:r>
                  <a:rPr lang="en-US" sz="2000" dirty="0">
                    <a:solidFill>
                      <a:schemeClr val="accent1">
                        <a:lumMod val="50000"/>
                      </a:schemeClr>
                    </a:solidFill>
                    <a:latin typeface="PT Serif" panose="020A0603040505020204" pitchFamily="18" charset="77"/>
                  </a:rPr>
                  <a:t> and every adversary </a:t>
                </a:r>
                <a14:m>
                  <m:oMath xmlns:m="http://schemas.openxmlformats.org/officeDocument/2006/math">
                    <m:r>
                      <a:rPr lang="en-US" sz="2000" b="0" i="0" smtClean="0">
                        <a:solidFill>
                          <a:schemeClr val="accent1">
                            <a:lumMod val="50000"/>
                          </a:schemeClr>
                        </a:solidFill>
                        <a:latin typeface="Cambria Math" panose="02040503050406030204" pitchFamily="18" charset="0"/>
                      </a:rPr>
                      <m:t>𝒜</m:t>
                    </m:r>
                  </m:oMath>
                </a14:m>
                <a:r>
                  <a:rPr lang="en-US" sz="2000" dirty="0">
                    <a:solidFill>
                      <a:schemeClr val="accent1">
                        <a:lumMod val="50000"/>
                      </a:schemeClr>
                    </a:solidFill>
                    <a:latin typeface="PT Serif" panose="020A0603040505020204" pitchFamily="18" charset="77"/>
                  </a:rPr>
                  <a:t>, there exist adversaries </a:t>
                </a:r>
                <a14:m>
                  <m:oMath xmlns:m="http://schemas.openxmlformats.org/officeDocument/2006/math">
                    <m:sSub>
                      <m:sSubPr>
                        <m:ctrlPr>
                          <a:rPr lang="en-US" sz="2000" b="0" i="1" smtClean="0">
                            <a:solidFill>
                              <a:schemeClr val="accent1">
                                <a:lumMod val="50000"/>
                              </a:schemeClr>
                            </a:solidFill>
                            <a:latin typeface="Cambria Math" panose="02040503050406030204" pitchFamily="18" charset="0"/>
                          </a:rPr>
                        </m:ctrlPr>
                      </m:sSubPr>
                      <m:e>
                        <m:r>
                          <a:rPr lang="en-US" sz="2000" b="0" i="0" smtClean="0">
                            <a:solidFill>
                              <a:schemeClr val="accent1">
                                <a:lumMod val="50000"/>
                              </a:schemeClr>
                            </a:solidFill>
                            <a:latin typeface="Cambria Math" panose="02040503050406030204" pitchFamily="18" charset="0"/>
                          </a:rPr>
                          <m:t>ℬ</m:t>
                        </m:r>
                      </m:e>
                      <m:sub>
                        <m:r>
                          <a:rPr lang="en-US" sz="2000" b="0" i="0" smtClean="0">
                            <a:solidFill>
                              <a:schemeClr val="accent1">
                                <a:lumMod val="50000"/>
                              </a:schemeClr>
                            </a:solidFill>
                            <a:latin typeface="Cambria Math" panose="02040503050406030204" pitchFamily="18" charset="0"/>
                          </a:rPr>
                          <m:t>1</m:t>
                        </m:r>
                      </m:sub>
                    </m:sSub>
                    <m:sSub>
                      <m:sSubPr>
                        <m:ctrlPr>
                          <a:rPr lang="en-US" sz="2000" i="1">
                            <a:solidFill>
                              <a:schemeClr val="accent1">
                                <a:lumMod val="50000"/>
                              </a:schemeClr>
                            </a:solidFill>
                            <a:latin typeface="Cambria Math" panose="02040503050406030204" pitchFamily="18" charset="0"/>
                          </a:rPr>
                        </m:ctrlPr>
                      </m:sSubPr>
                      <m:e>
                        <m:r>
                          <a:rPr lang="en-US" sz="2000" b="0" i="0" smtClean="0">
                            <a:solidFill>
                              <a:schemeClr val="accent1">
                                <a:lumMod val="50000"/>
                              </a:schemeClr>
                            </a:solidFill>
                            <a:latin typeface="Cambria Math" panose="02040503050406030204" pitchFamily="18" charset="0"/>
                          </a:rPr>
                          <m:t> </m:t>
                        </m:r>
                        <m:r>
                          <m:rPr>
                            <m:sty m:val="p"/>
                          </m:rPr>
                          <a:rPr lang="en-US" sz="2000" b="0" i="0" smtClean="0">
                            <a:solidFill>
                              <a:schemeClr val="accent1">
                                <a:lumMod val="50000"/>
                              </a:schemeClr>
                            </a:solidFill>
                            <a:latin typeface="Cambria Math" panose="02040503050406030204" pitchFamily="18" charset="0"/>
                          </a:rPr>
                          <m:t>and</m:t>
                        </m:r>
                        <m:r>
                          <a:rPr lang="en-US" sz="2000" b="0" i="0" smtClean="0">
                            <a:solidFill>
                              <a:schemeClr val="accent1">
                                <a:lumMod val="50000"/>
                              </a:schemeClr>
                            </a:solidFill>
                            <a:latin typeface="Cambria Math" panose="02040503050406030204" pitchFamily="18" charset="0"/>
                          </a:rPr>
                          <m:t> </m:t>
                        </m:r>
                        <m:r>
                          <a:rPr lang="en-US" sz="2000">
                            <a:solidFill>
                              <a:schemeClr val="accent1">
                                <a:lumMod val="50000"/>
                              </a:schemeClr>
                            </a:solidFill>
                            <a:latin typeface="Cambria Math" panose="02040503050406030204" pitchFamily="18" charset="0"/>
                          </a:rPr>
                          <m:t>ℬ</m:t>
                        </m:r>
                      </m:e>
                      <m:sub>
                        <m:r>
                          <a:rPr lang="en-US" sz="2000" b="0" i="0" smtClean="0">
                            <a:solidFill>
                              <a:schemeClr val="accent1">
                                <a:lumMod val="50000"/>
                              </a:schemeClr>
                            </a:solidFill>
                            <a:latin typeface="Cambria Math" panose="02040503050406030204" pitchFamily="18" charset="0"/>
                          </a:rPr>
                          <m:t>2</m:t>
                        </m:r>
                      </m:sub>
                    </m:sSub>
                  </m:oMath>
                </a14:m>
                <a:r>
                  <a:rPr lang="en-US" sz="2000" b="0" dirty="0">
                    <a:solidFill>
                      <a:schemeClr val="accent1">
                        <a:lumMod val="50000"/>
                      </a:schemeClr>
                    </a:solidFill>
                    <a:latin typeface="PT Serif" panose="020A0603040505020204" pitchFamily="18" charset="77"/>
                  </a:rPr>
                  <a:t> such that</a:t>
                </a:r>
              </a:p>
              <a:p>
                <a:pPr algn="ctr">
                  <a:lnSpc>
                    <a:spcPct val="150000"/>
                  </a:lnSpc>
                </a:pPr>
                <a14:m>
                  <m:oMath xmlns:m="http://schemas.openxmlformats.org/officeDocument/2006/math">
                    <m:sSubSup>
                      <m:sSubSupPr>
                        <m:ctrlPr>
                          <a:rPr lang="en-US" sz="2000" i="1">
                            <a:solidFill>
                              <a:schemeClr val="accent1">
                                <a:lumMod val="50000"/>
                              </a:schemeClr>
                            </a:solidFill>
                            <a:latin typeface="Cambria Math" panose="02040503050406030204" pitchFamily="18" charset="0"/>
                          </a:rPr>
                        </m:ctrlPr>
                      </m:sSubSupPr>
                      <m:e>
                        <m:r>
                          <a:rPr lang="en-US" sz="2000" b="0" i="1" smtClean="0">
                            <a:solidFill>
                              <a:schemeClr val="accent1">
                                <a:lumMod val="50000"/>
                              </a:schemeClr>
                            </a:solidFill>
                            <a:latin typeface="Cambria Math" panose="02040503050406030204" pitchFamily="18" charset="0"/>
                          </a:rPr>
                          <m:t>  </m:t>
                        </m:r>
                        <m:r>
                          <a:rPr lang="en-US" sz="2000" i="1">
                            <a:solidFill>
                              <a:schemeClr val="accent1">
                                <a:lumMod val="50000"/>
                              </a:schemeClr>
                            </a:solidFill>
                            <a:latin typeface="Cambria Math" panose="02040503050406030204" pitchFamily="18" charset="0"/>
                          </a:rPr>
                          <m:t>𝐴𝑑𝑣</m:t>
                        </m:r>
                      </m:e>
                      <m:sub>
                        <m:r>
                          <a:rPr lang="en-US" sz="2000" b="0" i="0" smtClean="0">
                            <a:solidFill>
                              <a:schemeClr val="accent1">
                                <a:lumMod val="50000"/>
                              </a:schemeClr>
                            </a:solidFill>
                            <a:latin typeface="Cambria Math" panose="02040503050406030204" pitchFamily="18" charset="0"/>
                          </a:rPr>
                          <m:t>2</m:t>
                        </m:r>
                        <m:r>
                          <m:rPr>
                            <m:sty m:val="p"/>
                          </m:rPr>
                          <a:rPr lang="en-US" sz="2000" b="0" i="0" smtClean="0">
                            <a:solidFill>
                              <a:schemeClr val="accent1">
                                <a:lumMod val="50000"/>
                              </a:schemeClr>
                            </a:solidFill>
                            <a:latin typeface="Cambria Math" panose="02040503050406030204" pitchFamily="18" charset="0"/>
                          </a:rPr>
                          <m:t>Level</m:t>
                        </m:r>
                      </m:sub>
                      <m:sup>
                        <m:r>
                          <a:rPr lang="en-US" sz="2000" i="1">
                            <a:solidFill>
                              <a:schemeClr val="accent1">
                                <a:lumMod val="50000"/>
                              </a:schemeClr>
                            </a:solidFill>
                            <a:latin typeface="Cambria Math" panose="02040503050406030204" pitchFamily="18" charset="0"/>
                          </a:rPr>
                          <m:t>𝑢𝑓</m:t>
                        </m:r>
                        <m:r>
                          <a:rPr lang="en-US" sz="2000" b="0" i="1" smtClean="0">
                            <a:solidFill>
                              <a:schemeClr val="accent1">
                                <a:lumMod val="50000"/>
                              </a:schemeClr>
                            </a:solidFill>
                            <a:latin typeface="Cambria Math" panose="02040503050406030204" pitchFamily="18" charset="0"/>
                          </a:rPr>
                          <m:t>−</m:t>
                        </m:r>
                        <m:r>
                          <a:rPr lang="en-US" sz="2000" b="0" i="1" smtClean="0">
                            <a:solidFill>
                              <a:schemeClr val="accent1">
                                <a:lumMod val="50000"/>
                              </a:schemeClr>
                            </a:solidFill>
                            <a:latin typeface="Cambria Math" panose="02040503050406030204" pitchFamily="18" charset="0"/>
                          </a:rPr>
                          <m:t>𝑏</m:t>
                        </m:r>
                        <m:r>
                          <a:rPr lang="en-US" sz="2000" b="0" i="1" smtClean="0">
                            <a:solidFill>
                              <a:schemeClr val="accent1">
                                <a:lumMod val="50000"/>
                              </a:schemeClr>
                            </a:solidFill>
                            <a:latin typeface="Cambria Math" panose="02040503050406030204" pitchFamily="18" charset="0"/>
                          </a:rPr>
                          <m:t> ∧ </m:t>
                        </m:r>
                        <m:r>
                          <a:rPr lang="en-US" sz="2000" b="0" i="1" smtClean="0">
                            <a:solidFill>
                              <a:schemeClr val="accent1">
                                <a:lumMod val="50000"/>
                              </a:schemeClr>
                            </a:solidFill>
                            <a:latin typeface="Cambria Math" panose="02040503050406030204" pitchFamily="18" charset="0"/>
                          </a:rPr>
                          <m:t>𝑎𝑐𝑐</m:t>
                        </m:r>
                        <m:r>
                          <a:rPr lang="en-US" sz="2000" b="0" i="1" smtClean="0">
                            <a:solidFill>
                              <a:schemeClr val="accent1">
                                <a:lumMod val="50000"/>
                              </a:schemeClr>
                            </a:solidFill>
                            <a:latin typeface="Cambria Math" panose="02040503050406030204" pitchFamily="18" charset="0"/>
                          </a:rPr>
                          <m:t>−1</m:t>
                        </m:r>
                      </m:sup>
                    </m:sSubSup>
                    <m:d>
                      <m:dPr>
                        <m:ctrlPr>
                          <a:rPr lang="en-US" sz="2000" b="0" i="1" smtClean="0">
                            <a:solidFill>
                              <a:schemeClr val="accent1">
                                <a:lumMod val="50000"/>
                              </a:schemeClr>
                            </a:solidFill>
                            <a:latin typeface="Cambria Math" panose="02040503050406030204" pitchFamily="18" charset="0"/>
                          </a:rPr>
                        </m:ctrlPr>
                      </m:dPr>
                      <m:e>
                        <m:r>
                          <a:rPr lang="en-US" sz="2000" i="0">
                            <a:solidFill>
                              <a:schemeClr val="accent1">
                                <a:lumMod val="50000"/>
                              </a:schemeClr>
                            </a:solidFill>
                            <a:latin typeface="Cambria Math" panose="02040503050406030204" pitchFamily="18" charset="0"/>
                          </a:rPr>
                          <m:t>𝒜</m:t>
                        </m:r>
                      </m:e>
                    </m:d>
                    <m:r>
                      <a:rPr lang="en-US" sz="2000" i="0">
                        <a:solidFill>
                          <a:schemeClr val="accent1">
                            <a:lumMod val="50000"/>
                          </a:schemeClr>
                        </a:solidFill>
                        <a:latin typeface="Cambria Math" panose="02040503050406030204" pitchFamily="18" charset="0"/>
                      </a:rPr>
                      <m:t>≤</m:t>
                    </m:r>
                  </m:oMath>
                </a14:m>
                <a:r>
                  <a:rPr lang="en-US" sz="2000" dirty="0">
                    <a:solidFill>
                      <a:schemeClr val="accent1">
                        <a:lumMod val="50000"/>
                      </a:schemeClr>
                    </a:solidFill>
                    <a:latin typeface="PT Serif" panose="020A0603040505020204" pitchFamily="18" charset="77"/>
                  </a:rPr>
                  <a:t> E</a:t>
                </a:r>
                <a14:m>
                  <m:oMath xmlns:m="http://schemas.openxmlformats.org/officeDocument/2006/math">
                    <m:r>
                      <a:rPr lang="en-US" sz="2000" b="0" i="0" smtClean="0">
                        <a:solidFill>
                          <a:schemeClr val="accent1">
                            <a:lumMod val="50000"/>
                          </a:schemeClr>
                        </a:solidFill>
                        <a:latin typeface="Cambria Math" panose="02040503050406030204" pitchFamily="18" charset="0"/>
                      </a:rPr>
                      <m:t> </m:t>
                    </m:r>
                    <m:sSubSup>
                      <m:sSubSupPr>
                        <m:ctrlPr>
                          <a:rPr lang="en-US" sz="2000" i="1">
                            <a:solidFill>
                              <a:schemeClr val="accent1">
                                <a:lumMod val="50000"/>
                              </a:schemeClr>
                            </a:solidFill>
                            <a:latin typeface="Cambria Math" panose="02040503050406030204" pitchFamily="18" charset="0"/>
                          </a:rPr>
                        </m:ctrlPr>
                      </m:sSubSupPr>
                      <m:e>
                        <m:r>
                          <a:rPr lang="en-US" sz="2000" i="1">
                            <a:solidFill>
                              <a:schemeClr val="accent1">
                                <a:lumMod val="50000"/>
                              </a:schemeClr>
                            </a:solidFill>
                            <a:latin typeface="Cambria Math" panose="02040503050406030204" pitchFamily="18" charset="0"/>
                            <a:ea typeface="Cambria Math" panose="02040503050406030204" pitchFamily="18" charset="0"/>
                            <a:cs typeface="PT Serif"/>
                            <a:sym typeface="PT Serif"/>
                          </a:rPr>
                          <m:t>·</m:t>
                        </m:r>
                        <m:r>
                          <a:rPr lang="en-US" sz="2000" i="1">
                            <a:solidFill>
                              <a:schemeClr val="accent1">
                                <a:lumMod val="50000"/>
                              </a:schemeClr>
                            </a:solidFill>
                            <a:latin typeface="Cambria Math" panose="02040503050406030204" pitchFamily="18" charset="0"/>
                          </a:rPr>
                          <m:t>𝐴𝑑𝑣</m:t>
                        </m:r>
                      </m:e>
                      <m:sub>
                        <m:sSub>
                          <m:sSubPr>
                            <m:ctrlPr>
                              <a:rPr lang="en-US" sz="2000" i="1">
                                <a:solidFill>
                                  <a:schemeClr val="accent1">
                                    <a:lumMod val="50000"/>
                                  </a:schemeClr>
                                </a:solidFill>
                                <a:latin typeface="Cambria Math" panose="02040503050406030204" pitchFamily="18" charset="0"/>
                              </a:rPr>
                            </m:ctrlPr>
                          </m:sSubPr>
                          <m:e>
                            <m:r>
                              <a:rPr lang="en-US" sz="2000" i="1">
                                <a:solidFill>
                                  <a:schemeClr val="accent1">
                                    <a:lumMod val="50000"/>
                                  </a:schemeClr>
                                </a:solidFill>
                                <a:latin typeface="Cambria Math" panose="02040503050406030204" pitchFamily="18" charset="0"/>
                              </a:rPr>
                              <m:t>𝒮</m:t>
                            </m:r>
                          </m:e>
                          <m:sub>
                            <m:r>
                              <m:rPr>
                                <m:sty m:val="p"/>
                              </m:rPr>
                              <a:rPr lang="en-US" sz="2000">
                                <a:solidFill>
                                  <a:schemeClr val="accent1">
                                    <a:lumMod val="50000"/>
                                  </a:schemeClr>
                                </a:solidFill>
                                <a:latin typeface="Cambria Math" panose="02040503050406030204" pitchFamily="18" charset="0"/>
                              </a:rPr>
                              <m:t>acc</m:t>
                            </m:r>
                          </m:sub>
                        </m:sSub>
                      </m:sub>
                      <m:sup>
                        <m:r>
                          <a:rPr lang="en-US" sz="2000" i="1">
                            <a:solidFill>
                              <a:schemeClr val="accent1">
                                <a:lumMod val="50000"/>
                              </a:schemeClr>
                            </a:solidFill>
                            <a:latin typeface="Cambria Math" panose="02040503050406030204" pitchFamily="18" charset="0"/>
                          </a:rPr>
                          <m:t>𝑢𝑓</m:t>
                        </m:r>
                        <m:r>
                          <a:rPr lang="en-US" sz="2000" i="1">
                            <a:solidFill>
                              <a:schemeClr val="accent1">
                                <a:lumMod val="50000"/>
                              </a:schemeClr>
                            </a:solidFill>
                            <a:latin typeface="Cambria Math" panose="02040503050406030204" pitchFamily="18" charset="0"/>
                          </a:rPr>
                          <m:t>−</m:t>
                        </m:r>
                        <m:r>
                          <a:rPr lang="en-US" sz="2000" i="1">
                            <a:solidFill>
                              <a:schemeClr val="accent1">
                                <a:lumMod val="50000"/>
                              </a:schemeClr>
                            </a:solidFill>
                            <a:latin typeface="Cambria Math" panose="02040503050406030204" pitchFamily="18" charset="0"/>
                          </a:rPr>
                          <m:t>𝑏</m:t>
                        </m:r>
                        <m:r>
                          <a:rPr lang="en-US" sz="2000" i="1">
                            <a:solidFill>
                              <a:schemeClr val="accent1">
                                <a:lumMod val="50000"/>
                              </a:schemeClr>
                            </a:solidFill>
                            <a:latin typeface="Cambria Math" panose="02040503050406030204" pitchFamily="18" charset="0"/>
                          </a:rPr>
                          <m:t>∧ </m:t>
                        </m:r>
                        <m:r>
                          <a:rPr lang="en-US" sz="2000" i="1">
                            <a:solidFill>
                              <a:schemeClr val="accent1">
                                <a:lumMod val="50000"/>
                              </a:schemeClr>
                            </a:solidFill>
                            <a:latin typeface="Cambria Math" panose="02040503050406030204" pitchFamily="18" charset="0"/>
                          </a:rPr>
                          <m:t>𝑎𝑐𝑐</m:t>
                        </m:r>
                        <m:r>
                          <a:rPr lang="en-US" sz="2000" i="1">
                            <a:solidFill>
                              <a:schemeClr val="accent1">
                                <a:lumMod val="50000"/>
                              </a:schemeClr>
                            </a:solidFill>
                            <a:latin typeface="Cambria Math" panose="02040503050406030204" pitchFamily="18" charset="0"/>
                          </a:rPr>
                          <m:t>−1</m:t>
                        </m:r>
                      </m:sup>
                    </m:sSubSup>
                  </m:oMath>
                </a14:m>
                <a:r>
                  <a:rPr lang="en-US" sz="2000" dirty="0">
                    <a:solidFill>
                      <a:schemeClr val="accent1">
                        <a:lumMod val="50000"/>
                      </a:schemeClr>
                    </a:solidFill>
                    <a:latin typeface="PT Serif" panose="020A0603040505020204" pitchFamily="18" charset="77"/>
                  </a:rPr>
                  <a:t>(</a:t>
                </a:r>
                <a14:m>
                  <m:oMath xmlns:m="http://schemas.openxmlformats.org/officeDocument/2006/math">
                    <m:sSub>
                      <m:sSubPr>
                        <m:ctrlPr>
                          <a:rPr lang="en-US" sz="2000" b="0" i="1" smtClean="0">
                            <a:solidFill>
                              <a:schemeClr val="accent1">
                                <a:lumMod val="50000"/>
                              </a:schemeClr>
                            </a:solidFill>
                            <a:latin typeface="Cambria Math" panose="02040503050406030204" pitchFamily="18" charset="0"/>
                          </a:rPr>
                        </m:ctrlPr>
                      </m:sSubPr>
                      <m:e>
                        <m:r>
                          <a:rPr lang="en-US" sz="2000">
                            <a:solidFill>
                              <a:schemeClr val="accent1">
                                <a:lumMod val="50000"/>
                              </a:schemeClr>
                            </a:solidFill>
                            <a:latin typeface="Cambria Math" panose="02040503050406030204" pitchFamily="18" charset="0"/>
                          </a:rPr>
                          <m:t>ℬ</m:t>
                        </m:r>
                      </m:e>
                      <m:sub>
                        <m:r>
                          <a:rPr lang="en-US" sz="2000" b="0" i="0" smtClean="0">
                            <a:solidFill>
                              <a:schemeClr val="accent1">
                                <a:lumMod val="50000"/>
                              </a:schemeClr>
                            </a:solidFill>
                            <a:latin typeface="Cambria Math" panose="02040503050406030204" pitchFamily="18" charset="0"/>
                          </a:rPr>
                          <m:t>1</m:t>
                        </m:r>
                      </m:sub>
                    </m:sSub>
                  </m:oMath>
                </a14:m>
                <a:r>
                  <a:rPr lang="en-US" sz="2000" dirty="0">
                    <a:solidFill>
                      <a:schemeClr val="accent1">
                        <a:lumMod val="50000"/>
                      </a:schemeClr>
                    </a:solidFill>
                    <a:latin typeface="PT Serif" panose="020A0603040505020204" pitchFamily="18" charset="77"/>
                  </a:rPr>
                  <a:t>) + </a:t>
                </a:r>
                <a14:m>
                  <m:oMath xmlns:m="http://schemas.openxmlformats.org/officeDocument/2006/math">
                    <m:sSubSup>
                      <m:sSubSupPr>
                        <m:ctrlPr>
                          <a:rPr lang="en-US" sz="2000" i="1">
                            <a:solidFill>
                              <a:schemeClr val="accent1">
                                <a:lumMod val="50000"/>
                              </a:schemeClr>
                            </a:solidFill>
                            <a:latin typeface="Cambria Math" panose="02040503050406030204" pitchFamily="18" charset="0"/>
                          </a:rPr>
                        </m:ctrlPr>
                      </m:sSubSupPr>
                      <m:e>
                        <m:r>
                          <a:rPr lang="en-US" sz="2000" i="1">
                            <a:solidFill>
                              <a:schemeClr val="accent1">
                                <a:lumMod val="50000"/>
                              </a:schemeClr>
                            </a:solidFill>
                            <a:latin typeface="Cambria Math" panose="02040503050406030204" pitchFamily="18" charset="0"/>
                          </a:rPr>
                          <m:t>𝐴𝑑𝑣</m:t>
                        </m:r>
                      </m:e>
                      <m:sub>
                        <m:sSub>
                          <m:sSubPr>
                            <m:ctrlPr>
                              <a:rPr lang="en-US" sz="2000" i="1">
                                <a:solidFill>
                                  <a:schemeClr val="accent1">
                                    <a:lumMod val="50000"/>
                                  </a:schemeClr>
                                </a:solidFill>
                                <a:latin typeface="Cambria Math" panose="02040503050406030204" pitchFamily="18" charset="0"/>
                              </a:rPr>
                            </m:ctrlPr>
                          </m:sSubPr>
                          <m:e>
                            <m:r>
                              <a:rPr lang="en-US" sz="2000" i="1">
                                <a:solidFill>
                                  <a:schemeClr val="accent1">
                                    <a:lumMod val="50000"/>
                                  </a:schemeClr>
                                </a:solidFill>
                                <a:latin typeface="Cambria Math" panose="02040503050406030204" pitchFamily="18" charset="0"/>
                              </a:rPr>
                              <m:t>𝒮</m:t>
                            </m:r>
                          </m:e>
                          <m:sub>
                            <m:r>
                              <m:rPr>
                                <m:sty m:val="p"/>
                              </m:rPr>
                              <a:rPr lang="en-US" sz="2000" b="0" i="0" smtClean="0">
                                <a:solidFill>
                                  <a:schemeClr val="accent1">
                                    <a:lumMod val="50000"/>
                                  </a:schemeClr>
                                </a:solidFill>
                                <a:latin typeface="Cambria Math" panose="02040503050406030204" pitchFamily="18" charset="0"/>
                              </a:rPr>
                              <m:t>ref</m:t>
                            </m:r>
                          </m:sub>
                        </m:sSub>
                      </m:sub>
                      <m:sup>
                        <m:r>
                          <a:rPr lang="en-US" sz="2000" i="1">
                            <a:solidFill>
                              <a:schemeClr val="accent1">
                                <a:lumMod val="50000"/>
                              </a:schemeClr>
                            </a:solidFill>
                            <a:latin typeface="Cambria Math" panose="02040503050406030204" pitchFamily="18" charset="0"/>
                          </a:rPr>
                          <m:t>𝑢𝑓</m:t>
                        </m:r>
                        <m:r>
                          <a:rPr lang="en-US" sz="2000" i="1">
                            <a:solidFill>
                              <a:schemeClr val="accent1">
                                <a:lumMod val="50000"/>
                              </a:schemeClr>
                            </a:solidFill>
                            <a:latin typeface="Cambria Math" panose="02040503050406030204" pitchFamily="18" charset="0"/>
                          </a:rPr>
                          <m:t>−</m:t>
                        </m:r>
                        <m:r>
                          <a:rPr lang="en-US" sz="2000" i="1">
                            <a:solidFill>
                              <a:schemeClr val="accent1">
                                <a:lumMod val="50000"/>
                              </a:schemeClr>
                            </a:solidFill>
                            <a:latin typeface="Cambria Math" panose="02040503050406030204" pitchFamily="18" charset="0"/>
                          </a:rPr>
                          <m:t>𝑏</m:t>
                        </m:r>
                      </m:sup>
                    </m:sSubSup>
                  </m:oMath>
                </a14:m>
                <a:r>
                  <a:rPr lang="en-US" sz="2000" dirty="0">
                    <a:solidFill>
                      <a:schemeClr val="accent1">
                        <a:lumMod val="50000"/>
                      </a:schemeClr>
                    </a:solidFill>
                    <a:latin typeface="PT Serif" panose="020A0603040505020204" pitchFamily="18" charset="77"/>
                  </a:rPr>
                  <a:t>(</a:t>
                </a:r>
                <a14:m>
                  <m:oMath xmlns:m="http://schemas.openxmlformats.org/officeDocument/2006/math">
                    <m:sSub>
                      <m:sSubPr>
                        <m:ctrlPr>
                          <a:rPr lang="en-US" sz="2000" i="1">
                            <a:solidFill>
                              <a:schemeClr val="accent1">
                                <a:lumMod val="50000"/>
                              </a:schemeClr>
                            </a:solidFill>
                            <a:latin typeface="Cambria Math" panose="02040503050406030204" pitchFamily="18" charset="0"/>
                          </a:rPr>
                        </m:ctrlPr>
                      </m:sSubPr>
                      <m:e>
                        <m:r>
                          <a:rPr lang="en-US" sz="2000">
                            <a:solidFill>
                              <a:schemeClr val="accent1">
                                <a:lumMod val="50000"/>
                              </a:schemeClr>
                            </a:solidFill>
                            <a:latin typeface="Cambria Math" panose="02040503050406030204" pitchFamily="18" charset="0"/>
                          </a:rPr>
                          <m:t>ℬ</m:t>
                        </m:r>
                      </m:e>
                      <m:sub>
                        <m:r>
                          <a:rPr lang="en-US" sz="2000" b="0" i="1" smtClean="0">
                            <a:solidFill>
                              <a:schemeClr val="accent1">
                                <a:lumMod val="50000"/>
                              </a:schemeClr>
                            </a:solidFill>
                            <a:latin typeface="Cambria Math" panose="02040503050406030204" pitchFamily="18" charset="0"/>
                          </a:rPr>
                          <m:t>2</m:t>
                        </m:r>
                      </m:sub>
                    </m:sSub>
                  </m:oMath>
                </a14:m>
                <a:r>
                  <a:rPr lang="en-US" sz="2000" dirty="0">
                    <a:solidFill>
                      <a:schemeClr val="accent1">
                        <a:lumMod val="50000"/>
                      </a:schemeClr>
                    </a:solidFill>
                    <a:latin typeface="PT Serif" panose="020A0603040505020204" pitchFamily="18" charset="77"/>
                  </a:rPr>
                  <a:t>)</a:t>
                </a:r>
                <a:endParaRPr lang="en-US" sz="2000" baseline="30000" dirty="0">
                  <a:solidFill>
                    <a:schemeClr val="accent1">
                      <a:lumMod val="50000"/>
                    </a:schemeClr>
                  </a:solidFill>
                  <a:latin typeface="PT Serif" panose="020A0603040505020204" pitchFamily="18" charset="77"/>
                </a:endParaRPr>
              </a:p>
              <a:p>
                <a:pPr algn="ctr">
                  <a:lnSpc>
                    <a:spcPct val="200000"/>
                  </a:lnSpc>
                </a:pPr>
                <a:r>
                  <a:rPr lang="en-US" sz="2000" dirty="0">
                    <a:solidFill>
                      <a:schemeClr val="accent1">
                        <a:lumMod val="50000"/>
                      </a:schemeClr>
                    </a:solidFill>
                    <a:latin typeface="PT Serif" panose="020A0603040505020204" pitchFamily="18" charset="77"/>
                  </a:rPr>
                  <a:t>where E is an upper bound on the number of epochs.</a:t>
                </a:r>
              </a:p>
            </p:txBody>
          </p:sp>
        </mc:Choice>
        <mc:Fallback xmlns="">
          <p:sp>
            <p:nvSpPr>
              <p:cNvPr id="5" name="Rectangle 4">
                <a:extLst>
                  <a:ext uri="{FF2B5EF4-FFF2-40B4-BE49-F238E27FC236}">
                    <a16:creationId xmlns:a16="http://schemas.microsoft.com/office/drawing/2014/main" id="{4603271B-940E-C98F-5EE3-A933D0036FDD}"/>
                  </a:ext>
                </a:extLst>
              </p:cNvPr>
              <p:cNvSpPr>
                <a:spLocks noRot="1" noChangeAspect="1" noMove="1" noResize="1" noEditPoints="1" noAdjustHandles="1" noChangeArrowheads="1" noChangeShapeType="1" noTextEdit="1"/>
              </p:cNvSpPr>
              <p:nvPr/>
            </p:nvSpPr>
            <p:spPr>
              <a:xfrm>
                <a:off x="195943" y="2444969"/>
                <a:ext cx="8783669" cy="2344746"/>
              </a:xfrm>
              <a:prstGeom prst="rect">
                <a:avLst/>
              </a:prstGeom>
              <a:blipFill>
                <a:blip r:embed="rId4"/>
                <a:stretch>
                  <a:fillRect/>
                </a:stretch>
              </a:blipFill>
              <a:ln>
                <a:solidFill>
                  <a:schemeClr val="accent1">
                    <a:lumMod val="20000"/>
                    <a:lumOff val="80000"/>
                  </a:schemeClr>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660D4C1B-1639-3B26-8F54-835EB27DDC2C}"/>
              </a:ext>
            </a:extLst>
          </p:cNvPr>
          <p:cNvSpPr txBox="1"/>
          <p:nvPr/>
        </p:nvSpPr>
        <p:spPr>
          <a:xfrm>
            <a:off x="5050240" y="490897"/>
            <a:ext cx="4021842" cy="1561068"/>
          </a:xfrm>
          <a:prstGeom prst="rect">
            <a:avLst/>
          </a:prstGeom>
          <a:noFill/>
        </p:spPr>
        <p:txBody>
          <a:bodyPr wrap="square" rtlCol="0">
            <a:spAutoFit/>
          </a:bodyPr>
          <a:lstStyle/>
          <a:p>
            <a:pPr>
              <a:lnSpc>
                <a:spcPct val="150000"/>
              </a:lnSpc>
            </a:pPr>
            <a:endParaRPr lang="en-US" sz="2200" dirty="0">
              <a:solidFill>
                <a:schemeClr val="bg2"/>
              </a:solidFill>
              <a:latin typeface="PT Serif" panose="020A0603040505020204" pitchFamily="18" charset="77"/>
            </a:endParaRPr>
          </a:p>
          <a:p>
            <a:pPr marL="342900" lvl="2" indent="-342900">
              <a:lnSpc>
                <a:spcPct val="150000"/>
              </a:lnSpc>
              <a:buFont typeface="Symbol" pitchFamily="2" charset="2"/>
              <a:buChar char="Þ"/>
            </a:pPr>
            <a:r>
              <a:rPr lang="en-US" sz="2200" dirty="0">
                <a:solidFill>
                  <a:schemeClr val="bg2"/>
                </a:solidFill>
                <a:latin typeface="PT Serif" panose="020A0603040505020204" pitchFamily="18" charset="77"/>
              </a:rPr>
              <a:t>        2-Level ATS-PR is  unforgeable &amp; accountable</a:t>
            </a:r>
          </a:p>
        </p:txBody>
      </p:sp>
    </p:spTree>
    <p:extLst>
      <p:ext uri="{BB962C8B-B14F-4D97-AF65-F5344CB8AC3E}">
        <p14:creationId xmlns:p14="http://schemas.microsoft.com/office/powerpoint/2010/main" val="228455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Picture 2" descr="A picture containing text, vector graphics&#10;&#10;Description automatically generated">
            <a:extLst>
              <a:ext uri="{FF2B5EF4-FFF2-40B4-BE49-F238E27FC236}">
                <a16:creationId xmlns:a16="http://schemas.microsoft.com/office/drawing/2014/main" id="{6558F8F9-FDFB-295C-0DFC-F25D74DFD4BB}"/>
              </a:ext>
            </a:extLst>
          </p:cNvPr>
          <p:cNvPicPr>
            <a:picLocks noChangeAspect="1"/>
          </p:cNvPicPr>
          <p:nvPr/>
        </p:nvPicPr>
        <p:blipFill>
          <a:blip r:embed="rId3"/>
          <a:stretch>
            <a:fillRect/>
          </a:stretch>
        </p:blipFill>
        <p:spPr>
          <a:xfrm>
            <a:off x="6436887" y="1506855"/>
            <a:ext cx="834050" cy="1176937"/>
          </a:xfrm>
          <a:prstGeom prst="rect">
            <a:avLst/>
          </a:prstGeom>
        </p:spPr>
      </p:pic>
      <p:pic>
        <p:nvPicPr>
          <p:cNvPr id="74" name="Google Shape;74;p15"/>
          <p:cNvPicPr preferRelativeResize="0"/>
          <p:nvPr/>
        </p:nvPicPr>
        <p:blipFill>
          <a:blip r:embed="rId4">
            <a:alphaModFix/>
          </a:blip>
          <a:stretch>
            <a:fillRect/>
          </a:stretch>
        </p:blipFill>
        <p:spPr>
          <a:xfrm>
            <a:off x="2520863" y="1526917"/>
            <a:ext cx="834050" cy="1152898"/>
          </a:xfrm>
          <a:prstGeom prst="rect">
            <a:avLst/>
          </a:prstGeom>
          <a:noFill/>
          <a:ln>
            <a:noFill/>
          </a:ln>
        </p:spPr>
      </p:pic>
      <mc:AlternateContent xmlns:mc="http://schemas.openxmlformats.org/markup-compatibility/2006" xmlns:a14="http://schemas.microsoft.com/office/drawing/2010/main">
        <mc:Choice Requires="a14">
          <p:sp>
            <p:nvSpPr>
              <p:cNvPr id="75" name="Google Shape;75;p15"/>
              <p:cNvSpPr txBox="1"/>
              <p:nvPr/>
            </p:nvSpPr>
            <p:spPr>
              <a:xfrm>
                <a:off x="2601984" y="2517532"/>
                <a:ext cx="65651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m:oMathPara>
                </a14:m>
                <a:endParaRPr sz="2000" baseline="-25000" dirty="0"/>
              </a:p>
            </p:txBody>
          </p:sp>
        </mc:Choice>
        <mc:Fallback xmlns="">
          <p:sp>
            <p:nvSpPr>
              <p:cNvPr id="75" name="Google Shape;75;p15"/>
              <p:cNvSpPr txBox="1">
                <a:spLocks noRot="1" noChangeAspect="1" noMove="1" noResize="1" noEditPoints="1" noAdjustHandles="1" noChangeArrowheads="1" noChangeShapeType="1" noTextEdit="1"/>
              </p:cNvSpPr>
              <p:nvPr/>
            </p:nvSpPr>
            <p:spPr>
              <a:xfrm>
                <a:off x="2601984" y="2517532"/>
                <a:ext cx="656512" cy="492412"/>
              </a:xfrm>
              <a:prstGeom prst="rect">
                <a:avLst/>
              </a:prstGeom>
              <a:blipFill>
                <a:blip r:embed="rId5"/>
                <a:stretch>
                  <a:fillRect/>
                </a:stretch>
              </a:blipFill>
              <a:ln>
                <a:noFill/>
              </a:ln>
            </p:spPr>
            <p:txBody>
              <a:bodyPr/>
              <a:lstStyle/>
              <a:p>
                <a:r>
                  <a:rPr lang="en-US">
                    <a:noFill/>
                  </a:rPr>
                  <a:t> </a:t>
                </a:r>
              </a:p>
            </p:txBody>
          </p:sp>
        </mc:Fallback>
      </mc:AlternateContent>
      <p:pic>
        <p:nvPicPr>
          <p:cNvPr id="77" name="Google Shape;77;p15"/>
          <p:cNvPicPr preferRelativeResize="0"/>
          <p:nvPr/>
        </p:nvPicPr>
        <p:blipFill>
          <a:blip r:embed="rId6">
            <a:alphaModFix/>
          </a:blip>
          <a:stretch>
            <a:fillRect/>
          </a:stretch>
        </p:blipFill>
        <p:spPr>
          <a:xfrm>
            <a:off x="4478875" y="1584098"/>
            <a:ext cx="834050" cy="1095717"/>
          </a:xfrm>
          <a:prstGeom prst="rect">
            <a:avLst/>
          </a:prstGeom>
          <a:noFill/>
          <a:ln>
            <a:noFill/>
          </a:ln>
        </p:spPr>
      </p:pic>
      <mc:AlternateContent xmlns:mc="http://schemas.openxmlformats.org/markup-compatibility/2006" xmlns:a14="http://schemas.microsoft.com/office/drawing/2010/main">
        <mc:Choice Requires="a14">
          <p:sp>
            <p:nvSpPr>
              <p:cNvPr id="85" name="Google Shape;85;p15"/>
              <p:cNvSpPr txBox="1"/>
              <p:nvPr/>
            </p:nvSpPr>
            <p:spPr>
              <a:xfrm>
                <a:off x="4631146" y="2508865"/>
                <a:ext cx="719601"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m:oMathPara>
                </a14:m>
                <a:endParaRPr sz="2000" baseline="-25000" dirty="0"/>
              </a:p>
            </p:txBody>
          </p:sp>
        </mc:Choice>
        <mc:Fallback xmlns="">
          <p:sp>
            <p:nvSpPr>
              <p:cNvPr id="85" name="Google Shape;85;p15"/>
              <p:cNvSpPr txBox="1">
                <a:spLocks noRot="1" noChangeAspect="1" noMove="1" noResize="1" noEditPoints="1" noAdjustHandles="1" noChangeArrowheads="1" noChangeShapeType="1" noTextEdit="1"/>
              </p:cNvSpPr>
              <p:nvPr/>
            </p:nvSpPr>
            <p:spPr>
              <a:xfrm>
                <a:off x="4631146" y="2508865"/>
                <a:ext cx="719601" cy="492412"/>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Google Shape;86;p15"/>
              <p:cNvSpPr txBox="1"/>
              <p:nvPr/>
            </p:nvSpPr>
            <p:spPr>
              <a:xfrm>
                <a:off x="6426208" y="2490946"/>
                <a:ext cx="83405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m:oMathPara>
                </a14:m>
                <a:endParaRPr sz="2000" baseline="-25000" dirty="0"/>
              </a:p>
            </p:txBody>
          </p:sp>
        </mc:Choice>
        <mc:Fallback xmlns="">
          <p:sp>
            <p:nvSpPr>
              <p:cNvPr id="86" name="Google Shape;86;p15"/>
              <p:cNvSpPr txBox="1">
                <a:spLocks noRot="1" noChangeAspect="1" noMove="1" noResize="1" noEditPoints="1" noAdjustHandles="1" noChangeArrowheads="1" noChangeShapeType="1" noTextEdit="1"/>
              </p:cNvSpPr>
              <p:nvPr/>
            </p:nvSpPr>
            <p:spPr>
              <a:xfrm>
                <a:off x="6426208" y="2490946"/>
                <a:ext cx="834050" cy="492412"/>
              </a:xfrm>
              <a:prstGeom prst="rect">
                <a:avLst/>
              </a:prstGeom>
              <a:blipFill>
                <a:blip r:embed="rId8"/>
                <a:stretch>
                  <a:fillRect/>
                </a:stretch>
              </a:blipFill>
              <a:ln>
                <a:noFill/>
              </a:ln>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CBA0CDD4-4604-15A4-5D67-11B3482D079E}"/>
              </a:ext>
            </a:extLst>
          </p:cNvPr>
          <p:cNvCxnSpPr>
            <a:cxnSpLocks/>
          </p:cNvCxnSpPr>
          <p:nvPr/>
        </p:nvCxnSpPr>
        <p:spPr>
          <a:xfrm>
            <a:off x="1878497" y="2763738"/>
            <a:ext cx="4253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AD2BA95-15CB-815B-555E-0F99C6B10780}"/>
                  </a:ext>
                </a:extLst>
              </p:cNvPr>
              <p:cNvSpPr txBox="1"/>
              <p:nvPr/>
            </p:nvSpPr>
            <p:spPr>
              <a:xfrm>
                <a:off x="4209216" y="884155"/>
                <a:ext cx="1426268" cy="400110"/>
              </a:xfrm>
              <a:prstGeom prst="rect">
                <a:avLst/>
              </a:prstGeom>
              <a:noFill/>
            </p:spPr>
            <p:txBody>
              <a:bodyPr wrap="square" rtlCol="0">
                <a:spAutoFit/>
              </a:bodyPr>
              <a:lstStyle/>
              <a:p>
                <a:r>
                  <a:rPr lang="en-US" sz="2000" dirty="0">
                    <a:solidFill>
                      <a:schemeClr val="bg2"/>
                    </a:solidFill>
                    <a:latin typeface="PT Serif" panose="020A0603040505020204" pitchFamily="18" charset="77"/>
                  </a:rPr>
                  <a:t>Message </a:t>
                </a:r>
                <a14:m>
                  <m:oMath xmlns:m="http://schemas.openxmlformats.org/officeDocument/2006/math">
                    <m:r>
                      <a:rPr lang="en-US" sz="2000" i="1">
                        <a:solidFill>
                          <a:schemeClr val="bg2"/>
                        </a:solidFill>
                        <a:latin typeface="Cambria Math" panose="02040503050406030204" pitchFamily="18" charset="0"/>
                      </a:rPr>
                      <m:t>𝑚</m:t>
                    </m:r>
                  </m:oMath>
                </a14:m>
                <a:endParaRPr lang="en-US" sz="2000" dirty="0">
                  <a:solidFill>
                    <a:schemeClr val="bg2"/>
                  </a:solidFill>
                  <a:latin typeface="PT Serif" panose="020A0603040505020204" pitchFamily="18" charset="77"/>
                </a:endParaRPr>
              </a:p>
            </p:txBody>
          </p:sp>
        </mc:Choice>
        <mc:Fallback xmlns="">
          <p:sp>
            <p:nvSpPr>
              <p:cNvPr id="7" name="TextBox 6">
                <a:extLst>
                  <a:ext uri="{FF2B5EF4-FFF2-40B4-BE49-F238E27FC236}">
                    <a16:creationId xmlns:a16="http://schemas.microsoft.com/office/drawing/2014/main" id="{EAD2BA95-15CB-815B-555E-0F99C6B10780}"/>
                  </a:ext>
                </a:extLst>
              </p:cNvPr>
              <p:cNvSpPr txBox="1">
                <a:spLocks noRot="1" noChangeAspect="1" noMove="1" noResize="1" noEditPoints="1" noAdjustHandles="1" noChangeArrowheads="1" noChangeShapeType="1" noTextEdit="1"/>
              </p:cNvSpPr>
              <p:nvPr/>
            </p:nvSpPr>
            <p:spPr>
              <a:xfrm>
                <a:off x="4209216" y="884155"/>
                <a:ext cx="1426268" cy="400110"/>
              </a:xfrm>
              <a:prstGeom prst="rect">
                <a:avLst/>
              </a:prstGeom>
              <a:blipFill>
                <a:blip r:embed="rId9"/>
                <a:stretch>
                  <a:fillRect l="-4425" t="-6061" b="-24242"/>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8A7B9218-D4F8-90F1-4F8E-2F3236286906}"/>
              </a:ext>
            </a:extLst>
          </p:cNvPr>
          <p:cNvCxnSpPr>
            <a:cxnSpLocks/>
            <a:stCxn id="7" idx="1"/>
            <a:endCxn id="74" idx="0"/>
          </p:cNvCxnSpPr>
          <p:nvPr/>
        </p:nvCxnSpPr>
        <p:spPr>
          <a:xfrm flipH="1">
            <a:off x="2937888" y="1084210"/>
            <a:ext cx="1271328" cy="442707"/>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D44EBA1-F642-B27D-90DC-176CC99C320C}"/>
              </a:ext>
            </a:extLst>
          </p:cNvPr>
          <p:cNvCxnSpPr>
            <a:cxnSpLocks/>
            <a:stCxn id="7" idx="3"/>
          </p:cNvCxnSpPr>
          <p:nvPr/>
        </p:nvCxnSpPr>
        <p:spPr>
          <a:xfrm>
            <a:off x="5635484" y="1084210"/>
            <a:ext cx="1245579" cy="432742"/>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D3F7D6-5796-7BAE-9E15-2DE955D215B4}"/>
                  </a:ext>
                </a:extLst>
              </p:cNvPr>
              <p:cNvSpPr txBox="1"/>
              <p:nvPr/>
            </p:nvSpPr>
            <p:spPr>
              <a:xfrm>
                <a:off x="3308099" y="971924"/>
                <a:ext cx="41644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bg2"/>
                          </a:solidFill>
                          <a:latin typeface="Cambria Math" panose="02040503050406030204" pitchFamily="18" charset="0"/>
                        </a:rPr>
                        <m:t>𝑚</m:t>
                      </m:r>
                    </m:oMath>
                  </m:oMathPara>
                </a14:m>
                <a:endParaRPr lang="en-US" sz="2000" dirty="0">
                  <a:solidFill>
                    <a:schemeClr val="bg2"/>
                  </a:solidFill>
                  <a:latin typeface="PT Serif" panose="020A0603040505020204" pitchFamily="18" charset="77"/>
                </a:endParaRPr>
              </a:p>
            </p:txBody>
          </p:sp>
        </mc:Choice>
        <mc:Fallback xmlns="">
          <p:sp>
            <p:nvSpPr>
              <p:cNvPr id="22" name="TextBox 21">
                <a:extLst>
                  <a:ext uri="{FF2B5EF4-FFF2-40B4-BE49-F238E27FC236}">
                    <a16:creationId xmlns:a16="http://schemas.microsoft.com/office/drawing/2014/main" id="{B3D3F7D6-5796-7BAE-9E15-2DE955D215B4}"/>
                  </a:ext>
                </a:extLst>
              </p:cNvPr>
              <p:cNvSpPr txBox="1">
                <a:spLocks noRot="1" noChangeAspect="1" noMove="1" noResize="1" noEditPoints="1" noAdjustHandles="1" noChangeArrowheads="1" noChangeShapeType="1" noTextEdit="1"/>
              </p:cNvSpPr>
              <p:nvPr/>
            </p:nvSpPr>
            <p:spPr>
              <a:xfrm>
                <a:off x="3308099" y="971924"/>
                <a:ext cx="416445"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FF2070C-077D-55B1-9B1A-2F1A8B1EC190}"/>
                  </a:ext>
                </a:extLst>
              </p:cNvPr>
              <p:cNvSpPr txBox="1"/>
              <p:nvPr/>
            </p:nvSpPr>
            <p:spPr>
              <a:xfrm>
                <a:off x="6107398" y="969877"/>
                <a:ext cx="41644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bg2"/>
                          </a:solidFill>
                          <a:latin typeface="Cambria Math" panose="02040503050406030204" pitchFamily="18" charset="0"/>
                        </a:rPr>
                        <m:t>𝑚</m:t>
                      </m:r>
                    </m:oMath>
                  </m:oMathPara>
                </a14:m>
                <a:endParaRPr lang="en-US" sz="2000" dirty="0">
                  <a:solidFill>
                    <a:schemeClr val="bg2"/>
                  </a:solidFill>
                  <a:latin typeface="PT Serif" panose="020A0603040505020204" pitchFamily="18" charset="77"/>
                </a:endParaRPr>
              </a:p>
            </p:txBody>
          </p:sp>
        </mc:Choice>
        <mc:Fallback xmlns="">
          <p:sp>
            <p:nvSpPr>
              <p:cNvPr id="24" name="TextBox 23">
                <a:extLst>
                  <a:ext uri="{FF2B5EF4-FFF2-40B4-BE49-F238E27FC236}">
                    <a16:creationId xmlns:a16="http://schemas.microsoft.com/office/drawing/2014/main" id="{1FF2070C-077D-55B1-9B1A-2F1A8B1EC190}"/>
                  </a:ext>
                </a:extLst>
              </p:cNvPr>
              <p:cNvSpPr txBox="1">
                <a:spLocks noRot="1" noChangeAspect="1" noMove="1" noResize="1" noEditPoints="1" noAdjustHandles="1" noChangeArrowheads="1" noChangeShapeType="1" noTextEdit="1"/>
              </p:cNvSpPr>
              <p:nvPr/>
            </p:nvSpPr>
            <p:spPr>
              <a:xfrm>
                <a:off x="6107398" y="969877"/>
                <a:ext cx="416445" cy="400110"/>
              </a:xfrm>
              <a:prstGeom prst="rect">
                <a:avLst/>
              </a:prstGeom>
              <a:blipFill>
                <a:blip r:embed="rId11"/>
                <a:stretch>
                  <a:fillRect/>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2C476828-A8A4-A488-82E8-55A606F41A7F}"/>
              </a:ext>
            </a:extLst>
          </p:cNvPr>
          <p:cNvCxnSpPr>
            <a:cxnSpLocks/>
            <a:stCxn id="75" idx="2"/>
          </p:cNvCxnSpPr>
          <p:nvPr/>
        </p:nvCxnSpPr>
        <p:spPr>
          <a:xfrm>
            <a:off x="2930240" y="3009944"/>
            <a:ext cx="1433036" cy="60664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B3CF6F6-4718-9B50-028D-515D0441EC5B}"/>
              </a:ext>
            </a:extLst>
          </p:cNvPr>
          <p:cNvCxnSpPr>
            <a:cxnSpLocks/>
            <a:stCxn id="86" idx="2"/>
          </p:cNvCxnSpPr>
          <p:nvPr/>
        </p:nvCxnSpPr>
        <p:spPr>
          <a:xfrm flipH="1">
            <a:off x="5546032" y="2983358"/>
            <a:ext cx="1297201" cy="64319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51DC779-BA6C-7A84-3ECD-1F57379316DD}"/>
              </a:ext>
            </a:extLst>
          </p:cNvPr>
          <p:cNvCxnSpPr>
            <a:cxnSpLocks/>
          </p:cNvCxnSpPr>
          <p:nvPr/>
        </p:nvCxnSpPr>
        <p:spPr>
          <a:xfrm>
            <a:off x="4892116" y="3974633"/>
            <a:ext cx="0" cy="286905"/>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C03CC8E-B445-623E-83E3-E77CE0991E24}"/>
              </a:ext>
            </a:extLst>
          </p:cNvPr>
          <p:cNvSpPr txBox="1"/>
          <p:nvPr/>
        </p:nvSpPr>
        <p:spPr>
          <a:xfrm>
            <a:off x="4713212" y="4155770"/>
            <a:ext cx="357808" cy="461665"/>
          </a:xfrm>
          <a:prstGeom prst="rect">
            <a:avLst/>
          </a:prstGeom>
          <a:noFill/>
        </p:spPr>
        <p:txBody>
          <a:bodyPr wrap="square" rtlCol="0">
            <a:spAutoFit/>
          </a:bodyPr>
          <a:lstStyle/>
          <a:p>
            <a:r>
              <a:rPr lang="en" sz="2300" dirty="0">
                <a:solidFill>
                  <a:schemeClr val="bg2"/>
                </a:solidFill>
                <a:latin typeface="PT Serif"/>
                <a:ea typeface="PT Serif"/>
                <a:cs typeface="PT Serif"/>
                <a:sym typeface="PT Serif"/>
              </a:rPr>
              <a:t>𝝈</a:t>
            </a:r>
            <a:endParaRPr lang="en-US" sz="2300" dirty="0">
              <a:solidFill>
                <a:schemeClr val="bg2"/>
              </a:solidFill>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B0651EB-E700-03B0-39D8-F784C96ABAD2}"/>
                  </a:ext>
                </a:extLst>
              </p:cNvPr>
              <p:cNvSpPr txBox="1"/>
              <p:nvPr/>
            </p:nvSpPr>
            <p:spPr>
              <a:xfrm>
                <a:off x="397355" y="3201984"/>
                <a:ext cx="3372853" cy="461665"/>
              </a:xfrm>
              <a:prstGeom prst="rect">
                <a:avLst/>
              </a:prstGeom>
              <a:noFill/>
              <a:ln>
                <a:noFill/>
              </a:ln>
            </p:spPr>
            <p:txBody>
              <a:bodyPr wrap="square" rtlCol="0">
                <a:spAutoFit/>
              </a:bodyPr>
              <a:lstStyle/>
              <a:p>
                <a14:m>
                  <m:oMath xmlns:m="http://schemas.openxmlformats.org/officeDocument/2006/math">
                    <m:sSub>
                      <m:sSubPr>
                        <m:ctrlPr>
                          <a:rPr lang="en-US" sz="2300" b="0" i="1" smtClean="0">
                            <a:solidFill>
                              <a:schemeClr val="accent1">
                                <a:lumMod val="50000"/>
                              </a:schemeClr>
                            </a:solidFill>
                            <a:latin typeface="Cambria Math" panose="02040503050406030204" pitchFamily="18" charset="0"/>
                            <a:ea typeface="PT Serif"/>
                            <a:cs typeface="PT Serif"/>
                            <a:sym typeface="PT Serif"/>
                          </a:rPr>
                        </m:ctrlPr>
                      </m:sSubPr>
                      <m:e>
                        <m:r>
                          <a:rPr lang="en" sz="2300" i="1" smtClean="0">
                            <a:solidFill>
                              <a:schemeClr val="accent1">
                                <a:lumMod val="50000"/>
                              </a:schemeClr>
                            </a:solidFill>
                            <a:latin typeface="Cambria Math" panose="02040503050406030204" pitchFamily="18" charset="0"/>
                            <a:ea typeface="PT Serif"/>
                            <a:cs typeface="PT Serif"/>
                            <a:sym typeface="PT Serif"/>
                          </a:rPr>
                          <m:t>𝜎</m:t>
                        </m:r>
                      </m:e>
                      <m:sub>
                        <m:r>
                          <a:rPr lang="en-US" sz="2300" b="0" i="1" smtClean="0">
                            <a:solidFill>
                              <a:schemeClr val="accent1">
                                <a:lumMod val="50000"/>
                              </a:schemeClr>
                            </a:solidFill>
                            <a:latin typeface="Cambria Math" panose="02040503050406030204" pitchFamily="18" charset="0"/>
                            <a:ea typeface="PT Serif"/>
                            <a:cs typeface="PT Serif"/>
                            <a:sym typeface="PT Serif"/>
                          </a:rPr>
                          <m:t>1</m:t>
                        </m:r>
                      </m:sub>
                    </m:sSub>
                  </m:oMath>
                </a14:m>
                <a:r>
                  <a:rPr lang="en" sz="2300" dirty="0">
                    <a:solidFill>
                      <a:schemeClr val="accent1">
                        <a:lumMod val="50000"/>
                      </a:schemeClr>
                    </a:solidFill>
                    <a:latin typeface="PT Serif"/>
                    <a:ea typeface="PT Serif"/>
                    <a:cs typeface="PT Serif"/>
                    <a:sym typeface="PT Serif"/>
                  </a:rPr>
                  <a:t> ← </a:t>
                </a:r>
                <a:r>
                  <a:rPr lang="en-US" sz="2300" dirty="0">
                    <a:solidFill>
                      <a:schemeClr val="accent1">
                        <a:lumMod val="50000"/>
                      </a:schemeClr>
                    </a:solidFill>
                    <a:latin typeface="PT Serif" panose="020A0603040505020204" pitchFamily="18" charset="77"/>
                  </a:rPr>
                  <a:t>Sign(</a:t>
                </a:r>
                <a14:m>
                  <m:oMath xmlns:m="http://schemas.openxmlformats.org/officeDocument/2006/math">
                    <m:r>
                      <a:rPr lang="en-US" sz="2300" b="0" i="1" smtClean="0">
                        <a:solidFill>
                          <a:schemeClr val="accent1">
                            <a:lumMod val="50000"/>
                          </a:schemeClr>
                        </a:solidFill>
                        <a:latin typeface="Cambria Math" panose="02040503050406030204" pitchFamily="18" charset="0"/>
                      </a:rPr>
                      <m:t>𝑠</m:t>
                    </m:r>
                    <m:sSub>
                      <m:sSubPr>
                        <m:ctrlPr>
                          <a:rPr lang="en-US" sz="2300" b="0" i="1" smtClean="0">
                            <a:solidFill>
                              <a:schemeClr val="accent1">
                                <a:lumMod val="50000"/>
                              </a:schemeClr>
                            </a:solidFill>
                            <a:latin typeface="Cambria Math" panose="02040503050406030204" pitchFamily="18" charset="0"/>
                          </a:rPr>
                        </m:ctrlPr>
                      </m:sSubPr>
                      <m:e>
                        <m:r>
                          <a:rPr lang="en-US" sz="2300" b="0" i="1" smtClean="0">
                            <a:solidFill>
                              <a:schemeClr val="accent1">
                                <a:lumMod val="50000"/>
                              </a:schemeClr>
                            </a:solidFill>
                            <a:latin typeface="Cambria Math" panose="02040503050406030204" pitchFamily="18" charset="0"/>
                          </a:rPr>
                          <m:t>𝑘</m:t>
                        </m:r>
                      </m:e>
                      <m:sub>
                        <m:r>
                          <a:rPr lang="en-US" sz="2300" b="0" i="1" smtClean="0">
                            <a:solidFill>
                              <a:schemeClr val="accent1">
                                <a:lumMod val="50000"/>
                              </a:schemeClr>
                            </a:solidFill>
                            <a:latin typeface="Cambria Math" panose="02040503050406030204" pitchFamily="18" charset="0"/>
                          </a:rPr>
                          <m:t>1</m:t>
                        </m:r>
                      </m:sub>
                    </m:sSub>
                    <m:r>
                      <a:rPr lang="en-US" sz="2300" b="0" i="1" smtClean="0">
                        <a:solidFill>
                          <a:schemeClr val="accent1">
                            <a:lumMod val="50000"/>
                          </a:schemeClr>
                        </a:solidFill>
                        <a:latin typeface="Cambria Math" panose="02040503050406030204" pitchFamily="18" charset="0"/>
                      </a:rPr>
                      <m:t>,</m:t>
                    </m:r>
                    <m:r>
                      <a:rPr lang="en-US" sz="2300" b="0" i="1" smtClean="0">
                        <a:solidFill>
                          <a:schemeClr val="accent1">
                            <a:lumMod val="50000"/>
                          </a:schemeClr>
                        </a:solidFill>
                        <a:latin typeface="Cambria Math" panose="02040503050406030204" pitchFamily="18" charset="0"/>
                      </a:rPr>
                      <m:t>𝑚</m:t>
                    </m:r>
                    <m:r>
                      <a:rPr lang="en-US" sz="2300" b="0" i="1" smtClean="0">
                        <a:solidFill>
                          <a:schemeClr val="accent1">
                            <a:lumMod val="50000"/>
                          </a:schemeClr>
                        </a:solidFill>
                        <a:latin typeface="Cambria Math" panose="02040503050406030204" pitchFamily="18" charset="0"/>
                      </a:rPr>
                      <m:t>,</m:t>
                    </m:r>
                  </m:oMath>
                </a14:m>
                <a:r>
                  <a:rPr lang="en-US" sz="2300" dirty="0">
                    <a:solidFill>
                      <a:schemeClr val="accent1">
                        <a:lumMod val="50000"/>
                      </a:schemeClr>
                    </a:solidFill>
                    <a:latin typeface="PT Serif" panose="020A0603040505020204" pitchFamily="18" charset="77"/>
                  </a:rPr>
                  <a:t> {1,3})</a:t>
                </a:r>
              </a:p>
            </p:txBody>
          </p:sp>
        </mc:Choice>
        <mc:Fallback xmlns="">
          <p:sp>
            <p:nvSpPr>
              <p:cNvPr id="60" name="TextBox 59">
                <a:extLst>
                  <a:ext uri="{FF2B5EF4-FFF2-40B4-BE49-F238E27FC236}">
                    <a16:creationId xmlns:a16="http://schemas.microsoft.com/office/drawing/2014/main" id="{BB0651EB-E700-03B0-39D8-F784C96ABAD2}"/>
                  </a:ext>
                </a:extLst>
              </p:cNvPr>
              <p:cNvSpPr txBox="1">
                <a:spLocks noRot="1" noChangeAspect="1" noMove="1" noResize="1" noEditPoints="1" noAdjustHandles="1" noChangeArrowheads="1" noChangeShapeType="1" noTextEdit="1"/>
              </p:cNvSpPr>
              <p:nvPr/>
            </p:nvSpPr>
            <p:spPr>
              <a:xfrm>
                <a:off x="397355" y="3201984"/>
                <a:ext cx="3372853" cy="461665"/>
              </a:xfrm>
              <a:prstGeom prst="rect">
                <a:avLst/>
              </a:prstGeom>
              <a:blipFill>
                <a:blip r:embed="rId12"/>
                <a:stretch>
                  <a:fillRect t="-10811" b="-2702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F022B09-6398-2101-2B46-E3B6B1FFA5C3}"/>
                  </a:ext>
                </a:extLst>
              </p:cNvPr>
              <p:cNvSpPr txBox="1"/>
              <p:nvPr/>
            </p:nvSpPr>
            <p:spPr>
              <a:xfrm>
                <a:off x="5980551" y="3201984"/>
                <a:ext cx="3372170" cy="461665"/>
              </a:xfrm>
              <a:prstGeom prst="rect">
                <a:avLst/>
              </a:prstGeom>
              <a:noFill/>
              <a:ln>
                <a:noFill/>
              </a:ln>
            </p:spPr>
            <p:txBody>
              <a:bodyPr wrap="square" rtlCol="0">
                <a:spAutoFit/>
              </a:bodyPr>
              <a:lstStyle/>
              <a:p>
                <a14:m>
                  <m:oMath xmlns:m="http://schemas.openxmlformats.org/officeDocument/2006/math">
                    <m:sSub>
                      <m:sSubPr>
                        <m:ctrlPr>
                          <a:rPr lang="en-US" sz="2300" i="1" smtClean="0">
                            <a:solidFill>
                              <a:schemeClr val="accent1">
                                <a:lumMod val="50000"/>
                              </a:schemeClr>
                            </a:solidFill>
                            <a:latin typeface="Cambria Math" panose="02040503050406030204" pitchFamily="18" charset="0"/>
                            <a:ea typeface="PT Serif"/>
                            <a:cs typeface="PT Serif"/>
                            <a:sym typeface="PT Serif"/>
                          </a:rPr>
                        </m:ctrlPr>
                      </m:sSubPr>
                      <m:e>
                        <m:r>
                          <a:rPr lang="en" sz="2300" i="1">
                            <a:solidFill>
                              <a:schemeClr val="accent1">
                                <a:lumMod val="50000"/>
                              </a:schemeClr>
                            </a:solidFill>
                            <a:latin typeface="Cambria Math" panose="02040503050406030204" pitchFamily="18" charset="0"/>
                            <a:ea typeface="PT Serif"/>
                            <a:cs typeface="PT Serif"/>
                            <a:sym typeface="PT Serif"/>
                          </a:rPr>
                          <m:t>𝜎</m:t>
                        </m:r>
                      </m:e>
                      <m:sub>
                        <m:r>
                          <a:rPr lang="en-US" sz="2300" b="0" i="1" smtClean="0">
                            <a:solidFill>
                              <a:schemeClr val="accent1">
                                <a:lumMod val="50000"/>
                              </a:schemeClr>
                            </a:solidFill>
                            <a:latin typeface="Cambria Math" panose="02040503050406030204" pitchFamily="18" charset="0"/>
                            <a:ea typeface="PT Serif"/>
                            <a:cs typeface="PT Serif"/>
                            <a:sym typeface="PT Serif"/>
                          </a:rPr>
                          <m:t>3</m:t>
                        </m:r>
                      </m:sub>
                    </m:sSub>
                  </m:oMath>
                </a14:m>
                <a:r>
                  <a:rPr lang="en" sz="2300" dirty="0">
                    <a:solidFill>
                      <a:schemeClr val="accent1">
                        <a:lumMod val="50000"/>
                      </a:schemeClr>
                    </a:solidFill>
                    <a:latin typeface="PT Serif"/>
                    <a:ea typeface="PT Serif"/>
                    <a:cs typeface="PT Serif"/>
                    <a:sym typeface="PT Serif"/>
                  </a:rPr>
                  <a:t> ← </a:t>
                </a:r>
                <a:r>
                  <a:rPr lang="en-US" sz="2300" dirty="0">
                    <a:solidFill>
                      <a:schemeClr val="accent1">
                        <a:lumMod val="50000"/>
                      </a:schemeClr>
                    </a:solidFill>
                    <a:latin typeface="PT Serif" panose="020A0603040505020204" pitchFamily="18" charset="77"/>
                  </a:rPr>
                  <a:t>Sign(</a:t>
                </a:r>
                <a14:m>
                  <m:oMath xmlns:m="http://schemas.openxmlformats.org/officeDocument/2006/math">
                    <m:r>
                      <a:rPr lang="en-US" sz="2300" b="0" i="1" smtClean="0">
                        <a:solidFill>
                          <a:schemeClr val="accent1">
                            <a:lumMod val="50000"/>
                          </a:schemeClr>
                        </a:solidFill>
                        <a:latin typeface="Cambria Math" panose="02040503050406030204" pitchFamily="18" charset="0"/>
                      </a:rPr>
                      <m:t>𝑠</m:t>
                    </m:r>
                    <m:sSub>
                      <m:sSubPr>
                        <m:ctrlPr>
                          <a:rPr lang="en-US" sz="2300" b="0" i="1" smtClean="0">
                            <a:solidFill>
                              <a:schemeClr val="accent1">
                                <a:lumMod val="50000"/>
                              </a:schemeClr>
                            </a:solidFill>
                            <a:latin typeface="Cambria Math" panose="02040503050406030204" pitchFamily="18" charset="0"/>
                          </a:rPr>
                        </m:ctrlPr>
                      </m:sSubPr>
                      <m:e>
                        <m:r>
                          <a:rPr lang="en-US" sz="2300" b="0" i="1" smtClean="0">
                            <a:solidFill>
                              <a:schemeClr val="accent1">
                                <a:lumMod val="50000"/>
                              </a:schemeClr>
                            </a:solidFill>
                            <a:latin typeface="Cambria Math" panose="02040503050406030204" pitchFamily="18" charset="0"/>
                          </a:rPr>
                          <m:t>𝑘</m:t>
                        </m:r>
                      </m:e>
                      <m:sub>
                        <m:r>
                          <a:rPr lang="en-US" sz="2300" b="0" i="1" smtClean="0">
                            <a:solidFill>
                              <a:schemeClr val="accent1">
                                <a:lumMod val="50000"/>
                              </a:schemeClr>
                            </a:solidFill>
                            <a:latin typeface="Cambria Math" panose="02040503050406030204" pitchFamily="18" charset="0"/>
                          </a:rPr>
                          <m:t>3</m:t>
                        </m:r>
                      </m:sub>
                    </m:sSub>
                    <m:r>
                      <a:rPr lang="en-US" sz="2300" b="0" i="1" smtClean="0">
                        <a:solidFill>
                          <a:schemeClr val="accent1">
                            <a:lumMod val="50000"/>
                          </a:schemeClr>
                        </a:solidFill>
                        <a:latin typeface="Cambria Math" panose="02040503050406030204" pitchFamily="18" charset="0"/>
                      </a:rPr>
                      <m:t>,</m:t>
                    </m:r>
                    <m:r>
                      <a:rPr lang="en-US" sz="2300" b="0" i="1" smtClean="0">
                        <a:solidFill>
                          <a:schemeClr val="accent1">
                            <a:lumMod val="50000"/>
                          </a:schemeClr>
                        </a:solidFill>
                        <a:latin typeface="Cambria Math" panose="02040503050406030204" pitchFamily="18" charset="0"/>
                      </a:rPr>
                      <m:t>𝑚</m:t>
                    </m:r>
                    <m:r>
                      <a:rPr lang="en-US" sz="2300" b="0" i="1" smtClean="0">
                        <a:solidFill>
                          <a:schemeClr val="accent1">
                            <a:lumMod val="50000"/>
                          </a:schemeClr>
                        </a:solidFill>
                        <a:latin typeface="Cambria Math" panose="02040503050406030204" pitchFamily="18" charset="0"/>
                      </a:rPr>
                      <m:t>,</m:t>
                    </m:r>
                  </m:oMath>
                </a14:m>
                <a:r>
                  <a:rPr lang="en-US" sz="2300" dirty="0">
                    <a:solidFill>
                      <a:schemeClr val="accent1">
                        <a:lumMod val="50000"/>
                      </a:schemeClr>
                    </a:solidFill>
                    <a:latin typeface="PT Serif" panose="020A0603040505020204" pitchFamily="18" charset="77"/>
                  </a:rPr>
                  <a:t> {1,3})</a:t>
                </a:r>
              </a:p>
            </p:txBody>
          </p:sp>
        </mc:Choice>
        <mc:Fallback xmlns="">
          <p:sp>
            <p:nvSpPr>
              <p:cNvPr id="61" name="TextBox 60">
                <a:extLst>
                  <a:ext uri="{FF2B5EF4-FFF2-40B4-BE49-F238E27FC236}">
                    <a16:creationId xmlns:a16="http://schemas.microsoft.com/office/drawing/2014/main" id="{CF022B09-6398-2101-2B46-E3B6B1FFA5C3}"/>
                  </a:ext>
                </a:extLst>
              </p:cNvPr>
              <p:cNvSpPr txBox="1">
                <a:spLocks noRot="1" noChangeAspect="1" noMove="1" noResize="1" noEditPoints="1" noAdjustHandles="1" noChangeArrowheads="1" noChangeShapeType="1" noTextEdit="1"/>
              </p:cNvSpPr>
              <p:nvPr/>
            </p:nvSpPr>
            <p:spPr>
              <a:xfrm>
                <a:off x="5980551" y="3201984"/>
                <a:ext cx="3372170" cy="461665"/>
              </a:xfrm>
              <a:prstGeom prst="rect">
                <a:avLst/>
              </a:prstGeom>
              <a:blipFill>
                <a:blip r:embed="rId13"/>
                <a:stretch>
                  <a:fillRect t="-10811" b="-2702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01AA2243-D8EA-D58B-68D9-48DAF115AED8}"/>
                  </a:ext>
                </a:extLst>
              </p:cNvPr>
              <p:cNvSpPr txBox="1"/>
              <p:nvPr/>
            </p:nvSpPr>
            <p:spPr>
              <a:xfrm>
                <a:off x="89246" y="2532905"/>
                <a:ext cx="1977682" cy="461665"/>
              </a:xfrm>
              <a:prstGeom prst="rect">
                <a:avLst/>
              </a:prstGeom>
              <a:noFill/>
              <a:ln>
                <a:noFill/>
              </a:ln>
            </p:spPr>
            <p:txBody>
              <a:bodyPr wrap="square" rtlCol="0">
                <a:spAutoFit/>
              </a:bodyPr>
              <a:lstStyle/>
              <a:p>
                <a:r>
                  <a:rPr lang="en-US" sz="2300" dirty="0">
                    <a:solidFill>
                      <a:schemeClr val="accent1">
                        <a:lumMod val="50000"/>
                      </a:schemeClr>
                    </a:solidFill>
                    <a:latin typeface="PT Serif" panose="020A0603040505020204" pitchFamily="18" charset="77"/>
                  </a:rPr>
                  <a:t>KeyGen(</a:t>
                </a:r>
                <a14:m>
                  <m:oMath xmlns:m="http://schemas.openxmlformats.org/officeDocument/2006/math">
                    <m:r>
                      <a:rPr lang="en-US" sz="2300" b="0" i="1" smtClean="0">
                        <a:solidFill>
                          <a:schemeClr val="accent1">
                            <a:lumMod val="50000"/>
                          </a:schemeClr>
                        </a:solidFill>
                        <a:latin typeface="Cambria Math" panose="02040503050406030204" pitchFamily="18" charset="0"/>
                      </a:rPr>
                      <m:t>𝑛</m:t>
                    </m:r>
                    <m:r>
                      <a:rPr lang="en-US" sz="2300" b="0" i="1" smtClean="0">
                        <a:solidFill>
                          <a:schemeClr val="accent1">
                            <a:lumMod val="50000"/>
                          </a:schemeClr>
                        </a:solidFill>
                        <a:latin typeface="Cambria Math" panose="02040503050406030204" pitchFamily="18" charset="0"/>
                      </a:rPr>
                      <m:t>,</m:t>
                    </m:r>
                    <m:r>
                      <a:rPr lang="en-US" sz="2300" b="0" i="1" smtClean="0">
                        <a:solidFill>
                          <a:schemeClr val="accent1">
                            <a:lumMod val="50000"/>
                          </a:schemeClr>
                        </a:solidFill>
                        <a:latin typeface="Cambria Math" panose="02040503050406030204" pitchFamily="18" charset="0"/>
                      </a:rPr>
                      <m:t>𝑡</m:t>
                    </m:r>
                  </m:oMath>
                </a14:m>
                <a:r>
                  <a:rPr lang="en-US" sz="2300" dirty="0">
                    <a:solidFill>
                      <a:schemeClr val="accent1">
                        <a:lumMod val="50000"/>
                      </a:schemeClr>
                    </a:solidFill>
                    <a:latin typeface="PT Serif" panose="020A0603040505020204" pitchFamily="18" charset="77"/>
                  </a:rPr>
                  <a:t>)</a:t>
                </a:r>
              </a:p>
            </p:txBody>
          </p:sp>
        </mc:Choice>
        <mc:Fallback xmlns="">
          <p:sp>
            <p:nvSpPr>
              <p:cNvPr id="62" name="TextBox 61">
                <a:extLst>
                  <a:ext uri="{FF2B5EF4-FFF2-40B4-BE49-F238E27FC236}">
                    <a16:creationId xmlns:a16="http://schemas.microsoft.com/office/drawing/2014/main" id="{01AA2243-D8EA-D58B-68D9-48DAF115AED8}"/>
                  </a:ext>
                </a:extLst>
              </p:cNvPr>
              <p:cNvSpPr txBox="1">
                <a:spLocks noRot="1" noChangeAspect="1" noMove="1" noResize="1" noEditPoints="1" noAdjustHandles="1" noChangeArrowheads="1" noChangeShapeType="1" noTextEdit="1"/>
              </p:cNvSpPr>
              <p:nvPr/>
            </p:nvSpPr>
            <p:spPr>
              <a:xfrm>
                <a:off x="89246" y="2532905"/>
                <a:ext cx="1977682" cy="461665"/>
              </a:xfrm>
              <a:prstGeom prst="rect">
                <a:avLst/>
              </a:prstGeom>
              <a:blipFill>
                <a:blip r:embed="rId14"/>
                <a:stretch>
                  <a:fillRect l="-4487" t="-10811" b="-27027"/>
                </a:stretch>
              </a:blipFill>
              <a:ln>
                <a:noFill/>
              </a:ln>
            </p:spPr>
            <p:txBody>
              <a:bodyPr/>
              <a:lstStyle/>
              <a:p>
                <a:r>
                  <a:rPr lang="en-US">
                    <a:noFill/>
                  </a:rPr>
                  <a:t> </a:t>
                </a:r>
              </a:p>
            </p:txBody>
          </p:sp>
        </mc:Fallback>
      </mc:AlternateContent>
      <p:sp>
        <p:nvSpPr>
          <p:cNvPr id="64" name="TextBox 63">
            <a:extLst>
              <a:ext uri="{FF2B5EF4-FFF2-40B4-BE49-F238E27FC236}">
                <a16:creationId xmlns:a16="http://schemas.microsoft.com/office/drawing/2014/main" id="{21810C82-CA0F-ED70-D51E-1AFC9F37E3C7}"/>
              </a:ext>
            </a:extLst>
          </p:cNvPr>
          <p:cNvSpPr txBox="1"/>
          <p:nvPr/>
        </p:nvSpPr>
        <p:spPr>
          <a:xfrm>
            <a:off x="3801816" y="3560506"/>
            <a:ext cx="2410138" cy="461665"/>
          </a:xfrm>
          <a:prstGeom prst="rect">
            <a:avLst/>
          </a:prstGeom>
          <a:noFill/>
          <a:ln>
            <a:noFill/>
          </a:ln>
        </p:spPr>
        <p:txBody>
          <a:bodyPr wrap="square" rtlCol="0">
            <a:spAutoFit/>
          </a:bodyPr>
          <a:lstStyle/>
          <a:p>
            <a:r>
              <a:rPr lang="en-US" sz="2300" dirty="0">
                <a:solidFill>
                  <a:schemeClr val="accent1">
                    <a:lumMod val="50000"/>
                  </a:schemeClr>
                </a:solidFill>
                <a:latin typeface="PT Serif" panose="020A0603040505020204" pitchFamily="18" charset="77"/>
              </a:rPr>
              <a:t>Combine(</a:t>
            </a:r>
            <a:r>
              <a:rPr lang="en" sz="2300" dirty="0">
                <a:solidFill>
                  <a:schemeClr val="accent1">
                    <a:lumMod val="50000"/>
                  </a:schemeClr>
                </a:solidFill>
                <a:latin typeface="PT Serif"/>
                <a:ea typeface="PT Serif"/>
                <a:cs typeface="PT Serif"/>
                <a:sym typeface="PT Serif"/>
              </a:rPr>
              <a:t>𝝈</a:t>
            </a:r>
            <a:r>
              <a:rPr lang="en" sz="2300" baseline="-25000" dirty="0">
                <a:solidFill>
                  <a:schemeClr val="accent1">
                    <a:lumMod val="50000"/>
                  </a:schemeClr>
                </a:solidFill>
                <a:latin typeface="PT Serif"/>
                <a:ea typeface="PT Serif"/>
                <a:cs typeface="PT Serif"/>
                <a:sym typeface="PT Serif"/>
              </a:rPr>
              <a:t>1</a:t>
            </a:r>
            <a:r>
              <a:rPr lang="en-US" sz="2300" dirty="0">
                <a:solidFill>
                  <a:schemeClr val="accent1">
                    <a:lumMod val="50000"/>
                  </a:schemeClr>
                </a:solidFill>
                <a:latin typeface="PT Serif" panose="020A0603040505020204" pitchFamily="18" charset="77"/>
              </a:rPr>
              <a:t>, </a:t>
            </a:r>
            <a:r>
              <a:rPr lang="en" sz="2300" dirty="0">
                <a:solidFill>
                  <a:schemeClr val="accent1">
                    <a:lumMod val="50000"/>
                  </a:schemeClr>
                </a:solidFill>
                <a:latin typeface="PT Serif"/>
                <a:ea typeface="PT Serif"/>
                <a:cs typeface="PT Serif"/>
                <a:sym typeface="PT Serif"/>
              </a:rPr>
              <a:t>𝝈</a:t>
            </a:r>
            <a:r>
              <a:rPr lang="en" sz="2300" baseline="-25000" dirty="0">
                <a:solidFill>
                  <a:schemeClr val="accent1">
                    <a:lumMod val="50000"/>
                  </a:schemeClr>
                </a:solidFill>
                <a:latin typeface="PT Serif"/>
                <a:ea typeface="PT Serif"/>
                <a:cs typeface="PT Serif"/>
                <a:sym typeface="PT Serif"/>
              </a:rPr>
              <a:t>3</a:t>
            </a:r>
            <a:r>
              <a:rPr lang="en-US" sz="2300" dirty="0">
                <a:solidFill>
                  <a:schemeClr val="accent1">
                    <a:lumMod val="50000"/>
                  </a:schemeClr>
                </a:solidFill>
                <a:latin typeface="PT Serif" panose="020A0603040505020204" pitchFamily="18" charset="77"/>
              </a:rPr>
              <a:t>)</a:t>
            </a:r>
          </a:p>
        </p:txBody>
      </p:sp>
      <p:sp>
        <p:nvSpPr>
          <p:cNvPr id="100" name="Google Shape;121;p17">
            <a:extLst>
              <a:ext uri="{FF2B5EF4-FFF2-40B4-BE49-F238E27FC236}">
                <a16:creationId xmlns:a16="http://schemas.microsoft.com/office/drawing/2014/main" id="{A8AF9E5D-26D1-4FC0-78E9-C139D9985BD0}"/>
              </a:ext>
            </a:extLst>
          </p:cNvPr>
          <p:cNvSpPr txBox="1"/>
          <p:nvPr/>
        </p:nvSpPr>
        <p:spPr>
          <a:xfrm>
            <a:off x="1683646" y="4495199"/>
            <a:ext cx="5999502"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rgbClr val="6AA84F"/>
                </a:solidFill>
                <a:latin typeface="PT Serif"/>
                <a:ea typeface="PT Serif"/>
                <a:cs typeface="PT Serif"/>
                <a:sym typeface="PT Serif"/>
              </a:rPr>
              <a:t>Distributed Key: Tolerates </a:t>
            </a:r>
            <a:r>
              <a:rPr lang="en" sz="2400" dirty="0" err="1">
                <a:solidFill>
                  <a:srgbClr val="6AA84F"/>
                </a:solidFill>
                <a:latin typeface="PT Serif"/>
                <a:ea typeface="PT Serif"/>
                <a:cs typeface="PT Serif"/>
                <a:sym typeface="PT Serif"/>
              </a:rPr>
              <a:t>upto</a:t>
            </a:r>
            <a:r>
              <a:rPr lang="en" sz="2400" dirty="0">
                <a:solidFill>
                  <a:srgbClr val="6AA84F"/>
                </a:solidFill>
                <a:latin typeface="PT Serif"/>
                <a:ea typeface="PT Serif"/>
                <a:cs typeface="PT Serif"/>
                <a:sym typeface="PT Serif"/>
              </a:rPr>
              <a:t> t-1 hacks!</a:t>
            </a:r>
            <a:endParaRPr sz="2400" dirty="0">
              <a:solidFill>
                <a:srgbClr val="6AA84F"/>
              </a:solidFill>
              <a:latin typeface="PT Serif"/>
              <a:ea typeface="PT Serif"/>
              <a:cs typeface="PT Serif"/>
              <a:sym typeface="PT Serif"/>
            </a:endParaRPr>
          </a:p>
        </p:txBody>
      </p:sp>
      <mc:AlternateContent xmlns:mc="http://schemas.openxmlformats.org/markup-compatibility/2006" xmlns:a14="http://schemas.microsoft.com/office/drawing/2010/main">
        <mc:Choice Requires="a14">
          <p:sp>
            <p:nvSpPr>
              <p:cNvPr id="102" name="Google Shape;86;p15">
                <a:extLst>
                  <a:ext uri="{FF2B5EF4-FFF2-40B4-BE49-F238E27FC236}">
                    <a16:creationId xmlns:a16="http://schemas.microsoft.com/office/drawing/2014/main" id="{43E65076-BADF-4A9A-F44E-E57301FBBC5F}"/>
                  </a:ext>
                </a:extLst>
              </p:cNvPr>
              <p:cNvSpPr txBox="1"/>
              <p:nvPr/>
            </p:nvSpPr>
            <p:spPr>
              <a:xfrm>
                <a:off x="7554906" y="2213096"/>
                <a:ext cx="1415735" cy="793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0" dirty="0">
                    <a:latin typeface="PT Serif" panose="020A0603040505020204" pitchFamily="18" charset="77"/>
                  </a:rPr>
                  <a:t>Public Key</a:t>
                </a: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𝑝𝑘</m:t>
                      </m:r>
                    </m:oMath>
                  </m:oMathPara>
                </a14:m>
                <a:endParaRPr sz="2000" baseline="-25000" dirty="0"/>
              </a:p>
            </p:txBody>
          </p:sp>
        </mc:Choice>
        <mc:Fallback xmlns="">
          <p:sp>
            <p:nvSpPr>
              <p:cNvPr id="102" name="Google Shape;86;p15">
                <a:extLst>
                  <a:ext uri="{FF2B5EF4-FFF2-40B4-BE49-F238E27FC236}">
                    <a16:creationId xmlns:a16="http://schemas.microsoft.com/office/drawing/2014/main" id="{43E65076-BADF-4A9A-F44E-E57301FBBC5F}"/>
                  </a:ext>
                </a:extLst>
              </p:cNvPr>
              <p:cNvSpPr txBox="1">
                <a:spLocks noRot="1" noChangeAspect="1" noMove="1" noResize="1" noEditPoints="1" noAdjustHandles="1" noChangeArrowheads="1" noChangeShapeType="1" noTextEdit="1"/>
              </p:cNvSpPr>
              <p:nvPr/>
            </p:nvSpPr>
            <p:spPr>
              <a:xfrm>
                <a:off x="7554906" y="2213096"/>
                <a:ext cx="1415735" cy="793072"/>
              </a:xfrm>
              <a:prstGeom prst="rect">
                <a:avLst/>
              </a:prstGeom>
              <a:blipFill>
                <a:blip r:embed="rId15"/>
                <a:stretch>
                  <a:fillRect l="-4425" r="-885" b="-1587"/>
                </a:stretch>
              </a:blipFill>
              <a:ln>
                <a:no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328F2E00-652D-CD5D-B54A-8D51C1C70032}"/>
              </a:ext>
            </a:extLst>
          </p:cNvPr>
          <p:cNvSpPr txBox="1">
            <a:spLocks/>
          </p:cNvSpPr>
          <p:nvPr/>
        </p:nvSpPr>
        <p:spPr>
          <a:xfrm>
            <a:off x="76300" y="98100"/>
            <a:ext cx="8520600" cy="57270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T Serif"/>
              <a:buNone/>
              <a:defRPr sz="2800" b="0" i="0" u="none" strike="noStrike" cap="none">
                <a:solidFill>
                  <a:schemeClr val="dk1"/>
                </a:solidFill>
                <a:latin typeface="PT Serif"/>
                <a:ea typeface="PT Serif"/>
                <a:cs typeface="PT Serif"/>
                <a:sym typeface="PT Serif"/>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500" dirty="0"/>
              <a:t>t</a:t>
            </a:r>
            <a:r>
              <a:rPr lang="en" sz="2500" dirty="0"/>
              <a:t>-out-of-n Threshold Signatures [D87]</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childTnLst>
                                </p:cTn>
                              </p:par>
                              <p:par>
                                <p:cTn id="8" presetID="10"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1000"/>
                                        <p:tgtEl>
                                          <p:spTgt spid="77"/>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1000"/>
                                        <p:tgtEl>
                                          <p:spTgt spid="75"/>
                                        </p:tgtEl>
                                      </p:cBhvr>
                                    </p:animEffect>
                                  </p:childTnLst>
                                </p:cTn>
                              </p:par>
                              <p:par>
                                <p:cTn id="26" presetID="10" presetClass="entr" presetSubtype="0" fill="hold"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1000"/>
                                        <p:tgtEl>
                                          <p:spTgt spid="85"/>
                                        </p:tgtEl>
                                      </p:cBhvr>
                                    </p:animEffect>
                                  </p:childTnLst>
                                </p:cTn>
                              </p:par>
                              <p:par>
                                <p:cTn id="29" presetID="10"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fade">
                                      <p:cBhvr>
                                        <p:cTn id="31" dur="1000"/>
                                        <p:tgtEl>
                                          <p:spTgt spid="8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ssolve">
                                      <p:cBhvr>
                                        <p:cTn id="36" dur="500"/>
                                        <p:tgtEl>
                                          <p:spTgt spid="7"/>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4" grpId="0"/>
      <p:bldP spid="46" grpId="0"/>
      <p:bldP spid="60" grpId="0" animBg="1"/>
      <p:bldP spid="61" grpId="0" animBg="1"/>
      <p:bldP spid="62" grpId="0" animBg="1"/>
      <p:bldP spid="64" grpId="0" animBg="1"/>
      <p:bldP spid="100" grpId="0"/>
      <p:bldP spid="10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Diagonal Corner Rectangle 20">
            <a:extLst>
              <a:ext uri="{FF2B5EF4-FFF2-40B4-BE49-F238E27FC236}">
                <a16:creationId xmlns:a16="http://schemas.microsoft.com/office/drawing/2014/main" id="{782C347E-B546-8E42-BED8-F37AFBA8F490}"/>
              </a:ext>
            </a:extLst>
          </p:cNvPr>
          <p:cNvSpPr/>
          <p:nvPr/>
        </p:nvSpPr>
        <p:spPr>
          <a:xfrm>
            <a:off x="1056263" y="4305204"/>
            <a:ext cx="2002969" cy="509099"/>
          </a:xfrm>
          <a:prstGeom prst="round2DiagRect">
            <a:avLst/>
          </a:prstGeom>
          <a:solidFill>
            <a:srgbClr val="FA9A90">
              <a:alpha val="3548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a:extLst>
              <a:ext uri="{FF2B5EF4-FFF2-40B4-BE49-F238E27FC236}">
                <a16:creationId xmlns:a16="http://schemas.microsoft.com/office/drawing/2014/main" id="{1DB0450B-2484-C16A-EB13-F17B98DA15C6}"/>
              </a:ext>
            </a:extLst>
          </p:cNvPr>
          <p:cNvSpPr/>
          <p:nvPr/>
        </p:nvSpPr>
        <p:spPr>
          <a:xfrm>
            <a:off x="1012374" y="1208666"/>
            <a:ext cx="2002969" cy="509099"/>
          </a:xfrm>
          <a:prstGeom prst="round2DiagRect">
            <a:avLst/>
          </a:prstGeom>
          <a:solidFill>
            <a:srgbClr val="91D08F">
              <a:alpha val="3548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a:extLst>
              <a:ext uri="{FF2B5EF4-FFF2-40B4-BE49-F238E27FC236}">
                <a16:creationId xmlns:a16="http://schemas.microsoft.com/office/drawing/2014/main" id="{B2689CC3-3F43-FE2D-CDB7-B93B0AF530E5}"/>
              </a:ext>
            </a:extLst>
          </p:cNvPr>
          <p:cNvSpPr/>
          <p:nvPr/>
        </p:nvSpPr>
        <p:spPr>
          <a:xfrm>
            <a:off x="1077330" y="2175723"/>
            <a:ext cx="1132472" cy="509099"/>
          </a:xfrm>
          <a:prstGeom prst="round2DiagRect">
            <a:avLst/>
          </a:prstGeom>
          <a:solidFill>
            <a:srgbClr val="91D08F">
              <a:alpha val="3548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a:extLst>
              <a:ext uri="{FF2B5EF4-FFF2-40B4-BE49-F238E27FC236}">
                <a16:creationId xmlns:a16="http://schemas.microsoft.com/office/drawing/2014/main" id="{239F893A-0EB4-CD82-0F76-6B53BF2F3EE6}"/>
              </a:ext>
            </a:extLst>
          </p:cNvPr>
          <p:cNvSpPr/>
          <p:nvPr/>
        </p:nvSpPr>
        <p:spPr>
          <a:xfrm>
            <a:off x="4083801" y="2175722"/>
            <a:ext cx="2002969" cy="509099"/>
          </a:xfrm>
          <a:prstGeom prst="round2DiagRect">
            <a:avLst/>
          </a:prstGeom>
          <a:solidFill>
            <a:srgbClr val="FA9A90">
              <a:alpha val="3548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a:extLst>
              <a:ext uri="{FF2B5EF4-FFF2-40B4-BE49-F238E27FC236}">
                <a16:creationId xmlns:a16="http://schemas.microsoft.com/office/drawing/2014/main" id="{45F8DFD1-D58D-EF24-4D6F-B9EB6DEA4AFE}"/>
              </a:ext>
            </a:extLst>
          </p:cNvPr>
          <p:cNvSpPr/>
          <p:nvPr/>
        </p:nvSpPr>
        <p:spPr>
          <a:xfrm>
            <a:off x="2572674" y="2175721"/>
            <a:ext cx="1132472" cy="509099"/>
          </a:xfrm>
          <a:prstGeom prst="round2DiagRect">
            <a:avLst/>
          </a:prstGeom>
          <a:solidFill>
            <a:srgbClr val="91D08F">
              <a:alpha val="3548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a:extLst>
              <a:ext uri="{FF2B5EF4-FFF2-40B4-BE49-F238E27FC236}">
                <a16:creationId xmlns:a16="http://schemas.microsoft.com/office/drawing/2014/main" id="{365B4004-AD73-F0E0-54E6-0E0DADE44D47}"/>
              </a:ext>
            </a:extLst>
          </p:cNvPr>
          <p:cNvSpPr/>
          <p:nvPr/>
        </p:nvSpPr>
        <p:spPr>
          <a:xfrm>
            <a:off x="1060143" y="3181346"/>
            <a:ext cx="2002969" cy="509099"/>
          </a:xfrm>
          <a:prstGeom prst="round2DiagRect">
            <a:avLst/>
          </a:prstGeom>
          <a:solidFill>
            <a:srgbClr val="91D08F">
              <a:alpha val="3548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a:extLst>
              <a:ext uri="{FF2B5EF4-FFF2-40B4-BE49-F238E27FC236}">
                <a16:creationId xmlns:a16="http://schemas.microsoft.com/office/drawing/2014/main" id="{81B33711-2CDA-DF6B-9C9C-569AEAF36CF2}"/>
              </a:ext>
            </a:extLst>
          </p:cNvPr>
          <p:cNvSpPr/>
          <p:nvPr/>
        </p:nvSpPr>
        <p:spPr>
          <a:xfrm>
            <a:off x="1056264" y="3748718"/>
            <a:ext cx="2002969" cy="509099"/>
          </a:xfrm>
          <a:prstGeom prst="round2DiagRect">
            <a:avLst/>
          </a:prstGeom>
          <a:solidFill>
            <a:srgbClr val="91D08F">
              <a:alpha val="3548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A8D38D2-B1B9-044E-576D-B9581398A7F3}"/>
              </a:ext>
            </a:extLst>
          </p:cNvPr>
          <p:cNvPicPr>
            <a:picLocks noChangeAspect="1"/>
          </p:cNvPicPr>
          <p:nvPr/>
        </p:nvPicPr>
        <p:blipFill>
          <a:blip r:embed="rId3"/>
          <a:stretch>
            <a:fillRect/>
          </a:stretch>
        </p:blipFill>
        <p:spPr>
          <a:xfrm>
            <a:off x="1169768" y="4390736"/>
            <a:ext cx="1583690" cy="382270"/>
          </a:xfrm>
          <a:prstGeom prst="rect">
            <a:avLst/>
          </a:prstGeom>
        </p:spPr>
      </p:pic>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AF456CB-5182-F4D2-060B-10F7D6BD03B8}"/>
                  </a:ext>
                </a:extLst>
              </p:cNvPr>
              <p:cNvSpPr>
                <a:spLocks noGrp="1"/>
              </p:cNvSpPr>
              <p:nvPr>
                <p:ph type="body" idx="1"/>
              </p:nvPr>
            </p:nvSpPr>
            <p:spPr>
              <a:xfrm>
                <a:off x="163025" y="670800"/>
                <a:ext cx="6738518" cy="4374600"/>
              </a:xfrm>
            </p:spPr>
            <p:txBody>
              <a:bodyPr>
                <a:normAutofit lnSpcReduction="10000"/>
              </a:bodyPr>
              <a:lstStyle/>
              <a:p>
                <a:pPr>
                  <a:lnSpc>
                    <a:spcPct val="150000"/>
                  </a:lnSpc>
                  <a:buFont typeface="Wingdings" pitchFamily="2" charset="2"/>
                  <a:buChar char="§"/>
                </a:pPr>
                <a:r>
                  <a:rPr lang="en-US" sz="2200" dirty="0"/>
                  <a:t>Public Key Size: </a:t>
                </a:r>
              </a:p>
              <a:p>
                <a:pPr lvl="1">
                  <a:lnSpc>
                    <a:spcPct val="150000"/>
                  </a:lnSpc>
                  <a:buFont typeface="Wingdings" pitchFamily="2" charset="2"/>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𝒮</m:t>
                        </m:r>
                      </m:e>
                      <m:sub>
                        <m:r>
                          <m:rPr>
                            <m:sty m:val="p"/>
                          </m:rPr>
                          <a:rPr lang="en-US" sz="2000" b="0" i="0" smtClean="0">
                            <a:latin typeface="Cambria Math" panose="02040503050406030204" pitchFamily="18" charset="0"/>
                          </a:rPr>
                          <m:t>ref</m:t>
                        </m:r>
                      </m:sub>
                    </m:sSub>
                  </m:oMath>
                </a14:m>
                <a:r>
                  <a:rPr lang="en-US" sz="2000" dirty="0"/>
                  <a:t> public key</a:t>
                </a:r>
                <a:endParaRPr lang="en-US" sz="1800" dirty="0"/>
              </a:p>
              <a:p>
                <a:pPr>
                  <a:lnSpc>
                    <a:spcPct val="150000"/>
                  </a:lnSpc>
                  <a:buFont typeface="Wingdings" pitchFamily="2" charset="2"/>
                  <a:buChar char="§"/>
                </a:pPr>
                <a:r>
                  <a:rPr lang="en-US" sz="2200" dirty="0"/>
                  <a:t>Sig Length: </a:t>
                </a:r>
              </a:p>
              <a:p>
                <a:pPr lvl="1">
                  <a:lnSpc>
                    <a:spcPct val="150000"/>
                  </a:lnSpc>
                  <a:buFont typeface="Wingdings" pitchFamily="2" charset="2"/>
                  <a:buChar char="§"/>
                </a:pP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 </m:t>
                        </m:r>
                        <m:r>
                          <a:rPr lang="en-US" sz="2000" i="1">
                            <a:latin typeface="Cambria Math" panose="02040503050406030204" pitchFamily="18" charset="0"/>
                          </a:rPr>
                          <m:t>𝒮</m:t>
                        </m:r>
                      </m:e>
                      <m:sub>
                        <m:r>
                          <m:rPr>
                            <m:sty m:val="p"/>
                          </m:rPr>
                          <a:rPr lang="en-US" sz="2000">
                            <a:latin typeface="Cambria Math" panose="02040503050406030204" pitchFamily="18" charset="0"/>
                          </a:rPr>
                          <m:t>ref</m:t>
                        </m:r>
                      </m:sub>
                    </m:sSub>
                    <m:r>
                      <m:rPr>
                        <m:nor/>
                      </m:rPr>
                      <a:rPr lang="en-US" sz="2000" dirty="0"/>
                      <m:t> </m:t>
                    </m:r>
                    <m:r>
                      <m:rPr>
                        <m:nor/>
                      </m:rPr>
                      <a:rPr lang="en-US" sz="2000" dirty="0"/>
                      <m:t>sig</m:t>
                    </m:r>
                  </m:oMath>
                </a14:m>
                <a:r>
                  <a:rPr lang="en-US" sz="2400" dirty="0"/>
                  <a:t>    + </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𝒮</m:t>
                        </m:r>
                      </m:e>
                      <m:sub>
                        <m:r>
                          <m:rPr>
                            <m:sty m:val="p"/>
                          </m:rPr>
                          <a:rPr lang="en-US" sz="2000" b="0" i="0" smtClean="0">
                            <a:latin typeface="Cambria Math" panose="02040503050406030204" pitchFamily="18" charset="0"/>
                          </a:rPr>
                          <m:t>acc</m:t>
                        </m:r>
                      </m:sub>
                    </m:sSub>
                  </m:oMath>
                </a14:m>
                <a:r>
                  <a:rPr lang="en-US" sz="2000" dirty="0"/>
                  <a:t> sig    </a:t>
                </a:r>
                <a:r>
                  <a:rPr lang="en-US" sz="24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𝒮</m:t>
                        </m:r>
                      </m:e>
                      <m:sub>
                        <m:r>
                          <m:rPr>
                            <m:sty m:val="p"/>
                          </m:rPr>
                          <a:rPr lang="en-US" sz="2000">
                            <a:latin typeface="Cambria Math" panose="02040503050406030204" pitchFamily="18" charset="0"/>
                          </a:rPr>
                          <m:t>acc</m:t>
                        </m:r>
                      </m:sub>
                    </m:sSub>
                  </m:oMath>
                </a14:m>
                <a:r>
                  <a:rPr lang="en-US" sz="2000" dirty="0"/>
                  <a:t> public key</a:t>
                </a:r>
                <a:endParaRPr lang="en-US" sz="1800" dirty="0"/>
              </a:p>
              <a:p>
                <a:pPr>
                  <a:lnSpc>
                    <a:spcPct val="150000"/>
                  </a:lnSpc>
                  <a:buFont typeface="Wingdings" pitchFamily="2" charset="2"/>
                  <a:buChar char="§"/>
                </a:pPr>
                <a:r>
                  <a:rPr lang="en-US" sz="2200" dirty="0"/>
                  <a:t>Update Complexity:</a:t>
                </a:r>
              </a:p>
              <a:p>
                <a:pPr lvl="1">
                  <a:lnSpc>
                    <a:spcPct val="190000"/>
                  </a:lnSpc>
                  <a:buFont typeface="Wingdings" pitchFamily="2" charset="2"/>
                  <a:buChar char="§"/>
                </a:pPr>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𝒮</m:t>
                        </m:r>
                      </m:e>
                      <m:sub>
                        <m:r>
                          <m:rPr>
                            <m:sty m:val="p"/>
                          </m:rPr>
                          <a:rPr lang="en-US" sz="2000">
                            <a:latin typeface="Cambria Math" panose="02040503050406030204" pitchFamily="18" charset="0"/>
                          </a:rPr>
                          <m:t>ref</m:t>
                        </m:r>
                      </m:sub>
                    </m:sSub>
                  </m:oMath>
                </a14:m>
                <a:r>
                  <a:rPr lang="en-US" sz="2000" dirty="0"/>
                  <a:t> key refresh</a:t>
                </a:r>
              </a:p>
              <a:p>
                <a:pPr lvl="1">
                  <a:lnSpc>
                    <a:spcPct val="190000"/>
                  </a:lnSpc>
                  <a:buFont typeface="Wingdings" pitchFamily="2" charset="2"/>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𝒮</m:t>
                        </m:r>
                      </m:e>
                      <m:sub>
                        <m:r>
                          <m:rPr>
                            <m:sty m:val="p"/>
                          </m:rPr>
                          <a:rPr lang="en-US" sz="2000">
                            <a:latin typeface="Cambria Math" panose="02040503050406030204" pitchFamily="18" charset="0"/>
                          </a:rPr>
                          <m:t>ref</m:t>
                        </m:r>
                      </m:sub>
                    </m:sSub>
                  </m:oMath>
                </a14:m>
                <a:r>
                  <a:rPr lang="en-US" sz="2000" dirty="0"/>
                  <a:t> Sign</a:t>
                </a:r>
              </a:p>
              <a:p>
                <a:pPr lvl="1">
                  <a:lnSpc>
                    <a:spcPct val="190000"/>
                  </a:lnSpc>
                  <a:buFont typeface="Wingdings" pitchFamily="2" charset="2"/>
                  <a:buChar char="§"/>
                </a:pPr>
                <a:r>
                  <a:rPr lang="en-US" sz="1800" dirty="0"/>
                  <a:t> </a:t>
                </a:r>
              </a:p>
            </p:txBody>
          </p:sp>
        </mc:Choice>
        <mc:Fallback xmlns="">
          <p:sp>
            <p:nvSpPr>
              <p:cNvPr id="3" name="Text Placeholder 2">
                <a:extLst>
                  <a:ext uri="{FF2B5EF4-FFF2-40B4-BE49-F238E27FC236}">
                    <a16:creationId xmlns:a16="http://schemas.microsoft.com/office/drawing/2014/main" id="{7AF456CB-5182-F4D2-060B-10F7D6BD03B8}"/>
                  </a:ext>
                </a:extLst>
              </p:cNvPr>
              <p:cNvSpPr>
                <a:spLocks noGrp="1" noRot="1" noChangeAspect="1" noMove="1" noResize="1" noEditPoints="1" noAdjustHandles="1" noChangeArrowheads="1" noChangeShapeType="1" noTextEdit="1"/>
              </p:cNvSpPr>
              <p:nvPr>
                <p:ph type="body" idx="1"/>
              </p:nvPr>
            </p:nvSpPr>
            <p:spPr>
              <a:xfrm>
                <a:off x="163025" y="670800"/>
                <a:ext cx="6738518" cy="4374600"/>
              </a:xfrm>
              <a:blipFill>
                <a:blip r:embed="rId4"/>
                <a:stretch>
                  <a:fillRect/>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6BCE8A5B-002D-A429-B410-C67B0E6658EE}"/>
              </a:ext>
            </a:extLst>
          </p:cNvPr>
          <p:cNvSpPr>
            <a:spLocks noGrp="1"/>
          </p:cNvSpPr>
          <p:nvPr>
            <p:ph type="title"/>
          </p:nvPr>
        </p:nvSpPr>
        <p:spPr/>
        <p:txBody>
          <a:bodyPr>
            <a:normAutofit fontScale="90000"/>
          </a:bodyPr>
          <a:lstStyle/>
          <a:p>
            <a:r>
              <a:rPr lang="en-US" dirty="0"/>
              <a:t>Efficiency of 2-Level ATS with Proactive Refresh</a:t>
            </a:r>
          </a:p>
        </p:txBody>
      </p:sp>
      <p:sp>
        <p:nvSpPr>
          <p:cNvPr id="9" name="TextBox 8">
            <a:extLst>
              <a:ext uri="{FF2B5EF4-FFF2-40B4-BE49-F238E27FC236}">
                <a16:creationId xmlns:a16="http://schemas.microsoft.com/office/drawing/2014/main" id="{97BD42E4-09E7-F442-EC6D-3BD0AE383467}"/>
              </a:ext>
            </a:extLst>
          </p:cNvPr>
          <p:cNvSpPr txBox="1"/>
          <p:nvPr/>
        </p:nvSpPr>
        <p:spPr>
          <a:xfrm>
            <a:off x="5446547" y="3158144"/>
            <a:ext cx="3083442" cy="1446550"/>
          </a:xfrm>
          <a:prstGeom prst="rect">
            <a:avLst/>
          </a:prstGeom>
          <a:noFill/>
        </p:spPr>
        <p:txBody>
          <a:bodyPr wrap="square" rtlCol="0">
            <a:spAutoFit/>
          </a:bodyPr>
          <a:lstStyle/>
          <a:p>
            <a:pPr algn="ctr"/>
            <a:r>
              <a:rPr lang="en-US" sz="2200" dirty="0">
                <a:solidFill>
                  <a:srgbClr val="FF6E6B"/>
                </a:solidFill>
                <a:latin typeface="PT Serif" panose="020A0603040505020204" pitchFamily="18" charset="77"/>
              </a:rPr>
              <a:t>No existing ATS scheme has both short public key and efficient DKG</a:t>
            </a:r>
          </a:p>
        </p:txBody>
      </p:sp>
      <p:cxnSp>
        <p:nvCxnSpPr>
          <p:cNvPr id="23" name="Straight Arrow Connector 22">
            <a:extLst>
              <a:ext uri="{FF2B5EF4-FFF2-40B4-BE49-F238E27FC236}">
                <a16:creationId xmlns:a16="http://schemas.microsoft.com/office/drawing/2014/main" id="{DB3115F9-D9E4-3E40-3643-CE9BA8150AA4}"/>
              </a:ext>
            </a:extLst>
          </p:cNvPr>
          <p:cNvCxnSpPr>
            <a:cxnSpLocks/>
          </p:cNvCxnSpPr>
          <p:nvPr/>
        </p:nvCxnSpPr>
        <p:spPr>
          <a:xfrm>
            <a:off x="4739464" y="2858100"/>
            <a:ext cx="931993" cy="462043"/>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EEA7926-9D13-8FEC-08C2-4F680198A727}"/>
              </a:ext>
            </a:extLst>
          </p:cNvPr>
          <p:cNvCxnSpPr>
            <a:cxnSpLocks/>
          </p:cNvCxnSpPr>
          <p:nvPr/>
        </p:nvCxnSpPr>
        <p:spPr>
          <a:xfrm flipV="1">
            <a:off x="4163811" y="4180114"/>
            <a:ext cx="1518532" cy="482509"/>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07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14" grpId="0" animBg="1"/>
      <p:bldP spid="15" grpId="0" animBg="1"/>
      <p:bldP spid="16" grpId="0" animBg="1"/>
      <p:bldP spid="18" grpId="0" animBg="1"/>
      <p:bldP spid="19" grpId="0" animBg="1"/>
      <p:bldP spid="20" grpId="0" animBg="1"/>
      <p:bldP spid="3" grpId="0" uiExpand="1" build="p"/>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A052-D911-ACA9-0A52-ADF1A404770E}"/>
              </a:ext>
            </a:extLst>
          </p:cNvPr>
          <p:cNvSpPr>
            <a:spLocks noGrp="1"/>
          </p:cNvSpPr>
          <p:nvPr>
            <p:ph type="title"/>
          </p:nvPr>
        </p:nvSpPr>
        <p:spPr/>
        <p:txBody>
          <a:bodyPr>
            <a:normAutofit fontScale="90000"/>
          </a:bodyPr>
          <a:lstStyle/>
          <a:p>
            <a:r>
              <a:rPr lang="en-US" dirty="0"/>
              <a:t>New: ATS with short public keys and efficient DKG</a:t>
            </a:r>
          </a:p>
        </p:txBody>
      </p:sp>
      <p:sp>
        <p:nvSpPr>
          <p:cNvPr id="3" name="Text Placeholder 2">
            <a:extLst>
              <a:ext uri="{FF2B5EF4-FFF2-40B4-BE49-F238E27FC236}">
                <a16:creationId xmlns:a16="http://schemas.microsoft.com/office/drawing/2014/main" id="{7F11B1FB-DD8F-FFC6-319F-A62FD7BA4A53}"/>
              </a:ext>
            </a:extLst>
          </p:cNvPr>
          <p:cNvSpPr>
            <a:spLocks noGrp="1"/>
          </p:cNvSpPr>
          <p:nvPr>
            <p:ph type="body" idx="1"/>
          </p:nvPr>
        </p:nvSpPr>
        <p:spPr/>
        <p:txBody>
          <a:bodyPr>
            <a:normAutofit/>
          </a:bodyPr>
          <a:lstStyle/>
          <a:p>
            <a:pPr>
              <a:lnSpc>
                <a:spcPct val="150000"/>
              </a:lnSpc>
            </a:pPr>
            <a:r>
              <a:rPr lang="en-US" sz="2400" dirty="0"/>
              <a:t>Relies on RSA accumulators [BdM94,CL02,…,BN07]</a:t>
            </a:r>
          </a:p>
        </p:txBody>
      </p:sp>
    </p:spTree>
    <p:extLst>
      <p:ext uri="{BB962C8B-B14F-4D97-AF65-F5344CB8AC3E}">
        <p14:creationId xmlns:p14="http://schemas.microsoft.com/office/powerpoint/2010/main" val="235073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vector graphics&#10;&#10;Description automatically generated">
            <a:extLst>
              <a:ext uri="{FF2B5EF4-FFF2-40B4-BE49-F238E27FC236}">
                <a16:creationId xmlns:a16="http://schemas.microsoft.com/office/drawing/2014/main" id="{EA21820E-DAB0-BF7F-1B28-EFE721AC0214}"/>
              </a:ext>
            </a:extLst>
          </p:cNvPr>
          <p:cNvPicPr>
            <a:picLocks noChangeAspect="1"/>
          </p:cNvPicPr>
          <p:nvPr/>
        </p:nvPicPr>
        <p:blipFill>
          <a:blip r:embed="rId3"/>
          <a:stretch>
            <a:fillRect/>
          </a:stretch>
        </p:blipFill>
        <p:spPr>
          <a:xfrm>
            <a:off x="7631395" y="502095"/>
            <a:ext cx="834050" cy="1176937"/>
          </a:xfrm>
          <a:prstGeom prst="rect">
            <a:avLst/>
          </a:prstGeom>
        </p:spPr>
      </p:pic>
      <p:sp>
        <p:nvSpPr>
          <p:cNvPr id="2" name="Title 1">
            <a:extLst>
              <a:ext uri="{FF2B5EF4-FFF2-40B4-BE49-F238E27FC236}">
                <a16:creationId xmlns:a16="http://schemas.microsoft.com/office/drawing/2014/main" id="{2E90AA57-0D96-C40E-BDD1-16095D2CEE53}"/>
              </a:ext>
            </a:extLst>
          </p:cNvPr>
          <p:cNvSpPr>
            <a:spLocks noGrp="1"/>
          </p:cNvSpPr>
          <p:nvPr>
            <p:ph type="title"/>
          </p:nvPr>
        </p:nvSpPr>
        <p:spPr/>
        <p:txBody>
          <a:bodyPr>
            <a:normAutofit fontScale="90000"/>
          </a:bodyPr>
          <a:lstStyle/>
          <a:p>
            <a:r>
              <a:rPr lang="en-US" dirty="0"/>
              <a:t>Using accumulators to improve the trivial ATS</a:t>
            </a:r>
          </a:p>
        </p:txBody>
      </p:sp>
      <mc:AlternateContent xmlns:mc="http://schemas.openxmlformats.org/markup-compatibility/2006" xmlns:a14="http://schemas.microsoft.com/office/drawing/2010/main">
        <mc:Choice Requires="a14">
          <p:sp>
            <p:nvSpPr>
              <p:cNvPr id="4" name="Google Shape;230;p25">
                <a:extLst>
                  <a:ext uri="{FF2B5EF4-FFF2-40B4-BE49-F238E27FC236}">
                    <a16:creationId xmlns:a16="http://schemas.microsoft.com/office/drawing/2014/main" id="{0EF35080-21D5-3920-CCEE-9C0EA87AF3FE}"/>
                  </a:ext>
                </a:extLst>
              </p:cNvPr>
              <p:cNvSpPr txBox="1"/>
              <p:nvPr/>
            </p:nvSpPr>
            <p:spPr>
              <a:xfrm>
                <a:off x="171619" y="1879224"/>
                <a:ext cx="7568123" cy="1200298"/>
              </a:xfrm>
              <a:prstGeom prst="rect">
                <a:avLst/>
              </a:prstGeom>
              <a:noFill/>
              <a:ln>
                <a:noFill/>
              </a:ln>
            </p:spPr>
            <p:txBody>
              <a:bodyPr spcFirstLastPara="1" wrap="square" lIns="91425" tIns="91425" rIns="91425" bIns="91425" anchor="t" anchorCtr="0">
                <a:spAutoFit/>
              </a:bodyPr>
              <a:lstStyle/>
              <a:p>
                <a:pPr lvl="0"/>
                <a:r>
                  <a:rPr lang="en-US" sz="2200" dirty="0">
                    <a:solidFill>
                      <a:schemeClr val="bg2"/>
                    </a:solidFill>
                    <a:latin typeface="PT Serif"/>
                    <a:ea typeface="PT Serif"/>
                    <a:cs typeface="PT Serif"/>
                    <a:sym typeface="PT Serif"/>
                  </a:rPr>
                  <a:t>Public key : {</a:t>
                </a:r>
                <a14:m>
                  <m:oMath xmlns:m="http://schemas.openxmlformats.org/officeDocument/2006/math">
                    <m:r>
                      <a:rPr lang="en-US" sz="2200" b="0" i="0" smtClean="0">
                        <a:solidFill>
                          <a:schemeClr val="bg2"/>
                        </a:solidFill>
                        <a:latin typeface="Cambria Math" panose="02040503050406030204" pitchFamily="18" charset="0"/>
                      </a:rPr>
                      <m:t> </m:t>
                    </m:r>
                    <m:r>
                      <a:rPr lang="en-US" sz="2200" i="1">
                        <a:solidFill>
                          <a:schemeClr val="bg2"/>
                        </a:solidFill>
                        <a:latin typeface="Cambria Math" panose="02040503050406030204" pitchFamily="18" charset="0"/>
                      </a:rPr>
                      <m:t>𝑝</m:t>
                    </m:r>
                    <m:sSub>
                      <m:sSubPr>
                        <m:ctrlPr>
                          <a:rPr lang="ar-AE" sz="2200" i="1">
                            <a:solidFill>
                              <a:schemeClr val="bg2"/>
                            </a:solidFill>
                            <a:latin typeface="Cambria Math" panose="02040503050406030204" pitchFamily="18" charset="0"/>
                          </a:rPr>
                        </m:ctrlPr>
                      </m:sSubPr>
                      <m:e>
                        <m:r>
                          <a:rPr lang="ar-AE" sz="2200" i="1">
                            <a:solidFill>
                              <a:schemeClr val="bg2"/>
                            </a:solidFill>
                            <a:latin typeface="Cambria Math" panose="02040503050406030204" pitchFamily="18" charset="0"/>
                          </a:rPr>
                          <m:t>𝑘</m:t>
                        </m:r>
                      </m:e>
                      <m:sub>
                        <m:r>
                          <a:rPr lang="ar-AE" sz="2200" i="1">
                            <a:solidFill>
                              <a:schemeClr val="bg2"/>
                            </a:solidFill>
                            <a:latin typeface="Cambria Math" panose="02040503050406030204" pitchFamily="18" charset="0"/>
                          </a:rPr>
                          <m:t>1</m:t>
                        </m:r>
                        <m:r>
                          <a:rPr lang="ar-AE" sz="2200" b="0" i="1" smtClean="0">
                            <a:solidFill>
                              <a:schemeClr val="bg2"/>
                            </a:solidFill>
                            <a:latin typeface="Cambria Math" panose="02040503050406030204" pitchFamily="18" charset="0"/>
                          </a:rPr>
                          <m:t> </m:t>
                        </m:r>
                      </m:sub>
                    </m:sSub>
                    <m:r>
                      <a:rPr lang="ar-AE" sz="2200" b="0" i="1" smtClean="0">
                        <a:solidFill>
                          <a:schemeClr val="bg2"/>
                        </a:solidFill>
                        <a:latin typeface="Cambria Math" panose="02040503050406030204" pitchFamily="18" charset="0"/>
                      </a:rPr>
                      <m:t>,</m:t>
                    </m:r>
                    <m:r>
                      <a:rPr lang="ar-AE" sz="2200" i="1">
                        <a:solidFill>
                          <a:schemeClr val="bg2"/>
                        </a:solidFill>
                        <a:latin typeface="Cambria Math" panose="02040503050406030204" pitchFamily="18" charset="0"/>
                      </a:rPr>
                      <m:t>𝑝</m:t>
                    </m:r>
                    <m:sSub>
                      <m:sSubPr>
                        <m:ctrlPr>
                          <a:rPr lang="ar-AE" sz="2200" i="1">
                            <a:solidFill>
                              <a:schemeClr val="bg2"/>
                            </a:solidFill>
                            <a:latin typeface="Cambria Math" panose="02040503050406030204" pitchFamily="18" charset="0"/>
                          </a:rPr>
                        </m:ctrlPr>
                      </m:sSubPr>
                      <m:e>
                        <m:r>
                          <a:rPr lang="ar-AE" sz="2200" i="1">
                            <a:solidFill>
                              <a:schemeClr val="bg2"/>
                            </a:solidFill>
                            <a:latin typeface="Cambria Math" panose="02040503050406030204" pitchFamily="18" charset="0"/>
                          </a:rPr>
                          <m:t>𝑘</m:t>
                        </m:r>
                      </m:e>
                      <m:sub>
                        <m:r>
                          <a:rPr lang="ar-AE" sz="2200" b="0" i="1" smtClean="0">
                            <a:solidFill>
                              <a:schemeClr val="bg2"/>
                            </a:solidFill>
                            <a:latin typeface="Cambria Math" panose="02040503050406030204" pitchFamily="18" charset="0"/>
                          </a:rPr>
                          <m:t>2</m:t>
                        </m:r>
                      </m:sub>
                    </m:sSub>
                  </m:oMath>
                </a14:m>
                <a:r>
                  <a:rPr lang="ar-AE" sz="2200" dirty="0">
                    <a:solidFill>
                      <a:schemeClr val="bg2"/>
                    </a:solidFill>
                    <a:latin typeface="PT Serif"/>
                    <a:ea typeface="PT Serif"/>
                    <a:cs typeface="PT Serif"/>
                    <a:sym typeface="PT Serif"/>
                  </a:rPr>
                  <a:t> , </a:t>
                </a:r>
                <a14:m>
                  <m:oMath xmlns:m="http://schemas.openxmlformats.org/officeDocument/2006/math">
                    <m:r>
                      <a:rPr lang="ar-AE" sz="2200" i="1">
                        <a:solidFill>
                          <a:schemeClr val="bg2"/>
                        </a:solidFill>
                        <a:latin typeface="Cambria Math" panose="02040503050406030204" pitchFamily="18" charset="0"/>
                      </a:rPr>
                      <m:t>𝑝</m:t>
                    </m:r>
                    <m:sSub>
                      <m:sSubPr>
                        <m:ctrlPr>
                          <a:rPr lang="ar-AE" sz="2200" i="1">
                            <a:solidFill>
                              <a:schemeClr val="bg2"/>
                            </a:solidFill>
                            <a:latin typeface="Cambria Math" panose="02040503050406030204" pitchFamily="18" charset="0"/>
                          </a:rPr>
                        </m:ctrlPr>
                      </m:sSubPr>
                      <m:e>
                        <m:r>
                          <a:rPr lang="ar-AE" sz="2200" i="1">
                            <a:solidFill>
                              <a:schemeClr val="bg2"/>
                            </a:solidFill>
                            <a:latin typeface="Cambria Math" panose="02040503050406030204" pitchFamily="18" charset="0"/>
                          </a:rPr>
                          <m:t>𝑘</m:t>
                        </m:r>
                      </m:e>
                      <m:sub>
                        <m:r>
                          <a:rPr lang="ar-AE" sz="2200" b="0" i="1" smtClean="0">
                            <a:solidFill>
                              <a:schemeClr val="bg2"/>
                            </a:solidFill>
                            <a:latin typeface="Cambria Math" panose="02040503050406030204" pitchFamily="18" charset="0"/>
                          </a:rPr>
                          <m:t>3</m:t>
                        </m:r>
                      </m:sub>
                    </m:sSub>
                  </m:oMath>
                </a14:m>
                <a:r>
                  <a:rPr lang="en-US" sz="2200" dirty="0">
                    <a:solidFill>
                      <a:schemeClr val="bg2"/>
                    </a:solidFill>
                    <a:latin typeface="PT Serif"/>
                    <a:ea typeface="PT Serif"/>
                    <a:cs typeface="PT Serif"/>
                    <a:sym typeface="PT Serif"/>
                  </a:rPr>
                  <a:t> } </a:t>
                </a:r>
              </a:p>
              <a:p>
                <a:pPr lvl="0"/>
                <a:endParaRPr lang="en-US" sz="2200" dirty="0">
                  <a:solidFill>
                    <a:schemeClr val="bg2"/>
                  </a:solidFill>
                  <a:latin typeface="PT Serif"/>
                  <a:ea typeface="PT Serif"/>
                  <a:cs typeface="PT Serif"/>
                  <a:sym typeface="PT Serif"/>
                </a:endParaRPr>
              </a:p>
              <a:p>
                <a:pPr lvl="0"/>
                <a:r>
                  <a:rPr lang="en-US" sz="2200" dirty="0">
                    <a:solidFill>
                      <a:schemeClr val="bg2"/>
                    </a:solidFill>
                    <a:latin typeface="PT Serif"/>
                    <a:ea typeface="PT Serif"/>
                    <a:cs typeface="PT Serif"/>
                    <a:sym typeface="PT Serif"/>
                  </a:rPr>
                  <a:t>Main Idea :</a:t>
                </a:r>
              </a:p>
            </p:txBody>
          </p:sp>
        </mc:Choice>
        <mc:Fallback xmlns="">
          <p:sp>
            <p:nvSpPr>
              <p:cNvPr id="4" name="Google Shape;230;p25">
                <a:extLst>
                  <a:ext uri="{FF2B5EF4-FFF2-40B4-BE49-F238E27FC236}">
                    <a16:creationId xmlns:a16="http://schemas.microsoft.com/office/drawing/2014/main" id="{0EF35080-21D5-3920-CCEE-9C0EA87AF3FE}"/>
                  </a:ext>
                </a:extLst>
              </p:cNvPr>
              <p:cNvSpPr txBox="1">
                <a:spLocks noRot="1" noChangeAspect="1" noMove="1" noResize="1" noEditPoints="1" noAdjustHandles="1" noChangeArrowheads="1" noChangeShapeType="1" noTextEdit="1"/>
              </p:cNvSpPr>
              <p:nvPr/>
            </p:nvSpPr>
            <p:spPr>
              <a:xfrm>
                <a:off x="171619" y="1879224"/>
                <a:ext cx="7568123" cy="1200298"/>
              </a:xfrm>
              <a:prstGeom prst="rect">
                <a:avLst/>
              </a:prstGeom>
              <a:blipFill>
                <a:blip r:embed="rId4"/>
                <a:stretch>
                  <a:fillRect l="-1005" b="-6250"/>
                </a:stretch>
              </a:blipFill>
              <a:ln>
                <a:noFill/>
              </a:ln>
            </p:spPr>
            <p:txBody>
              <a:bodyPr/>
              <a:lstStyle/>
              <a:p>
                <a:r>
                  <a:rPr lang="en-US">
                    <a:noFill/>
                  </a:rPr>
                  <a:t> </a:t>
                </a:r>
              </a:p>
            </p:txBody>
          </p:sp>
        </mc:Fallback>
      </mc:AlternateContent>
      <p:pic>
        <p:nvPicPr>
          <p:cNvPr id="5" name="Google Shape;219;p25">
            <a:extLst>
              <a:ext uri="{FF2B5EF4-FFF2-40B4-BE49-F238E27FC236}">
                <a16:creationId xmlns:a16="http://schemas.microsoft.com/office/drawing/2014/main" id="{FF264B8E-15F3-C83D-A761-0EC7540D9158}"/>
              </a:ext>
            </a:extLst>
          </p:cNvPr>
          <p:cNvPicPr preferRelativeResize="0"/>
          <p:nvPr/>
        </p:nvPicPr>
        <p:blipFill>
          <a:blip r:embed="rId5">
            <a:alphaModFix/>
          </a:blip>
          <a:stretch>
            <a:fillRect/>
          </a:stretch>
        </p:blipFill>
        <p:spPr>
          <a:xfrm>
            <a:off x="2817232" y="526134"/>
            <a:ext cx="834050" cy="1152898"/>
          </a:xfrm>
          <a:prstGeom prst="rect">
            <a:avLst/>
          </a:prstGeom>
          <a:noFill/>
          <a:ln>
            <a:noFill/>
          </a:ln>
        </p:spPr>
      </p:pic>
      <p:pic>
        <p:nvPicPr>
          <p:cNvPr id="6" name="Google Shape;223;p25">
            <a:extLst>
              <a:ext uri="{FF2B5EF4-FFF2-40B4-BE49-F238E27FC236}">
                <a16:creationId xmlns:a16="http://schemas.microsoft.com/office/drawing/2014/main" id="{1E8EB064-3724-CBCD-C050-33B790B2226D}"/>
              </a:ext>
            </a:extLst>
          </p:cNvPr>
          <p:cNvPicPr preferRelativeResize="0"/>
          <p:nvPr/>
        </p:nvPicPr>
        <p:blipFill>
          <a:blip r:embed="rId6">
            <a:alphaModFix/>
          </a:blip>
          <a:stretch>
            <a:fillRect/>
          </a:stretch>
        </p:blipFill>
        <p:spPr>
          <a:xfrm>
            <a:off x="5128779" y="551796"/>
            <a:ext cx="834050" cy="1095717"/>
          </a:xfrm>
          <a:prstGeom prst="rect">
            <a:avLst/>
          </a:prstGeom>
          <a:noFill/>
          <a:ln>
            <a:noFill/>
          </a:ln>
        </p:spPr>
      </p:pic>
      <mc:AlternateContent xmlns:mc="http://schemas.openxmlformats.org/markup-compatibility/2006" xmlns:a14="http://schemas.microsoft.com/office/drawing/2010/main">
        <mc:Choice Requires="a14">
          <p:sp>
            <p:nvSpPr>
              <p:cNvPr id="7" name="Google Shape;227;p25">
                <a:extLst>
                  <a:ext uri="{FF2B5EF4-FFF2-40B4-BE49-F238E27FC236}">
                    <a16:creationId xmlns:a16="http://schemas.microsoft.com/office/drawing/2014/main" id="{ADE4C1F7-F13F-AE3F-898A-763DE009E4DB}"/>
                  </a:ext>
                </a:extLst>
              </p:cNvPr>
              <p:cNvSpPr txBox="1"/>
              <p:nvPr/>
            </p:nvSpPr>
            <p:spPr>
              <a:xfrm>
                <a:off x="2628291" y="1503189"/>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m:oMathPara>
                </a14:m>
                <a:endParaRPr sz="2000" dirty="0"/>
              </a:p>
            </p:txBody>
          </p:sp>
        </mc:Choice>
        <mc:Fallback xmlns="">
          <p:sp>
            <p:nvSpPr>
              <p:cNvPr id="7" name="Google Shape;227;p25">
                <a:extLst>
                  <a:ext uri="{FF2B5EF4-FFF2-40B4-BE49-F238E27FC236}">
                    <a16:creationId xmlns:a16="http://schemas.microsoft.com/office/drawing/2014/main" id="{ADE4C1F7-F13F-AE3F-898A-763DE009E4DB}"/>
                  </a:ext>
                </a:extLst>
              </p:cNvPr>
              <p:cNvSpPr txBox="1">
                <a:spLocks noRot="1" noChangeAspect="1" noMove="1" noResize="1" noEditPoints="1" noAdjustHandles="1" noChangeArrowheads="1" noChangeShapeType="1" noTextEdit="1"/>
              </p:cNvSpPr>
              <p:nvPr/>
            </p:nvSpPr>
            <p:spPr>
              <a:xfrm>
                <a:off x="2628291" y="1503189"/>
                <a:ext cx="1211932" cy="492412"/>
              </a:xfrm>
              <a:prstGeom prst="rect">
                <a:avLst/>
              </a:prstGeom>
              <a:blipFill>
                <a:blip r:embed="rId7"/>
                <a:stretch>
                  <a:fillRect b="-76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Google Shape;227;p25">
                <a:extLst>
                  <a:ext uri="{FF2B5EF4-FFF2-40B4-BE49-F238E27FC236}">
                    <a16:creationId xmlns:a16="http://schemas.microsoft.com/office/drawing/2014/main" id="{4248DF6C-7DE8-7273-DB7A-A0D5F7532678}"/>
                  </a:ext>
                </a:extLst>
              </p:cNvPr>
              <p:cNvSpPr txBox="1"/>
              <p:nvPr/>
            </p:nvSpPr>
            <p:spPr>
              <a:xfrm>
                <a:off x="4983848" y="1478378"/>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m:oMathPara>
                </a14:m>
                <a:endParaRPr sz="2000" dirty="0"/>
              </a:p>
            </p:txBody>
          </p:sp>
        </mc:Choice>
        <mc:Fallback xmlns="">
          <p:sp>
            <p:nvSpPr>
              <p:cNvPr id="8" name="Google Shape;227;p25">
                <a:extLst>
                  <a:ext uri="{FF2B5EF4-FFF2-40B4-BE49-F238E27FC236}">
                    <a16:creationId xmlns:a16="http://schemas.microsoft.com/office/drawing/2014/main" id="{4248DF6C-7DE8-7273-DB7A-A0D5F7532678}"/>
                  </a:ext>
                </a:extLst>
              </p:cNvPr>
              <p:cNvSpPr txBox="1">
                <a:spLocks noRot="1" noChangeAspect="1" noMove="1" noResize="1" noEditPoints="1" noAdjustHandles="1" noChangeArrowheads="1" noChangeShapeType="1" noTextEdit="1"/>
              </p:cNvSpPr>
              <p:nvPr/>
            </p:nvSpPr>
            <p:spPr>
              <a:xfrm>
                <a:off x="4983848" y="1478378"/>
                <a:ext cx="1211932" cy="492412"/>
              </a:xfrm>
              <a:prstGeom prst="rect">
                <a:avLst/>
              </a:prstGeom>
              <a:blipFill>
                <a:blip r:embed="rId8"/>
                <a:stretch>
                  <a:fillRect b="-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227;p25">
                <a:extLst>
                  <a:ext uri="{FF2B5EF4-FFF2-40B4-BE49-F238E27FC236}">
                    <a16:creationId xmlns:a16="http://schemas.microsoft.com/office/drawing/2014/main" id="{9C338D39-42A3-B1CA-3463-555CC4A5BC65}"/>
                  </a:ext>
                </a:extLst>
              </p:cNvPr>
              <p:cNvSpPr txBox="1"/>
              <p:nvPr/>
            </p:nvSpPr>
            <p:spPr>
              <a:xfrm>
                <a:off x="7442454" y="1463506"/>
                <a:ext cx="121193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 ,</m:t>
                      </m:r>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m:oMathPara>
                </a14:m>
                <a:endParaRPr sz="2000" dirty="0"/>
              </a:p>
            </p:txBody>
          </p:sp>
        </mc:Choice>
        <mc:Fallback xmlns="">
          <p:sp>
            <p:nvSpPr>
              <p:cNvPr id="9" name="Google Shape;227;p25">
                <a:extLst>
                  <a:ext uri="{FF2B5EF4-FFF2-40B4-BE49-F238E27FC236}">
                    <a16:creationId xmlns:a16="http://schemas.microsoft.com/office/drawing/2014/main" id="{9C338D39-42A3-B1CA-3463-555CC4A5BC65}"/>
                  </a:ext>
                </a:extLst>
              </p:cNvPr>
              <p:cNvSpPr txBox="1">
                <a:spLocks noRot="1" noChangeAspect="1" noMove="1" noResize="1" noEditPoints="1" noAdjustHandles="1" noChangeArrowheads="1" noChangeShapeType="1" noTextEdit="1"/>
              </p:cNvSpPr>
              <p:nvPr/>
            </p:nvSpPr>
            <p:spPr>
              <a:xfrm>
                <a:off x="7442454" y="1463506"/>
                <a:ext cx="1211932" cy="492412"/>
              </a:xfrm>
              <a:prstGeom prst="rect">
                <a:avLst/>
              </a:prstGeom>
              <a:blipFill>
                <a:blip r:embed="rId9"/>
                <a:stretch>
                  <a:fillRect b="-2500"/>
                </a:stretch>
              </a:blipFill>
              <a:ln>
                <a:noFill/>
              </a:ln>
            </p:spPr>
            <p:txBody>
              <a:bodyPr/>
              <a:lstStyle/>
              <a:p>
                <a:r>
                  <a:rPr lang="en-US">
                    <a:noFill/>
                  </a:rPr>
                  <a:t> </a:t>
                </a:r>
              </a:p>
            </p:txBody>
          </p:sp>
        </mc:Fallback>
      </mc:AlternateContent>
      <p:sp>
        <p:nvSpPr>
          <p:cNvPr id="11" name="Rectangle 10">
            <a:extLst>
              <a:ext uri="{FF2B5EF4-FFF2-40B4-BE49-F238E27FC236}">
                <a16:creationId xmlns:a16="http://schemas.microsoft.com/office/drawing/2014/main" id="{181C3263-789A-D4F5-5804-9C5C005C5F12}"/>
              </a:ext>
            </a:extLst>
          </p:cNvPr>
          <p:cNvSpPr/>
          <p:nvPr/>
        </p:nvSpPr>
        <p:spPr>
          <a:xfrm>
            <a:off x="2038120" y="2991304"/>
            <a:ext cx="2890139" cy="8008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50000"/>
                  </a:schemeClr>
                </a:solidFill>
                <a:latin typeface="PT Serif" panose="020A0603040505020204" pitchFamily="18" charset="77"/>
              </a:rPr>
              <a:t>Accumulator</a:t>
            </a:r>
          </a:p>
        </p:txBody>
      </p:sp>
      <mc:AlternateContent xmlns:mc="http://schemas.openxmlformats.org/markup-compatibility/2006" xmlns:a14="http://schemas.microsoft.com/office/drawing/2010/main">
        <mc:Choice Requires="a14">
          <p:sp>
            <p:nvSpPr>
              <p:cNvPr id="12" name="Google Shape;230;p25">
                <a:extLst>
                  <a:ext uri="{FF2B5EF4-FFF2-40B4-BE49-F238E27FC236}">
                    <a16:creationId xmlns:a16="http://schemas.microsoft.com/office/drawing/2014/main" id="{78F96CDB-89E1-98CA-E48A-07683F725E1E}"/>
                  </a:ext>
                </a:extLst>
              </p:cNvPr>
              <p:cNvSpPr txBox="1"/>
              <p:nvPr/>
            </p:nvSpPr>
            <p:spPr>
              <a:xfrm>
                <a:off x="171620" y="3142573"/>
                <a:ext cx="3290592" cy="1877407"/>
              </a:xfrm>
              <a:prstGeom prst="rect">
                <a:avLst/>
              </a:prstGeom>
              <a:noFill/>
              <a:ln>
                <a:noFill/>
              </a:ln>
            </p:spPr>
            <p:txBody>
              <a:bodyPr spcFirstLastPara="1" wrap="square" lIns="91425" tIns="91425" rIns="91425" bIns="91425" anchor="t" anchorCtr="0">
                <a:spAutoFit/>
              </a:bodyPr>
              <a:lstStyle/>
              <a:p>
                <a:pPr marL="342900" lvl="0" indent="-342900">
                  <a:buFont typeface="Wingdings" pitchFamily="2" charset="2"/>
                  <a:buChar char="§"/>
                </a:pPr>
                <a14:m>
                  <m:oMath xmlns:m="http://schemas.openxmlformats.org/officeDocument/2006/math">
                    <m:r>
                      <m:rPr>
                        <m:sty m:val="p"/>
                      </m:rPr>
                      <a:rPr lang="en-US" sz="2200" b="0" i="0" smtClean="0">
                        <a:solidFill>
                          <a:schemeClr val="bg2"/>
                        </a:solidFill>
                        <a:latin typeface="Cambria Math" panose="02040503050406030204" pitchFamily="18" charset="0"/>
                      </a:rPr>
                      <m:t>Public</m:t>
                    </m:r>
                    <m:r>
                      <a:rPr lang="en-US" sz="2200" b="0" i="0" smtClean="0">
                        <a:solidFill>
                          <a:schemeClr val="bg2"/>
                        </a:solidFill>
                        <a:latin typeface="Cambria Math" panose="02040503050406030204" pitchFamily="18" charset="0"/>
                      </a:rPr>
                      <m:t> </m:t>
                    </m:r>
                    <m:r>
                      <m:rPr>
                        <m:sty m:val="p"/>
                      </m:rPr>
                      <a:rPr lang="en-US" sz="2200" b="0" i="0" smtClean="0">
                        <a:solidFill>
                          <a:schemeClr val="bg2"/>
                        </a:solidFill>
                        <a:latin typeface="Cambria Math" panose="02040503050406030204" pitchFamily="18" charset="0"/>
                      </a:rPr>
                      <m:t>Key</m:t>
                    </m:r>
                  </m:oMath>
                </a14:m>
                <a:r>
                  <a:rPr lang="en-US" sz="2200" dirty="0">
                    <a:solidFill>
                      <a:schemeClr val="bg2"/>
                    </a:solidFill>
                    <a:latin typeface="PT Serif"/>
                    <a:ea typeface="PT Serif"/>
                    <a:cs typeface="PT Serif"/>
                    <a:sym typeface="PT Serif"/>
                  </a:rPr>
                  <a:t>:					</a:t>
                </a:r>
              </a:p>
              <a:p>
                <a:pPr lvl="0"/>
                <a:endParaRPr lang="en-US" sz="2200" dirty="0">
                  <a:solidFill>
                    <a:schemeClr val="bg2"/>
                  </a:solidFill>
                  <a:latin typeface="PT Serif"/>
                  <a:ea typeface="PT Serif"/>
                  <a:cs typeface="PT Serif"/>
                  <a:sym typeface="PT Serif"/>
                </a:endParaRPr>
              </a:p>
              <a:p>
                <a:pPr marL="342900" lvl="0" indent="-342900">
                  <a:buFont typeface="Wingdings" pitchFamily="2" charset="2"/>
                  <a:buChar char="§"/>
                </a:pPr>
                <a:r>
                  <a:rPr lang="en-US" sz="2200" dirty="0">
                    <a:solidFill>
                      <a:schemeClr val="bg2"/>
                    </a:solidFill>
                    <a:latin typeface="PT Serif"/>
                    <a:ea typeface="PT Serif"/>
                    <a:cs typeface="PT Serif"/>
                    <a:sym typeface="PT Serif"/>
                  </a:rPr>
                  <a:t>Signature:					</a:t>
                </a:r>
              </a:p>
            </p:txBody>
          </p:sp>
        </mc:Choice>
        <mc:Fallback xmlns="">
          <p:sp>
            <p:nvSpPr>
              <p:cNvPr id="12" name="Google Shape;230;p25">
                <a:extLst>
                  <a:ext uri="{FF2B5EF4-FFF2-40B4-BE49-F238E27FC236}">
                    <a16:creationId xmlns:a16="http://schemas.microsoft.com/office/drawing/2014/main" id="{78F96CDB-89E1-98CA-E48A-07683F725E1E}"/>
                  </a:ext>
                </a:extLst>
              </p:cNvPr>
              <p:cNvSpPr txBox="1">
                <a:spLocks noRot="1" noChangeAspect="1" noMove="1" noResize="1" noEditPoints="1" noAdjustHandles="1" noChangeArrowheads="1" noChangeShapeType="1" noTextEdit="1"/>
              </p:cNvSpPr>
              <p:nvPr/>
            </p:nvSpPr>
            <p:spPr>
              <a:xfrm>
                <a:off x="171620" y="3142573"/>
                <a:ext cx="3290592" cy="1877407"/>
              </a:xfrm>
              <a:prstGeom prst="rect">
                <a:avLst/>
              </a:prstGeom>
              <a:blipFill>
                <a:blip r:embed="rId10"/>
                <a:stretch>
                  <a:fillRect l="-1923"/>
                </a:stretch>
              </a:blipFill>
              <a:ln>
                <a:noFill/>
              </a:ln>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3E2BDF32-BEB8-9453-2C9B-1A5BB210792B}"/>
              </a:ext>
            </a:extLst>
          </p:cNvPr>
          <p:cNvCxnSpPr>
            <a:cxnSpLocks/>
          </p:cNvCxnSpPr>
          <p:nvPr/>
        </p:nvCxnSpPr>
        <p:spPr>
          <a:xfrm>
            <a:off x="2751075" y="2381402"/>
            <a:ext cx="318694" cy="60014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A83EE36-226B-DCFF-3AF5-84DA504EEA68}"/>
              </a:ext>
            </a:extLst>
          </p:cNvPr>
          <p:cNvCxnSpPr>
            <a:cxnSpLocks/>
          </p:cNvCxnSpPr>
          <p:nvPr/>
        </p:nvCxnSpPr>
        <p:spPr>
          <a:xfrm>
            <a:off x="2153200" y="2381402"/>
            <a:ext cx="519240" cy="6099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0E0CCFE-7D57-8DF1-B9CF-4F4792988FEC}"/>
              </a:ext>
            </a:extLst>
          </p:cNvPr>
          <p:cNvCxnSpPr>
            <a:cxnSpLocks/>
            <a:endCxn id="11" idx="0"/>
          </p:cNvCxnSpPr>
          <p:nvPr/>
        </p:nvCxnSpPr>
        <p:spPr>
          <a:xfrm>
            <a:off x="3320693" y="2381402"/>
            <a:ext cx="162497" cy="6099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FE766B7-BF00-3771-06D5-945F8F755D23}"/>
              </a:ext>
            </a:extLst>
          </p:cNvPr>
          <p:cNvCxnSpPr>
            <a:cxnSpLocks/>
            <a:stCxn id="11" idx="3"/>
          </p:cNvCxnSpPr>
          <p:nvPr/>
        </p:nvCxnSpPr>
        <p:spPr>
          <a:xfrm flipV="1">
            <a:off x="4928259" y="3383109"/>
            <a:ext cx="302115" cy="86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F3BA0C7-C39F-46D3-C401-454CA509C2DA}"/>
              </a:ext>
            </a:extLst>
          </p:cNvPr>
          <p:cNvSpPr/>
          <p:nvPr/>
        </p:nvSpPr>
        <p:spPr>
          <a:xfrm>
            <a:off x="2038120" y="4007610"/>
            <a:ext cx="2890140" cy="8008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50000"/>
                  </a:schemeClr>
                </a:solidFill>
                <a:latin typeface="PT Serif" panose="020A0603040505020204" pitchFamily="18" charset="77"/>
              </a:rPr>
              <a:t>Signature from </a:t>
            </a:r>
            <a:r>
              <a:rPr lang="en-US" sz="2400" dirty="0" err="1">
                <a:solidFill>
                  <a:schemeClr val="accent1">
                    <a:lumMod val="50000"/>
                  </a:schemeClr>
                </a:solidFill>
                <a:latin typeface="PT Serif" panose="020A0603040505020204" pitchFamily="18" charset="77"/>
              </a:rPr>
              <a:t>PoK</a:t>
            </a:r>
            <a:endParaRPr lang="en-US" sz="2400" dirty="0">
              <a:solidFill>
                <a:schemeClr val="accent1">
                  <a:lumMod val="50000"/>
                </a:schemeClr>
              </a:solidFill>
              <a:latin typeface="PT Serif" panose="020A0603040505020204" pitchFamily="18" charset="77"/>
            </a:endParaRPr>
          </a:p>
        </p:txBody>
      </p:sp>
      <p:cxnSp>
        <p:nvCxnSpPr>
          <p:cNvPr id="34" name="Straight Arrow Connector 33">
            <a:extLst>
              <a:ext uri="{FF2B5EF4-FFF2-40B4-BE49-F238E27FC236}">
                <a16:creationId xmlns:a16="http://schemas.microsoft.com/office/drawing/2014/main" id="{34E9D14E-D6E5-CF4A-EFD2-8A1EFB4D6A71}"/>
              </a:ext>
            </a:extLst>
          </p:cNvPr>
          <p:cNvCxnSpPr>
            <a:cxnSpLocks/>
            <a:stCxn id="32" idx="3"/>
          </p:cNvCxnSpPr>
          <p:nvPr/>
        </p:nvCxnSpPr>
        <p:spPr>
          <a:xfrm>
            <a:off x="4928260" y="4408037"/>
            <a:ext cx="28643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78F2780-64B1-602E-1F7A-12A997CDD12A}"/>
                  </a:ext>
                </a:extLst>
              </p:cNvPr>
              <p:cNvSpPr txBox="1"/>
              <p:nvPr/>
            </p:nvSpPr>
            <p:spPr>
              <a:xfrm>
                <a:off x="5981692" y="3802815"/>
                <a:ext cx="3290592" cy="1101584"/>
              </a:xfrm>
              <a:prstGeom prst="rect">
                <a:avLst/>
              </a:prstGeom>
              <a:noFill/>
            </p:spPr>
            <p:txBody>
              <a:bodyPr wrap="square" rtlCol="0">
                <a:spAutoFit/>
              </a:bodyPr>
              <a:lstStyle/>
              <a:p>
                <a:pPr>
                  <a:lnSpc>
                    <a:spcPct val="150000"/>
                  </a:lnSpc>
                </a:pPr>
                <a:r>
                  <a:rPr lang="en-US" sz="2200" dirty="0">
                    <a:solidFill>
                      <a:schemeClr val="bg2"/>
                    </a:solidFill>
                    <a:latin typeface="PT Serif" panose="020A0603040505020204" pitchFamily="18" charset="77"/>
                  </a:rPr>
                  <a:t>PoK of </a:t>
                </a:r>
                <a14:m>
                  <m:oMath xmlns:m="http://schemas.openxmlformats.org/officeDocument/2006/math">
                    <m:r>
                      <a:rPr lang="en-US" sz="2200" b="0" i="1" smtClean="0">
                        <a:solidFill>
                          <a:schemeClr val="bg2"/>
                        </a:solidFill>
                        <a:latin typeface="Cambria Math" panose="02040503050406030204" pitchFamily="18" charset="0"/>
                      </a:rPr>
                      <m:t>𝑠</m:t>
                    </m:r>
                    <m:sSub>
                      <m:sSubPr>
                        <m:ctrlPr>
                          <a:rPr lang="en-US" sz="2200" b="0" i="1" smtClean="0">
                            <a:solidFill>
                              <a:schemeClr val="bg2"/>
                            </a:solidFill>
                            <a:latin typeface="Cambria Math" panose="02040503050406030204" pitchFamily="18" charset="0"/>
                          </a:rPr>
                        </m:ctrlPr>
                      </m:sSubPr>
                      <m:e>
                        <m:r>
                          <a:rPr lang="en-US" sz="2200" b="0" i="1" smtClean="0">
                            <a:solidFill>
                              <a:schemeClr val="bg2"/>
                            </a:solidFill>
                            <a:latin typeface="Cambria Math" panose="02040503050406030204" pitchFamily="18" charset="0"/>
                          </a:rPr>
                          <m:t>𝑘</m:t>
                        </m:r>
                      </m:e>
                      <m:sub>
                        <m:r>
                          <a:rPr lang="en-US" sz="2200" b="0" i="1" smtClean="0">
                            <a:solidFill>
                              <a:schemeClr val="bg2"/>
                            </a:solidFill>
                            <a:latin typeface="Cambria Math" panose="02040503050406030204" pitchFamily="18" charset="0"/>
                          </a:rPr>
                          <m:t>𝑖</m:t>
                        </m:r>
                      </m:sub>
                    </m:sSub>
                  </m:oMath>
                </a14:m>
                <a:r>
                  <a:rPr lang="en-US" sz="2200" dirty="0">
                    <a:solidFill>
                      <a:schemeClr val="bg2"/>
                    </a:solidFill>
                    <a:latin typeface="PT Serif" panose="020A0603040505020204" pitchFamily="18" charset="77"/>
                  </a:rPr>
                  <a:t> for </a:t>
                </a:r>
                <a14:m>
                  <m:oMath xmlns:m="http://schemas.openxmlformats.org/officeDocument/2006/math">
                    <m:r>
                      <a:rPr lang="en-US" sz="2200" i="1">
                        <a:solidFill>
                          <a:schemeClr val="bg2"/>
                        </a:solidFill>
                        <a:latin typeface="Cambria Math" panose="02040503050406030204" pitchFamily="18" charset="0"/>
                      </a:rPr>
                      <m:t>𝑝</m:t>
                    </m:r>
                    <m:sSub>
                      <m:sSubPr>
                        <m:ctrlPr>
                          <a:rPr lang="ar-AE" sz="2200" i="1">
                            <a:solidFill>
                              <a:schemeClr val="bg2"/>
                            </a:solidFill>
                            <a:latin typeface="Cambria Math" panose="02040503050406030204" pitchFamily="18" charset="0"/>
                          </a:rPr>
                        </m:ctrlPr>
                      </m:sSubPr>
                      <m:e>
                        <m:r>
                          <a:rPr lang="ar-AE" sz="2200" i="1">
                            <a:solidFill>
                              <a:schemeClr val="bg2"/>
                            </a:solidFill>
                            <a:latin typeface="Cambria Math" panose="02040503050406030204" pitchFamily="18" charset="0"/>
                          </a:rPr>
                          <m:t>𝑘</m:t>
                        </m:r>
                      </m:e>
                      <m:sub>
                        <m:r>
                          <a:rPr lang="en-US" sz="2200" i="1">
                            <a:solidFill>
                              <a:schemeClr val="bg2"/>
                            </a:solidFill>
                            <a:latin typeface="Cambria Math" panose="02040503050406030204" pitchFamily="18" charset="0"/>
                          </a:rPr>
                          <m:t>𝑖</m:t>
                        </m:r>
                        <m:r>
                          <a:rPr lang="ar-AE" sz="2200" i="1">
                            <a:solidFill>
                              <a:schemeClr val="bg2"/>
                            </a:solidFill>
                            <a:latin typeface="Cambria Math" panose="02040503050406030204" pitchFamily="18" charset="0"/>
                          </a:rPr>
                          <m:t> </m:t>
                        </m:r>
                      </m:sub>
                    </m:sSub>
                    <m:r>
                      <a:rPr lang="en-US" sz="2200" b="0" i="1" smtClean="0">
                        <a:solidFill>
                          <a:schemeClr val="bg2"/>
                        </a:solidFill>
                        <a:latin typeface="Cambria Math" panose="02040503050406030204" pitchFamily="18" charset="0"/>
                      </a:rPr>
                      <m:t>∀ </m:t>
                    </m:r>
                    <m:r>
                      <a:rPr lang="en-US" sz="2200" b="0" i="1" smtClean="0">
                        <a:solidFill>
                          <a:schemeClr val="bg2"/>
                        </a:solidFill>
                        <a:latin typeface="Cambria Math" panose="02040503050406030204" pitchFamily="18" charset="0"/>
                      </a:rPr>
                      <m:t>𝑖</m:t>
                    </m:r>
                    <m:r>
                      <a:rPr lang="en-US" sz="2200" b="0" i="1" smtClean="0">
                        <a:solidFill>
                          <a:schemeClr val="bg2"/>
                        </a:solidFill>
                        <a:latin typeface="Cambria Math" panose="02040503050406030204" pitchFamily="18" charset="0"/>
                      </a:rPr>
                      <m:t>∈</m:t>
                    </m:r>
                    <m:r>
                      <a:rPr lang="en-US" sz="2200" b="0" i="1" smtClean="0">
                        <a:solidFill>
                          <a:schemeClr val="bg2"/>
                        </a:solidFill>
                        <a:latin typeface="Cambria Math" panose="02040503050406030204" pitchFamily="18" charset="0"/>
                      </a:rPr>
                      <m:t>𝐽</m:t>
                    </m:r>
                  </m:oMath>
                </a14:m>
                <a:endParaRPr lang="en-US" sz="2200" dirty="0">
                  <a:solidFill>
                    <a:schemeClr val="bg2"/>
                  </a:solidFill>
                  <a:latin typeface="PT Serif" panose="020A0603040505020204" pitchFamily="18" charset="77"/>
                </a:endParaRPr>
              </a:p>
              <a:p>
                <a:pPr>
                  <a:lnSpc>
                    <a:spcPct val="150000"/>
                  </a:lnSpc>
                </a:pPr>
                <a:r>
                  <a:rPr lang="en-US" sz="2200" dirty="0">
                    <a:solidFill>
                      <a:schemeClr val="bg2"/>
                    </a:solidFill>
                    <a:latin typeface="PT Serif" panose="020A0603040505020204" pitchFamily="18" charset="77"/>
                  </a:rPr>
                  <a:t>And </a:t>
                </a:r>
                <a14:m>
                  <m:oMath xmlns:m="http://schemas.openxmlformats.org/officeDocument/2006/math">
                    <m:r>
                      <a:rPr lang="en-US" sz="2200" i="1" smtClean="0">
                        <a:solidFill>
                          <a:schemeClr val="bg2"/>
                        </a:solidFill>
                        <a:latin typeface="Cambria Math" panose="02040503050406030204" pitchFamily="18" charset="0"/>
                      </a:rPr>
                      <m:t>𝑝</m:t>
                    </m:r>
                    <m:sSub>
                      <m:sSubPr>
                        <m:ctrlPr>
                          <a:rPr lang="ar-AE" sz="2200" i="1">
                            <a:solidFill>
                              <a:schemeClr val="bg2"/>
                            </a:solidFill>
                            <a:latin typeface="Cambria Math" panose="02040503050406030204" pitchFamily="18" charset="0"/>
                          </a:rPr>
                        </m:ctrlPr>
                      </m:sSubPr>
                      <m:e>
                        <m:r>
                          <a:rPr lang="ar-AE" sz="2200" i="1">
                            <a:solidFill>
                              <a:schemeClr val="bg2"/>
                            </a:solidFill>
                            <a:latin typeface="Cambria Math" panose="02040503050406030204" pitchFamily="18" charset="0"/>
                          </a:rPr>
                          <m:t>𝑘</m:t>
                        </m:r>
                      </m:e>
                      <m:sub>
                        <m:r>
                          <a:rPr lang="en-US" sz="2200" b="0" i="1" smtClean="0">
                            <a:solidFill>
                              <a:schemeClr val="bg2"/>
                            </a:solidFill>
                            <a:latin typeface="Cambria Math" panose="02040503050406030204" pitchFamily="18" charset="0"/>
                          </a:rPr>
                          <m:t>𝑖</m:t>
                        </m:r>
                        <m:r>
                          <a:rPr lang="ar-AE" sz="2200" b="0" i="1" smtClean="0">
                            <a:solidFill>
                              <a:schemeClr val="bg2"/>
                            </a:solidFill>
                            <a:latin typeface="Cambria Math" panose="02040503050406030204" pitchFamily="18" charset="0"/>
                          </a:rPr>
                          <m:t> </m:t>
                        </m:r>
                      </m:sub>
                    </m:sSub>
                    <m:r>
                      <a:rPr lang="en-US" sz="2200" b="0" i="1" smtClean="0">
                        <a:solidFill>
                          <a:schemeClr val="bg2"/>
                        </a:solidFill>
                        <a:latin typeface="Cambria Math" panose="02040503050406030204" pitchFamily="18" charset="0"/>
                      </a:rPr>
                      <m:t>∈</m:t>
                    </m:r>
                    <m:r>
                      <a:rPr lang="en-US" sz="2200" b="0" i="1" smtClean="0">
                        <a:solidFill>
                          <a:schemeClr val="bg2"/>
                        </a:solidFill>
                        <a:latin typeface="Cambria Math" panose="02040503050406030204" pitchFamily="18" charset="0"/>
                      </a:rPr>
                      <m:t>𝐴𝑐</m:t>
                    </m:r>
                    <m:sSub>
                      <m:sSubPr>
                        <m:ctrlPr>
                          <a:rPr lang="en-US" sz="2200" b="0" i="1" smtClean="0">
                            <a:solidFill>
                              <a:schemeClr val="bg2"/>
                            </a:solidFill>
                            <a:latin typeface="Cambria Math" panose="02040503050406030204" pitchFamily="18" charset="0"/>
                          </a:rPr>
                        </m:ctrlPr>
                      </m:sSubPr>
                      <m:e>
                        <m:r>
                          <a:rPr lang="en-US" sz="2200" b="0" i="1" smtClean="0">
                            <a:solidFill>
                              <a:schemeClr val="bg2"/>
                            </a:solidFill>
                            <a:latin typeface="Cambria Math" panose="02040503050406030204" pitchFamily="18" charset="0"/>
                          </a:rPr>
                          <m:t>𝑐</m:t>
                        </m:r>
                      </m:e>
                      <m:sub>
                        <m:r>
                          <a:rPr lang="en-US" sz="2200" b="0" i="1" smtClean="0">
                            <a:solidFill>
                              <a:schemeClr val="bg2"/>
                            </a:solidFill>
                            <a:latin typeface="Cambria Math" panose="02040503050406030204" pitchFamily="18" charset="0"/>
                          </a:rPr>
                          <m:t>𝑝𝑘</m:t>
                        </m:r>
                      </m:sub>
                    </m:sSub>
                    <m:r>
                      <a:rPr lang="en-US" sz="2200" b="0" i="1" smtClean="0">
                        <a:solidFill>
                          <a:schemeClr val="bg2"/>
                        </a:solidFill>
                        <a:latin typeface="Cambria Math" panose="02040503050406030204" pitchFamily="18" charset="0"/>
                      </a:rPr>
                      <m:t>  </m:t>
                    </m:r>
                    <m:r>
                      <a:rPr lang="en-US" sz="2200" i="1">
                        <a:solidFill>
                          <a:schemeClr val="bg2"/>
                        </a:solidFill>
                        <a:latin typeface="Cambria Math" panose="02040503050406030204" pitchFamily="18" charset="0"/>
                      </a:rPr>
                      <m:t>∀ </m:t>
                    </m:r>
                    <m:r>
                      <a:rPr lang="en-US" sz="2200" i="1">
                        <a:solidFill>
                          <a:schemeClr val="bg2"/>
                        </a:solidFill>
                        <a:latin typeface="Cambria Math" panose="02040503050406030204" pitchFamily="18" charset="0"/>
                      </a:rPr>
                      <m:t>𝑖</m:t>
                    </m:r>
                    <m:r>
                      <a:rPr lang="en-US" sz="2200" i="1">
                        <a:solidFill>
                          <a:schemeClr val="bg2"/>
                        </a:solidFill>
                        <a:latin typeface="Cambria Math" panose="02040503050406030204" pitchFamily="18" charset="0"/>
                      </a:rPr>
                      <m:t>∈</m:t>
                    </m:r>
                    <m:r>
                      <a:rPr lang="en-US" sz="2200" i="1">
                        <a:solidFill>
                          <a:schemeClr val="bg2"/>
                        </a:solidFill>
                        <a:latin typeface="Cambria Math" panose="02040503050406030204" pitchFamily="18" charset="0"/>
                      </a:rPr>
                      <m:t>𝐽</m:t>
                    </m:r>
                  </m:oMath>
                </a14:m>
                <a:endParaRPr lang="en-US" sz="2200" dirty="0">
                  <a:solidFill>
                    <a:schemeClr val="bg2"/>
                  </a:solidFill>
                  <a:latin typeface="PT Serif" panose="020A0603040505020204" pitchFamily="18" charset="77"/>
                </a:endParaRPr>
              </a:p>
            </p:txBody>
          </p:sp>
        </mc:Choice>
        <mc:Fallback xmlns="">
          <p:sp>
            <p:nvSpPr>
              <p:cNvPr id="37" name="TextBox 36">
                <a:extLst>
                  <a:ext uri="{FF2B5EF4-FFF2-40B4-BE49-F238E27FC236}">
                    <a16:creationId xmlns:a16="http://schemas.microsoft.com/office/drawing/2014/main" id="{778F2780-64B1-602E-1F7A-12A997CDD12A}"/>
                  </a:ext>
                </a:extLst>
              </p:cNvPr>
              <p:cNvSpPr txBox="1">
                <a:spLocks noRot="1" noChangeAspect="1" noMove="1" noResize="1" noEditPoints="1" noAdjustHandles="1" noChangeArrowheads="1" noChangeShapeType="1" noTextEdit="1"/>
              </p:cNvSpPr>
              <p:nvPr/>
            </p:nvSpPr>
            <p:spPr>
              <a:xfrm>
                <a:off x="5981692" y="3802815"/>
                <a:ext cx="3290592" cy="1101584"/>
              </a:xfrm>
              <a:prstGeom prst="rect">
                <a:avLst/>
              </a:prstGeom>
              <a:blipFill>
                <a:blip r:embed="rId11"/>
                <a:stretch>
                  <a:fillRect l="-1916" b="-7955"/>
                </a:stretch>
              </a:blipFill>
            </p:spPr>
            <p:txBody>
              <a:bodyPr/>
              <a:lstStyle/>
              <a:p>
                <a:r>
                  <a:rPr lang="en-US">
                    <a:noFill/>
                  </a:rPr>
                  <a:t> </a:t>
                </a:r>
              </a:p>
            </p:txBody>
          </p:sp>
        </mc:Fallback>
      </mc:AlternateContent>
      <p:cxnSp>
        <p:nvCxnSpPr>
          <p:cNvPr id="39" name="Elbow Connector 38">
            <a:extLst>
              <a:ext uri="{FF2B5EF4-FFF2-40B4-BE49-F238E27FC236}">
                <a16:creationId xmlns:a16="http://schemas.microsoft.com/office/drawing/2014/main" id="{DE2D28E0-93FD-63D9-48AA-BD29AF5AAF40}"/>
              </a:ext>
            </a:extLst>
          </p:cNvPr>
          <p:cNvCxnSpPr/>
          <p:nvPr/>
        </p:nvCxnSpPr>
        <p:spPr>
          <a:xfrm flipV="1">
            <a:off x="5562593" y="4136571"/>
            <a:ext cx="419099" cy="217036"/>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D95DD8BE-2971-E42F-9E11-48707640C023}"/>
              </a:ext>
            </a:extLst>
          </p:cNvPr>
          <p:cNvCxnSpPr/>
          <p:nvPr/>
        </p:nvCxnSpPr>
        <p:spPr>
          <a:xfrm>
            <a:off x="5573479" y="4506686"/>
            <a:ext cx="408213" cy="20083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312A2C0-3522-C8E2-2DC1-966485D651D4}"/>
                  </a:ext>
                </a:extLst>
              </p:cNvPr>
              <p:cNvSpPr txBox="1"/>
              <p:nvPr/>
            </p:nvSpPr>
            <p:spPr>
              <a:xfrm>
                <a:off x="5004834" y="4165664"/>
                <a:ext cx="680358" cy="446276"/>
              </a:xfrm>
              <a:prstGeom prst="rect">
                <a:avLst/>
              </a:prstGeom>
              <a:noFill/>
            </p:spPr>
            <p:txBody>
              <a:bodyPr wrap="square" rtlCol="0">
                <a:spAutoFit/>
              </a:bodyPr>
              <a:lstStyle/>
              <a:p>
                <a:r>
                  <a:rPr lang="en-US" sz="2300" b="0" i="0" dirty="0">
                    <a:solidFill>
                      <a:schemeClr val="bg2"/>
                    </a:solidFill>
                    <a:latin typeface="Cambria Math" panose="02040503050406030204" pitchFamily="18" charset="0"/>
                    <a:ea typeface="PT Serif"/>
                    <a:cs typeface="PT Serif"/>
                    <a:sym typeface="PT Serif"/>
                  </a:rPr>
                  <a:t>   </a:t>
                </a:r>
                <a14:m>
                  <m:oMath xmlns:m="http://schemas.openxmlformats.org/officeDocument/2006/math">
                    <m:r>
                      <a:rPr lang="en-US" sz="2300" b="0" i="1" smtClean="0">
                        <a:solidFill>
                          <a:schemeClr val="bg2"/>
                        </a:solidFill>
                        <a:latin typeface="Cambria Math" panose="02040503050406030204" pitchFamily="18" charset="0"/>
                        <a:ea typeface="PT Serif"/>
                        <a:cs typeface="PT Serif"/>
                        <a:sym typeface="PT Serif"/>
                      </a:rPr>
                      <m:t>𝜎</m:t>
                    </m:r>
                  </m:oMath>
                </a14:m>
                <a:endParaRPr lang="en-US" sz="2300" dirty="0">
                  <a:solidFill>
                    <a:schemeClr val="bg2"/>
                  </a:solidFill>
                  <a:latin typeface="PT Serif"/>
                  <a:ea typeface="PT Serif"/>
                  <a:cs typeface="PT Serif"/>
                  <a:sym typeface="PT Serif"/>
                </a:endParaRPr>
              </a:p>
            </p:txBody>
          </p:sp>
        </mc:Choice>
        <mc:Fallback xmlns="">
          <p:sp>
            <p:nvSpPr>
              <p:cNvPr id="3" name="TextBox 2">
                <a:extLst>
                  <a:ext uri="{FF2B5EF4-FFF2-40B4-BE49-F238E27FC236}">
                    <a16:creationId xmlns:a16="http://schemas.microsoft.com/office/drawing/2014/main" id="{7312A2C0-3522-C8E2-2DC1-966485D651D4}"/>
                  </a:ext>
                </a:extLst>
              </p:cNvPr>
              <p:cNvSpPr txBox="1">
                <a:spLocks noRot="1" noChangeAspect="1" noMove="1" noResize="1" noEditPoints="1" noAdjustHandles="1" noChangeArrowheads="1" noChangeShapeType="1" noTextEdit="1"/>
              </p:cNvSpPr>
              <p:nvPr/>
            </p:nvSpPr>
            <p:spPr>
              <a:xfrm>
                <a:off x="5004834" y="4165664"/>
                <a:ext cx="680358" cy="446276"/>
              </a:xfrm>
              <a:prstGeom prst="rect">
                <a:avLst/>
              </a:prstGeom>
              <a:blipFill>
                <a:blip r:embed="rId12"/>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DC357039-6E9A-69E8-70E4-CDA08CC3E8C5}"/>
              </a:ext>
            </a:extLst>
          </p:cNvPr>
          <p:cNvSpPr txBox="1"/>
          <p:nvPr/>
        </p:nvSpPr>
        <p:spPr>
          <a:xfrm>
            <a:off x="4013859" y="2113808"/>
            <a:ext cx="914400" cy="914400"/>
          </a:xfrm>
          <a:prstGeom prst="rect">
            <a:avLst/>
          </a:prstGeom>
          <a:noFill/>
        </p:spPr>
        <p:txBody>
          <a:bodyPr wrap="square" rtlCol="0">
            <a:spAutoFit/>
          </a:bodyPr>
          <a:lstStyle/>
          <a:p>
            <a:endParaRPr lang="en-US"/>
          </a:p>
        </p:txBody>
      </p:sp>
      <p:sp>
        <p:nvSpPr>
          <p:cNvPr id="15" name="TextBox 14">
            <a:extLst>
              <a:ext uri="{FF2B5EF4-FFF2-40B4-BE49-F238E27FC236}">
                <a16:creationId xmlns:a16="http://schemas.microsoft.com/office/drawing/2014/main" id="{797A100D-2C86-F251-CEB9-7A723A5A7D8D}"/>
              </a:ext>
            </a:extLst>
          </p:cNvPr>
          <p:cNvSpPr txBox="1"/>
          <p:nvPr/>
        </p:nvSpPr>
        <p:spPr>
          <a:xfrm>
            <a:off x="4013859" y="2113808"/>
            <a:ext cx="914400" cy="914400"/>
          </a:xfrm>
          <a:prstGeom prst="rect">
            <a:avLst/>
          </a:prstGeom>
          <a:noFill/>
        </p:spPr>
        <p:txBody>
          <a:bodyPr wrap="square" rtlCol="0">
            <a:spAutoFit/>
          </a:bodyPr>
          <a:lstStyle/>
          <a:p>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646DE23-180B-F482-A30C-A4CF6C6BE1D6}"/>
                  </a:ext>
                </a:extLst>
              </p:cNvPr>
              <p:cNvSpPr txBox="1"/>
              <p:nvPr/>
            </p:nvSpPr>
            <p:spPr>
              <a:xfrm>
                <a:off x="5214690" y="3179214"/>
                <a:ext cx="914400" cy="4569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2"/>
                          </a:solidFill>
                          <a:latin typeface="Cambria Math" panose="02040503050406030204" pitchFamily="18" charset="0"/>
                          <a:ea typeface="PT Serif"/>
                          <a:cs typeface="PT Serif"/>
                          <a:sym typeface="PT Serif"/>
                        </a:rPr>
                        <m:t>𝐴𝑐</m:t>
                      </m:r>
                      <m:sSub>
                        <m:sSubPr>
                          <m:ctrlPr>
                            <a:rPr lang="en-US" sz="2200" b="0" i="1" smtClean="0">
                              <a:solidFill>
                                <a:schemeClr val="bg2"/>
                              </a:solidFill>
                              <a:latin typeface="Cambria Math" panose="02040503050406030204" pitchFamily="18" charset="0"/>
                              <a:ea typeface="PT Serif"/>
                              <a:cs typeface="PT Serif"/>
                              <a:sym typeface="PT Serif"/>
                            </a:rPr>
                          </m:ctrlPr>
                        </m:sSubPr>
                        <m:e>
                          <m:r>
                            <a:rPr lang="en-US" sz="2200" b="0" i="1" smtClean="0">
                              <a:solidFill>
                                <a:schemeClr val="bg2"/>
                              </a:solidFill>
                              <a:latin typeface="Cambria Math" panose="02040503050406030204" pitchFamily="18" charset="0"/>
                              <a:ea typeface="PT Serif"/>
                              <a:cs typeface="PT Serif"/>
                              <a:sym typeface="PT Serif"/>
                            </a:rPr>
                            <m:t>𝑐</m:t>
                          </m:r>
                        </m:e>
                        <m:sub>
                          <m:r>
                            <a:rPr lang="en-US" sz="2200" b="0" i="1" smtClean="0">
                              <a:solidFill>
                                <a:schemeClr val="bg2"/>
                              </a:solidFill>
                              <a:latin typeface="Cambria Math" panose="02040503050406030204" pitchFamily="18" charset="0"/>
                              <a:ea typeface="PT Serif"/>
                              <a:cs typeface="PT Serif"/>
                              <a:sym typeface="PT Serif"/>
                            </a:rPr>
                            <m:t>𝑝𝑘</m:t>
                          </m:r>
                        </m:sub>
                      </m:sSub>
                    </m:oMath>
                  </m:oMathPara>
                </a14:m>
                <a:endParaRPr lang="en-US" sz="2200" dirty="0">
                  <a:solidFill>
                    <a:schemeClr val="bg2"/>
                  </a:solidFill>
                  <a:latin typeface="PT Serif"/>
                  <a:ea typeface="PT Serif"/>
                  <a:cs typeface="PT Serif"/>
                  <a:sym typeface="PT Serif"/>
                </a:endParaRPr>
              </a:p>
            </p:txBody>
          </p:sp>
        </mc:Choice>
        <mc:Fallback xmlns="">
          <p:sp>
            <p:nvSpPr>
              <p:cNvPr id="17" name="TextBox 16">
                <a:extLst>
                  <a:ext uri="{FF2B5EF4-FFF2-40B4-BE49-F238E27FC236}">
                    <a16:creationId xmlns:a16="http://schemas.microsoft.com/office/drawing/2014/main" id="{8646DE23-180B-F482-A30C-A4CF6C6BE1D6}"/>
                  </a:ext>
                </a:extLst>
              </p:cNvPr>
              <p:cNvSpPr txBox="1">
                <a:spLocks noRot="1" noChangeAspect="1" noMove="1" noResize="1" noEditPoints="1" noAdjustHandles="1" noChangeArrowheads="1" noChangeShapeType="1" noTextEdit="1"/>
              </p:cNvSpPr>
              <p:nvPr/>
            </p:nvSpPr>
            <p:spPr>
              <a:xfrm>
                <a:off x="5214690" y="3179214"/>
                <a:ext cx="914400" cy="456985"/>
              </a:xfrm>
              <a:prstGeom prst="rect">
                <a:avLst/>
              </a:prstGeom>
              <a:blipFill>
                <a:blip r:embed="rId13"/>
                <a:stretch>
                  <a:fillRect b="-8108"/>
                </a:stretch>
              </a:blipFill>
            </p:spPr>
            <p:txBody>
              <a:bodyPr/>
              <a:lstStyle/>
              <a:p>
                <a:r>
                  <a:rPr lang="en-US">
                    <a:noFill/>
                  </a:rPr>
                  <a:t> </a:t>
                </a:r>
              </a:p>
            </p:txBody>
          </p:sp>
        </mc:Fallback>
      </mc:AlternateContent>
    </p:spTree>
    <p:extLst>
      <p:ext uri="{BB962C8B-B14F-4D97-AF65-F5344CB8AC3E}">
        <p14:creationId xmlns:p14="http://schemas.microsoft.com/office/powerpoint/2010/main" val="304047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2" grpId="0" animBg="1"/>
      <p:bldP spid="37" grpId="0"/>
      <p:bldP spid="3"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FB4F-21D9-7675-5E9F-CE0D9DCC585D}"/>
              </a:ext>
            </a:extLst>
          </p:cNvPr>
          <p:cNvSpPr>
            <a:spLocks noGrp="1"/>
          </p:cNvSpPr>
          <p:nvPr>
            <p:ph type="title"/>
          </p:nvPr>
        </p:nvSpPr>
        <p:spPr/>
        <p:txBody>
          <a:bodyPr>
            <a:normAutofit fontScale="90000"/>
          </a:bodyPr>
          <a:lstStyle/>
          <a:p>
            <a:r>
              <a:rPr lang="en-US" dirty="0"/>
              <a:t>Signature from Proof of Knowledge [FS86,CL06..]</a:t>
            </a:r>
          </a:p>
        </p:txBody>
      </p:sp>
      <p:sp>
        <p:nvSpPr>
          <p:cNvPr id="4" name="TextBox 3">
            <a:extLst>
              <a:ext uri="{FF2B5EF4-FFF2-40B4-BE49-F238E27FC236}">
                <a16:creationId xmlns:a16="http://schemas.microsoft.com/office/drawing/2014/main" id="{154AB2A4-5E8B-BF43-2E0F-8422EB200D48}"/>
              </a:ext>
            </a:extLst>
          </p:cNvPr>
          <p:cNvSpPr txBox="1"/>
          <p:nvPr/>
        </p:nvSpPr>
        <p:spPr>
          <a:xfrm>
            <a:off x="99" y="1080407"/>
            <a:ext cx="3232960" cy="830997"/>
          </a:xfrm>
          <a:prstGeom prst="rect">
            <a:avLst/>
          </a:prstGeom>
          <a:noFill/>
        </p:spPr>
        <p:txBody>
          <a:bodyPr wrap="square" rtlCol="0">
            <a:spAutoFit/>
          </a:bodyPr>
          <a:lstStyle/>
          <a:p>
            <a:pPr algn="ctr"/>
            <a:r>
              <a:rPr lang="en-US" sz="2300" dirty="0">
                <a:latin typeface="PT Serif" panose="020A0603040505020204" pitchFamily="18" charset="77"/>
              </a:rPr>
              <a:t>Public Coin,</a:t>
            </a:r>
          </a:p>
          <a:p>
            <a:pPr algn="ctr"/>
            <a:r>
              <a:rPr lang="en-US" sz="2300" dirty="0">
                <a:latin typeface="PT Serif" panose="020A0603040505020204" pitchFamily="18" charset="77"/>
              </a:rPr>
              <a:t>Interactive Protocol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B635BB1-E554-C014-77EB-0FBE3EB2B15B}"/>
                  </a:ext>
                </a:extLst>
              </p:cNvPr>
              <p:cNvSpPr txBox="1"/>
              <p:nvPr/>
            </p:nvSpPr>
            <p:spPr>
              <a:xfrm>
                <a:off x="266888" y="2035585"/>
                <a:ext cx="1115785" cy="461665"/>
              </a:xfrm>
              <a:prstGeom prst="rect">
                <a:avLst/>
              </a:prstGeom>
              <a:noFill/>
            </p:spPr>
            <p:txBody>
              <a:bodyPr wrap="square" rtlCol="0">
                <a:spAutoFit/>
              </a:bodyPr>
              <a:lstStyle/>
              <a:p>
                <a:r>
                  <a:rPr lang="en-US" sz="2400" dirty="0">
                    <a:latin typeface="PT Serif" panose="020A0603040505020204" pitchFamily="18" charset="77"/>
                  </a:rPr>
                  <a:t>P(</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 </m:t>
                    </m:r>
                    <m:r>
                      <a:rPr lang="en-US" sz="2400" b="0" i="1" smtClean="0">
                        <a:latin typeface="Cambria Math" panose="02040503050406030204" pitchFamily="18" charset="0"/>
                      </a:rPr>
                      <m:t>𝑤</m:t>
                    </m:r>
                  </m:oMath>
                </a14:m>
                <a:r>
                  <a:rPr lang="en-US" sz="2400" dirty="0">
                    <a:latin typeface="PT Serif" panose="020A0603040505020204" pitchFamily="18" charset="77"/>
                  </a:rPr>
                  <a:t>)</a:t>
                </a:r>
              </a:p>
            </p:txBody>
          </p:sp>
        </mc:Choice>
        <mc:Fallback xmlns="">
          <p:sp>
            <p:nvSpPr>
              <p:cNvPr id="5" name="TextBox 4">
                <a:extLst>
                  <a:ext uri="{FF2B5EF4-FFF2-40B4-BE49-F238E27FC236}">
                    <a16:creationId xmlns:a16="http://schemas.microsoft.com/office/drawing/2014/main" id="{EB635BB1-E554-C014-77EB-0FBE3EB2B15B}"/>
                  </a:ext>
                </a:extLst>
              </p:cNvPr>
              <p:cNvSpPr txBox="1">
                <a:spLocks noRot="1" noChangeAspect="1" noMove="1" noResize="1" noEditPoints="1" noAdjustHandles="1" noChangeArrowheads="1" noChangeShapeType="1" noTextEdit="1"/>
              </p:cNvSpPr>
              <p:nvPr/>
            </p:nvSpPr>
            <p:spPr>
              <a:xfrm>
                <a:off x="266888" y="2035585"/>
                <a:ext cx="1115785" cy="461665"/>
              </a:xfrm>
              <a:prstGeom prst="rect">
                <a:avLst/>
              </a:prstGeom>
              <a:blipFill>
                <a:blip r:embed="rId3"/>
                <a:stretch>
                  <a:fillRect l="-9091" t="-10811" r="-681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5FC166-8735-7B21-6A91-E69F27FB1566}"/>
                  </a:ext>
                </a:extLst>
              </p:cNvPr>
              <p:cNvSpPr txBox="1"/>
              <p:nvPr/>
            </p:nvSpPr>
            <p:spPr>
              <a:xfrm>
                <a:off x="2079165" y="2035585"/>
                <a:ext cx="805253" cy="461665"/>
              </a:xfrm>
              <a:prstGeom prst="rect">
                <a:avLst/>
              </a:prstGeom>
              <a:noFill/>
            </p:spPr>
            <p:txBody>
              <a:bodyPr wrap="square" rtlCol="0">
                <a:spAutoFit/>
              </a:bodyPr>
              <a:lstStyle/>
              <a:p>
                <a:r>
                  <a:rPr lang="en-US" sz="2400" dirty="0">
                    <a:latin typeface="PT Serif" panose="020A0603040505020204" pitchFamily="18" charset="77"/>
                  </a:rPr>
                  <a:t>V(</a:t>
                </a:r>
                <a14:m>
                  <m:oMath xmlns:m="http://schemas.openxmlformats.org/officeDocument/2006/math">
                    <m:r>
                      <a:rPr lang="en-US" sz="2400" b="0" i="1" smtClean="0">
                        <a:latin typeface="Cambria Math" panose="02040503050406030204" pitchFamily="18" charset="0"/>
                      </a:rPr>
                      <m:t>𝑥</m:t>
                    </m:r>
                  </m:oMath>
                </a14:m>
                <a:r>
                  <a:rPr lang="en-US" sz="2400" dirty="0">
                    <a:latin typeface="PT Serif" panose="020A0603040505020204" pitchFamily="18" charset="77"/>
                  </a:rPr>
                  <a:t>)</a:t>
                </a:r>
              </a:p>
            </p:txBody>
          </p:sp>
        </mc:Choice>
        <mc:Fallback xmlns="">
          <p:sp>
            <p:nvSpPr>
              <p:cNvPr id="6" name="TextBox 5">
                <a:extLst>
                  <a:ext uri="{FF2B5EF4-FFF2-40B4-BE49-F238E27FC236}">
                    <a16:creationId xmlns:a16="http://schemas.microsoft.com/office/drawing/2014/main" id="{A65FC166-8735-7B21-6A91-E69F27FB1566}"/>
                  </a:ext>
                </a:extLst>
              </p:cNvPr>
              <p:cNvSpPr txBox="1">
                <a:spLocks noRot="1" noChangeAspect="1" noMove="1" noResize="1" noEditPoints="1" noAdjustHandles="1" noChangeArrowheads="1" noChangeShapeType="1" noTextEdit="1"/>
              </p:cNvSpPr>
              <p:nvPr/>
            </p:nvSpPr>
            <p:spPr>
              <a:xfrm>
                <a:off x="2079165" y="2035585"/>
                <a:ext cx="805253" cy="461665"/>
              </a:xfrm>
              <a:prstGeom prst="rect">
                <a:avLst/>
              </a:prstGeom>
              <a:blipFill>
                <a:blip r:embed="rId4"/>
                <a:stretch>
                  <a:fillRect l="-10769" t="-10811" r="-6154" b="-29730"/>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2FA89A62-EF37-B0BF-DC92-A2959662BB32}"/>
              </a:ext>
            </a:extLst>
          </p:cNvPr>
          <p:cNvCxnSpPr/>
          <p:nvPr/>
        </p:nvCxnSpPr>
        <p:spPr>
          <a:xfrm>
            <a:off x="631370" y="2857500"/>
            <a:ext cx="1447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7568C16-6B47-6D0B-B40B-69261F4A36B1}"/>
              </a:ext>
            </a:extLst>
          </p:cNvPr>
          <p:cNvCxnSpPr/>
          <p:nvPr/>
        </p:nvCxnSpPr>
        <p:spPr>
          <a:xfrm flipH="1">
            <a:off x="631370" y="3409950"/>
            <a:ext cx="1447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3FA248B-E5E8-5A60-EC67-6EC2E7761634}"/>
                  </a:ext>
                </a:extLst>
              </p:cNvPr>
              <p:cNvSpPr txBox="1"/>
              <p:nvPr/>
            </p:nvSpPr>
            <p:spPr>
              <a:xfrm>
                <a:off x="1181098" y="2953027"/>
                <a:ext cx="34834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𝛽</m:t>
                      </m:r>
                    </m:oMath>
                  </m:oMathPara>
                </a14:m>
                <a:endParaRPr lang="en-US" sz="2400" dirty="0"/>
              </a:p>
            </p:txBody>
          </p:sp>
        </mc:Choice>
        <mc:Fallback xmlns="">
          <p:sp>
            <p:nvSpPr>
              <p:cNvPr id="12" name="TextBox 11">
                <a:extLst>
                  <a:ext uri="{FF2B5EF4-FFF2-40B4-BE49-F238E27FC236}">
                    <a16:creationId xmlns:a16="http://schemas.microsoft.com/office/drawing/2014/main" id="{C3FA248B-E5E8-5A60-EC67-6EC2E7761634}"/>
                  </a:ext>
                </a:extLst>
              </p:cNvPr>
              <p:cNvSpPr txBox="1">
                <a:spLocks noRot="1" noChangeAspect="1" noMove="1" noResize="1" noEditPoints="1" noAdjustHandles="1" noChangeArrowheads="1" noChangeShapeType="1" noTextEdit="1"/>
              </p:cNvSpPr>
              <p:nvPr/>
            </p:nvSpPr>
            <p:spPr>
              <a:xfrm>
                <a:off x="1181098" y="2953027"/>
                <a:ext cx="348343" cy="461665"/>
              </a:xfrm>
              <a:prstGeom prst="rect">
                <a:avLst/>
              </a:prstGeom>
              <a:blipFill>
                <a:blip r:embed="rId5"/>
                <a:stretch>
                  <a:fillRect l="-17857" r="-17857"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096EFA8-949C-D284-5CCB-44E150EE9699}"/>
                  </a:ext>
                </a:extLst>
              </p:cNvPr>
              <p:cNvSpPr txBox="1"/>
              <p:nvPr/>
            </p:nvSpPr>
            <p:spPr>
              <a:xfrm>
                <a:off x="1181098" y="2398206"/>
                <a:ext cx="34834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𝛼</m:t>
                      </m:r>
                    </m:oMath>
                  </m:oMathPara>
                </a14:m>
                <a:endParaRPr lang="en-US" sz="2400" dirty="0"/>
              </a:p>
            </p:txBody>
          </p:sp>
        </mc:Choice>
        <mc:Fallback xmlns="">
          <p:sp>
            <p:nvSpPr>
              <p:cNvPr id="13" name="TextBox 12">
                <a:extLst>
                  <a:ext uri="{FF2B5EF4-FFF2-40B4-BE49-F238E27FC236}">
                    <a16:creationId xmlns:a16="http://schemas.microsoft.com/office/drawing/2014/main" id="{5096EFA8-949C-D284-5CCB-44E150EE9699}"/>
                  </a:ext>
                </a:extLst>
              </p:cNvPr>
              <p:cNvSpPr txBox="1">
                <a:spLocks noRot="1" noChangeAspect="1" noMove="1" noResize="1" noEditPoints="1" noAdjustHandles="1" noChangeArrowheads="1" noChangeShapeType="1" noTextEdit="1"/>
              </p:cNvSpPr>
              <p:nvPr/>
            </p:nvSpPr>
            <p:spPr>
              <a:xfrm>
                <a:off x="1181098" y="2398206"/>
                <a:ext cx="348343" cy="461665"/>
              </a:xfrm>
              <a:prstGeom prst="rect">
                <a:avLst/>
              </a:prstGeom>
              <a:blipFill>
                <a:blip r:embed="rId6"/>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17E1C61E-F491-290B-85B8-33E7ED8118BD}"/>
              </a:ext>
            </a:extLst>
          </p:cNvPr>
          <p:cNvCxnSpPr/>
          <p:nvPr/>
        </p:nvCxnSpPr>
        <p:spPr>
          <a:xfrm>
            <a:off x="631370" y="3960030"/>
            <a:ext cx="1447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9148958-1366-1736-0D96-0A766C31E02D}"/>
                  </a:ext>
                </a:extLst>
              </p:cNvPr>
              <p:cNvSpPr txBox="1"/>
              <p:nvPr/>
            </p:nvSpPr>
            <p:spPr>
              <a:xfrm>
                <a:off x="1181098" y="3498365"/>
                <a:ext cx="34834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𝛾</m:t>
                      </m:r>
                    </m:oMath>
                  </m:oMathPara>
                </a14:m>
                <a:endParaRPr lang="en-US" sz="2400" dirty="0"/>
              </a:p>
            </p:txBody>
          </p:sp>
        </mc:Choice>
        <mc:Fallback xmlns="">
          <p:sp>
            <p:nvSpPr>
              <p:cNvPr id="15" name="TextBox 14">
                <a:extLst>
                  <a:ext uri="{FF2B5EF4-FFF2-40B4-BE49-F238E27FC236}">
                    <a16:creationId xmlns:a16="http://schemas.microsoft.com/office/drawing/2014/main" id="{29148958-1366-1736-0D96-0A766C31E02D}"/>
                  </a:ext>
                </a:extLst>
              </p:cNvPr>
              <p:cNvSpPr txBox="1">
                <a:spLocks noRot="1" noChangeAspect="1" noMove="1" noResize="1" noEditPoints="1" noAdjustHandles="1" noChangeArrowheads="1" noChangeShapeType="1" noTextEdit="1"/>
              </p:cNvSpPr>
              <p:nvPr/>
            </p:nvSpPr>
            <p:spPr>
              <a:xfrm>
                <a:off x="1181098" y="3498365"/>
                <a:ext cx="348343" cy="461665"/>
              </a:xfrm>
              <a:prstGeom prst="rect">
                <a:avLst/>
              </a:prstGeom>
              <a:blipFill>
                <a:blip r:embed="rId7"/>
                <a:stretch>
                  <a:fillRect l="-3571" b="-10811"/>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20931103-135D-765D-B9D9-57F686994236}"/>
              </a:ext>
            </a:extLst>
          </p:cNvPr>
          <p:cNvCxnSpPr>
            <a:cxnSpLocks/>
          </p:cNvCxnSpPr>
          <p:nvPr/>
        </p:nvCxnSpPr>
        <p:spPr>
          <a:xfrm>
            <a:off x="3113309" y="1145722"/>
            <a:ext cx="0" cy="3309257"/>
          </a:xfrm>
          <a:prstGeom prst="line">
            <a:avLst/>
          </a:prstGeom>
          <a:ln w="34925">
            <a:solidFill>
              <a:schemeClr val="accent1">
                <a:shade val="95000"/>
                <a:satMod val="10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62AA70F-024D-5870-AE46-B6F9E4D4D1E7}"/>
              </a:ext>
            </a:extLst>
          </p:cNvPr>
          <p:cNvSpPr txBox="1"/>
          <p:nvPr/>
        </p:nvSpPr>
        <p:spPr>
          <a:xfrm>
            <a:off x="3113214" y="1077645"/>
            <a:ext cx="3439885" cy="830997"/>
          </a:xfrm>
          <a:prstGeom prst="rect">
            <a:avLst/>
          </a:prstGeom>
          <a:noFill/>
        </p:spPr>
        <p:txBody>
          <a:bodyPr wrap="square" rtlCol="0">
            <a:spAutoFit/>
          </a:bodyPr>
          <a:lstStyle/>
          <a:p>
            <a:pPr algn="ctr"/>
            <a:r>
              <a:rPr lang="en-US" sz="2400" dirty="0">
                <a:latin typeface="PT Serif" panose="020A0603040505020204" pitchFamily="18" charset="77"/>
              </a:rPr>
              <a:t>Non-Interactive Argument</a:t>
            </a:r>
          </a:p>
        </p:txBody>
      </p:sp>
      <p:cxnSp>
        <p:nvCxnSpPr>
          <p:cNvPr id="21" name="Straight Arrow Connector 20">
            <a:extLst>
              <a:ext uri="{FF2B5EF4-FFF2-40B4-BE49-F238E27FC236}">
                <a16:creationId xmlns:a16="http://schemas.microsoft.com/office/drawing/2014/main" id="{6C857AEA-2C57-F267-59BA-7B789F279C3B}"/>
              </a:ext>
            </a:extLst>
          </p:cNvPr>
          <p:cNvCxnSpPr/>
          <p:nvPr/>
        </p:nvCxnSpPr>
        <p:spPr>
          <a:xfrm>
            <a:off x="3668285" y="2854738"/>
            <a:ext cx="1447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7F4F041-72FE-8E4B-A64E-65D181F2B566}"/>
                  </a:ext>
                </a:extLst>
              </p:cNvPr>
              <p:cNvSpPr txBox="1"/>
              <p:nvPr/>
            </p:nvSpPr>
            <p:spPr>
              <a:xfrm>
                <a:off x="4218013" y="2395444"/>
                <a:ext cx="34834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𝛼</m:t>
                      </m:r>
                    </m:oMath>
                  </m:oMathPara>
                </a14:m>
                <a:endParaRPr lang="en-US" sz="2400" dirty="0"/>
              </a:p>
            </p:txBody>
          </p:sp>
        </mc:Choice>
        <mc:Fallback xmlns="">
          <p:sp>
            <p:nvSpPr>
              <p:cNvPr id="22" name="TextBox 21">
                <a:extLst>
                  <a:ext uri="{FF2B5EF4-FFF2-40B4-BE49-F238E27FC236}">
                    <a16:creationId xmlns:a16="http://schemas.microsoft.com/office/drawing/2014/main" id="{07F4F041-72FE-8E4B-A64E-65D181F2B566}"/>
                  </a:ext>
                </a:extLst>
              </p:cNvPr>
              <p:cNvSpPr txBox="1">
                <a:spLocks noRot="1" noChangeAspect="1" noMove="1" noResize="1" noEditPoints="1" noAdjustHandles="1" noChangeArrowheads="1" noChangeShapeType="1" noTextEdit="1"/>
              </p:cNvSpPr>
              <p:nvPr/>
            </p:nvSpPr>
            <p:spPr>
              <a:xfrm>
                <a:off x="4218013" y="2395444"/>
                <a:ext cx="348343"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F81A67E-B723-C712-AB6F-346C1B371CB3}"/>
                  </a:ext>
                </a:extLst>
              </p:cNvPr>
              <p:cNvSpPr txBox="1"/>
              <p:nvPr/>
            </p:nvSpPr>
            <p:spPr>
              <a:xfrm>
                <a:off x="3598609" y="2953027"/>
                <a:ext cx="180975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𝛽</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𝐻</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𝛼</m:t>
                      </m:r>
                      <m:r>
                        <a:rPr lang="en-US" sz="2400" b="0" i="1" smtClean="0">
                          <a:solidFill>
                            <a:srgbClr val="C00000"/>
                          </a:solidFill>
                          <a:latin typeface="Cambria Math" panose="02040503050406030204" pitchFamily="18" charset="0"/>
                        </a:rPr>
                        <m:t>)</m:t>
                      </m:r>
                    </m:oMath>
                  </m:oMathPara>
                </a14:m>
                <a:endParaRPr lang="en-US" sz="2400" dirty="0">
                  <a:solidFill>
                    <a:srgbClr val="C00000"/>
                  </a:solidFill>
                </a:endParaRPr>
              </a:p>
            </p:txBody>
          </p:sp>
        </mc:Choice>
        <mc:Fallback xmlns="">
          <p:sp>
            <p:nvSpPr>
              <p:cNvPr id="23" name="TextBox 22">
                <a:extLst>
                  <a:ext uri="{FF2B5EF4-FFF2-40B4-BE49-F238E27FC236}">
                    <a16:creationId xmlns:a16="http://schemas.microsoft.com/office/drawing/2014/main" id="{3F81A67E-B723-C712-AB6F-346C1B371CB3}"/>
                  </a:ext>
                </a:extLst>
              </p:cNvPr>
              <p:cNvSpPr txBox="1">
                <a:spLocks noRot="1" noChangeAspect="1" noMove="1" noResize="1" noEditPoints="1" noAdjustHandles="1" noChangeArrowheads="1" noChangeShapeType="1" noTextEdit="1"/>
              </p:cNvSpPr>
              <p:nvPr/>
            </p:nvSpPr>
            <p:spPr>
              <a:xfrm>
                <a:off x="3598609" y="2953027"/>
                <a:ext cx="1809752" cy="461665"/>
              </a:xfrm>
              <a:prstGeom prst="rect">
                <a:avLst/>
              </a:prstGeom>
              <a:blipFill>
                <a:blip r:embed="rId8"/>
                <a:stretch>
                  <a:fillRect l="-1399" r="-2098" b="-18919"/>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62F2419B-6709-AB72-D83F-00E7B557DA08}"/>
              </a:ext>
            </a:extLst>
          </p:cNvPr>
          <p:cNvCxnSpPr/>
          <p:nvPr/>
        </p:nvCxnSpPr>
        <p:spPr>
          <a:xfrm>
            <a:off x="3668281" y="3960030"/>
            <a:ext cx="1447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B639D93-5B1B-EF39-7ED7-6121519C9126}"/>
                  </a:ext>
                </a:extLst>
              </p:cNvPr>
              <p:cNvSpPr txBox="1"/>
              <p:nvPr/>
            </p:nvSpPr>
            <p:spPr>
              <a:xfrm>
                <a:off x="4218009" y="3498365"/>
                <a:ext cx="34834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𝛾</m:t>
                      </m:r>
                    </m:oMath>
                  </m:oMathPara>
                </a14:m>
                <a:endParaRPr lang="en-US" sz="2400" dirty="0"/>
              </a:p>
            </p:txBody>
          </p:sp>
        </mc:Choice>
        <mc:Fallback xmlns="">
          <p:sp>
            <p:nvSpPr>
              <p:cNvPr id="25" name="TextBox 24">
                <a:extLst>
                  <a:ext uri="{FF2B5EF4-FFF2-40B4-BE49-F238E27FC236}">
                    <a16:creationId xmlns:a16="http://schemas.microsoft.com/office/drawing/2014/main" id="{3B639D93-5B1B-EF39-7ED7-6121519C9126}"/>
                  </a:ext>
                </a:extLst>
              </p:cNvPr>
              <p:cNvSpPr txBox="1">
                <a:spLocks noRot="1" noChangeAspect="1" noMove="1" noResize="1" noEditPoints="1" noAdjustHandles="1" noChangeArrowheads="1" noChangeShapeType="1" noTextEdit="1"/>
              </p:cNvSpPr>
              <p:nvPr/>
            </p:nvSpPr>
            <p:spPr>
              <a:xfrm>
                <a:off x="4218009" y="3498365"/>
                <a:ext cx="348343" cy="461665"/>
              </a:xfrm>
              <a:prstGeom prst="rect">
                <a:avLst/>
              </a:prstGeom>
              <a:blipFill>
                <a:blip r:embed="rId7"/>
                <a:stretch>
                  <a:fillRect l="-3571" b="-10811"/>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C5CFF7FD-29EF-A412-89E2-1BB2D6A75B57}"/>
              </a:ext>
            </a:extLst>
          </p:cNvPr>
          <p:cNvSpPr txBox="1"/>
          <p:nvPr/>
        </p:nvSpPr>
        <p:spPr>
          <a:xfrm>
            <a:off x="6434608" y="1077645"/>
            <a:ext cx="2305259" cy="830997"/>
          </a:xfrm>
          <a:prstGeom prst="rect">
            <a:avLst/>
          </a:prstGeom>
          <a:noFill/>
        </p:spPr>
        <p:txBody>
          <a:bodyPr wrap="square" rtlCol="0">
            <a:spAutoFit/>
          </a:bodyPr>
          <a:lstStyle/>
          <a:p>
            <a:pPr algn="ctr"/>
            <a:r>
              <a:rPr lang="en-US" sz="2400" dirty="0">
                <a:latin typeface="PT Serif" panose="020A0603040505020204" pitchFamily="18" charset="77"/>
              </a:rPr>
              <a:t>Sig from Proof of Knowledge</a:t>
            </a:r>
          </a:p>
        </p:txBody>
      </p:sp>
      <p:cxnSp>
        <p:nvCxnSpPr>
          <p:cNvPr id="28" name="Straight Connector 27">
            <a:extLst>
              <a:ext uri="{FF2B5EF4-FFF2-40B4-BE49-F238E27FC236}">
                <a16:creationId xmlns:a16="http://schemas.microsoft.com/office/drawing/2014/main" id="{B56ABB82-1D73-6D67-A816-06A83FEA5423}"/>
              </a:ext>
            </a:extLst>
          </p:cNvPr>
          <p:cNvCxnSpPr>
            <a:cxnSpLocks/>
          </p:cNvCxnSpPr>
          <p:nvPr/>
        </p:nvCxnSpPr>
        <p:spPr>
          <a:xfrm>
            <a:off x="6367646" y="1145722"/>
            <a:ext cx="0" cy="3309257"/>
          </a:xfrm>
          <a:prstGeom prst="line">
            <a:avLst/>
          </a:prstGeom>
          <a:ln w="34925">
            <a:solidFill>
              <a:schemeClr val="accent1">
                <a:shade val="95000"/>
                <a:satMod val="10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9E45412-4E17-EAD5-93B9-030FF3095B2F}"/>
              </a:ext>
            </a:extLst>
          </p:cNvPr>
          <p:cNvCxnSpPr/>
          <p:nvPr/>
        </p:nvCxnSpPr>
        <p:spPr>
          <a:xfrm>
            <a:off x="6985210" y="2854738"/>
            <a:ext cx="1447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C9E6E4C-2535-27D2-7A58-B2D43FCBF20D}"/>
                  </a:ext>
                </a:extLst>
              </p:cNvPr>
              <p:cNvSpPr txBox="1"/>
              <p:nvPr/>
            </p:nvSpPr>
            <p:spPr>
              <a:xfrm>
                <a:off x="7534938" y="2395444"/>
                <a:ext cx="34834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𝛼</m:t>
                      </m:r>
                    </m:oMath>
                  </m:oMathPara>
                </a14:m>
                <a:endParaRPr lang="en-US" sz="2400" dirty="0"/>
              </a:p>
            </p:txBody>
          </p:sp>
        </mc:Choice>
        <mc:Fallback xmlns="">
          <p:sp>
            <p:nvSpPr>
              <p:cNvPr id="32" name="TextBox 31">
                <a:extLst>
                  <a:ext uri="{FF2B5EF4-FFF2-40B4-BE49-F238E27FC236}">
                    <a16:creationId xmlns:a16="http://schemas.microsoft.com/office/drawing/2014/main" id="{1C9E6E4C-2535-27D2-7A58-B2D43FCBF20D}"/>
                  </a:ext>
                </a:extLst>
              </p:cNvPr>
              <p:cNvSpPr txBox="1">
                <a:spLocks noRot="1" noChangeAspect="1" noMove="1" noResize="1" noEditPoints="1" noAdjustHandles="1" noChangeArrowheads="1" noChangeShapeType="1" noTextEdit="1"/>
              </p:cNvSpPr>
              <p:nvPr/>
            </p:nvSpPr>
            <p:spPr>
              <a:xfrm>
                <a:off x="7534938" y="2395444"/>
                <a:ext cx="348343"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409D553-C870-319B-0FAD-FF1320FCD22A}"/>
                  </a:ext>
                </a:extLst>
              </p:cNvPr>
              <p:cNvSpPr txBox="1"/>
              <p:nvPr/>
            </p:nvSpPr>
            <p:spPr>
              <a:xfrm>
                <a:off x="6759529" y="2953027"/>
                <a:ext cx="22538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𝛽</m:t>
                      </m:r>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 </m:t>
                      </m:r>
                      <m:r>
                        <a:rPr lang="en-US" sz="2400" b="0" i="1" smtClean="0">
                          <a:solidFill>
                            <a:srgbClr val="C00000"/>
                          </a:solidFill>
                          <a:latin typeface="Cambria Math" panose="02040503050406030204" pitchFamily="18" charset="0"/>
                        </a:rPr>
                        <m:t>𝑚</m:t>
                      </m:r>
                      <m:r>
                        <a:rPr lang="en-US" sz="2400" b="0" i="1" smtClean="0">
                          <a:latin typeface="Cambria Math" panose="02040503050406030204" pitchFamily="18" charset="0"/>
                        </a:rPr>
                        <m:t>)</m:t>
                      </m:r>
                    </m:oMath>
                  </m:oMathPara>
                </a14:m>
                <a:endParaRPr lang="en-US" sz="2400" dirty="0"/>
              </a:p>
            </p:txBody>
          </p:sp>
        </mc:Choice>
        <mc:Fallback xmlns="">
          <p:sp>
            <p:nvSpPr>
              <p:cNvPr id="33" name="TextBox 32">
                <a:extLst>
                  <a:ext uri="{FF2B5EF4-FFF2-40B4-BE49-F238E27FC236}">
                    <a16:creationId xmlns:a16="http://schemas.microsoft.com/office/drawing/2014/main" id="{E409D553-C870-319B-0FAD-FF1320FCD22A}"/>
                  </a:ext>
                </a:extLst>
              </p:cNvPr>
              <p:cNvSpPr txBox="1">
                <a:spLocks noRot="1" noChangeAspect="1" noMove="1" noResize="1" noEditPoints="1" noAdjustHandles="1" noChangeArrowheads="1" noChangeShapeType="1" noTextEdit="1"/>
              </p:cNvSpPr>
              <p:nvPr/>
            </p:nvSpPr>
            <p:spPr>
              <a:xfrm>
                <a:off x="6759529" y="2953027"/>
                <a:ext cx="2253839" cy="461665"/>
              </a:xfrm>
              <a:prstGeom prst="rect">
                <a:avLst/>
              </a:prstGeom>
              <a:blipFill>
                <a:blip r:embed="rId9"/>
                <a:stretch>
                  <a:fillRect b="-18919"/>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D3D7AFBD-3940-984A-BA05-EC558E44DB6F}"/>
              </a:ext>
            </a:extLst>
          </p:cNvPr>
          <p:cNvCxnSpPr/>
          <p:nvPr/>
        </p:nvCxnSpPr>
        <p:spPr>
          <a:xfrm>
            <a:off x="6985206" y="3960030"/>
            <a:ext cx="1447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EC7771A-8E69-89AF-34A0-8D5C7AAA0D17}"/>
                  </a:ext>
                </a:extLst>
              </p:cNvPr>
              <p:cNvSpPr txBox="1"/>
              <p:nvPr/>
            </p:nvSpPr>
            <p:spPr>
              <a:xfrm>
                <a:off x="7534934" y="3498365"/>
                <a:ext cx="34834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𝛾</m:t>
                      </m:r>
                    </m:oMath>
                  </m:oMathPara>
                </a14:m>
                <a:endParaRPr lang="en-US" sz="2400" dirty="0"/>
              </a:p>
            </p:txBody>
          </p:sp>
        </mc:Choice>
        <mc:Fallback xmlns="">
          <p:sp>
            <p:nvSpPr>
              <p:cNvPr id="35" name="TextBox 34">
                <a:extLst>
                  <a:ext uri="{FF2B5EF4-FFF2-40B4-BE49-F238E27FC236}">
                    <a16:creationId xmlns:a16="http://schemas.microsoft.com/office/drawing/2014/main" id="{EEC7771A-8E69-89AF-34A0-8D5C7AAA0D17}"/>
                  </a:ext>
                </a:extLst>
              </p:cNvPr>
              <p:cNvSpPr txBox="1">
                <a:spLocks noRot="1" noChangeAspect="1" noMove="1" noResize="1" noEditPoints="1" noAdjustHandles="1" noChangeArrowheads="1" noChangeShapeType="1" noTextEdit="1"/>
              </p:cNvSpPr>
              <p:nvPr/>
            </p:nvSpPr>
            <p:spPr>
              <a:xfrm>
                <a:off x="7534934" y="3498365"/>
                <a:ext cx="348343" cy="461665"/>
              </a:xfrm>
              <a:prstGeom prst="rect">
                <a:avLst/>
              </a:prstGeom>
              <a:blipFill>
                <a:blip r:embed="rId10"/>
                <a:stretch>
                  <a:fillRect l="-3571" r="-3571"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65A898B-E33E-B0D7-B2E3-60814841EB79}"/>
                  </a:ext>
                </a:extLst>
              </p:cNvPr>
              <p:cNvSpPr txBox="1"/>
              <p:nvPr/>
            </p:nvSpPr>
            <p:spPr>
              <a:xfrm>
                <a:off x="3358234" y="2029737"/>
                <a:ext cx="1115785" cy="461665"/>
              </a:xfrm>
              <a:prstGeom prst="rect">
                <a:avLst/>
              </a:prstGeom>
              <a:noFill/>
            </p:spPr>
            <p:txBody>
              <a:bodyPr wrap="square" rtlCol="0">
                <a:spAutoFit/>
              </a:bodyPr>
              <a:lstStyle/>
              <a:p>
                <a:r>
                  <a:rPr lang="en-US" sz="2400" dirty="0">
                    <a:latin typeface="PT Serif" panose="020A0603040505020204" pitchFamily="18" charset="77"/>
                  </a:rPr>
                  <a:t>P(</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 </m:t>
                    </m:r>
                    <m:r>
                      <a:rPr lang="en-US" sz="2400" b="0" i="1" smtClean="0">
                        <a:latin typeface="Cambria Math" panose="02040503050406030204" pitchFamily="18" charset="0"/>
                      </a:rPr>
                      <m:t>𝑤</m:t>
                    </m:r>
                  </m:oMath>
                </a14:m>
                <a:r>
                  <a:rPr lang="en-US" sz="2400" dirty="0">
                    <a:latin typeface="PT Serif" panose="020A0603040505020204" pitchFamily="18" charset="77"/>
                  </a:rPr>
                  <a:t>)</a:t>
                </a:r>
              </a:p>
            </p:txBody>
          </p:sp>
        </mc:Choice>
        <mc:Fallback xmlns="">
          <p:sp>
            <p:nvSpPr>
              <p:cNvPr id="36" name="TextBox 35">
                <a:extLst>
                  <a:ext uri="{FF2B5EF4-FFF2-40B4-BE49-F238E27FC236}">
                    <a16:creationId xmlns:a16="http://schemas.microsoft.com/office/drawing/2014/main" id="{F65A898B-E33E-B0D7-B2E3-60814841EB79}"/>
                  </a:ext>
                </a:extLst>
              </p:cNvPr>
              <p:cNvSpPr txBox="1">
                <a:spLocks noRot="1" noChangeAspect="1" noMove="1" noResize="1" noEditPoints="1" noAdjustHandles="1" noChangeArrowheads="1" noChangeShapeType="1" noTextEdit="1"/>
              </p:cNvSpPr>
              <p:nvPr/>
            </p:nvSpPr>
            <p:spPr>
              <a:xfrm>
                <a:off x="3358234" y="2029737"/>
                <a:ext cx="1115785" cy="461665"/>
              </a:xfrm>
              <a:prstGeom prst="rect">
                <a:avLst/>
              </a:prstGeom>
              <a:blipFill>
                <a:blip r:embed="rId11"/>
                <a:stretch>
                  <a:fillRect l="-8989" t="-7895" r="-674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F4E4177-D63D-E56D-72D9-8D02B5E67F3D}"/>
                  </a:ext>
                </a:extLst>
              </p:cNvPr>
              <p:cNvSpPr txBox="1"/>
              <p:nvPr/>
            </p:nvSpPr>
            <p:spPr>
              <a:xfrm>
                <a:off x="5170511" y="2029737"/>
                <a:ext cx="805253" cy="461665"/>
              </a:xfrm>
              <a:prstGeom prst="rect">
                <a:avLst/>
              </a:prstGeom>
              <a:noFill/>
            </p:spPr>
            <p:txBody>
              <a:bodyPr wrap="square" rtlCol="0">
                <a:spAutoFit/>
              </a:bodyPr>
              <a:lstStyle/>
              <a:p>
                <a:r>
                  <a:rPr lang="en-US" sz="2400" dirty="0">
                    <a:latin typeface="PT Serif" panose="020A0603040505020204" pitchFamily="18" charset="77"/>
                  </a:rPr>
                  <a:t>V(</a:t>
                </a:r>
                <a14:m>
                  <m:oMath xmlns:m="http://schemas.openxmlformats.org/officeDocument/2006/math">
                    <m:r>
                      <a:rPr lang="en-US" sz="2400" b="0" i="1" smtClean="0">
                        <a:latin typeface="Cambria Math" panose="02040503050406030204" pitchFamily="18" charset="0"/>
                      </a:rPr>
                      <m:t>𝑥</m:t>
                    </m:r>
                  </m:oMath>
                </a14:m>
                <a:r>
                  <a:rPr lang="en-US" sz="2400" dirty="0">
                    <a:latin typeface="PT Serif" panose="020A0603040505020204" pitchFamily="18" charset="77"/>
                  </a:rPr>
                  <a:t>)</a:t>
                </a:r>
              </a:p>
            </p:txBody>
          </p:sp>
        </mc:Choice>
        <mc:Fallback xmlns="">
          <p:sp>
            <p:nvSpPr>
              <p:cNvPr id="37" name="TextBox 36">
                <a:extLst>
                  <a:ext uri="{FF2B5EF4-FFF2-40B4-BE49-F238E27FC236}">
                    <a16:creationId xmlns:a16="http://schemas.microsoft.com/office/drawing/2014/main" id="{0F4E4177-D63D-E56D-72D9-8D02B5E67F3D}"/>
                  </a:ext>
                </a:extLst>
              </p:cNvPr>
              <p:cNvSpPr txBox="1">
                <a:spLocks noRot="1" noChangeAspect="1" noMove="1" noResize="1" noEditPoints="1" noAdjustHandles="1" noChangeArrowheads="1" noChangeShapeType="1" noTextEdit="1"/>
              </p:cNvSpPr>
              <p:nvPr/>
            </p:nvSpPr>
            <p:spPr>
              <a:xfrm>
                <a:off x="5170511" y="2029737"/>
                <a:ext cx="805253" cy="461665"/>
              </a:xfrm>
              <a:prstGeom prst="rect">
                <a:avLst/>
              </a:prstGeom>
              <a:blipFill>
                <a:blip r:embed="rId12"/>
                <a:stretch>
                  <a:fillRect l="-12500" t="-7895" r="-781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4100292-0ECD-8CB4-59E1-CA43198F09FE}"/>
                  </a:ext>
                </a:extLst>
              </p:cNvPr>
              <p:cNvSpPr txBox="1"/>
              <p:nvPr/>
            </p:nvSpPr>
            <p:spPr>
              <a:xfrm>
                <a:off x="6571894" y="2029737"/>
                <a:ext cx="1115785" cy="461665"/>
              </a:xfrm>
              <a:prstGeom prst="rect">
                <a:avLst/>
              </a:prstGeom>
              <a:noFill/>
            </p:spPr>
            <p:txBody>
              <a:bodyPr wrap="square" rtlCol="0">
                <a:spAutoFit/>
              </a:bodyPr>
              <a:lstStyle/>
              <a:p>
                <a:r>
                  <a:rPr lang="en-US" sz="2400" dirty="0">
                    <a:latin typeface="PT Serif" panose="020A0603040505020204" pitchFamily="18" charset="77"/>
                  </a:rPr>
                  <a:t>P(</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 </m:t>
                    </m:r>
                    <m:r>
                      <a:rPr lang="en-US" sz="2400" b="0" i="1" smtClean="0">
                        <a:latin typeface="Cambria Math" panose="02040503050406030204" pitchFamily="18" charset="0"/>
                      </a:rPr>
                      <m:t>𝑤</m:t>
                    </m:r>
                  </m:oMath>
                </a14:m>
                <a:r>
                  <a:rPr lang="en-US" sz="2400" dirty="0">
                    <a:latin typeface="PT Serif" panose="020A0603040505020204" pitchFamily="18" charset="77"/>
                  </a:rPr>
                  <a:t>)</a:t>
                </a:r>
              </a:p>
            </p:txBody>
          </p:sp>
        </mc:Choice>
        <mc:Fallback xmlns="">
          <p:sp>
            <p:nvSpPr>
              <p:cNvPr id="38" name="TextBox 37">
                <a:extLst>
                  <a:ext uri="{FF2B5EF4-FFF2-40B4-BE49-F238E27FC236}">
                    <a16:creationId xmlns:a16="http://schemas.microsoft.com/office/drawing/2014/main" id="{04100292-0ECD-8CB4-59E1-CA43198F09FE}"/>
                  </a:ext>
                </a:extLst>
              </p:cNvPr>
              <p:cNvSpPr txBox="1">
                <a:spLocks noRot="1" noChangeAspect="1" noMove="1" noResize="1" noEditPoints="1" noAdjustHandles="1" noChangeArrowheads="1" noChangeShapeType="1" noTextEdit="1"/>
              </p:cNvSpPr>
              <p:nvPr/>
            </p:nvSpPr>
            <p:spPr>
              <a:xfrm>
                <a:off x="6571894" y="2029737"/>
                <a:ext cx="1115785" cy="461665"/>
              </a:xfrm>
              <a:prstGeom prst="rect">
                <a:avLst/>
              </a:prstGeom>
              <a:blipFill>
                <a:blip r:embed="rId13"/>
                <a:stretch>
                  <a:fillRect l="-8989" t="-7895" r="-674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FA81094-8786-9275-96AC-E446CAE88B32}"/>
                  </a:ext>
                </a:extLst>
              </p:cNvPr>
              <p:cNvSpPr txBox="1"/>
              <p:nvPr/>
            </p:nvSpPr>
            <p:spPr>
              <a:xfrm>
                <a:off x="8384171" y="2029737"/>
                <a:ext cx="805253" cy="461665"/>
              </a:xfrm>
              <a:prstGeom prst="rect">
                <a:avLst/>
              </a:prstGeom>
              <a:noFill/>
            </p:spPr>
            <p:txBody>
              <a:bodyPr wrap="square" rtlCol="0">
                <a:spAutoFit/>
              </a:bodyPr>
              <a:lstStyle/>
              <a:p>
                <a:r>
                  <a:rPr lang="en-US" sz="2400" dirty="0">
                    <a:latin typeface="PT Serif" panose="020A0603040505020204" pitchFamily="18" charset="77"/>
                  </a:rPr>
                  <a:t>V(</a:t>
                </a:r>
                <a14:m>
                  <m:oMath xmlns:m="http://schemas.openxmlformats.org/officeDocument/2006/math">
                    <m:r>
                      <a:rPr lang="en-US" sz="2400" b="0" i="1" smtClean="0">
                        <a:latin typeface="Cambria Math" panose="02040503050406030204" pitchFamily="18" charset="0"/>
                      </a:rPr>
                      <m:t>𝑥</m:t>
                    </m:r>
                  </m:oMath>
                </a14:m>
                <a:r>
                  <a:rPr lang="en-US" sz="2400" dirty="0">
                    <a:latin typeface="PT Serif" panose="020A0603040505020204" pitchFamily="18" charset="77"/>
                  </a:rPr>
                  <a:t>)</a:t>
                </a:r>
              </a:p>
            </p:txBody>
          </p:sp>
        </mc:Choice>
        <mc:Fallback xmlns="">
          <p:sp>
            <p:nvSpPr>
              <p:cNvPr id="39" name="TextBox 38">
                <a:extLst>
                  <a:ext uri="{FF2B5EF4-FFF2-40B4-BE49-F238E27FC236}">
                    <a16:creationId xmlns:a16="http://schemas.microsoft.com/office/drawing/2014/main" id="{EFA81094-8786-9275-96AC-E446CAE88B32}"/>
                  </a:ext>
                </a:extLst>
              </p:cNvPr>
              <p:cNvSpPr txBox="1">
                <a:spLocks noRot="1" noChangeAspect="1" noMove="1" noResize="1" noEditPoints="1" noAdjustHandles="1" noChangeArrowheads="1" noChangeShapeType="1" noTextEdit="1"/>
              </p:cNvSpPr>
              <p:nvPr/>
            </p:nvSpPr>
            <p:spPr>
              <a:xfrm>
                <a:off x="8384171" y="2029737"/>
                <a:ext cx="805253" cy="461665"/>
              </a:xfrm>
              <a:prstGeom prst="rect">
                <a:avLst/>
              </a:prstGeom>
              <a:blipFill>
                <a:blip r:embed="rId14"/>
                <a:stretch>
                  <a:fillRect l="-12500" t="-7895" r="-781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D0513309-E3E3-D3F0-B191-ACB752896EC2}"/>
                  </a:ext>
                </a:extLst>
              </p:cNvPr>
              <p:cNvSpPr/>
              <p:nvPr/>
            </p:nvSpPr>
            <p:spPr>
              <a:xfrm>
                <a:off x="6738551" y="4233058"/>
                <a:ext cx="1941107" cy="5446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400" i="1" smtClean="0">
                          <a:solidFill>
                            <a:schemeClr val="accent1">
                              <a:lumMod val="50000"/>
                            </a:schemeClr>
                          </a:solidFill>
                          <a:latin typeface="Cambria Math" panose="02040503050406030204" pitchFamily="18" charset="0"/>
                        </a:rPr>
                        <m:t>𝜎</m:t>
                      </m:r>
                      <m:r>
                        <a:rPr lang="en-US" sz="2400" i="1" smtClean="0">
                          <a:solidFill>
                            <a:schemeClr val="accent1">
                              <a:lumMod val="50000"/>
                            </a:schemeClr>
                          </a:solidFill>
                          <a:latin typeface="Cambria Math" panose="02040503050406030204" pitchFamily="18" charset="0"/>
                        </a:rPr>
                        <m:t>←</m:t>
                      </m:r>
                      <m:d>
                        <m:dPr>
                          <m:ctrlPr>
                            <a:rPr lang="en-US" sz="2400" i="1">
                              <a:solidFill>
                                <a:schemeClr val="accent1">
                                  <a:lumMod val="50000"/>
                                </a:schemeClr>
                              </a:solidFill>
                              <a:latin typeface="Cambria Math" panose="02040503050406030204" pitchFamily="18" charset="0"/>
                            </a:rPr>
                          </m:ctrlPr>
                        </m:dPr>
                        <m:e>
                          <m:r>
                            <a:rPr lang="en-US" sz="2400" i="1">
                              <a:solidFill>
                                <a:schemeClr val="accent1">
                                  <a:lumMod val="50000"/>
                                </a:schemeClr>
                              </a:solidFill>
                              <a:latin typeface="Cambria Math" panose="02040503050406030204" pitchFamily="18" charset="0"/>
                            </a:rPr>
                            <m:t>𝛼</m:t>
                          </m:r>
                          <m:r>
                            <a:rPr lang="en-US" sz="2400" i="1">
                              <a:solidFill>
                                <a:schemeClr val="accent1">
                                  <a:lumMod val="50000"/>
                                </a:schemeClr>
                              </a:solidFill>
                              <a:latin typeface="Cambria Math" panose="02040503050406030204" pitchFamily="18" charset="0"/>
                            </a:rPr>
                            <m:t>, </m:t>
                          </m:r>
                          <m:r>
                            <a:rPr lang="en-US" sz="2400" i="1">
                              <a:solidFill>
                                <a:schemeClr val="accent1">
                                  <a:lumMod val="50000"/>
                                </a:schemeClr>
                              </a:solidFill>
                              <a:latin typeface="Cambria Math" panose="02040503050406030204" pitchFamily="18" charset="0"/>
                            </a:rPr>
                            <m:t>𝛾</m:t>
                          </m:r>
                        </m:e>
                      </m:d>
                    </m:oMath>
                  </m:oMathPara>
                </a14:m>
                <a:endParaRPr lang="en-US" sz="2400" dirty="0">
                  <a:solidFill>
                    <a:schemeClr val="accent1">
                      <a:lumMod val="50000"/>
                    </a:schemeClr>
                  </a:solidFill>
                </a:endParaRPr>
              </a:p>
            </p:txBody>
          </p:sp>
        </mc:Choice>
        <mc:Fallback xmlns="">
          <p:sp>
            <p:nvSpPr>
              <p:cNvPr id="20" name="Rectangle 19">
                <a:extLst>
                  <a:ext uri="{FF2B5EF4-FFF2-40B4-BE49-F238E27FC236}">
                    <a16:creationId xmlns:a16="http://schemas.microsoft.com/office/drawing/2014/main" id="{D0513309-E3E3-D3F0-B191-ACB752896EC2}"/>
                  </a:ext>
                </a:extLst>
              </p:cNvPr>
              <p:cNvSpPr>
                <a:spLocks noRot="1" noChangeAspect="1" noMove="1" noResize="1" noEditPoints="1" noAdjustHandles="1" noChangeArrowheads="1" noChangeShapeType="1" noTextEdit="1"/>
              </p:cNvSpPr>
              <p:nvPr/>
            </p:nvSpPr>
            <p:spPr>
              <a:xfrm>
                <a:off x="6738551" y="4233058"/>
                <a:ext cx="1941107" cy="544620"/>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732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P spid="13" grpId="0"/>
      <p:bldP spid="15" grpId="0"/>
      <p:bldP spid="18" grpId="0"/>
      <p:bldP spid="22" grpId="0"/>
      <p:bldP spid="23" grpId="0"/>
      <p:bldP spid="25" grpId="0"/>
      <p:bldP spid="26" grpId="0"/>
      <p:bldP spid="32" grpId="0"/>
      <p:bldP spid="33" grpId="0"/>
      <p:bldP spid="35" grpId="0"/>
      <p:bldP spid="36" grpId="0"/>
      <p:bldP spid="37" grpId="0"/>
      <p:bldP spid="38" grpId="0"/>
      <p:bldP spid="39" grpId="0"/>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5341-392C-6C3B-0AE4-F8B7B824F7EC}"/>
              </a:ext>
            </a:extLst>
          </p:cNvPr>
          <p:cNvSpPr>
            <a:spLocks noGrp="1"/>
          </p:cNvSpPr>
          <p:nvPr>
            <p:ph type="title"/>
          </p:nvPr>
        </p:nvSpPr>
        <p:spPr/>
        <p:txBody>
          <a:bodyPr>
            <a:normAutofit fontScale="90000"/>
          </a:bodyPr>
          <a:lstStyle/>
          <a:p>
            <a:r>
              <a:rPr lang="en-US" dirty="0"/>
              <a:t>RSA-ATS: Short public keys and efficient DKG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A321F833-9ED3-370A-837F-E1471B99CC72}"/>
                  </a:ext>
                </a:extLst>
              </p:cNvPr>
              <p:cNvSpPr>
                <a:spLocks noGrp="1"/>
              </p:cNvSpPr>
              <p:nvPr>
                <p:ph type="body" idx="1"/>
              </p:nvPr>
            </p:nvSpPr>
            <p:spPr>
              <a:xfrm>
                <a:off x="163025" y="670800"/>
                <a:ext cx="8795100" cy="4374600"/>
              </a:xfrm>
            </p:spPr>
            <p:txBody>
              <a:bodyPr>
                <a:normAutofit/>
              </a:bodyPr>
              <a:lstStyle/>
              <a:p>
                <a:pPr marL="114300" indent="0">
                  <a:lnSpc>
                    <a:spcPct val="150000"/>
                  </a:lnSpc>
                  <a:buNone/>
                </a:pPr>
                <a:r>
                  <a:rPr lang="en-US" sz="2400" dirty="0"/>
                  <a:t>Consider,</a:t>
                </a:r>
              </a:p>
              <a:p>
                <a:pPr marL="114300" indent="0">
                  <a:lnSpc>
                    <a:spcPct val="150000"/>
                  </a:lnSpc>
                  <a:buNone/>
                </a:pPr>
                <a:r>
                  <a:rPr lang="en-US" sz="2400" dirty="0"/>
                  <a:t>	   </a:t>
                </a:r>
                <a14:m>
                  <m:oMath xmlns:m="http://schemas.openxmlformats.org/officeDocument/2006/math">
                    <m:r>
                      <a:rPr lang="en-US" sz="2400" b="0" i="1" smtClean="0">
                        <a:latin typeface="Cambria Math" panose="02040503050406030204" pitchFamily="18" charset="0"/>
                      </a:rPr>
                      <m:t>𝑝𝑘</m:t>
                    </m: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𝑁</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𝑌</m:t>
                    </m:r>
                    <m:r>
                      <a:rPr lang="en-US" sz="2400" b="0" i="1" smtClean="0">
                        <a:latin typeface="Cambria Math" panose="02040503050406030204" pitchFamily="18" charset="0"/>
                        <a:ea typeface="Cambria Math" panose="02040503050406030204" pitchFamily="18" charset="0"/>
                      </a:rPr>
                      <m:t>)</m:t>
                    </m:r>
                  </m:oMath>
                </a14:m>
                <a:r>
                  <a:rPr lang="en-US" sz="2400" dirty="0"/>
                  <a:t> where N : RSA modulus</a:t>
                </a:r>
              </a:p>
              <a:p>
                <a:pPr marL="114300" indent="0">
                  <a:lnSpc>
                    <a:spcPct val="150000"/>
                  </a:lnSpc>
                  <a:buNone/>
                </a:pPr>
                <a:r>
                  <a:rPr lang="en-US" sz="240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𝑌</m:t>
                        </m:r>
                      </m:e>
                      <m:sup>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𝑒</m:t>
                                </m:r>
                              </m:e>
                              <m:sub>
                                <m:r>
                                  <a:rPr lang="en-US" sz="2400" b="0" i="1" smtClean="0">
                                    <a:latin typeface="Cambria Math" panose="02040503050406030204" pitchFamily="18" charset="0"/>
                                    <a:ea typeface="Cambria Math" panose="02040503050406030204" pitchFamily="18" charset="0"/>
                                  </a:rPr>
                                  <m:t>𝑖</m:t>
                                </m:r>
                              </m:sub>
                            </m:sSub>
                          </m:den>
                        </m:f>
                      </m:sup>
                    </m:sSup>
                  </m:oMath>
                </a14:m>
                <a:r>
                  <a:rPr lang="en-US" sz="2400" dirty="0"/>
                  <a:t>  where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r>
                      <a:rPr lang="en-US" sz="2400" b="0" i="1" smtClean="0">
                        <a:latin typeface="Cambria Math" panose="02040503050406030204" pitchFamily="18" charset="0"/>
                      </a:rPr>
                      <m:t>𝑖</m:t>
                    </m:r>
                  </m:oMath>
                </a14:m>
                <a:r>
                  <a:rPr lang="en-US" sz="2400" dirty="0"/>
                  <a:t>th prime </a:t>
                </a:r>
                <a14:m>
                  <m:oMath xmlns:m="http://schemas.openxmlformats.org/officeDocument/2006/math">
                    <m:r>
                      <a:rPr lang="en-US" sz="2400" b="0" i="1" smtClean="0">
                        <a:latin typeface="Cambria Math" panose="02040503050406030204" pitchFamily="18" charset="0"/>
                      </a:rPr>
                      <m:t>&gt;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ea typeface="Cambria Math" panose="02040503050406030204" pitchFamily="18" charset="0"/>
                          </a:rPr>
                          <m:t>𝜆</m:t>
                        </m:r>
                      </m:sup>
                    </m:sSup>
                  </m:oMath>
                </a14:m>
                <a:endParaRPr lang="en-US" sz="2400" dirty="0"/>
              </a:p>
              <a:p>
                <a:pPr marL="114300" indent="0">
                  <a:lnSpc>
                    <a:spcPct val="150000"/>
                  </a:lnSpc>
                  <a:buNone/>
                </a:pPr>
                <a:endParaRPr lang="en-US" sz="2400" dirty="0"/>
              </a:p>
              <a:p>
                <a:pPr marL="114300" indent="0">
                  <a:lnSpc>
                    <a:spcPct val="150000"/>
                  </a:lnSpc>
                  <a:buNone/>
                </a:pPr>
                <a:r>
                  <a:rPr lang="en-US" sz="2400" dirty="0"/>
                  <a:t>Sig of set </a:t>
                </a:r>
                <a14:m>
                  <m:oMath xmlns:m="http://schemas.openxmlformats.org/officeDocument/2006/math">
                    <m:r>
                      <a:rPr lang="en-US" sz="2400" b="0" i="1" smtClean="0">
                        <a:latin typeface="Cambria Math" panose="02040503050406030204" pitchFamily="18" charset="0"/>
                      </a:rPr>
                      <m:t>𝐽</m:t>
                    </m:r>
                  </m:oMath>
                </a14:m>
                <a:r>
                  <a:rPr lang="en-US" sz="2400" dirty="0"/>
                  <a:t> on </a:t>
                </a:r>
                <a:r>
                  <a:rPr lang="en-US" sz="2400" dirty="0">
                    <a:solidFill>
                      <a:schemeClr val="bg2"/>
                    </a:solidFill>
                  </a:rPr>
                  <a:t>msg</a:t>
                </a:r>
                <a:r>
                  <a:rPr lang="en-US" sz="2400" dirty="0"/>
                  <a:t> </a:t>
                </a:r>
                <a14:m>
                  <m:oMath xmlns:m="http://schemas.openxmlformats.org/officeDocument/2006/math">
                    <m:r>
                      <a:rPr lang="en-US" sz="2400" b="0" i="1" smtClean="0">
                        <a:latin typeface="Cambria Math" panose="02040503050406030204" pitchFamily="18" charset="0"/>
                      </a:rPr>
                      <m:t>𝑚</m:t>
                    </m:r>
                  </m:oMath>
                </a14:m>
                <a:r>
                  <a:rPr lang="en-US" sz="2400" dirty="0"/>
                  <a:t> :</a:t>
                </a:r>
              </a:p>
              <a:p>
                <a:pPr marL="114300" indent="0">
                  <a:lnSpc>
                    <a:spcPct val="150000"/>
                  </a:lnSpc>
                  <a:buNone/>
                </a:pPr>
                <a:r>
                  <a:rPr lang="en-US" sz="2400" dirty="0"/>
                  <a:t>	   Signature from </a:t>
                </a:r>
                <a:r>
                  <a:rPr lang="en-US" sz="2400" dirty="0" err="1"/>
                  <a:t>PoK</a:t>
                </a:r>
                <a:r>
                  <a:rPr lang="en-US" sz="2400" dirty="0"/>
                  <a:t> </a:t>
                </a:r>
                <a:r>
                  <a:rPr lang="en-US" sz="2400" dirty="0">
                    <a:solidFill>
                      <a:schemeClr val="bg2"/>
                    </a:solidFill>
                  </a:rPr>
                  <a:t>of</a:t>
                </a:r>
                <a14:m>
                  <m:oMath xmlns:m="http://schemas.openxmlformats.org/officeDocument/2006/math">
                    <m:r>
                      <a:rPr lang="en-US" sz="2400" b="0" i="0" smtClean="0">
                        <a:solidFill>
                          <a:schemeClr val="bg2"/>
                        </a:solidFill>
                        <a:latin typeface="Cambria Math" panose="02040503050406030204" pitchFamily="18" charset="0"/>
                        <a:ea typeface="Cambria Math" panose="02040503050406030204" pitchFamily="18" charset="0"/>
                      </a:rPr>
                      <m:t>  </m:t>
                    </m:r>
                    <m:nary>
                      <m:naryPr>
                        <m:chr m:val="∏"/>
                        <m:supHide m:val="on"/>
                        <m:ctrlPr>
                          <a:rPr lang="en-US" sz="2400" i="1">
                            <a:solidFill>
                              <a:schemeClr val="bg2"/>
                            </a:solidFill>
                            <a:latin typeface="Cambria Math" panose="02040503050406030204" pitchFamily="18" charset="0"/>
                            <a:ea typeface="Cambria Math" panose="02040503050406030204" pitchFamily="18" charset="0"/>
                          </a:rPr>
                        </m:ctrlPr>
                      </m:naryPr>
                      <m:sub>
                        <m:r>
                          <m:rPr>
                            <m:brk m:alnAt="7"/>
                          </m:rPr>
                          <a:rPr lang="en-US" sz="2400" i="1">
                            <a:solidFill>
                              <a:schemeClr val="bg2"/>
                            </a:solidFill>
                            <a:latin typeface="Cambria Math" panose="02040503050406030204" pitchFamily="18" charset="0"/>
                            <a:ea typeface="Cambria Math" panose="02040503050406030204" pitchFamily="18" charset="0"/>
                          </a:rPr>
                          <m:t> </m:t>
                        </m:r>
                        <m:r>
                          <a:rPr lang="en-US" sz="2400" b="0" i="1" smtClean="0">
                            <a:solidFill>
                              <a:schemeClr val="bg2"/>
                            </a:solidFill>
                            <a:latin typeface="Cambria Math" panose="02040503050406030204" pitchFamily="18" charset="0"/>
                            <a:ea typeface="Cambria Math" panose="02040503050406030204" pitchFamily="18" charset="0"/>
                          </a:rPr>
                          <m:t>𝑖</m:t>
                        </m:r>
                        <m:r>
                          <a:rPr lang="en-US" sz="2400" i="1">
                            <a:solidFill>
                              <a:schemeClr val="bg2"/>
                            </a:solidFill>
                            <a:latin typeface="Cambria Math" panose="02040503050406030204" pitchFamily="18" charset="0"/>
                            <a:ea typeface="Cambria Math" panose="02040503050406030204" pitchFamily="18" charset="0"/>
                          </a:rPr>
                          <m:t> ∈ </m:t>
                        </m:r>
                        <m:r>
                          <a:rPr lang="en-US" sz="2400" i="1">
                            <a:solidFill>
                              <a:schemeClr val="bg2"/>
                            </a:solidFill>
                            <a:latin typeface="Cambria Math" panose="02040503050406030204" pitchFamily="18" charset="0"/>
                            <a:ea typeface="Cambria Math" panose="02040503050406030204" pitchFamily="18" charset="0"/>
                          </a:rPr>
                          <m:t>𝐽</m:t>
                        </m:r>
                      </m:sub>
                      <m:sup/>
                      <m:e>
                        <m:sSub>
                          <m:sSubPr>
                            <m:ctrlPr>
                              <a:rPr lang="en-US" sz="2400" i="1">
                                <a:solidFill>
                                  <a:schemeClr val="bg2"/>
                                </a:solidFill>
                                <a:latin typeface="Cambria Math" panose="02040503050406030204" pitchFamily="18" charset="0"/>
                                <a:ea typeface="Cambria Math" panose="02040503050406030204" pitchFamily="18" charset="0"/>
                              </a:rPr>
                            </m:ctrlPr>
                          </m:sSubPr>
                          <m:e>
                            <m:r>
                              <a:rPr lang="en-US" sz="2400" i="1">
                                <a:solidFill>
                                  <a:schemeClr val="bg2"/>
                                </a:solidFill>
                                <a:latin typeface="Cambria Math" panose="02040503050406030204" pitchFamily="18" charset="0"/>
                                <a:ea typeface="Cambria Math" panose="02040503050406030204" pitchFamily="18" charset="0"/>
                              </a:rPr>
                              <m:t>𝑒</m:t>
                            </m:r>
                          </m:e>
                          <m:sub>
                            <m:r>
                              <a:rPr lang="en-US" sz="2400" b="0" i="1" smtClean="0">
                                <a:solidFill>
                                  <a:schemeClr val="bg2"/>
                                </a:solidFill>
                                <a:latin typeface="Cambria Math" panose="02040503050406030204" pitchFamily="18" charset="0"/>
                                <a:ea typeface="Cambria Math" panose="02040503050406030204" pitchFamily="18" charset="0"/>
                              </a:rPr>
                              <m:t>𝑖</m:t>
                            </m:r>
                          </m:sub>
                        </m:sSub>
                      </m:e>
                    </m:nary>
                  </m:oMath>
                </a14:m>
                <a:r>
                  <a:rPr lang="en-US" sz="2400" dirty="0">
                    <a:solidFill>
                      <a:schemeClr val="bg2"/>
                    </a:solidFill>
                  </a:rPr>
                  <a:t> </a:t>
                </a:r>
                <a:r>
                  <a:rPr lang="en-US" sz="2400" dirty="0" err="1">
                    <a:solidFill>
                      <a:schemeClr val="bg2"/>
                    </a:solidFill>
                  </a:rPr>
                  <a:t>th</a:t>
                </a:r>
                <a:r>
                  <a:rPr lang="en-US" sz="2400" dirty="0">
                    <a:solidFill>
                      <a:schemeClr val="bg2"/>
                    </a:solidFill>
                  </a:rPr>
                  <a:t> root of </a:t>
                </a:r>
                <a14:m>
                  <m:oMath xmlns:m="http://schemas.openxmlformats.org/officeDocument/2006/math">
                    <m:sSub>
                      <m:sSubPr>
                        <m:ctrlPr>
                          <a:rPr lang="en-US" sz="2400" b="0" i="1" smtClean="0">
                            <a:solidFill>
                              <a:schemeClr val="bg2"/>
                            </a:solidFill>
                            <a:latin typeface="Cambria Math" panose="02040503050406030204" pitchFamily="18" charset="0"/>
                            <a:ea typeface="Cambria Math" panose="02040503050406030204" pitchFamily="18" charset="0"/>
                          </a:rPr>
                        </m:ctrlPr>
                      </m:sSubPr>
                      <m:e>
                        <m:r>
                          <a:rPr lang="en-US" sz="2400" i="1">
                            <a:solidFill>
                              <a:schemeClr val="bg2"/>
                            </a:solidFill>
                            <a:latin typeface="Cambria Math" panose="02040503050406030204" pitchFamily="18" charset="0"/>
                            <a:ea typeface="Cambria Math" panose="02040503050406030204" pitchFamily="18" charset="0"/>
                          </a:rPr>
                          <m:t>𝑌</m:t>
                        </m:r>
                      </m:e>
                      <m:sub/>
                    </m:sSub>
                  </m:oMath>
                </a14:m>
                <a:endParaRPr lang="en-US" sz="2400" dirty="0">
                  <a:solidFill>
                    <a:schemeClr val="bg2"/>
                  </a:solidFill>
                </a:endParaRPr>
              </a:p>
            </p:txBody>
          </p:sp>
        </mc:Choice>
        <mc:Fallback>
          <p:sp>
            <p:nvSpPr>
              <p:cNvPr id="3" name="Text Placeholder 2">
                <a:extLst>
                  <a:ext uri="{FF2B5EF4-FFF2-40B4-BE49-F238E27FC236}">
                    <a16:creationId xmlns:a16="http://schemas.microsoft.com/office/drawing/2014/main" id="{A321F833-9ED3-370A-837F-E1471B99CC72}"/>
                  </a:ext>
                </a:extLst>
              </p:cNvPr>
              <p:cNvSpPr>
                <a:spLocks noGrp="1" noRot="1" noChangeAspect="1" noMove="1" noResize="1" noEditPoints="1" noAdjustHandles="1" noChangeArrowheads="1" noChangeShapeType="1" noTextEdit="1"/>
              </p:cNvSpPr>
              <p:nvPr>
                <p:ph type="body" idx="1"/>
              </p:nvPr>
            </p:nvSpPr>
            <p:spPr>
              <a:xfrm>
                <a:off x="163025" y="670800"/>
                <a:ext cx="8795100" cy="4374600"/>
              </a:xfrm>
              <a:blipFill>
                <a:blip r:embed="rId3"/>
                <a:stretch>
                  <a:fillRect b="-52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ounded Rectangular Callout 3">
                <a:extLst>
                  <a:ext uri="{FF2B5EF4-FFF2-40B4-BE49-F238E27FC236}">
                    <a16:creationId xmlns:a16="http://schemas.microsoft.com/office/drawing/2014/main" id="{901A515B-B211-0ED5-BE56-0B8FB6499E7E}"/>
                  </a:ext>
                </a:extLst>
              </p:cNvPr>
              <p:cNvSpPr/>
              <p:nvPr/>
            </p:nvSpPr>
            <p:spPr>
              <a:xfrm>
                <a:off x="6224531" y="2853370"/>
                <a:ext cx="2733594" cy="857256"/>
              </a:xfrm>
              <a:prstGeom prst="wedgeRoundRectCallout">
                <a:avLst>
                  <a:gd name="adj1" fmla="val -132917"/>
                  <a:gd name="adj2" fmla="val -77100"/>
                  <a:gd name="adj3" fmla="val 16667"/>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𝑒</m:t>
                        </m:r>
                      </m:e>
                      <m:sub>
                        <m:r>
                          <a:rPr lang="en-US" sz="2200" b="0" i="1" smtClean="0">
                            <a:latin typeface="Cambria Math" panose="02040503050406030204" pitchFamily="18" charset="0"/>
                          </a:rPr>
                          <m:t>𝑖</m:t>
                        </m:r>
                      </m:sub>
                    </m:sSub>
                  </m:oMath>
                </a14:m>
                <a:r>
                  <a:rPr lang="en-US" sz="2200" dirty="0">
                    <a:latin typeface="PT Serif" panose="020A0603040505020204" pitchFamily="18" charset="77"/>
                  </a:rPr>
                  <a:t> are efficiently computable from </a:t>
                </a:r>
                <a14:m>
                  <m:oMath xmlns:m="http://schemas.openxmlformats.org/officeDocument/2006/math">
                    <m:r>
                      <a:rPr lang="en-US" sz="2200" b="0" i="1" smtClean="0">
                        <a:latin typeface="Cambria Math" panose="02040503050406030204" pitchFamily="18" charset="0"/>
                      </a:rPr>
                      <m:t>𝑖</m:t>
                    </m:r>
                  </m:oMath>
                </a14:m>
                <a:endParaRPr lang="en-US" sz="2200" dirty="0">
                  <a:latin typeface="PT Serif" panose="020A0603040505020204" pitchFamily="18" charset="77"/>
                </a:endParaRPr>
              </a:p>
            </p:txBody>
          </p:sp>
        </mc:Choice>
        <mc:Fallback>
          <p:sp>
            <p:nvSpPr>
              <p:cNvPr id="4" name="Rounded Rectangular Callout 3">
                <a:extLst>
                  <a:ext uri="{FF2B5EF4-FFF2-40B4-BE49-F238E27FC236}">
                    <a16:creationId xmlns:a16="http://schemas.microsoft.com/office/drawing/2014/main" id="{901A515B-B211-0ED5-BE56-0B8FB6499E7E}"/>
                  </a:ext>
                </a:extLst>
              </p:cNvPr>
              <p:cNvSpPr>
                <a:spLocks noRot="1" noChangeAspect="1" noMove="1" noResize="1" noEditPoints="1" noAdjustHandles="1" noChangeArrowheads="1" noChangeShapeType="1" noTextEdit="1"/>
              </p:cNvSpPr>
              <p:nvPr/>
            </p:nvSpPr>
            <p:spPr>
              <a:xfrm>
                <a:off x="6224531" y="2853370"/>
                <a:ext cx="2733594" cy="857256"/>
              </a:xfrm>
              <a:prstGeom prst="wedgeRoundRectCallout">
                <a:avLst>
                  <a:gd name="adj1" fmla="val -132917"/>
                  <a:gd name="adj2" fmla="val -77100"/>
                  <a:gd name="adj3" fmla="val 16667"/>
                </a:avLst>
              </a:prstGeom>
              <a:blipFill>
                <a:blip r:embed="rId4"/>
                <a:stretch>
                  <a:fillRect b="-5556"/>
                </a:stretch>
              </a:blipFill>
              <a:ln>
                <a:solidFill>
                  <a:schemeClr val="accent1">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7664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5341-392C-6C3B-0AE4-F8B7B824F7EC}"/>
              </a:ext>
            </a:extLst>
          </p:cNvPr>
          <p:cNvSpPr>
            <a:spLocks noGrp="1"/>
          </p:cNvSpPr>
          <p:nvPr>
            <p:ph type="title"/>
          </p:nvPr>
        </p:nvSpPr>
        <p:spPr/>
        <p:txBody>
          <a:bodyPr>
            <a:normAutofit fontScale="90000"/>
          </a:bodyPr>
          <a:lstStyle/>
          <a:p>
            <a:r>
              <a:rPr lang="en-US" dirty="0"/>
              <a:t>RSA-ATS: Short public keys and efficient DKG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321F833-9ED3-370A-837F-E1471B99CC72}"/>
                  </a:ext>
                </a:extLst>
              </p:cNvPr>
              <p:cNvSpPr>
                <a:spLocks noGrp="1"/>
              </p:cNvSpPr>
              <p:nvPr>
                <p:ph type="body" idx="1"/>
              </p:nvPr>
            </p:nvSpPr>
            <p:spPr/>
            <p:txBody>
              <a:bodyPr>
                <a:normAutofit/>
              </a:bodyPr>
              <a:lstStyle/>
              <a:p>
                <a:pPr marL="114300" indent="0">
                  <a:lnSpc>
                    <a:spcPct val="150000"/>
                  </a:lnSpc>
                  <a:buNone/>
                </a:pPr>
                <a:r>
                  <a:rPr lang="en-US" sz="2200" b="1" dirty="0"/>
                  <a:t>KeyGen ( </a:t>
                </a:r>
                <a14:m>
                  <m:oMath xmlns:m="http://schemas.openxmlformats.org/officeDocument/2006/math">
                    <m:r>
                      <a:rPr lang="en-US" sz="2200" b="1" i="1" smtClean="0">
                        <a:latin typeface="Cambria Math" panose="02040503050406030204" pitchFamily="18" charset="0"/>
                      </a:rPr>
                      <m:t>𝒏</m:t>
                    </m:r>
                    <m:r>
                      <a:rPr lang="en-US" sz="2200" b="1" i="1" smtClean="0">
                        <a:latin typeface="Cambria Math" panose="02040503050406030204" pitchFamily="18" charset="0"/>
                      </a:rPr>
                      <m:t> , </m:t>
                    </m:r>
                    <m:r>
                      <a:rPr lang="en-US" sz="2200" b="1" i="1" smtClean="0">
                        <a:latin typeface="Cambria Math" panose="02040503050406030204" pitchFamily="18" charset="0"/>
                      </a:rPr>
                      <m:t>𝒕</m:t>
                    </m:r>
                  </m:oMath>
                </a14:m>
                <a:r>
                  <a:rPr lang="en-US" sz="2200" b="1" dirty="0"/>
                  <a:t> ) :</a:t>
                </a:r>
              </a:p>
              <a:p>
                <a:pPr lvl="1">
                  <a:lnSpc>
                    <a:spcPct val="150000"/>
                  </a:lnSpc>
                  <a:spcBef>
                    <a:spcPts val="300"/>
                  </a:spcBef>
                  <a:buFont typeface="Wingdings" pitchFamily="2" charset="2"/>
                  <a:buChar char="§"/>
                </a:pPr>
                <a:r>
                  <a:rPr lang="en-US" sz="2200" dirty="0"/>
                  <a:t>For </a:t>
                </a:r>
                <a14:m>
                  <m:oMath xmlns:m="http://schemas.openxmlformats.org/officeDocument/2006/math">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𝑛</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𝑋</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 </m:t>
                    </m:r>
                  </m:oMath>
                </a14:m>
                <a:r>
                  <a:rPr lang="en-US" sz="2200" dirty="0"/>
                  <a:t>←$ </a:t>
                </a:r>
                <a14:m>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ℤ</m:t>
                        </m:r>
                      </m:e>
                      <m:sub>
                        <m:r>
                          <a:rPr lang="en-US" sz="2200" i="1">
                            <a:latin typeface="Cambria Math" panose="02040503050406030204" pitchFamily="18" charset="0"/>
                            <a:ea typeface="Cambria Math" panose="02040503050406030204" pitchFamily="18" charset="0"/>
                          </a:rPr>
                          <m:t>𝑁</m:t>
                        </m:r>
                      </m:sub>
                    </m:sSub>
                  </m:oMath>
                </a14:m>
                <a:endParaRPr lang="en-US" sz="2200" dirty="0"/>
              </a:p>
              <a:p>
                <a:pPr lvl="1">
                  <a:lnSpc>
                    <a:spcPct val="150000"/>
                  </a:lnSpc>
                  <a:spcBef>
                    <a:spcPts val="300"/>
                  </a:spcBef>
                  <a:buFont typeface="Wingdings" pitchFamily="2" charset="2"/>
                  <a:buChar char="§"/>
                </a:pPr>
                <a:r>
                  <a:rPr lang="en-US" sz="2200" dirty="0"/>
                  <a:t>Compute </a:t>
                </a:r>
                <a14:m>
                  <m:oMath xmlns:m="http://schemas.openxmlformats.org/officeDocument/2006/math">
                    <m:r>
                      <a:rPr lang="en-US" sz="2200" b="0" i="0" smtClean="0">
                        <a:latin typeface="Cambria Math" panose="02040503050406030204" pitchFamily="18" charset="0"/>
                      </a:rPr>
                      <m:t> </m:t>
                    </m:r>
                    <m:r>
                      <a:rPr lang="en-US" sz="2200" b="0" i="1" smtClean="0">
                        <a:latin typeface="Cambria Math" panose="02040503050406030204" pitchFamily="18" charset="0"/>
                      </a:rPr>
                      <m:t>𝑋</m:t>
                    </m:r>
                    <m:r>
                      <a:rPr lang="en-US" sz="2200" b="0" i="1" smtClean="0">
                        <a:latin typeface="Cambria Math" panose="02040503050406030204" pitchFamily="18" charset="0"/>
                      </a:rPr>
                      <m:t>← </m:t>
                    </m:r>
                    <m:nary>
                      <m:naryPr>
                        <m:chr m:val="∏"/>
                        <m:supHide m:val="on"/>
                        <m:ctrlPr>
                          <a:rPr lang="en-US" sz="2200" b="0" i="1" smtClean="0">
                            <a:latin typeface="Cambria Math" panose="02040503050406030204" pitchFamily="18" charset="0"/>
                            <a:ea typeface="Cambria Math" panose="02040503050406030204" pitchFamily="18" charset="0"/>
                          </a:rPr>
                        </m:ctrlPr>
                      </m:naryPr>
                      <m:sub>
                        <m:r>
                          <m:rPr>
                            <m:brk m:alnAt="7"/>
                          </m:rP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𝑖</m:t>
                        </m:r>
                        <m:r>
                          <a:rPr lang="en-US" sz="2200" b="0" i="1" smtClean="0">
                            <a:latin typeface="Cambria Math" panose="02040503050406030204" pitchFamily="18" charset="0"/>
                            <a:ea typeface="Cambria Math" panose="02040503050406030204" pitchFamily="18" charset="0"/>
                          </a:rPr>
                          <m:t> ∈ [</m:t>
                        </m:r>
                        <m:r>
                          <a:rPr lang="en-US" sz="2200" b="0" i="1" smtClean="0">
                            <a:latin typeface="Cambria Math" panose="02040503050406030204" pitchFamily="18" charset="0"/>
                            <a:ea typeface="Cambria Math" panose="02040503050406030204" pitchFamily="18" charset="0"/>
                          </a:rPr>
                          <m:t>𝑛</m:t>
                        </m:r>
                        <m:r>
                          <a:rPr lang="en-US" sz="2200" b="0" i="1" smtClean="0">
                            <a:latin typeface="Cambria Math" panose="02040503050406030204" pitchFamily="18" charset="0"/>
                            <a:ea typeface="Cambria Math" panose="02040503050406030204" pitchFamily="18" charset="0"/>
                          </a:rPr>
                          <m:t>]</m:t>
                        </m:r>
                      </m:sub>
                      <m:sup/>
                      <m:e>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𝑋</m:t>
                            </m:r>
                          </m:e>
                          <m:sub>
                            <m:r>
                              <a:rPr lang="en-US" sz="2200" b="0" i="1" smtClean="0">
                                <a:latin typeface="Cambria Math" panose="02040503050406030204" pitchFamily="18" charset="0"/>
                                <a:ea typeface="Cambria Math" panose="02040503050406030204" pitchFamily="18" charset="0"/>
                              </a:rPr>
                              <m:t>𝑖</m:t>
                            </m:r>
                          </m:sub>
                        </m:sSub>
                      </m:e>
                    </m:nary>
                    <m:r>
                      <a:rPr lang="en-US" sz="2200" b="0" i="0" smtClean="0">
                        <a:latin typeface="Cambria Math" panose="02040503050406030204" pitchFamily="18" charset="0"/>
                        <a:ea typeface="Cambria Math" panose="02040503050406030204" pitchFamily="18" charset="0"/>
                      </a:rPr>
                      <m:t>  ,  </m:t>
                    </m:r>
                    <m:r>
                      <m:rPr>
                        <m:sty m:val="p"/>
                      </m:rPr>
                      <a:rPr lang="en-US" sz="2200" b="0" i="0" smtClean="0">
                        <a:latin typeface="Cambria Math" panose="02040503050406030204" pitchFamily="18" charset="0"/>
                        <a:ea typeface="Cambria Math" panose="02040503050406030204" pitchFamily="18" charset="0"/>
                      </a:rPr>
                      <m:t>Y</m:t>
                    </m:r>
                    <m:r>
                      <a:rPr lang="en-US" sz="2200" i="1">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𝑋</m:t>
                        </m:r>
                      </m:e>
                      <m:sup>
                        <m:r>
                          <a:rPr lang="en-US" sz="2200" b="0" i="1" smtClean="0">
                            <a:latin typeface="Cambria Math" panose="02040503050406030204" pitchFamily="18" charset="0"/>
                          </a:rPr>
                          <m:t> </m:t>
                        </m:r>
                        <m:nary>
                          <m:naryPr>
                            <m:chr m:val="∏"/>
                            <m:supHide m:val="on"/>
                            <m:ctrlPr>
                              <a:rPr lang="en-US" sz="2200" b="0" i="1" smtClean="0">
                                <a:latin typeface="Cambria Math" panose="02040503050406030204" pitchFamily="18" charset="0"/>
                              </a:rPr>
                            </m:ctrlPr>
                          </m:naryPr>
                          <m:sub>
                            <m:r>
                              <m:rPr>
                                <m:brk m:alnAt="7"/>
                              </m:rPr>
                              <a:rPr lang="en-US" sz="2200" b="0" i="1" smtClean="0">
                                <a:latin typeface="Cambria Math" panose="02040503050406030204" pitchFamily="18" charset="0"/>
                              </a:rPr>
                              <m:t> </m:t>
                            </m:r>
                            <m:r>
                              <a:rPr lang="en-US" sz="2200" b="0" i="1" smtClean="0">
                                <a:latin typeface="Cambria Math" panose="02040503050406030204" pitchFamily="18" charset="0"/>
                              </a:rPr>
                              <m:t>𝑖</m:t>
                            </m:r>
                            <m:r>
                              <a:rPr lang="en-US" sz="2200" b="0" i="1" smtClean="0">
                                <a:latin typeface="Cambria Math" panose="02040503050406030204" pitchFamily="18" charset="0"/>
                              </a:rPr>
                              <m:t> ∈ [</m:t>
                            </m:r>
                            <m:r>
                              <a:rPr lang="en-US" sz="2200" b="0" i="1" smtClean="0">
                                <a:latin typeface="Cambria Math" panose="02040503050406030204" pitchFamily="18" charset="0"/>
                              </a:rPr>
                              <m:t>𝑛</m:t>
                            </m:r>
                            <m:r>
                              <a:rPr lang="en-US" sz="2200" b="0" i="1" smtClean="0">
                                <a:latin typeface="Cambria Math" panose="02040503050406030204" pitchFamily="18" charset="0"/>
                              </a:rPr>
                              <m:t>]</m:t>
                            </m:r>
                          </m:sub>
                          <m:sup/>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𝑒</m:t>
                                </m:r>
                              </m:e>
                              <m:sub>
                                <m:r>
                                  <a:rPr lang="en-US" sz="2200" b="0" i="1" smtClean="0">
                                    <a:latin typeface="Cambria Math" panose="02040503050406030204" pitchFamily="18" charset="0"/>
                                  </a:rPr>
                                  <m:t>𝑖</m:t>
                                </m:r>
                              </m:sub>
                            </m:sSub>
                          </m:e>
                        </m:nary>
                      </m:sup>
                    </m:sSup>
                  </m:oMath>
                </a14:m>
                <a:r>
                  <a:rPr lang="en-US" sz="2200" dirty="0"/>
                  <a:t> </a:t>
                </a:r>
              </a:p>
              <a:p>
                <a:pPr lvl="1">
                  <a:lnSpc>
                    <a:spcPct val="150000"/>
                  </a:lnSpc>
                  <a:spcBef>
                    <a:spcPts val="300"/>
                  </a:spcBef>
                  <a:buFont typeface="Wingdings" pitchFamily="2" charset="2"/>
                  <a:buChar char="§"/>
                </a:pPr>
                <a:r>
                  <a:rPr lang="en-US" sz="2200" b="0" dirty="0"/>
                  <a:t>Set </a:t>
                </a:r>
                <a14:m>
                  <m:oMath xmlns:m="http://schemas.openxmlformats.org/officeDocument/2006/math">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m:t>
                    </m:r>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𝑋</m:t>
                        </m:r>
                      </m:e>
                      <m:sup>
                        <m:nary>
                          <m:naryPr>
                            <m:chr m:val="∏"/>
                            <m:supHide m:val="on"/>
                            <m:ctrlPr>
                              <a:rPr lang="en-US" sz="2200" b="0" i="1" smtClean="0">
                                <a:latin typeface="Cambria Math" panose="02040503050406030204" pitchFamily="18" charset="0"/>
                                <a:ea typeface="Cambria Math" panose="02040503050406030204" pitchFamily="18" charset="0"/>
                              </a:rPr>
                            </m:ctrlPr>
                          </m:naryPr>
                          <m:sub>
                            <m:r>
                              <m:rPr>
                                <m:brk m:alnAt="7"/>
                              </m:rP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𝑗</m:t>
                            </m:r>
                            <m:r>
                              <a:rPr lang="en-US" sz="2200" b="0" i="1" smtClean="0">
                                <a:latin typeface="Cambria Math" panose="02040503050406030204" pitchFamily="18" charset="0"/>
                                <a:ea typeface="Cambria Math" panose="02040503050406030204" pitchFamily="18" charset="0"/>
                              </a:rPr>
                              <m:t> ∈ [</m:t>
                            </m:r>
                            <m:r>
                              <a:rPr lang="en-US" sz="2200" b="0" i="1" smtClean="0">
                                <a:latin typeface="Cambria Math" panose="02040503050406030204" pitchFamily="18" charset="0"/>
                                <a:ea typeface="Cambria Math" panose="02040503050406030204" pitchFamily="18" charset="0"/>
                              </a:rPr>
                              <m:t>𝑛</m:t>
                            </m:r>
                            <m:r>
                              <a:rPr lang="en-US" sz="2200" b="0" i="1" smtClean="0">
                                <a:latin typeface="Cambria Math" panose="02040503050406030204" pitchFamily="18" charset="0"/>
                                <a:ea typeface="Cambria Math" panose="02040503050406030204" pitchFamily="18" charset="0"/>
                              </a:rPr>
                              <m:t>]</m:t>
                            </m:r>
                            <m:r>
                              <m:rPr>
                                <m:lit/>
                              </m:rP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m:t>
                            </m:r>
                            <m:r>
                              <m:rPr>
                                <m:lit/>
                              </m:rP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𝑖</m:t>
                            </m:r>
                            <m:r>
                              <a:rPr lang="en-US" sz="2200" b="0" i="1" smtClean="0">
                                <a:latin typeface="Cambria Math" panose="02040503050406030204" pitchFamily="18" charset="0"/>
                                <a:ea typeface="Cambria Math" panose="02040503050406030204" pitchFamily="18" charset="0"/>
                              </a:rPr>
                              <m:t>}</m:t>
                            </m:r>
                          </m:sub>
                          <m:sup/>
                          <m:e>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𝑒</m:t>
                                </m:r>
                              </m:e>
                              <m:sub>
                                <m:r>
                                  <a:rPr lang="en-US" sz="2200" b="0" i="1" smtClean="0">
                                    <a:latin typeface="Cambria Math" panose="02040503050406030204" pitchFamily="18" charset="0"/>
                                    <a:ea typeface="Cambria Math" panose="02040503050406030204" pitchFamily="18" charset="0"/>
                                  </a:rPr>
                                  <m:t>𝑗</m:t>
                                </m:r>
                              </m:sub>
                            </m:sSub>
                          </m:e>
                        </m:nary>
                        <m:r>
                          <a:rPr lang="en-US" sz="2200" b="0" i="1" smtClean="0">
                            <a:latin typeface="Cambria Math" panose="02040503050406030204" pitchFamily="18" charset="0"/>
                            <a:ea typeface="Cambria Math" panose="02040503050406030204" pitchFamily="18" charset="0"/>
                          </a:rPr>
                          <m:t> </m:t>
                        </m:r>
                      </m:sup>
                    </m:sSup>
                  </m:oMath>
                </a14:m>
                <a:endParaRPr lang="en-US" sz="2200" dirty="0"/>
              </a:p>
            </p:txBody>
          </p:sp>
        </mc:Choice>
        <mc:Fallback xmlns="">
          <p:sp>
            <p:nvSpPr>
              <p:cNvPr id="3" name="Text Placeholder 2">
                <a:extLst>
                  <a:ext uri="{FF2B5EF4-FFF2-40B4-BE49-F238E27FC236}">
                    <a16:creationId xmlns:a16="http://schemas.microsoft.com/office/drawing/2014/main" id="{A321F833-9ED3-370A-837F-E1471B99CC72}"/>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a:extLst>
                  <a:ext uri="{FF2B5EF4-FFF2-40B4-BE49-F238E27FC236}">
                    <a16:creationId xmlns:a16="http://schemas.microsoft.com/office/drawing/2014/main" id="{095217A9-3C2C-C6CF-497F-3572AA958706}"/>
                  </a:ext>
                </a:extLst>
              </p:cNvPr>
              <p:cNvSpPr/>
              <p:nvPr/>
            </p:nvSpPr>
            <p:spPr>
              <a:xfrm>
                <a:off x="3391487" y="3852962"/>
                <a:ext cx="2361026" cy="731338"/>
              </a:xfrm>
              <a:prstGeom prst="wedgeRoundRectCallout">
                <a:avLst>
                  <a:gd name="adj1" fmla="val -109630"/>
                  <a:gd name="adj2" fmla="val -135628"/>
                  <a:gd name="adj3" fmla="val 16667"/>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𝑠</m:t>
                      </m:r>
                      <m:sSubSup>
                        <m:sSubSupPr>
                          <m:ctrlPr>
                            <a:rPr lang="en-US" sz="2200" b="0" i="1" smtClean="0">
                              <a:latin typeface="Cambria Math" panose="02040503050406030204" pitchFamily="18" charset="0"/>
                            </a:rPr>
                          </m:ctrlPr>
                        </m:sSubSupPr>
                        <m:e>
                          <m:r>
                            <a:rPr lang="en-US" sz="2200" b="0" i="1" smtClean="0">
                              <a:latin typeface="Cambria Math" panose="02040503050406030204" pitchFamily="18" charset="0"/>
                            </a:rPr>
                            <m:t>𝑘</m:t>
                          </m:r>
                        </m:e>
                        <m:sub>
                          <m:r>
                            <a:rPr lang="en-US" sz="2200" b="0" i="1" smtClean="0">
                              <a:latin typeface="Cambria Math" panose="02040503050406030204" pitchFamily="18" charset="0"/>
                            </a:rPr>
                            <m:t>𝑖</m:t>
                          </m:r>
                        </m:sub>
                        <m:sup>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𝑒</m:t>
                              </m:r>
                            </m:e>
                            <m:sub>
                              <m:r>
                                <a:rPr lang="en-US" sz="2200" b="0" i="1" smtClean="0">
                                  <a:latin typeface="Cambria Math" panose="02040503050406030204" pitchFamily="18" charset="0"/>
                                </a:rPr>
                                <m:t>𝑖</m:t>
                              </m:r>
                            </m:sub>
                          </m:sSub>
                        </m:sup>
                      </m:sSubSup>
                      <m:r>
                        <a:rPr lang="en-US" sz="2200" b="0" i="1" smtClean="0">
                          <a:latin typeface="Cambria Math" panose="02040503050406030204" pitchFamily="18" charset="0"/>
                        </a:rPr>
                        <m:t>=</m:t>
                      </m:r>
                      <m:r>
                        <a:rPr lang="en-US" sz="2200" b="0" i="1" smtClean="0">
                          <a:latin typeface="Cambria Math" panose="02040503050406030204" pitchFamily="18" charset="0"/>
                        </a:rPr>
                        <m:t>𝑌</m:t>
                      </m:r>
                    </m:oMath>
                  </m:oMathPara>
                </a14:m>
                <a:endParaRPr lang="en-US" sz="2200" dirty="0"/>
              </a:p>
            </p:txBody>
          </p:sp>
        </mc:Choice>
        <mc:Fallback xmlns="">
          <p:sp>
            <p:nvSpPr>
              <p:cNvPr id="4" name="Rounded Rectangular Callout 3">
                <a:extLst>
                  <a:ext uri="{FF2B5EF4-FFF2-40B4-BE49-F238E27FC236}">
                    <a16:creationId xmlns:a16="http://schemas.microsoft.com/office/drawing/2014/main" id="{095217A9-3C2C-C6CF-497F-3572AA958706}"/>
                  </a:ext>
                </a:extLst>
              </p:cNvPr>
              <p:cNvSpPr>
                <a:spLocks noRot="1" noChangeAspect="1" noMove="1" noResize="1" noEditPoints="1" noAdjustHandles="1" noChangeArrowheads="1" noChangeShapeType="1" noTextEdit="1"/>
              </p:cNvSpPr>
              <p:nvPr/>
            </p:nvSpPr>
            <p:spPr>
              <a:xfrm>
                <a:off x="3391487" y="3852962"/>
                <a:ext cx="2361026" cy="731338"/>
              </a:xfrm>
              <a:prstGeom prst="wedgeRoundRectCallout">
                <a:avLst>
                  <a:gd name="adj1" fmla="val -109630"/>
                  <a:gd name="adj2" fmla="val -135628"/>
                  <a:gd name="adj3" fmla="val 16667"/>
                </a:avLst>
              </a:prstGeom>
              <a:blipFill>
                <a:blip r:embed="rId4"/>
                <a:stretch>
                  <a:fillRect/>
                </a:stretch>
              </a:blipFill>
              <a:ln>
                <a:solidFill>
                  <a:schemeClr val="accent1">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4571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91960BE-D2DF-1206-C918-6DC982317A66}"/>
                  </a:ext>
                </a:extLst>
              </p:cNvPr>
              <p:cNvSpPr>
                <a:spLocks noGrp="1"/>
              </p:cNvSpPr>
              <p:nvPr>
                <p:ph type="body" idx="1"/>
              </p:nvPr>
            </p:nvSpPr>
            <p:spPr/>
            <p:txBody>
              <a:bodyPr>
                <a:normAutofit/>
              </a:bodyPr>
              <a:lstStyle/>
              <a:p>
                <a:pPr marL="114300" indent="0">
                  <a:buNone/>
                </a:pPr>
                <a:r>
                  <a:rPr lang="en-US" sz="2200" b="1" dirty="0"/>
                  <a:t>Sign (</a:t>
                </a:r>
                <a14:m>
                  <m:oMath xmlns:m="http://schemas.openxmlformats.org/officeDocument/2006/math">
                    <m:r>
                      <a:rPr lang="en-US" sz="2200" b="1" i="1">
                        <a:latin typeface="Cambria Math" panose="02040503050406030204" pitchFamily="18" charset="0"/>
                      </a:rPr>
                      <m:t>𝒔</m:t>
                    </m:r>
                    <m:sSub>
                      <m:sSubPr>
                        <m:ctrlPr>
                          <a:rPr lang="en-US" sz="2200" b="1" i="1">
                            <a:latin typeface="Cambria Math" panose="02040503050406030204" pitchFamily="18" charset="0"/>
                          </a:rPr>
                        </m:ctrlPr>
                      </m:sSubPr>
                      <m:e>
                        <m:r>
                          <a:rPr lang="en-US" sz="2200" b="1" i="1">
                            <a:latin typeface="Cambria Math" panose="02040503050406030204" pitchFamily="18" charset="0"/>
                          </a:rPr>
                          <m:t>𝒌</m:t>
                        </m:r>
                      </m:e>
                      <m:sub>
                        <m:r>
                          <a:rPr lang="en-US" sz="2200" b="1" i="1" smtClean="0">
                            <a:latin typeface="Cambria Math" panose="02040503050406030204" pitchFamily="18" charset="0"/>
                          </a:rPr>
                          <m:t>𝒊</m:t>
                        </m:r>
                      </m:sub>
                    </m:sSub>
                    <m:r>
                      <a:rPr lang="en-US" sz="2200" b="1" i="1">
                        <a:latin typeface="Cambria Math" panose="02040503050406030204" pitchFamily="18" charset="0"/>
                      </a:rPr>
                      <m:t> , </m:t>
                    </m:r>
                    <m:r>
                      <a:rPr lang="en-US" sz="2200" b="1" i="1">
                        <a:latin typeface="Cambria Math" panose="02040503050406030204" pitchFamily="18" charset="0"/>
                      </a:rPr>
                      <m:t>𝒎</m:t>
                    </m:r>
                    <m:r>
                      <a:rPr lang="en-US" sz="2200" b="1" i="1">
                        <a:latin typeface="Cambria Math" panose="02040503050406030204" pitchFamily="18" charset="0"/>
                      </a:rPr>
                      <m:t> , </m:t>
                    </m:r>
                    <m:r>
                      <a:rPr lang="en-US" sz="2200" b="1" i="1">
                        <a:latin typeface="Cambria Math" panose="02040503050406030204" pitchFamily="18" charset="0"/>
                      </a:rPr>
                      <m:t>𝑱</m:t>
                    </m:r>
                  </m:oMath>
                </a14:m>
                <a:r>
                  <a:rPr lang="en-US" sz="2200" b="1" dirty="0"/>
                  <a:t> ) :</a:t>
                </a:r>
              </a:p>
            </p:txBody>
          </p:sp>
        </mc:Choice>
        <mc:Fallback xmlns="">
          <p:sp>
            <p:nvSpPr>
              <p:cNvPr id="3" name="Text Placeholder 2">
                <a:extLst>
                  <a:ext uri="{FF2B5EF4-FFF2-40B4-BE49-F238E27FC236}">
                    <a16:creationId xmlns:a16="http://schemas.microsoft.com/office/drawing/2014/main" id="{691960BE-D2DF-1206-C918-6DC982317A66}"/>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3721B8-EB02-661B-F15E-56C3E2CBCC43}"/>
                  </a:ext>
                </a:extLst>
              </p:cNvPr>
              <p:cNvSpPr txBox="1"/>
              <p:nvPr/>
            </p:nvSpPr>
            <p:spPr>
              <a:xfrm>
                <a:off x="3267740" y="1325132"/>
                <a:ext cx="2025243" cy="624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𝑠</m:t>
                      </m:r>
                      <m:sSub>
                        <m:sSubPr>
                          <m:ctrlPr>
                            <a:rPr lang="en-US" sz="2200" i="1">
                              <a:latin typeface="Cambria Math" panose="02040503050406030204" pitchFamily="18" charset="0"/>
                            </a:rPr>
                          </m:ctrlPr>
                        </m:sSubPr>
                        <m:e>
                          <m:r>
                            <a:rPr lang="en-US" sz="2200" i="1">
                              <a:latin typeface="Cambria Math" panose="02040503050406030204" pitchFamily="18" charset="0"/>
                            </a:rPr>
                            <m:t>𝑘</m:t>
                          </m:r>
                        </m:e>
                        <m:sub>
                          <m:r>
                            <a:rPr lang="en-US" sz="2200" b="0" i="1" smtClean="0">
                              <a:latin typeface="Cambria Math" panose="02040503050406030204" pitchFamily="18" charset="0"/>
                            </a:rPr>
                            <m:t>𝑖</m:t>
                          </m:r>
                        </m:sub>
                      </m:sSub>
                      <m:r>
                        <a:rPr lang="en-US" sz="2200" i="1">
                          <a:latin typeface="Cambria Math" panose="02040503050406030204" pitchFamily="18" charset="0"/>
                          <a:ea typeface="Cambria Math" panose="02040503050406030204" pitchFamily="18" charset="0"/>
                        </a:rPr>
                        <m:t>←</m:t>
                      </m:r>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𝑌</m:t>
                          </m:r>
                        </m:e>
                        <m:sup>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1</m:t>
                              </m:r>
                            </m:num>
                            <m:den>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𝑒</m:t>
                                  </m:r>
                                </m:e>
                                <m:sub>
                                  <m:r>
                                    <a:rPr lang="en-US" sz="2200" b="0" i="1" smtClean="0">
                                      <a:latin typeface="Cambria Math" panose="02040503050406030204" pitchFamily="18" charset="0"/>
                                      <a:ea typeface="Cambria Math" panose="02040503050406030204" pitchFamily="18" charset="0"/>
                                    </a:rPr>
                                    <m:t>𝑖</m:t>
                                  </m:r>
                                </m:sub>
                              </m:sSub>
                            </m:den>
                          </m:f>
                        </m:sup>
                      </m:sSup>
                    </m:oMath>
                  </m:oMathPara>
                </a14:m>
                <a:endParaRPr lang="en-US" sz="2200" dirty="0"/>
              </a:p>
            </p:txBody>
          </p:sp>
        </mc:Choice>
        <mc:Fallback xmlns="">
          <p:sp>
            <p:nvSpPr>
              <p:cNvPr id="6" name="TextBox 5">
                <a:extLst>
                  <a:ext uri="{FF2B5EF4-FFF2-40B4-BE49-F238E27FC236}">
                    <a16:creationId xmlns:a16="http://schemas.microsoft.com/office/drawing/2014/main" id="{843721B8-EB02-661B-F15E-56C3E2CBCC43}"/>
                  </a:ext>
                </a:extLst>
              </p:cNvPr>
              <p:cNvSpPr txBox="1">
                <a:spLocks noRot="1" noChangeAspect="1" noMove="1" noResize="1" noEditPoints="1" noAdjustHandles="1" noChangeArrowheads="1" noChangeShapeType="1" noTextEdit="1"/>
              </p:cNvSpPr>
              <p:nvPr/>
            </p:nvSpPr>
            <p:spPr>
              <a:xfrm>
                <a:off x="3267740" y="1325132"/>
                <a:ext cx="2025243" cy="624915"/>
              </a:xfrm>
              <a:prstGeom prst="rect">
                <a:avLst/>
              </a:prstGeom>
              <a:blipFill>
                <a:blip r:embed="rId4"/>
                <a:stretch>
                  <a:fillRect b="-400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B4738FEA-100A-A1F0-4BBD-E5ED38D189FD}"/>
              </a:ext>
            </a:extLst>
          </p:cNvPr>
          <p:cNvSpPr txBox="1"/>
          <p:nvPr/>
        </p:nvSpPr>
        <p:spPr>
          <a:xfrm>
            <a:off x="185875" y="2089547"/>
            <a:ext cx="2418810" cy="430887"/>
          </a:xfrm>
          <a:prstGeom prst="rect">
            <a:avLst/>
          </a:prstGeom>
          <a:noFill/>
        </p:spPr>
        <p:txBody>
          <a:bodyPr wrap="square" rtlCol="0">
            <a:spAutoFit/>
          </a:bodyPr>
          <a:lstStyle/>
          <a:p>
            <a:r>
              <a:rPr lang="en-US" sz="2200" b="1" dirty="0">
                <a:latin typeface="PT Serif" panose="020A0603040505020204" pitchFamily="18" charset="77"/>
              </a:rPr>
              <a:t>Round 1:</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1DD618F-9085-472F-5ECF-4FCEE3C1BC5A}"/>
                  </a:ext>
                </a:extLst>
              </p:cNvPr>
              <p:cNvSpPr txBox="1"/>
              <p:nvPr/>
            </p:nvSpPr>
            <p:spPr>
              <a:xfrm>
                <a:off x="2430154" y="1939830"/>
                <a:ext cx="3547594" cy="851580"/>
              </a:xfrm>
              <a:prstGeom prst="rect">
                <a:avLst/>
              </a:prstGeom>
              <a:noFill/>
            </p:spPr>
            <p:txBody>
              <a:bodyPr wrap="square" rtlCol="0">
                <a:spAutoFit/>
              </a:bodyPr>
              <a:lstStyle/>
              <a:p>
                <a:pPr algn="ct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𝑧</m:t>
                        </m:r>
                      </m:e>
                      <m:sub>
                        <m:r>
                          <a:rPr lang="en-US" sz="2200" b="0" i="1" smtClean="0">
                            <a:latin typeface="Cambria Math" panose="02040503050406030204" pitchFamily="18" charset="0"/>
                          </a:rPr>
                          <m:t>𝑖</m:t>
                        </m:r>
                      </m:sub>
                    </m:sSub>
                  </m:oMath>
                </a14:m>
                <a:r>
                  <a:rPr lang="en-US" sz="2200" dirty="0">
                    <a:latin typeface="PT Serif" panose="020A0603040505020204" pitchFamily="18" charset="77"/>
                  </a:rPr>
                  <a:t> </a:t>
                </a:r>
                <a:r>
                  <a:rPr lang="en-US" sz="1800" dirty="0">
                    <a:latin typeface="PT Serif" panose="020A0603040505020204" pitchFamily="18" charset="77"/>
                  </a:rPr>
                  <a:t>←$</a:t>
                </a:r>
                <a14:m>
                  <m:oMath xmlns:m="http://schemas.openxmlformats.org/officeDocument/2006/math">
                    <m:r>
                      <a:rPr lang="en-US" sz="2200" i="1">
                        <a:latin typeface="Cambria Math" panose="02040503050406030204" pitchFamily="18" charset="0"/>
                        <a:ea typeface="Cambria Math" panose="02040503050406030204" pitchFamily="18" charset="0"/>
                      </a:rPr>
                      <m:t> </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ℤ</m:t>
                        </m:r>
                      </m:e>
                      <m:sub>
                        <m:r>
                          <a:rPr lang="en-US" sz="2200" i="1">
                            <a:latin typeface="Cambria Math" panose="02040503050406030204" pitchFamily="18" charset="0"/>
                            <a:ea typeface="Cambria Math" panose="02040503050406030204" pitchFamily="18" charset="0"/>
                          </a:rPr>
                          <m:t>𝑁</m:t>
                        </m:r>
                      </m:sub>
                    </m:sSub>
                  </m:oMath>
                </a14:m>
                <a:r>
                  <a:rPr lang="en-US" sz="2200" dirty="0">
                    <a:latin typeface="PT Serif" panose="020A0603040505020204" pitchFamily="18" charset="77"/>
                  </a:rPr>
                  <a:t>  , </a:t>
                </a:r>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𝑅</m:t>
                        </m:r>
                      </m:e>
                      <m:sub>
                        <m:r>
                          <a:rPr lang="en-US" sz="2200" b="0" i="1" smtClean="0">
                            <a:latin typeface="Cambria Math" panose="02040503050406030204" pitchFamily="18" charset="0"/>
                          </a:rPr>
                          <m:t>𝑖</m:t>
                        </m:r>
                      </m:sub>
                    </m:sSub>
                    <m:r>
                      <a:rPr lang="en-US" sz="2200" i="1">
                        <a:latin typeface="Cambria Math" panose="02040503050406030204" pitchFamily="18" charset="0"/>
                        <a:ea typeface="Cambria Math" panose="02040503050406030204" pitchFamily="18" charset="0"/>
                      </a:rPr>
                      <m:t>←</m:t>
                    </m:r>
                    <m:sSubSup>
                      <m:sSubSupPr>
                        <m:ctrlPr>
                          <a:rPr lang="en-US" sz="2200" i="1">
                            <a:latin typeface="Cambria Math" panose="02040503050406030204" pitchFamily="18" charset="0"/>
                            <a:ea typeface="Cambria Math" panose="02040503050406030204" pitchFamily="18" charset="0"/>
                          </a:rPr>
                        </m:ctrlPr>
                      </m:sSubSupPr>
                      <m:e>
                        <m:r>
                          <a:rPr lang="en-US" sz="2200" i="1">
                            <a:latin typeface="Cambria Math" panose="02040503050406030204" pitchFamily="18" charset="0"/>
                            <a:ea typeface="Cambria Math" panose="02040503050406030204" pitchFamily="18" charset="0"/>
                          </a:rPr>
                          <m:t>𝑧</m:t>
                        </m:r>
                      </m:e>
                      <m:sub>
                        <m:r>
                          <a:rPr lang="en-US" sz="2200" b="0" i="1" smtClean="0">
                            <a:latin typeface="Cambria Math" panose="02040503050406030204" pitchFamily="18" charset="0"/>
                            <a:ea typeface="Cambria Math" panose="02040503050406030204" pitchFamily="18" charset="0"/>
                          </a:rPr>
                          <m:t>𝑖</m:t>
                        </m:r>
                      </m:sub>
                      <m:sup>
                        <m:sSub>
                          <m:sSubPr>
                            <m:ctrlPr>
                              <a:rPr lang="en-US" sz="2200" b="0" i="1" smtClean="0">
                                <a:solidFill>
                                  <a:schemeClr val="accent1">
                                    <a:lumMod val="50000"/>
                                  </a:schemeClr>
                                </a:solidFill>
                                <a:latin typeface="Cambria Math" panose="02040503050406030204" pitchFamily="18" charset="0"/>
                                <a:ea typeface="Cambria Math" panose="02040503050406030204" pitchFamily="18" charset="0"/>
                              </a:rPr>
                            </m:ctrlPr>
                          </m:sSubPr>
                          <m:e>
                            <m:r>
                              <a:rPr lang="en-US" sz="2200" i="1">
                                <a:solidFill>
                                  <a:schemeClr val="accent1">
                                    <a:lumMod val="50000"/>
                                  </a:schemeClr>
                                </a:solidFill>
                                <a:latin typeface="Cambria Math" panose="02040503050406030204" pitchFamily="18" charset="0"/>
                                <a:ea typeface="Cambria Math" panose="02040503050406030204" pitchFamily="18" charset="0"/>
                              </a:rPr>
                              <m:t>𝑒</m:t>
                            </m:r>
                          </m:e>
                          <m:sub>
                            <m:r>
                              <a:rPr lang="en-US" sz="2200" b="0" i="1" smtClean="0">
                                <a:solidFill>
                                  <a:schemeClr val="accent1">
                                    <a:lumMod val="50000"/>
                                  </a:schemeClr>
                                </a:solidFill>
                                <a:latin typeface="Cambria Math" panose="02040503050406030204" pitchFamily="18" charset="0"/>
                                <a:ea typeface="Cambria Math" panose="02040503050406030204" pitchFamily="18" charset="0"/>
                              </a:rPr>
                              <m:t>𝐽</m:t>
                            </m:r>
                          </m:sub>
                        </m:sSub>
                      </m:sup>
                    </m:sSubSup>
                    <m:r>
                      <a:rPr lang="en-US" sz="2200" i="1">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𝑚𝑜𝑑</m:t>
                    </m:r>
                    <m:r>
                      <a:rPr lang="en-US" sz="2200" i="1">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𝑁</m:t>
                    </m:r>
                  </m:oMath>
                </a14:m>
                <a:endParaRPr lang="en-US" sz="2200" dirty="0">
                  <a:latin typeface="PT Serif" panose="020A0603040505020204" pitchFamily="18" charset="77"/>
                  <a:ea typeface="Cambria Math" panose="02040503050406030204" pitchFamily="18" charset="0"/>
                </a:endParaRPr>
              </a:p>
              <a:p>
                <a:pPr algn="ctr"/>
                <a:r>
                  <a:rPr lang="en-US" sz="2200" dirty="0">
                    <a:latin typeface="PT Serif" panose="020A0603040505020204" pitchFamily="18" charset="77"/>
                  </a:rPr>
                  <a:t>Send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𝑖</m:t>
                        </m:r>
                      </m:sub>
                    </m:sSub>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𝐻</m:t>
                        </m:r>
                      </m:e>
                      <m:sub>
                        <m:r>
                          <a:rPr lang="en-US" sz="2200" b="0" i="1" smtClean="0">
                            <a:latin typeface="Cambria Math" panose="02040503050406030204" pitchFamily="18" charset="0"/>
                            <a:ea typeface="Cambria Math" panose="02040503050406030204" pitchFamily="18" charset="0"/>
                          </a:rPr>
                          <m:t>0</m:t>
                        </m:r>
                      </m:sub>
                    </m:sSub>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𝐽</m:t>
                    </m:r>
                    <m:r>
                      <a:rPr lang="en-US" sz="2200" b="0" i="1" smtClean="0">
                        <a:latin typeface="Cambria Math" panose="02040503050406030204" pitchFamily="18" charset="0"/>
                        <a:ea typeface="Cambria Math" panose="02040503050406030204" pitchFamily="18" charset="0"/>
                      </a:rPr>
                      <m:t>, </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𝑅</m:t>
                        </m:r>
                      </m:e>
                      <m:sub>
                        <m:r>
                          <a:rPr lang="en-US" sz="2200" b="0" i="1" smtClean="0">
                            <a:latin typeface="Cambria Math" panose="02040503050406030204" pitchFamily="18" charset="0"/>
                            <a:ea typeface="Cambria Math" panose="02040503050406030204" pitchFamily="18" charset="0"/>
                          </a:rPr>
                          <m:t>𝑖</m:t>
                        </m:r>
                      </m:sub>
                    </m:sSub>
                    <m:r>
                      <a:rPr lang="en-US" sz="2200" b="0" i="1" smtClean="0">
                        <a:latin typeface="Cambria Math" panose="02040503050406030204" pitchFamily="18" charset="0"/>
                        <a:ea typeface="Cambria Math" panose="02040503050406030204" pitchFamily="18" charset="0"/>
                      </a:rPr>
                      <m:t>)</m:t>
                    </m:r>
                  </m:oMath>
                </a14:m>
                <a:r>
                  <a:rPr lang="en-US" sz="2200" dirty="0">
                    <a:latin typeface="PT Serif" panose="020A0603040505020204" pitchFamily="18" charset="77"/>
                  </a:rPr>
                  <a:t> to </a:t>
                </a:r>
                <a14:m>
                  <m:oMath xmlns:m="http://schemas.openxmlformats.org/officeDocument/2006/math">
                    <m:r>
                      <a:rPr lang="en-US" sz="2200" i="1">
                        <a:latin typeface="Cambria Math" panose="02040503050406030204" pitchFamily="18" charset="0"/>
                      </a:rPr>
                      <m:t>𝐽</m:t>
                    </m:r>
                  </m:oMath>
                </a14:m>
                <a:endParaRPr lang="en-US" sz="2200" dirty="0">
                  <a:latin typeface="PT Serif" panose="020A0603040505020204" pitchFamily="18" charset="77"/>
                </a:endParaRPr>
              </a:p>
            </p:txBody>
          </p:sp>
        </mc:Choice>
        <mc:Fallback xmlns="">
          <p:sp>
            <p:nvSpPr>
              <p:cNvPr id="9" name="TextBox 8">
                <a:extLst>
                  <a:ext uri="{FF2B5EF4-FFF2-40B4-BE49-F238E27FC236}">
                    <a16:creationId xmlns:a16="http://schemas.microsoft.com/office/drawing/2014/main" id="{81DD618F-9085-472F-5ECF-4FCEE3C1BC5A}"/>
                  </a:ext>
                </a:extLst>
              </p:cNvPr>
              <p:cNvSpPr txBox="1">
                <a:spLocks noRot="1" noChangeAspect="1" noMove="1" noResize="1" noEditPoints="1" noAdjustHandles="1" noChangeArrowheads="1" noChangeShapeType="1" noTextEdit="1"/>
              </p:cNvSpPr>
              <p:nvPr/>
            </p:nvSpPr>
            <p:spPr>
              <a:xfrm>
                <a:off x="2430154" y="1939830"/>
                <a:ext cx="3547594" cy="851580"/>
              </a:xfrm>
              <a:prstGeom prst="rect">
                <a:avLst/>
              </a:prstGeom>
              <a:blipFill>
                <a:blip r:embed="rId5"/>
                <a:stretch>
                  <a:fillRect b="-14706"/>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C25A1115-7F35-5D73-66DB-03FB160C4B8E}"/>
              </a:ext>
            </a:extLst>
          </p:cNvPr>
          <p:cNvCxnSpPr>
            <a:cxnSpLocks/>
          </p:cNvCxnSpPr>
          <p:nvPr/>
        </p:nvCxnSpPr>
        <p:spPr>
          <a:xfrm>
            <a:off x="2724569" y="2807744"/>
            <a:ext cx="318938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26EE671-FDC6-DBD7-BA45-37A17C152A6C}"/>
              </a:ext>
            </a:extLst>
          </p:cNvPr>
          <p:cNvSpPr txBox="1"/>
          <p:nvPr/>
        </p:nvSpPr>
        <p:spPr>
          <a:xfrm>
            <a:off x="187667" y="3134833"/>
            <a:ext cx="2418810" cy="430887"/>
          </a:xfrm>
          <a:prstGeom prst="rect">
            <a:avLst/>
          </a:prstGeom>
          <a:noFill/>
        </p:spPr>
        <p:txBody>
          <a:bodyPr wrap="square" rtlCol="0">
            <a:spAutoFit/>
          </a:bodyPr>
          <a:lstStyle/>
          <a:p>
            <a:r>
              <a:rPr lang="en-US" sz="2200" b="1" dirty="0">
                <a:latin typeface="PT Serif" panose="020A0603040505020204" pitchFamily="18" charset="77"/>
              </a:rPr>
              <a:t>Round 2:</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0E157A0-70F0-B6C2-0278-34BEF2C43898}"/>
                  </a:ext>
                </a:extLst>
              </p:cNvPr>
              <p:cNvSpPr txBox="1"/>
              <p:nvPr/>
            </p:nvSpPr>
            <p:spPr>
              <a:xfrm>
                <a:off x="2431887" y="2921947"/>
                <a:ext cx="3345627" cy="796565"/>
              </a:xfrm>
              <a:prstGeom prst="rect">
                <a:avLst/>
              </a:prstGeom>
              <a:noFill/>
            </p:spPr>
            <p:txBody>
              <a:bodyPr wrap="square" rtlCol="0">
                <a:spAutoFit/>
              </a:bodyPr>
              <a:lstStyle/>
              <a:p>
                <a:pPr algn="ctr"/>
                <a:r>
                  <a:rPr lang="en-US" sz="2200" dirty="0">
                    <a:latin typeface="PT Serif" panose="020A0603040505020204" pitchFamily="18" charset="77"/>
                  </a:rPr>
                  <a:t>If </a:t>
                </a:r>
                <a:r>
                  <a:rPr lang="en-US" sz="2200" dirty="0" err="1">
                    <a:latin typeface="PT Serif" panose="020A0603040505020204" pitchFamily="18" charset="77"/>
                  </a:rPr>
                  <a:t>recv</a:t>
                </a:r>
                <a:r>
                  <a:rPr lang="en-US" sz="2200" dirty="0">
                    <a:latin typeface="PT Serif" panose="020A0603040505020204" pitchFamily="18" charset="77"/>
                  </a:rPr>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b="0" i="1" smtClean="0">
                            <a:latin typeface="Cambria Math" panose="02040503050406030204" pitchFamily="18" charset="0"/>
                          </a:rPr>
                          <m:t>𝑙</m:t>
                        </m:r>
                      </m:sub>
                    </m:sSub>
                  </m:oMath>
                </a14:m>
                <a:r>
                  <a:rPr lang="en-US" sz="2200" dirty="0">
                    <a:latin typeface="PT Serif" panose="020A0603040505020204" pitchFamily="18" charset="77"/>
                  </a:rPr>
                  <a:t> ∀ </a:t>
                </a:r>
                <a14:m>
                  <m:oMath xmlns:m="http://schemas.openxmlformats.org/officeDocument/2006/math">
                    <m:r>
                      <a:rPr lang="en-US" sz="2200" b="0" i="1" smtClean="0">
                        <a:latin typeface="Cambria Math" panose="02040503050406030204" pitchFamily="18" charset="0"/>
                      </a:rPr>
                      <m:t>𝑙</m:t>
                    </m:r>
                    <m:r>
                      <a:rPr lang="en-US" sz="2200" i="1">
                        <a:latin typeface="Cambria Math" panose="02040503050406030204" pitchFamily="18" charset="0"/>
                      </a:rPr>
                      <m:t>∈</m:t>
                    </m:r>
                    <m:r>
                      <a:rPr lang="en-US" sz="2200" i="1">
                        <a:latin typeface="Cambria Math" panose="02040503050406030204" pitchFamily="18" charset="0"/>
                      </a:rPr>
                      <m:t>𝐽</m:t>
                    </m:r>
                  </m:oMath>
                </a14:m>
                <a:r>
                  <a:rPr lang="en-US" sz="2200" dirty="0">
                    <a:latin typeface="PT Serif" panose="020A0603040505020204" pitchFamily="18" charset="77"/>
                  </a:rPr>
                  <a:t>,</a:t>
                </a:r>
              </a:p>
              <a:p>
                <a:pPr algn="ctr"/>
                <a:r>
                  <a:rPr lang="en-US" sz="2200" dirty="0">
                    <a:latin typeface="PT Serif" panose="020A0603040505020204" pitchFamily="18" charset="77"/>
                  </a:rPr>
                  <a:t>Send </a:t>
                </a:r>
                <a14:m>
                  <m:oMath xmlns:m="http://schemas.openxmlformats.org/officeDocument/2006/math">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𝑅</m:t>
                        </m:r>
                      </m:e>
                      <m:sub>
                        <m:r>
                          <a:rPr lang="en-US" sz="2200" b="0" i="1" smtClean="0">
                            <a:latin typeface="Cambria Math" panose="02040503050406030204" pitchFamily="18" charset="0"/>
                            <a:ea typeface="Cambria Math" panose="02040503050406030204" pitchFamily="18" charset="0"/>
                          </a:rPr>
                          <m:t>𝑖</m:t>
                        </m:r>
                      </m:sub>
                    </m:sSub>
                  </m:oMath>
                </a14:m>
                <a:r>
                  <a:rPr lang="en-US" sz="2200" dirty="0">
                    <a:latin typeface="PT Serif" panose="020A0603040505020204" pitchFamily="18" charset="77"/>
                  </a:rPr>
                  <a:t> to </a:t>
                </a:r>
                <a14:m>
                  <m:oMath xmlns:m="http://schemas.openxmlformats.org/officeDocument/2006/math">
                    <m:r>
                      <a:rPr lang="en-US" sz="2200" i="1">
                        <a:latin typeface="Cambria Math" panose="02040503050406030204" pitchFamily="18" charset="0"/>
                      </a:rPr>
                      <m:t>𝐽</m:t>
                    </m:r>
                  </m:oMath>
                </a14:m>
                <a:endParaRPr lang="en-US" sz="2200" dirty="0">
                  <a:latin typeface="PT Serif" panose="020A0603040505020204" pitchFamily="18" charset="77"/>
                </a:endParaRPr>
              </a:p>
            </p:txBody>
          </p:sp>
        </mc:Choice>
        <mc:Fallback xmlns="">
          <p:sp>
            <p:nvSpPr>
              <p:cNvPr id="14" name="TextBox 13">
                <a:extLst>
                  <a:ext uri="{FF2B5EF4-FFF2-40B4-BE49-F238E27FC236}">
                    <a16:creationId xmlns:a16="http://schemas.microsoft.com/office/drawing/2014/main" id="{70E157A0-70F0-B6C2-0278-34BEF2C43898}"/>
                  </a:ext>
                </a:extLst>
              </p:cNvPr>
              <p:cNvSpPr txBox="1">
                <a:spLocks noRot="1" noChangeAspect="1" noMove="1" noResize="1" noEditPoints="1" noAdjustHandles="1" noChangeArrowheads="1" noChangeShapeType="1" noTextEdit="1"/>
              </p:cNvSpPr>
              <p:nvPr/>
            </p:nvSpPr>
            <p:spPr>
              <a:xfrm>
                <a:off x="2431887" y="2921947"/>
                <a:ext cx="3345627" cy="796565"/>
              </a:xfrm>
              <a:prstGeom prst="rect">
                <a:avLst/>
              </a:prstGeom>
              <a:blipFill>
                <a:blip r:embed="rId6"/>
                <a:stretch>
                  <a:fillRect t="-3125" b="-10938"/>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4C3C5594-2DB1-46BB-CA7D-3A35ABDCC2FB}"/>
              </a:ext>
            </a:extLst>
          </p:cNvPr>
          <p:cNvCxnSpPr>
            <a:cxnSpLocks/>
          </p:cNvCxnSpPr>
          <p:nvPr/>
        </p:nvCxnSpPr>
        <p:spPr>
          <a:xfrm>
            <a:off x="2726361" y="3853030"/>
            <a:ext cx="318759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BBD52A-6D0B-CC52-1848-8DCB66FCAF91}"/>
              </a:ext>
            </a:extLst>
          </p:cNvPr>
          <p:cNvSpPr txBox="1"/>
          <p:nvPr/>
        </p:nvSpPr>
        <p:spPr>
          <a:xfrm>
            <a:off x="178700" y="4137090"/>
            <a:ext cx="2418810" cy="430887"/>
          </a:xfrm>
          <a:prstGeom prst="rect">
            <a:avLst/>
          </a:prstGeom>
          <a:noFill/>
        </p:spPr>
        <p:txBody>
          <a:bodyPr wrap="square" rtlCol="0">
            <a:spAutoFit/>
          </a:bodyPr>
          <a:lstStyle/>
          <a:p>
            <a:r>
              <a:rPr lang="en-US" sz="2200" b="1" dirty="0">
                <a:latin typeface="PT Serif" panose="020A0603040505020204" pitchFamily="18" charset="77"/>
              </a:rPr>
              <a:t>Round 3:</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C7A80BB-B23E-EE76-B20E-BC7D97D6F9E6}"/>
                  </a:ext>
                </a:extLst>
              </p:cNvPr>
              <p:cNvSpPr txBox="1"/>
              <p:nvPr/>
            </p:nvSpPr>
            <p:spPr>
              <a:xfrm>
                <a:off x="2072115" y="3920399"/>
                <a:ext cx="4528969" cy="1136273"/>
              </a:xfrm>
              <a:prstGeom prst="rect">
                <a:avLst/>
              </a:prstGeom>
              <a:noFill/>
            </p:spPr>
            <p:txBody>
              <a:bodyPr wrap="square" rtlCol="0">
                <a:spAutoFit/>
              </a:bodyPr>
              <a:lstStyle/>
              <a:p>
                <a:pPr algn="ctr"/>
                <a:r>
                  <a:rPr lang="en-US" sz="2200" dirty="0">
                    <a:latin typeface="PT Serif" panose="020A0603040505020204" pitchFamily="18" charset="77"/>
                  </a:rPr>
                  <a:t>If</a:t>
                </a:r>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b="0" i="1" smtClean="0">
                            <a:latin typeface="Cambria Math" panose="02040503050406030204" pitchFamily="18" charset="0"/>
                          </a:rPr>
                          <m:t>𝑙</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𝐻</m:t>
                        </m:r>
                      </m:e>
                      <m:sub>
                        <m:r>
                          <a:rPr lang="en-US" sz="2200" i="1">
                            <a:latin typeface="Cambria Math" panose="02040503050406030204" pitchFamily="18" charset="0"/>
                          </a:rPr>
                          <m:t>0</m:t>
                        </m:r>
                      </m:sub>
                    </m:sSub>
                    <m:d>
                      <m:dPr>
                        <m:ctrlPr>
                          <a:rPr lang="en-US" sz="2200" i="1">
                            <a:latin typeface="Cambria Math" panose="02040503050406030204" pitchFamily="18" charset="0"/>
                          </a:rPr>
                        </m:ctrlPr>
                      </m:dPr>
                      <m:e>
                        <m:r>
                          <a:rPr lang="en-US" sz="2200" i="1">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𝐽</m:t>
                            </m:r>
                            <m:r>
                              <a:rPr lang="en-US" sz="2200" i="1">
                                <a:latin typeface="Cambria Math" panose="02040503050406030204" pitchFamily="18" charset="0"/>
                              </a:rPr>
                              <m:t>, </m:t>
                            </m:r>
                            <m:r>
                              <a:rPr lang="en-US" sz="2200" i="1">
                                <a:latin typeface="Cambria Math" panose="02040503050406030204" pitchFamily="18" charset="0"/>
                              </a:rPr>
                              <m:t>𝑅</m:t>
                            </m:r>
                          </m:e>
                          <m:sub>
                            <m:r>
                              <a:rPr lang="en-US" sz="2200" b="0" i="1" smtClean="0">
                                <a:latin typeface="Cambria Math" panose="02040503050406030204" pitchFamily="18" charset="0"/>
                              </a:rPr>
                              <m:t>𝑙</m:t>
                            </m:r>
                          </m:sub>
                        </m:sSub>
                      </m:e>
                    </m:d>
                    <m:r>
                      <a:rPr lang="en-US" sz="2200" i="1">
                        <a:latin typeface="Cambria Math" panose="02040503050406030204" pitchFamily="18" charset="0"/>
                      </a:rPr>
                      <m:t> </m:t>
                    </m:r>
                  </m:oMath>
                </a14:m>
                <a:r>
                  <a:rPr lang="en-US" sz="2200" dirty="0"/>
                  <a:t>∀ </a:t>
                </a:r>
                <a14:m>
                  <m:oMath xmlns:m="http://schemas.openxmlformats.org/officeDocument/2006/math">
                    <m:r>
                      <a:rPr lang="en-US" sz="2200" b="0" i="1" smtClean="0">
                        <a:latin typeface="Cambria Math" panose="02040503050406030204" pitchFamily="18" charset="0"/>
                      </a:rPr>
                      <m:t>𝑙</m:t>
                    </m:r>
                    <m:r>
                      <a:rPr lang="en-US" sz="2200" i="1">
                        <a:latin typeface="Cambria Math" panose="02040503050406030204" pitchFamily="18" charset="0"/>
                      </a:rPr>
                      <m:t>∈</m:t>
                    </m:r>
                    <m:r>
                      <a:rPr lang="en-US" sz="2200" i="1">
                        <a:latin typeface="Cambria Math" panose="02040503050406030204" pitchFamily="18" charset="0"/>
                      </a:rPr>
                      <m:t>𝐽</m:t>
                    </m:r>
                  </m:oMath>
                </a14:m>
                <a:r>
                  <a:rPr lang="en-US" sz="2200" dirty="0">
                    <a:latin typeface="PT Serif" panose="020A0603040505020204" pitchFamily="18" charset="77"/>
                  </a:rPr>
                  <a:t>,</a:t>
                </a:r>
              </a:p>
              <a:p>
                <a:pPr algn="ct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𝑅</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 </m:t>
                          </m:r>
                          <m:r>
                            <a:rPr lang="en-US" sz="2200" i="1">
                              <a:latin typeface="Cambria Math" panose="02040503050406030204" pitchFamily="18" charset="0"/>
                            </a:rPr>
                            <m:t>𝑅</m:t>
                          </m:r>
                        </m:e>
                        <m:sub>
                          <m:r>
                            <a:rPr lang="en-US" sz="2200" b="0" i="1" smtClean="0">
                              <a:latin typeface="Cambria Math" panose="02040503050406030204" pitchFamily="18" charset="0"/>
                            </a:rPr>
                            <m:t>𝑙</m:t>
                          </m:r>
                        </m:sub>
                      </m:sSub>
                      <m:r>
                        <a:rPr lang="en-US" sz="2200" b="0" i="1" smtClean="0">
                          <a:latin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𝑐</m:t>
                      </m:r>
                      <m:r>
                        <a:rPr lang="en-US" sz="2200" i="1">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r>
                        <a:rPr lang="en-US" sz="2200" b="0" i="1" smtClean="0">
                          <a:latin typeface="Cambria Math" panose="02040503050406030204" pitchFamily="18" charset="0"/>
                        </a:rPr>
                        <m:t>𝑅</m:t>
                      </m:r>
                      <m:r>
                        <a:rPr lang="en-US" sz="2200" b="0" i="1" smtClean="0">
                          <a:latin typeface="Cambria Math" panose="02040503050406030204" pitchFamily="18" charset="0"/>
                        </a:rPr>
                        <m:t> , </m:t>
                      </m:r>
                      <m:r>
                        <a:rPr lang="en-US" sz="2200" b="0" i="1" smtClean="0">
                          <a:latin typeface="Cambria Math" panose="02040503050406030204" pitchFamily="18" charset="0"/>
                        </a:rPr>
                        <m:t>𝑚</m:t>
                      </m:r>
                      <m:r>
                        <a:rPr lang="en-US" sz="2200" b="0" i="1" smtClean="0">
                          <a:latin typeface="Cambria Math" panose="02040503050406030204" pitchFamily="18" charset="0"/>
                        </a:rPr>
                        <m:t> , </m:t>
                      </m:r>
                      <m:r>
                        <a:rPr lang="en-US" sz="2200" b="0" i="1" smtClean="0">
                          <a:latin typeface="Cambria Math" panose="02040503050406030204" pitchFamily="18" charset="0"/>
                        </a:rPr>
                        <m:t>𝐽</m:t>
                      </m:r>
                      <m:r>
                        <a:rPr lang="en-US" sz="2200" b="0" i="1" smtClean="0">
                          <a:latin typeface="Cambria Math" panose="02040503050406030204" pitchFamily="18" charset="0"/>
                        </a:rPr>
                        <m:t> , </m:t>
                      </m:r>
                      <m:r>
                        <a:rPr lang="en-US" sz="2200" b="0" i="1" smtClean="0">
                          <a:latin typeface="Cambria Math" panose="02040503050406030204" pitchFamily="18" charset="0"/>
                        </a:rPr>
                        <m:t>𝑝𝑘</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p>
                <a:pPr algn="ctr"/>
                <a:r>
                  <a:rPr lang="en-US" sz="2200" dirty="0">
                    <a:latin typeface="PT Serif" panose="020A0603040505020204" pitchFamily="18" charset="77"/>
                  </a:rPr>
                  <a:t>Send </a:t>
                </a:r>
                <a14:m>
                  <m:oMath xmlns:m="http://schemas.openxmlformats.org/officeDocument/2006/math">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𝑐</m:t>
                    </m:r>
                    <m:r>
                      <a:rPr lang="en-US" sz="2200" b="0" i="1" smtClean="0">
                        <a:latin typeface="Cambria Math" panose="02040503050406030204" pitchFamily="18" charset="0"/>
                        <a:ea typeface="Cambria Math" panose="02040503050406030204" pitchFamily="18" charset="0"/>
                      </a:rPr>
                      <m:t> , </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𝑧</m:t>
                        </m:r>
                      </m:e>
                      <m:sub>
                        <m:r>
                          <a:rPr lang="en-US" sz="2200" b="0" i="1" smtClean="0">
                            <a:latin typeface="Cambria Math" panose="02040503050406030204" pitchFamily="18" charset="0"/>
                            <a:ea typeface="Cambria Math" panose="02040503050406030204" pitchFamily="18" charset="0"/>
                          </a:rPr>
                          <m:t>𝑖</m:t>
                        </m:r>
                      </m:sub>
                    </m:sSub>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𝑠</m:t>
                    </m:r>
                    <m:sSubSup>
                      <m:sSubSupPr>
                        <m:ctrlPr>
                          <a:rPr lang="en-US" sz="2200" b="0" i="1" smtClean="0">
                            <a:latin typeface="Cambria Math" panose="02040503050406030204" pitchFamily="18" charset="0"/>
                            <a:ea typeface="Cambria Math" panose="02040503050406030204" pitchFamily="18" charset="0"/>
                          </a:rPr>
                        </m:ctrlPr>
                      </m:sSubSupPr>
                      <m:e>
                        <m:r>
                          <a:rPr lang="en-US" sz="2200" b="0" i="1" smtClean="0">
                            <a:latin typeface="Cambria Math" panose="02040503050406030204" pitchFamily="18" charset="0"/>
                            <a:ea typeface="Cambria Math" panose="02040503050406030204" pitchFamily="18" charset="0"/>
                          </a:rPr>
                          <m:t>𝑘</m:t>
                        </m:r>
                      </m:e>
                      <m:sub>
                        <m:r>
                          <a:rPr lang="en-US" sz="2200" b="0" i="1" smtClean="0">
                            <a:latin typeface="Cambria Math" panose="02040503050406030204" pitchFamily="18" charset="0"/>
                            <a:ea typeface="Cambria Math" panose="02040503050406030204" pitchFamily="18" charset="0"/>
                          </a:rPr>
                          <m:t>𝑖</m:t>
                        </m:r>
                      </m:sub>
                      <m:sup>
                        <m:r>
                          <a:rPr lang="en-US" sz="2200" b="0" i="1" smtClean="0">
                            <a:latin typeface="Cambria Math" panose="02040503050406030204" pitchFamily="18" charset="0"/>
                            <a:ea typeface="Cambria Math" panose="02040503050406030204" pitchFamily="18" charset="0"/>
                          </a:rPr>
                          <m:t>𝑐</m:t>
                        </m:r>
                      </m:sup>
                    </m:sSubSup>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𝑚𝑜𝑑</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𝑁</m:t>
                    </m:r>
                    <m:r>
                      <a:rPr lang="en-US" sz="2200" b="0" i="1" smtClean="0">
                        <a:latin typeface="Cambria Math" panose="02040503050406030204" pitchFamily="18" charset="0"/>
                        <a:ea typeface="Cambria Math" panose="02040503050406030204" pitchFamily="18" charset="0"/>
                      </a:rPr>
                      <m:t> )</m:t>
                    </m:r>
                  </m:oMath>
                </a14:m>
                <a:endParaRPr lang="en-US" sz="2200" dirty="0">
                  <a:latin typeface="PT Serif" panose="020A0603040505020204" pitchFamily="18" charset="77"/>
                </a:endParaRPr>
              </a:p>
            </p:txBody>
          </p:sp>
        </mc:Choice>
        <mc:Fallback xmlns="">
          <p:sp>
            <p:nvSpPr>
              <p:cNvPr id="18" name="TextBox 17">
                <a:extLst>
                  <a:ext uri="{FF2B5EF4-FFF2-40B4-BE49-F238E27FC236}">
                    <a16:creationId xmlns:a16="http://schemas.microsoft.com/office/drawing/2014/main" id="{4C7A80BB-B23E-EE76-B20E-BC7D97D6F9E6}"/>
                  </a:ext>
                </a:extLst>
              </p:cNvPr>
              <p:cNvSpPr txBox="1">
                <a:spLocks noRot="1" noChangeAspect="1" noMove="1" noResize="1" noEditPoints="1" noAdjustHandles="1" noChangeArrowheads="1" noChangeShapeType="1" noTextEdit="1"/>
              </p:cNvSpPr>
              <p:nvPr/>
            </p:nvSpPr>
            <p:spPr>
              <a:xfrm>
                <a:off x="2072115" y="3920399"/>
                <a:ext cx="4528969" cy="1136273"/>
              </a:xfrm>
              <a:prstGeom prst="rect">
                <a:avLst/>
              </a:prstGeom>
              <a:blipFill>
                <a:blip r:embed="rId7"/>
                <a:stretch>
                  <a:fillRect t="-3297" b="-7692"/>
                </a:stretch>
              </a:blipFill>
            </p:spPr>
            <p:txBody>
              <a:bodyPr/>
              <a:lstStyle/>
              <a:p>
                <a:r>
                  <a:rPr lang="en-US">
                    <a:noFill/>
                  </a:rPr>
                  <a:t> </a:t>
                </a:r>
              </a:p>
            </p:txBody>
          </p:sp>
        </mc:Fallback>
      </mc:AlternateContent>
      <p:sp>
        <p:nvSpPr>
          <p:cNvPr id="11" name="Title 1">
            <a:extLst>
              <a:ext uri="{FF2B5EF4-FFF2-40B4-BE49-F238E27FC236}">
                <a16:creationId xmlns:a16="http://schemas.microsoft.com/office/drawing/2014/main" id="{3EF66F73-E035-EF85-74A6-A2476FB60858}"/>
              </a:ext>
            </a:extLst>
          </p:cNvPr>
          <p:cNvSpPr>
            <a:spLocks noGrp="1"/>
          </p:cNvSpPr>
          <p:nvPr>
            <p:ph type="title"/>
          </p:nvPr>
        </p:nvSpPr>
        <p:spPr>
          <a:xfrm>
            <a:off x="76300" y="98100"/>
            <a:ext cx="8520600" cy="572700"/>
          </a:xfrm>
        </p:spPr>
        <p:txBody>
          <a:bodyPr>
            <a:normAutofit fontScale="90000"/>
          </a:bodyPr>
          <a:lstStyle/>
          <a:p>
            <a:r>
              <a:rPr lang="en-US" dirty="0"/>
              <a:t>RSA-ATS: Short public keys and efficient DKG</a:t>
            </a:r>
          </a:p>
        </p:txBody>
      </p:sp>
      <p:pic>
        <p:nvPicPr>
          <p:cNvPr id="19" name="Google Shape;219;p25">
            <a:extLst>
              <a:ext uri="{FF2B5EF4-FFF2-40B4-BE49-F238E27FC236}">
                <a16:creationId xmlns:a16="http://schemas.microsoft.com/office/drawing/2014/main" id="{22D865CC-A9B5-0599-4ACB-BD102CFFE5F2}"/>
              </a:ext>
            </a:extLst>
          </p:cNvPr>
          <p:cNvPicPr preferRelativeResize="0"/>
          <p:nvPr/>
        </p:nvPicPr>
        <p:blipFill>
          <a:blip r:embed="rId8">
            <a:alphaModFix/>
          </a:blip>
          <a:stretch>
            <a:fillRect/>
          </a:stretch>
        </p:blipFill>
        <p:spPr>
          <a:xfrm>
            <a:off x="3083930" y="559200"/>
            <a:ext cx="803536" cy="1030602"/>
          </a:xfrm>
          <a:prstGeom prst="rect">
            <a:avLst/>
          </a:prstGeom>
          <a:noFill/>
          <a:ln>
            <a:noFill/>
          </a:ln>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33CEEA7-5CAD-0F9E-9188-3D577A74747E}"/>
                  </a:ext>
                </a:extLst>
              </p:cNvPr>
              <p:cNvSpPr txBox="1"/>
              <p:nvPr/>
            </p:nvSpPr>
            <p:spPr>
              <a:xfrm>
                <a:off x="6329616" y="1950047"/>
                <a:ext cx="2509283" cy="469359"/>
              </a:xfrm>
              <a:prstGeom prst="rect">
                <a:avLst/>
              </a:prstGeom>
              <a:noFill/>
            </p:spPr>
            <p:txBody>
              <a:bodyPr wrap="square" rtlCol="0">
                <a:spAutoFit/>
              </a:bodyPr>
              <a:lstStyle/>
              <a:p>
                <a:r>
                  <a:rPr lang="en-US" sz="2200" dirty="0">
                    <a:latin typeface="PT Serif" panose="020A0603040505020204" pitchFamily="18" charset="77"/>
                  </a:rPr>
                  <a:t>// </a:t>
                </a:r>
                <a14:m>
                  <m:oMath xmlns:m="http://schemas.openxmlformats.org/officeDocument/2006/math">
                    <m:sSub>
                      <m:sSubPr>
                        <m:ctrlPr>
                          <a:rPr lang="en-US" sz="2200" i="1" smtClean="0">
                            <a:solidFill>
                              <a:schemeClr val="accent1">
                                <a:lumMod val="50000"/>
                              </a:schemeClr>
                            </a:solidFill>
                            <a:latin typeface="Cambria Math" panose="02040503050406030204" pitchFamily="18" charset="0"/>
                          </a:rPr>
                        </m:ctrlPr>
                      </m:sSubPr>
                      <m:e>
                        <m:r>
                          <a:rPr lang="en-US" sz="2200" i="1">
                            <a:solidFill>
                              <a:schemeClr val="accent1">
                                <a:lumMod val="50000"/>
                              </a:schemeClr>
                            </a:solidFill>
                            <a:latin typeface="Cambria Math" panose="02040503050406030204" pitchFamily="18" charset="0"/>
                          </a:rPr>
                          <m:t>𝑒</m:t>
                        </m:r>
                      </m:e>
                      <m:sub>
                        <m:r>
                          <a:rPr lang="en-US" sz="2200" i="1">
                            <a:solidFill>
                              <a:schemeClr val="accent1">
                                <a:lumMod val="50000"/>
                              </a:schemeClr>
                            </a:solidFill>
                            <a:latin typeface="Cambria Math" panose="02040503050406030204" pitchFamily="18" charset="0"/>
                          </a:rPr>
                          <m:t>𝐽</m:t>
                        </m:r>
                      </m:sub>
                    </m:sSub>
                    <m:r>
                      <a:rPr lang="en-US" sz="2200" i="1">
                        <a:solidFill>
                          <a:schemeClr val="accent1">
                            <a:lumMod val="50000"/>
                          </a:schemeClr>
                        </a:solidFill>
                        <a:latin typeface="Cambria Math" panose="02040503050406030204" pitchFamily="18" charset="0"/>
                      </a:rPr>
                      <m:t> </m:t>
                    </m:r>
                    <m:r>
                      <a:rPr lang="en-US" sz="2200" i="1">
                        <a:solidFill>
                          <a:schemeClr val="accent1">
                            <a:lumMod val="50000"/>
                          </a:schemeClr>
                        </a:solidFill>
                        <a:latin typeface="Cambria Math" panose="02040503050406030204" pitchFamily="18" charset="0"/>
                        <a:ea typeface="Cambria Math" panose="02040503050406030204" pitchFamily="18" charset="0"/>
                      </a:rPr>
                      <m:t>← </m:t>
                    </m:r>
                    <m:nary>
                      <m:naryPr>
                        <m:chr m:val="∏"/>
                        <m:supHide m:val="on"/>
                        <m:ctrlPr>
                          <a:rPr lang="en-US" sz="2200" i="1">
                            <a:solidFill>
                              <a:schemeClr val="accent1">
                                <a:lumMod val="50000"/>
                              </a:schemeClr>
                            </a:solidFill>
                            <a:latin typeface="Cambria Math" panose="02040503050406030204" pitchFamily="18" charset="0"/>
                            <a:ea typeface="Cambria Math" panose="02040503050406030204" pitchFamily="18" charset="0"/>
                          </a:rPr>
                        </m:ctrlPr>
                      </m:naryPr>
                      <m:sub>
                        <m:r>
                          <m:rPr>
                            <m:brk m:alnAt="7"/>
                          </m:rPr>
                          <a:rPr lang="en-US" sz="2200" i="1">
                            <a:solidFill>
                              <a:schemeClr val="accent1">
                                <a:lumMod val="50000"/>
                              </a:schemeClr>
                            </a:solidFill>
                            <a:latin typeface="Cambria Math" panose="02040503050406030204" pitchFamily="18" charset="0"/>
                            <a:ea typeface="Cambria Math" panose="02040503050406030204" pitchFamily="18" charset="0"/>
                          </a:rPr>
                          <m:t> </m:t>
                        </m:r>
                        <m:r>
                          <a:rPr lang="en-US" sz="2200" b="0" i="1" smtClean="0">
                            <a:solidFill>
                              <a:schemeClr val="accent1">
                                <a:lumMod val="50000"/>
                              </a:schemeClr>
                            </a:solidFill>
                            <a:latin typeface="Cambria Math" panose="02040503050406030204" pitchFamily="18" charset="0"/>
                            <a:ea typeface="Cambria Math" panose="02040503050406030204" pitchFamily="18" charset="0"/>
                          </a:rPr>
                          <m:t>𝑙</m:t>
                        </m:r>
                        <m:r>
                          <a:rPr lang="en-US" sz="2200" i="1">
                            <a:solidFill>
                              <a:schemeClr val="accent1">
                                <a:lumMod val="50000"/>
                              </a:schemeClr>
                            </a:solidFill>
                            <a:latin typeface="Cambria Math" panose="02040503050406030204" pitchFamily="18" charset="0"/>
                            <a:ea typeface="Cambria Math" panose="02040503050406030204" pitchFamily="18" charset="0"/>
                          </a:rPr>
                          <m:t> ∈ </m:t>
                        </m:r>
                        <m:r>
                          <a:rPr lang="en-US" sz="2200" i="1">
                            <a:solidFill>
                              <a:schemeClr val="accent1">
                                <a:lumMod val="50000"/>
                              </a:schemeClr>
                            </a:solidFill>
                            <a:latin typeface="Cambria Math" panose="02040503050406030204" pitchFamily="18" charset="0"/>
                            <a:ea typeface="Cambria Math" panose="02040503050406030204" pitchFamily="18" charset="0"/>
                          </a:rPr>
                          <m:t>𝐽</m:t>
                        </m:r>
                      </m:sub>
                      <m:sup/>
                      <m:e>
                        <m:sSub>
                          <m:sSubPr>
                            <m:ctrlPr>
                              <a:rPr lang="en-US" sz="2200" i="1">
                                <a:solidFill>
                                  <a:schemeClr val="accent1">
                                    <a:lumMod val="50000"/>
                                  </a:schemeClr>
                                </a:solidFill>
                                <a:latin typeface="Cambria Math" panose="02040503050406030204" pitchFamily="18" charset="0"/>
                                <a:ea typeface="Cambria Math" panose="02040503050406030204" pitchFamily="18" charset="0"/>
                              </a:rPr>
                            </m:ctrlPr>
                          </m:sSubPr>
                          <m:e>
                            <m:r>
                              <a:rPr lang="en-US" sz="2200" i="1">
                                <a:solidFill>
                                  <a:schemeClr val="accent1">
                                    <a:lumMod val="50000"/>
                                  </a:schemeClr>
                                </a:solidFill>
                                <a:latin typeface="Cambria Math" panose="02040503050406030204" pitchFamily="18" charset="0"/>
                                <a:ea typeface="Cambria Math" panose="02040503050406030204" pitchFamily="18" charset="0"/>
                              </a:rPr>
                              <m:t>𝑒</m:t>
                            </m:r>
                          </m:e>
                          <m:sub>
                            <m:r>
                              <a:rPr lang="en-US" sz="2200" b="0" i="1" smtClean="0">
                                <a:solidFill>
                                  <a:schemeClr val="accent1">
                                    <a:lumMod val="50000"/>
                                  </a:schemeClr>
                                </a:solidFill>
                                <a:latin typeface="Cambria Math" panose="02040503050406030204" pitchFamily="18" charset="0"/>
                                <a:ea typeface="Cambria Math" panose="02040503050406030204" pitchFamily="18" charset="0"/>
                              </a:rPr>
                              <m:t>𝑙</m:t>
                            </m:r>
                          </m:sub>
                        </m:sSub>
                      </m:e>
                    </m:nary>
                  </m:oMath>
                </a14:m>
                <a:endParaRPr lang="en-US" sz="2200" dirty="0"/>
              </a:p>
            </p:txBody>
          </p:sp>
        </mc:Choice>
        <mc:Fallback xmlns="">
          <p:sp>
            <p:nvSpPr>
              <p:cNvPr id="20" name="TextBox 19">
                <a:extLst>
                  <a:ext uri="{FF2B5EF4-FFF2-40B4-BE49-F238E27FC236}">
                    <a16:creationId xmlns:a16="http://schemas.microsoft.com/office/drawing/2014/main" id="{833CEEA7-5CAD-0F9E-9188-3D577A74747E}"/>
                  </a:ext>
                </a:extLst>
              </p:cNvPr>
              <p:cNvSpPr txBox="1">
                <a:spLocks noRot="1" noChangeAspect="1" noMove="1" noResize="1" noEditPoints="1" noAdjustHandles="1" noChangeArrowheads="1" noChangeShapeType="1" noTextEdit="1"/>
              </p:cNvSpPr>
              <p:nvPr/>
            </p:nvSpPr>
            <p:spPr>
              <a:xfrm>
                <a:off x="6329616" y="1950047"/>
                <a:ext cx="2509283" cy="469359"/>
              </a:xfrm>
              <a:prstGeom prst="rect">
                <a:avLst/>
              </a:prstGeom>
              <a:blipFill>
                <a:blip r:embed="rId9"/>
                <a:stretch>
                  <a:fillRect l="-3030" t="-110526" b="-16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ular Callout 20">
                <a:extLst>
                  <a:ext uri="{FF2B5EF4-FFF2-40B4-BE49-F238E27FC236}">
                    <a16:creationId xmlns:a16="http://schemas.microsoft.com/office/drawing/2014/main" id="{58BD3FEB-2258-3674-B8E4-85385BBBBE46}"/>
                  </a:ext>
                </a:extLst>
              </p:cNvPr>
              <p:cNvSpPr/>
              <p:nvPr/>
            </p:nvSpPr>
            <p:spPr>
              <a:xfrm>
                <a:off x="6054248" y="2914960"/>
                <a:ext cx="2959385" cy="773519"/>
              </a:xfrm>
              <a:prstGeom prst="wedgeRoundRectCallout">
                <a:avLst>
                  <a:gd name="adj1" fmla="val -48096"/>
                  <a:gd name="adj2" fmla="val 210996"/>
                  <a:gd name="adj3" fmla="val 16667"/>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300" b="0" i="1" smtClean="0">
                              <a:latin typeface="Cambria Math" panose="02040503050406030204" pitchFamily="18" charset="0"/>
                            </a:rPr>
                          </m:ctrlPr>
                        </m:sSupPr>
                        <m:e>
                          <m:d>
                            <m:dPr>
                              <m:ctrlPr>
                                <a:rPr lang="en-US" sz="2300" b="0" i="1" smtClean="0">
                                  <a:latin typeface="Cambria Math" panose="02040503050406030204" pitchFamily="18" charset="0"/>
                                </a:rPr>
                              </m:ctrlPr>
                            </m:dPr>
                            <m:e>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𝑧</m:t>
                                  </m:r>
                                </m:e>
                                <m:sub>
                                  <m:r>
                                    <a:rPr lang="en-US" sz="2300" b="0" i="1" smtClean="0">
                                      <a:latin typeface="Cambria Math" panose="02040503050406030204" pitchFamily="18" charset="0"/>
                                    </a:rPr>
                                    <m:t>𝑖</m:t>
                                  </m:r>
                                </m:sub>
                              </m:sSub>
                              <m:r>
                                <a:rPr lang="en-US" sz="2300" b="0" i="1" smtClean="0">
                                  <a:latin typeface="Cambria Math" panose="02040503050406030204" pitchFamily="18" charset="0"/>
                                </a:rPr>
                                <m:t> </m:t>
                              </m:r>
                              <m:r>
                                <a:rPr lang="en-US" sz="2300" b="0" i="1" smtClean="0">
                                  <a:latin typeface="Cambria Math" panose="02040503050406030204" pitchFamily="18" charset="0"/>
                                </a:rPr>
                                <m:t>𝑠</m:t>
                              </m:r>
                              <m:sSubSup>
                                <m:sSubSupPr>
                                  <m:ctrlPr>
                                    <a:rPr lang="en-US" sz="2300" b="0" i="1" smtClean="0">
                                      <a:latin typeface="Cambria Math" panose="02040503050406030204" pitchFamily="18" charset="0"/>
                                    </a:rPr>
                                  </m:ctrlPr>
                                </m:sSubSupPr>
                                <m:e>
                                  <m:r>
                                    <a:rPr lang="en-US" sz="2300" b="0" i="1" smtClean="0">
                                      <a:latin typeface="Cambria Math" panose="02040503050406030204" pitchFamily="18" charset="0"/>
                                    </a:rPr>
                                    <m:t>𝑘</m:t>
                                  </m:r>
                                </m:e>
                                <m:sub>
                                  <m:r>
                                    <a:rPr lang="en-US" sz="2300" b="0" i="1" smtClean="0">
                                      <a:latin typeface="Cambria Math" panose="02040503050406030204" pitchFamily="18" charset="0"/>
                                    </a:rPr>
                                    <m:t>𝑖</m:t>
                                  </m:r>
                                </m:sub>
                                <m:sup>
                                  <m:r>
                                    <a:rPr lang="en-US" sz="2300" b="0" i="1" smtClean="0">
                                      <a:latin typeface="Cambria Math" panose="02040503050406030204" pitchFamily="18" charset="0"/>
                                    </a:rPr>
                                    <m:t>𝑐</m:t>
                                  </m:r>
                                </m:sup>
                              </m:sSubSup>
                            </m:e>
                          </m:d>
                        </m:e>
                        <m:sup>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𝑒</m:t>
                              </m:r>
                            </m:e>
                            <m:sub>
                              <m:r>
                                <a:rPr lang="en-US" sz="2300" b="0" i="1" smtClean="0">
                                  <a:latin typeface="Cambria Math" panose="02040503050406030204" pitchFamily="18" charset="0"/>
                                </a:rPr>
                                <m:t>𝐽</m:t>
                              </m:r>
                            </m:sub>
                          </m:sSub>
                        </m:sup>
                      </m:sSup>
                      <m:r>
                        <a:rPr lang="en-US" sz="2300" b="0" i="1" smtClean="0">
                          <a:latin typeface="Cambria Math" panose="02040503050406030204" pitchFamily="18" charset="0"/>
                        </a:rPr>
                        <m:t> =</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𝑅</m:t>
                          </m:r>
                        </m:e>
                        <m:sub>
                          <m:r>
                            <a:rPr lang="en-US" sz="2300" b="0" i="1" smtClean="0">
                              <a:latin typeface="Cambria Math" panose="02040503050406030204" pitchFamily="18" charset="0"/>
                            </a:rPr>
                            <m:t>𝑖</m:t>
                          </m:r>
                        </m:sub>
                      </m:sSub>
                      <m:r>
                        <a:rPr lang="en-US" sz="2300" b="0" i="1" smtClean="0">
                          <a:latin typeface="Cambria Math" panose="02040503050406030204" pitchFamily="18" charset="0"/>
                        </a:rPr>
                        <m:t> </m:t>
                      </m:r>
                      <m:sSup>
                        <m:sSupPr>
                          <m:ctrlPr>
                            <a:rPr lang="en-US" sz="2300" b="0" i="1" smtClean="0">
                              <a:latin typeface="Cambria Math" panose="02040503050406030204" pitchFamily="18" charset="0"/>
                            </a:rPr>
                          </m:ctrlPr>
                        </m:sSupPr>
                        <m:e>
                          <m:r>
                            <a:rPr lang="en-US" sz="2300" b="0" i="1" smtClean="0">
                              <a:latin typeface="Cambria Math" panose="02040503050406030204" pitchFamily="18" charset="0"/>
                            </a:rPr>
                            <m:t>𝑌</m:t>
                          </m:r>
                        </m:e>
                        <m:sup>
                          <m:f>
                            <m:fPr>
                              <m:ctrlPr>
                                <a:rPr lang="en-US" sz="2300" b="0" i="1" smtClean="0">
                                  <a:latin typeface="Cambria Math" panose="02040503050406030204" pitchFamily="18" charset="0"/>
                                </a:rPr>
                              </m:ctrlPr>
                            </m:fPr>
                            <m:num>
                              <m:r>
                                <a:rPr lang="en-US" sz="2300" b="0" i="1" smtClean="0">
                                  <a:latin typeface="Cambria Math" panose="02040503050406030204" pitchFamily="18" charset="0"/>
                                </a:rPr>
                                <m:t>𝑐</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 </m:t>
                                  </m:r>
                                  <m:r>
                                    <a:rPr lang="en-US" sz="2300" b="0" i="1" smtClean="0">
                                      <a:latin typeface="Cambria Math" panose="02040503050406030204" pitchFamily="18" charset="0"/>
                                    </a:rPr>
                                    <m:t>𝑒</m:t>
                                  </m:r>
                                </m:e>
                                <m:sub>
                                  <m:r>
                                    <a:rPr lang="en-US" sz="2300" b="0" i="1" smtClean="0">
                                      <a:latin typeface="Cambria Math" panose="02040503050406030204" pitchFamily="18" charset="0"/>
                                    </a:rPr>
                                    <m:t>𝐽</m:t>
                                  </m:r>
                                </m:sub>
                              </m:sSub>
                            </m:num>
                            <m:den>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𝑒</m:t>
                                  </m:r>
                                </m:e>
                                <m:sub>
                                  <m:r>
                                    <a:rPr lang="en-US" sz="2300" b="0" i="1" smtClean="0">
                                      <a:latin typeface="Cambria Math" panose="02040503050406030204" pitchFamily="18" charset="0"/>
                                    </a:rPr>
                                    <m:t>𝑖</m:t>
                                  </m:r>
                                </m:sub>
                              </m:sSub>
                            </m:den>
                          </m:f>
                        </m:sup>
                      </m:sSup>
                    </m:oMath>
                  </m:oMathPara>
                </a14:m>
                <a:endParaRPr lang="en-US" sz="2300" b="0" dirty="0"/>
              </a:p>
            </p:txBody>
          </p:sp>
        </mc:Choice>
        <mc:Fallback xmlns="">
          <p:sp>
            <p:nvSpPr>
              <p:cNvPr id="21" name="Rounded Rectangular Callout 20">
                <a:extLst>
                  <a:ext uri="{FF2B5EF4-FFF2-40B4-BE49-F238E27FC236}">
                    <a16:creationId xmlns:a16="http://schemas.microsoft.com/office/drawing/2014/main" id="{58BD3FEB-2258-3674-B8E4-85385BBBBE46}"/>
                  </a:ext>
                </a:extLst>
              </p:cNvPr>
              <p:cNvSpPr>
                <a:spLocks noRot="1" noChangeAspect="1" noMove="1" noResize="1" noEditPoints="1" noAdjustHandles="1" noChangeArrowheads="1" noChangeShapeType="1" noTextEdit="1"/>
              </p:cNvSpPr>
              <p:nvPr/>
            </p:nvSpPr>
            <p:spPr>
              <a:xfrm>
                <a:off x="6054248" y="2914960"/>
                <a:ext cx="2959385" cy="773519"/>
              </a:xfrm>
              <a:prstGeom prst="wedgeRoundRectCallout">
                <a:avLst>
                  <a:gd name="adj1" fmla="val -48096"/>
                  <a:gd name="adj2" fmla="val 210996"/>
                  <a:gd name="adj3" fmla="val 16667"/>
                </a:avLst>
              </a:prstGeom>
              <a:blipFill>
                <a:blip r:embed="rId10"/>
                <a:stretch>
                  <a:fillRect/>
                </a:stretch>
              </a:blipFill>
              <a:ln>
                <a:solidFill>
                  <a:schemeClr val="accent1">
                    <a:lumMod val="75000"/>
                  </a:schemeClr>
                </a:solidFill>
              </a:ln>
            </p:spPr>
            <p:txBody>
              <a:bodyPr/>
              <a:lstStyle/>
              <a:p>
                <a:r>
                  <a:rPr lang="en-US">
                    <a:noFill/>
                  </a:rPr>
                  <a:t> </a:t>
                </a:r>
              </a:p>
            </p:txBody>
          </p:sp>
        </mc:Fallback>
      </mc:AlternateContent>
      <p:pic>
        <p:nvPicPr>
          <p:cNvPr id="2" name="Google Shape;223;p25">
            <a:extLst>
              <a:ext uri="{FF2B5EF4-FFF2-40B4-BE49-F238E27FC236}">
                <a16:creationId xmlns:a16="http://schemas.microsoft.com/office/drawing/2014/main" id="{A858F94F-146B-17E5-8DEE-EE22B54458E6}"/>
              </a:ext>
            </a:extLst>
          </p:cNvPr>
          <p:cNvPicPr preferRelativeResize="0"/>
          <p:nvPr/>
        </p:nvPicPr>
        <p:blipFill>
          <a:blip r:embed="rId11">
            <a:alphaModFix/>
          </a:blip>
          <a:stretch>
            <a:fillRect/>
          </a:stretch>
        </p:blipFill>
        <p:spPr>
          <a:xfrm>
            <a:off x="4865550" y="541872"/>
            <a:ext cx="834050" cy="1095717"/>
          </a:xfrm>
          <a:prstGeom prst="rect">
            <a:avLst/>
          </a:prstGeom>
          <a:noFill/>
          <a:ln>
            <a:noFill/>
          </a:ln>
        </p:spPr>
      </p:pic>
    </p:spTree>
    <p:extLst>
      <p:ext uri="{BB962C8B-B14F-4D97-AF65-F5344CB8AC3E}">
        <p14:creationId xmlns:p14="http://schemas.microsoft.com/office/powerpoint/2010/main" val="278854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3" grpId="0"/>
      <p:bldP spid="14" grpId="0"/>
      <p:bldP spid="17" grpId="0"/>
      <p:bldP spid="18" grpId="0"/>
      <p:bldP spid="20" grpId="0"/>
      <p:bldP spid="2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040F-DBD1-8A86-C4C9-1BF1FA7D88F6}"/>
              </a:ext>
            </a:extLst>
          </p:cNvPr>
          <p:cNvSpPr>
            <a:spLocks noGrp="1"/>
          </p:cNvSpPr>
          <p:nvPr>
            <p:ph type="title"/>
          </p:nvPr>
        </p:nvSpPr>
        <p:spPr/>
        <p:txBody>
          <a:bodyPr>
            <a:normAutofit fontScale="90000"/>
          </a:bodyPr>
          <a:lstStyle/>
          <a:p>
            <a:r>
              <a:rPr lang="en-US" dirty="0"/>
              <a:t>RSA-ATS: Short public keys and efficient DKG</a:t>
            </a:r>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1025EDD3-C893-528A-44E7-ADB9CBFAEC48}"/>
                  </a:ext>
                </a:extLst>
              </p:cNvPr>
              <p:cNvSpPr txBox="1">
                <a:spLocks/>
              </p:cNvSpPr>
              <p:nvPr/>
            </p:nvSpPr>
            <p:spPr>
              <a:xfrm>
                <a:off x="-62039" y="597127"/>
                <a:ext cx="8795100" cy="43268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T Serif"/>
                  <a:buChar char="●"/>
                  <a:defRPr sz="1800" b="0" i="0" u="none" strike="noStrike" cap="none">
                    <a:solidFill>
                      <a:schemeClr val="dk2"/>
                    </a:solidFill>
                    <a:latin typeface="PT Serif"/>
                    <a:ea typeface="PT Serif"/>
                    <a:cs typeface="PT Serif"/>
                    <a:sym typeface="PT Serif"/>
                  </a:defRPr>
                </a:lvl1pPr>
                <a:lvl2pPr marL="914400" marR="0" lvl="1"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2pPr>
                <a:lvl3pPr marL="1371600" marR="0" lvl="2"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3pPr>
                <a:lvl4pPr marL="1828800" marR="0" lvl="3"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4pPr>
                <a:lvl5pPr marL="2286000" marR="0" lvl="4"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5pPr>
                <a:lvl6pPr marL="2743200" marR="0" lvl="5"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6pPr>
                <a:lvl7pPr marL="3200400" marR="0" lvl="6"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7pPr>
                <a:lvl8pPr marL="3657600" marR="0" lvl="7"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8pPr>
                <a:lvl9pPr marL="4114800" marR="0" lvl="8"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9pPr>
              </a:lstStyle>
              <a:p>
                <a:pPr marL="114300" indent="0">
                  <a:lnSpc>
                    <a:spcPct val="150000"/>
                  </a:lnSpc>
                  <a:buFont typeface="PT Serif"/>
                  <a:buNone/>
                </a:pPr>
                <a:r>
                  <a:rPr lang="en-US" sz="2200" b="1" dirty="0"/>
                  <a:t>Combine(</a:t>
                </a:r>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 </m:t>
                        </m:r>
                        <m:r>
                          <a:rPr lang="en-US" sz="2200" b="1" i="1" smtClean="0">
                            <a:latin typeface="Cambria Math" panose="02040503050406030204" pitchFamily="18" charset="0"/>
                            <a:ea typeface="Cambria Math" panose="02040503050406030204" pitchFamily="18" charset="0"/>
                          </a:rPr>
                          <m:t>𝝈</m:t>
                        </m:r>
                      </m:e>
                      <m:sub>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𝒊</m:t>
                            </m:r>
                          </m:e>
                          <m:sub>
                            <m:r>
                              <a:rPr lang="en-US" sz="2200" b="1" i="1" smtClean="0">
                                <a:latin typeface="Cambria Math" panose="02040503050406030204" pitchFamily="18" charset="0"/>
                                <a:ea typeface="Cambria Math" panose="02040503050406030204" pitchFamily="18" charset="0"/>
                              </a:rPr>
                              <m:t>𝟏</m:t>
                            </m:r>
                          </m:sub>
                        </m:sSub>
                      </m:sub>
                    </m:sSub>
                    <m:r>
                      <a:rPr lang="en-US" sz="2200" b="1" i="1" smtClean="0">
                        <a:latin typeface="Cambria Math" panose="02040503050406030204" pitchFamily="18" charset="0"/>
                      </a:rPr>
                      <m:t>, …</m:t>
                    </m:r>
                    <m:sSub>
                      <m:sSubPr>
                        <m:ctrlPr>
                          <a:rPr lang="en-US" sz="2200" b="1" i="1">
                            <a:latin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𝝈</m:t>
                        </m:r>
                      </m:e>
                      <m:sub>
                        <m:sSub>
                          <m:sSubPr>
                            <m:ctrlPr>
                              <a:rPr lang="en-US" sz="2200" b="1" i="1" smtClean="0">
                                <a:latin typeface="Cambria Math" panose="02040503050406030204" pitchFamily="18" charset="0"/>
                              </a:rPr>
                            </m:ctrlPr>
                          </m:sSubPr>
                          <m:e>
                            <m:r>
                              <a:rPr lang="en-US" sz="2200" b="1" i="1">
                                <a:latin typeface="Cambria Math" panose="02040503050406030204" pitchFamily="18" charset="0"/>
                              </a:rPr>
                              <m:t>𝒊</m:t>
                            </m:r>
                          </m:e>
                          <m:sub>
                            <m:r>
                              <a:rPr lang="en-US" sz="2200" b="1" i="1" smtClean="0">
                                <a:latin typeface="Cambria Math" panose="02040503050406030204" pitchFamily="18" charset="0"/>
                              </a:rPr>
                              <m:t>𝒕</m:t>
                            </m:r>
                          </m:sub>
                        </m:sSub>
                        <m:r>
                          <a:rPr lang="en-US" sz="2200" b="1" i="1">
                            <a:latin typeface="Cambria Math" panose="02040503050406030204" pitchFamily="18" charset="0"/>
                          </a:rPr>
                          <m:t> </m:t>
                        </m:r>
                      </m:sub>
                    </m:sSub>
                  </m:oMath>
                </a14:m>
                <a:r>
                  <a:rPr lang="en-US" sz="2200" b="1" dirty="0"/>
                  <a:t>) :</a:t>
                </a:r>
              </a:p>
              <a:p>
                <a:pPr lvl="1">
                  <a:lnSpc>
                    <a:spcPct val="150000"/>
                  </a:lnSpc>
                  <a:buFont typeface="Wingdings" pitchFamily="2" charset="2"/>
                  <a:buChar char="§"/>
                </a:pPr>
                <a:r>
                  <a:rPr lang="en-US" sz="2200" dirty="0"/>
                  <a:t>Note</a:t>
                </a:r>
                <a14:m>
                  <m:oMath xmlns:m="http://schemas.openxmlformats.org/officeDocument/2006/math">
                    <m:sSub>
                      <m:sSubPr>
                        <m:ctrlPr>
                          <a:rPr lang="en-US" sz="2200" i="1" smtClean="0">
                            <a:latin typeface="Cambria Math" panose="02040503050406030204" pitchFamily="18" charset="0"/>
                          </a:rPr>
                        </m:ctrlPr>
                      </m:sSubPr>
                      <m:e>
                        <m:r>
                          <a:rPr lang="en-US" sz="2200" i="1" smtClean="0">
                            <a:latin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𝜎</m:t>
                        </m:r>
                      </m:e>
                      <m:sub>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𝑖</m:t>
                            </m:r>
                          </m:e>
                          <m:sub>
                            <m:r>
                              <a:rPr lang="en-US" sz="2200" i="1" smtClean="0">
                                <a:latin typeface="Cambria Math" panose="02040503050406030204" pitchFamily="18" charset="0"/>
                                <a:ea typeface="Cambria Math" panose="02040503050406030204" pitchFamily="18" charset="0"/>
                              </a:rPr>
                              <m:t>𝑗</m:t>
                            </m:r>
                          </m:sub>
                        </m:sSub>
                      </m:sub>
                    </m:sSub>
                    <m:r>
                      <a:rPr lang="en-US" sz="2200" i="1"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𝑐</m:t>
                    </m:r>
                    <m:r>
                      <a:rPr lang="en-US" sz="2200" i="1" smtClean="0">
                        <a:latin typeface="Cambria Math" panose="02040503050406030204" pitchFamily="18" charset="0"/>
                        <a:ea typeface="Cambria Math" panose="02040503050406030204" pitchFamily="18" charset="0"/>
                      </a:rPr>
                      <m:t> ,  </m:t>
                    </m:r>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𝑠</m:t>
                        </m:r>
                      </m:e>
                      <m:sub>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𝑖</m:t>
                            </m:r>
                          </m:e>
                          <m:sub>
                            <m:r>
                              <a:rPr lang="en-US" sz="2200" i="1" smtClean="0">
                                <a:latin typeface="Cambria Math" panose="02040503050406030204" pitchFamily="18" charset="0"/>
                                <a:ea typeface="Cambria Math" panose="02040503050406030204" pitchFamily="18" charset="0"/>
                              </a:rPr>
                              <m:t>𝑗</m:t>
                            </m:r>
                          </m:sub>
                        </m:sSub>
                      </m:sub>
                    </m:sSub>
                    <m:r>
                      <a:rPr lang="en-US" sz="2200" i="1" smtClean="0">
                        <a:latin typeface="Cambria Math" panose="02040503050406030204" pitchFamily="18" charset="0"/>
                        <a:ea typeface="Cambria Math" panose="02040503050406030204" pitchFamily="18" charset="0"/>
                      </a:rPr>
                      <m:t>)</m:t>
                    </m:r>
                  </m:oMath>
                </a14:m>
                <a:r>
                  <a:rPr lang="en-US" sz="2200" dirty="0"/>
                  <a:t>. Check </a:t>
                </a:r>
                <a14:m>
                  <m:oMath xmlns:m="http://schemas.openxmlformats.org/officeDocument/2006/math">
                    <m:r>
                      <a:rPr lang="en-US" sz="2200" i="1">
                        <a:latin typeface="Cambria Math" panose="02040503050406030204" pitchFamily="18" charset="0"/>
                        <a:ea typeface="Cambria Math" panose="02040503050406030204" pitchFamily="18" charset="0"/>
                      </a:rPr>
                      <m:t>𝑐</m:t>
                    </m:r>
                  </m:oMath>
                </a14:m>
                <a:r>
                  <a:rPr lang="en-US" sz="2200" dirty="0"/>
                  <a:t> is consistent across all sigs</a:t>
                </a:r>
              </a:p>
              <a:p>
                <a:pPr lvl="1">
                  <a:lnSpc>
                    <a:spcPct val="150000"/>
                  </a:lnSpc>
                  <a:buFont typeface="Wingdings" pitchFamily="2" charset="2"/>
                  <a:buChar char="§"/>
                </a:pPr>
                <a:r>
                  <a:rPr lang="en-US" sz="2200" dirty="0"/>
                  <a:t>Compute </a:t>
                </a:r>
                <a14:m>
                  <m:oMath xmlns:m="http://schemas.openxmlformats.org/officeDocument/2006/math">
                    <m:r>
                      <a:rPr lang="en-US" sz="2200" b="0" i="1" smtClean="0">
                        <a:latin typeface="Cambria Math" panose="02040503050406030204" pitchFamily="18" charset="0"/>
                      </a:rPr>
                      <m:t>𝑠</m:t>
                    </m:r>
                    <m:r>
                      <a:rPr lang="en-US" sz="2200" i="1">
                        <a:latin typeface="Cambria Math" panose="02040503050406030204" pitchFamily="18" charset="0"/>
                        <a:ea typeface="Cambria Math" panose="02040503050406030204" pitchFamily="18" charset="0"/>
                      </a:rPr>
                      <m:t>←</m:t>
                    </m:r>
                    <m:nary>
                      <m:naryPr>
                        <m:chr m:val="∏"/>
                        <m:supHide m:val="on"/>
                        <m:ctrlPr>
                          <a:rPr lang="en-US" sz="2200" i="1">
                            <a:latin typeface="Cambria Math" panose="02040503050406030204" pitchFamily="18" charset="0"/>
                          </a:rPr>
                        </m:ctrlPr>
                      </m:naryPr>
                      <m:sub>
                        <m:r>
                          <m:rPr>
                            <m:brk m:alnAt="7"/>
                          </m:rPr>
                          <a:rPr lang="en-US" sz="2200" i="1">
                            <a:latin typeface="Cambria Math" panose="02040503050406030204" pitchFamily="18" charset="0"/>
                          </a:rPr>
                          <m:t>𝑗</m:t>
                        </m:r>
                        <m:r>
                          <a:rPr lang="en-US" sz="2200" i="1">
                            <a:latin typeface="Cambria Math" panose="02040503050406030204" pitchFamily="18" charset="0"/>
                          </a:rPr>
                          <m:t>∈[</m:t>
                        </m:r>
                        <m:r>
                          <a:rPr lang="en-US" sz="2200" i="1">
                            <a:latin typeface="Cambria Math" panose="02040503050406030204" pitchFamily="18" charset="0"/>
                          </a:rPr>
                          <m:t>𝑡</m:t>
                        </m:r>
                        <m:r>
                          <a:rPr lang="en-US" sz="2200" i="1">
                            <a:latin typeface="Cambria Math" panose="02040503050406030204" pitchFamily="18" charset="0"/>
                          </a:rPr>
                          <m:t>]</m:t>
                        </m:r>
                      </m:sub>
                      <m:sup/>
                      <m:e>
                        <m:sSub>
                          <m:sSubPr>
                            <m:ctrlPr>
                              <a:rPr lang="en-US" sz="2200" i="1">
                                <a:latin typeface="Cambria Math" panose="02040503050406030204" pitchFamily="18" charset="0"/>
                              </a:rPr>
                            </m:ctrlPr>
                          </m:sSubPr>
                          <m:e>
                            <m:r>
                              <a:rPr lang="en-US" sz="2200" i="1">
                                <a:latin typeface="Cambria Math" panose="02040503050406030204" pitchFamily="18" charset="0"/>
                              </a:rPr>
                              <m:t>𝑠</m:t>
                            </m:r>
                          </m:e>
                          <m:sub>
                            <m:sSub>
                              <m:sSubPr>
                                <m:ctrlPr>
                                  <a:rPr lang="en-US" sz="2200" i="1">
                                    <a:latin typeface="Cambria Math" panose="02040503050406030204" pitchFamily="18" charset="0"/>
                                  </a:rPr>
                                </m:ctrlPr>
                              </m:sSubPr>
                              <m:e>
                                <m:r>
                                  <a:rPr lang="en-US" sz="2200" i="1">
                                    <a:latin typeface="Cambria Math" panose="02040503050406030204" pitchFamily="18" charset="0"/>
                                  </a:rPr>
                                  <m:t>𝑖</m:t>
                                </m:r>
                              </m:e>
                              <m:sub>
                                <m:r>
                                  <a:rPr lang="en-US" sz="2200" i="1">
                                    <a:latin typeface="Cambria Math" panose="02040503050406030204" pitchFamily="18" charset="0"/>
                                  </a:rPr>
                                  <m:t>𝑗</m:t>
                                </m:r>
                              </m:sub>
                            </m:sSub>
                          </m:sub>
                        </m:sSub>
                      </m:e>
                    </m:nary>
                  </m:oMath>
                </a14:m>
                <a:endParaRPr lang="en-US" sz="2200" dirty="0"/>
              </a:p>
              <a:p>
                <a:pPr lvl="1">
                  <a:lnSpc>
                    <a:spcPct val="150000"/>
                  </a:lnSpc>
                  <a:buFont typeface="Wingdings" pitchFamily="2" charset="2"/>
                  <a:buChar char="§"/>
                </a:pPr>
                <a:r>
                  <a:rPr lang="en-US" sz="2200" dirty="0"/>
                  <a:t>Return </a:t>
                </a:r>
                <a14:m>
                  <m:oMath xmlns:m="http://schemas.openxmlformats.org/officeDocument/2006/math">
                    <m:r>
                      <a:rPr lang="en-US" sz="2200" i="1">
                        <a:latin typeface="Cambria Math" panose="02040503050406030204" pitchFamily="18" charset="0"/>
                        <a:ea typeface="Cambria Math" panose="02040503050406030204" pitchFamily="18" charset="0"/>
                      </a:rPr>
                      <m:t>𝜎</m:t>
                    </m:r>
                    <m:r>
                      <a:rPr lang="en-US" sz="2200" i="1">
                        <a:latin typeface="Cambria Math" panose="02040503050406030204" pitchFamily="18" charset="0"/>
                        <a:ea typeface="Cambria Math" panose="02040503050406030204" pitchFamily="18" charset="0"/>
                      </a:rPr>
                      <m:t>←( {</m:t>
                    </m:r>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𝑖</m:t>
                        </m:r>
                      </m:e>
                      <m:sub>
                        <m:r>
                          <a:rPr lang="en-US" sz="2200" i="1" smtClean="0">
                            <a:latin typeface="Cambria Math" panose="02040503050406030204" pitchFamily="18" charset="0"/>
                            <a:ea typeface="Cambria Math" panose="02040503050406030204" pitchFamily="18" charset="0"/>
                          </a:rPr>
                          <m:t>1</m:t>
                        </m:r>
                      </m:sub>
                    </m:sSub>
                    <m:r>
                      <a:rPr lang="en-US" sz="2200" i="1" smtClean="0">
                        <a:latin typeface="Cambria Math" panose="02040503050406030204" pitchFamily="18" charset="0"/>
                        <a:ea typeface="Cambria Math" panose="02040503050406030204" pitchFamily="18" charset="0"/>
                      </a:rPr>
                      <m:t>,…, </m:t>
                    </m:r>
                    <m:sSub>
                      <m:sSubPr>
                        <m:ctrlPr>
                          <a:rPr lang="en-US" sz="2200" i="1" smtClean="0">
                            <a:latin typeface="Cambria Math" panose="02040503050406030204" pitchFamily="18" charset="0"/>
                            <a:ea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𝑖</m:t>
                        </m:r>
                      </m:e>
                      <m:sub>
                        <m:r>
                          <a:rPr lang="en-US" sz="2200" i="1" smtClean="0">
                            <a:latin typeface="Cambria Math" panose="02040503050406030204" pitchFamily="18" charset="0"/>
                            <a:ea typeface="Cambria Math" panose="02040503050406030204" pitchFamily="18" charset="0"/>
                          </a:rPr>
                          <m:t>𝑡</m:t>
                        </m:r>
                      </m:sub>
                    </m:sSub>
                    <m:r>
                      <a:rPr lang="en-US" sz="2200" i="1" smtClean="0">
                        <a:latin typeface="Cambria Math" panose="02040503050406030204" pitchFamily="18" charset="0"/>
                        <a:ea typeface="Cambria Math" panose="02040503050406030204" pitchFamily="18" charset="0"/>
                      </a:rPr>
                      <m:t>} , </m:t>
                    </m:r>
                    <m:r>
                      <a:rPr lang="en-US" sz="2200" i="1" smtClean="0">
                        <a:latin typeface="Cambria Math" panose="02040503050406030204" pitchFamily="18" charset="0"/>
                        <a:ea typeface="Cambria Math" panose="02040503050406030204" pitchFamily="18" charset="0"/>
                      </a:rPr>
                      <m:t>𝑐</m:t>
                    </m:r>
                    <m:r>
                      <a:rPr lang="en-US" sz="2200" i="1" smtClean="0">
                        <a:latin typeface="Cambria Math" panose="02040503050406030204" pitchFamily="18" charset="0"/>
                        <a:ea typeface="Cambria Math" panose="02040503050406030204" pitchFamily="18" charset="0"/>
                      </a:rPr>
                      <m:t> , </m:t>
                    </m:r>
                    <m:r>
                      <a:rPr lang="en-US" sz="2200" b="0" i="1" smtClean="0">
                        <a:latin typeface="Cambria Math" panose="02040503050406030204" pitchFamily="18" charset="0"/>
                        <a:ea typeface="Cambria Math" panose="02040503050406030204" pitchFamily="18" charset="0"/>
                      </a:rPr>
                      <m:t>𝑠</m:t>
                    </m:r>
                    <m:r>
                      <a:rPr lang="en-US" sz="2200" i="1" smtClean="0">
                        <a:latin typeface="Cambria Math" panose="02040503050406030204" pitchFamily="18" charset="0"/>
                        <a:ea typeface="Cambria Math" panose="02040503050406030204" pitchFamily="18" charset="0"/>
                      </a:rPr>
                      <m:t>)</m:t>
                    </m:r>
                  </m:oMath>
                </a14:m>
                <a:endParaRPr lang="en-US" sz="2200" dirty="0"/>
              </a:p>
              <a:p>
                <a:pPr marL="114300" indent="0">
                  <a:lnSpc>
                    <a:spcPct val="150000"/>
                  </a:lnSpc>
                  <a:buFont typeface="PT Serif"/>
                  <a:buNone/>
                </a:pPr>
                <a:endParaRPr lang="en-US" sz="2200" dirty="0"/>
              </a:p>
            </p:txBody>
          </p:sp>
        </mc:Choice>
        <mc:Fallback xmlns="">
          <p:sp>
            <p:nvSpPr>
              <p:cNvPr id="4" name="Text Placeholder 2">
                <a:extLst>
                  <a:ext uri="{FF2B5EF4-FFF2-40B4-BE49-F238E27FC236}">
                    <a16:creationId xmlns:a16="http://schemas.microsoft.com/office/drawing/2014/main" id="{1025EDD3-C893-528A-44E7-ADB9CBFAEC48}"/>
                  </a:ext>
                </a:extLst>
              </p:cNvPr>
              <p:cNvSpPr txBox="1">
                <a:spLocks noRot="1" noChangeAspect="1" noMove="1" noResize="1" noEditPoints="1" noAdjustHandles="1" noChangeArrowheads="1" noChangeShapeType="1" noTextEdit="1"/>
              </p:cNvSpPr>
              <p:nvPr/>
            </p:nvSpPr>
            <p:spPr>
              <a:xfrm>
                <a:off x="-62039" y="597127"/>
                <a:ext cx="8795100" cy="4326889"/>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ular Callout 4">
                <a:extLst>
                  <a:ext uri="{FF2B5EF4-FFF2-40B4-BE49-F238E27FC236}">
                    <a16:creationId xmlns:a16="http://schemas.microsoft.com/office/drawing/2014/main" id="{11412EF4-8DAC-872B-EE4C-2AE33C6113F8}"/>
                  </a:ext>
                </a:extLst>
              </p:cNvPr>
              <p:cNvSpPr/>
              <p:nvPr/>
            </p:nvSpPr>
            <p:spPr>
              <a:xfrm>
                <a:off x="4994235" y="2366010"/>
                <a:ext cx="3602665" cy="2439355"/>
              </a:xfrm>
              <a:prstGeom prst="wedgeRoundRectCallout">
                <a:avLst>
                  <a:gd name="adj1" fmla="val -65645"/>
                  <a:gd name="adj2" fmla="val -31541"/>
                  <a:gd name="adj3" fmla="val 16667"/>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spcBef>
                    <a:spcPts val="300"/>
                  </a:spcBef>
                  <a:spcAft>
                    <a:spcPts val="300"/>
                  </a:spcAft>
                </a:pPr>
                <a14:m>
                  <m:oMath xmlns:m="http://schemas.openxmlformats.org/officeDocument/2006/math">
                    <m:sSup>
                      <m:sSupPr>
                        <m:ctrlPr>
                          <a:rPr lang="en-US" sz="2300" b="0" i="1" smtClean="0">
                            <a:solidFill>
                              <a:schemeClr val="bg1"/>
                            </a:solidFill>
                            <a:latin typeface="Cambria Math" panose="02040503050406030204" pitchFamily="18" charset="0"/>
                          </a:rPr>
                        </m:ctrlPr>
                      </m:sSupPr>
                      <m:e>
                        <m:r>
                          <a:rPr lang="en-US" sz="2300" b="0" i="1" smtClean="0">
                            <a:solidFill>
                              <a:schemeClr val="bg1"/>
                            </a:solidFill>
                            <a:latin typeface="Cambria Math" panose="02040503050406030204" pitchFamily="18" charset="0"/>
                          </a:rPr>
                          <m:t>𝑠</m:t>
                        </m:r>
                      </m:e>
                      <m:sup>
                        <m:sSub>
                          <m:sSubPr>
                            <m:ctrlPr>
                              <a:rPr lang="en-US" sz="2300" b="0" i="1" smtClean="0">
                                <a:solidFill>
                                  <a:schemeClr val="bg1"/>
                                </a:solidFill>
                                <a:latin typeface="Cambria Math" panose="02040503050406030204" pitchFamily="18" charset="0"/>
                              </a:rPr>
                            </m:ctrlPr>
                          </m:sSubPr>
                          <m:e>
                            <m:r>
                              <a:rPr lang="en-US" sz="2300" b="0" i="1" smtClean="0">
                                <a:solidFill>
                                  <a:schemeClr val="bg1"/>
                                </a:solidFill>
                                <a:latin typeface="Cambria Math" panose="02040503050406030204" pitchFamily="18" charset="0"/>
                              </a:rPr>
                              <m:t>𝑒</m:t>
                            </m:r>
                          </m:e>
                          <m:sub>
                            <m:r>
                              <a:rPr lang="en-US" sz="2300" b="0" i="1" smtClean="0">
                                <a:solidFill>
                                  <a:schemeClr val="bg1"/>
                                </a:solidFill>
                                <a:latin typeface="Cambria Math" panose="02040503050406030204" pitchFamily="18" charset="0"/>
                              </a:rPr>
                              <m:t>𝐽</m:t>
                            </m:r>
                          </m:sub>
                        </m:sSub>
                      </m:sup>
                    </m:sSup>
                    <m:r>
                      <a:rPr lang="en-US" sz="2300" b="0" i="1" smtClean="0">
                        <a:solidFill>
                          <a:schemeClr val="bg1"/>
                        </a:solidFill>
                        <a:latin typeface="Cambria Math" panose="02040503050406030204" pitchFamily="18" charset="0"/>
                      </a:rPr>
                      <m:t> =</m:t>
                    </m:r>
                  </m:oMath>
                </a14:m>
                <a:r>
                  <a:rPr lang="en-US" sz="2300" dirty="0">
                    <a:solidFill>
                      <a:schemeClr val="bg1"/>
                    </a:solidFill>
                  </a:rPr>
                  <a:t> </a:t>
                </a:r>
                <a14:m>
                  <m:oMath xmlns:m="http://schemas.openxmlformats.org/officeDocument/2006/math">
                    <m:nary>
                      <m:naryPr>
                        <m:chr m:val="∏"/>
                        <m:supHide m:val="on"/>
                        <m:ctrlPr>
                          <a:rPr lang="en-US" sz="2300" i="1">
                            <a:solidFill>
                              <a:schemeClr val="bg1"/>
                            </a:solidFill>
                            <a:latin typeface="Cambria Math" panose="02040503050406030204" pitchFamily="18" charset="0"/>
                          </a:rPr>
                        </m:ctrlPr>
                      </m:naryPr>
                      <m:sub>
                        <m:r>
                          <a:rPr lang="en-US" sz="2300" i="1">
                            <a:solidFill>
                              <a:schemeClr val="bg1"/>
                            </a:solidFill>
                            <a:latin typeface="Cambria Math" panose="02040503050406030204" pitchFamily="18" charset="0"/>
                          </a:rPr>
                          <m:t>𝑖</m:t>
                        </m:r>
                        <m:r>
                          <a:rPr lang="en-US" sz="2300" i="1">
                            <a:solidFill>
                              <a:schemeClr val="bg1"/>
                            </a:solidFill>
                            <a:latin typeface="Cambria Math" panose="02040503050406030204" pitchFamily="18" charset="0"/>
                          </a:rPr>
                          <m:t>∈</m:t>
                        </m:r>
                        <m:r>
                          <a:rPr lang="en-US" sz="2300" i="1">
                            <a:solidFill>
                              <a:schemeClr val="bg1"/>
                            </a:solidFill>
                            <a:latin typeface="Cambria Math" panose="02040503050406030204" pitchFamily="18" charset="0"/>
                          </a:rPr>
                          <m:t>𝐽</m:t>
                        </m:r>
                      </m:sub>
                      <m:sup/>
                      <m:e>
                        <m:sSubSup>
                          <m:sSubSupPr>
                            <m:ctrlPr>
                              <a:rPr lang="en-US" sz="2300" b="0" i="1" smtClean="0">
                                <a:solidFill>
                                  <a:schemeClr val="bg1"/>
                                </a:solidFill>
                                <a:latin typeface="Cambria Math" panose="02040503050406030204" pitchFamily="18" charset="0"/>
                              </a:rPr>
                            </m:ctrlPr>
                          </m:sSubSupPr>
                          <m:e>
                            <m:r>
                              <a:rPr lang="en-US" sz="2300" b="0" i="1" smtClean="0">
                                <a:solidFill>
                                  <a:schemeClr val="bg1"/>
                                </a:solidFill>
                                <a:latin typeface="Cambria Math" panose="02040503050406030204" pitchFamily="18" charset="0"/>
                              </a:rPr>
                              <m:t>𝑠</m:t>
                            </m:r>
                          </m:e>
                          <m:sub>
                            <m:r>
                              <a:rPr lang="en-US" sz="2300" i="1">
                                <a:solidFill>
                                  <a:schemeClr val="bg1"/>
                                </a:solidFill>
                                <a:latin typeface="Cambria Math" panose="02040503050406030204" pitchFamily="18" charset="0"/>
                              </a:rPr>
                              <m:t>𝑖</m:t>
                            </m:r>
                          </m:sub>
                          <m:sup>
                            <m:sSub>
                              <m:sSubPr>
                                <m:ctrlPr>
                                  <a:rPr lang="en-US" sz="2300" b="0" i="1" smtClean="0">
                                    <a:solidFill>
                                      <a:schemeClr val="bg1"/>
                                    </a:solidFill>
                                    <a:latin typeface="Cambria Math" panose="02040503050406030204" pitchFamily="18" charset="0"/>
                                  </a:rPr>
                                </m:ctrlPr>
                              </m:sSubPr>
                              <m:e>
                                <m:r>
                                  <a:rPr lang="en-US" sz="2300" b="0" i="1" smtClean="0">
                                    <a:solidFill>
                                      <a:schemeClr val="bg1"/>
                                    </a:solidFill>
                                    <a:latin typeface="Cambria Math" panose="02040503050406030204" pitchFamily="18" charset="0"/>
                                  </a:rPr>
                                  <m:t>𝑒</m:t>
                                </m:r>
                              </m:e>
                              <m:sub>
                                <m:r>
                                  <a:rPr lang="en-US" sz="2300" b="0" i="1" smtClean="0">
                                    <a:solidFill>
                                      <a:schemeClr val="bg1"/>
                                    </a:solidFill>
                                    <a:latin typeface="Cambria Math" panose="02040503050406030204" pitchFamily="18" charset="0"/>
                                  </a:rPr>
                                  <m:t>𝐽</m:t>
                                </m:r>
                              </m:sub>
                            </m:sSub>
                          </m:sup>
                        </m:sSubSup>
                      </m:e>
                    </m:nary>
                  </m:oMath>
                </a14:m>
                <a:endParaRPr lang="en-US" sz="2300" b="0" i="1" dirty="0">
                  <a:solidFill>
                    <a:schemeClr val="bg1"/>
                  </a:solidFill>
                  <a:latin typeface="Cambria Math" panose="02040503050406030204" pitchFamily="18" charset="0"/>
                </a:endParaRPr>
              </a:p>
              <a:p>
                <a:pPr algn="ctr">
                  <a:lnSpc>
                    <a:spcPct val="140000"/>
                  </a:lnSpc>
                  <a:spcBef>
                    <a:spcPts val="300"/>
                  </a:spcBef>
                  <a:spcAft>
                    <a:spcPts val="300"/>
                  </a:spcAft>
                </a:pPr>
                <a:r>
                  <a:rPr lang="en-US" sz="2300" dirty="0">
                    <a:solidFill>
                      <a:schemeClr val="bg1"/>
                    </a:solidFill>
                  </a:rPr>
                  <a:t>             </a:t>
                </a:r>
                <a14:m>
                  <m:oMath xmlns:m="http://schemas.openxmlformats.org/officeDocument/2006/math">
                    <m:r>
                      <a:rPr lang="en-US" sz="2300" b="0" i="0" smtClean="0">
                        <a:solidFill>
                          <a:schemeClr val="bg1"/>
                        </a:solidFill>
                        <a:latin typeface="Cambria Math" panose="02040503050406030204" pitchFamily="18" charset="0"/>
                      </a:rPr>
                      <m:t>=</m:t>
                    </m:r>
                    <m:nary>
                      <m:naryPr>
                        <m:chr m:val="∏"/>
                        <m:supHide m:val="on"/>
                        <m:ctrlPr>
                          <a:rPr lang="en-US" sz="2300" i="1">
                            <a:solidFill>
                              <a:schemeClr val="bg1"/>
                            </a:solidFill>
                            <a:latin typeface="Cambria Math" panose="02040503050406030204" pitchFamily="18" charset="0"/>
                          </a:rPr>
                        </m:ctrlPr>
                      </m:naryPr>
                      <m:sub>
                        <m:r>
                          <a:rPr lang="en-US" sz="2300" i="1">
                            <a:solidFill>
                              <a:schemeClr val="bg1"/>
                            </a:solidFill>
                            <a:latin typeface="Cambria Math" panose="02040503050406030204" pitchFamily="18" charset="0"/>
                          </a:rPr>
                          <m:t>𝑖</m:t>
                        </m:r>
                        <m:r>
                          <a:rPr lang="en-US" sz="2300" i="1">
                            <a:solidFill>
                              <a:schemeClr val="bg1"/>
                            </a:solidFill>
                            <a:latin typeface="Cambria Math" panose="02040503050406030204" pitchFamily="18" charset="0"/>
                          </a:rPr>
                          <m:t>∈</m:t>
                        </m:r>
                        <m:r>
                          <a:rPr lang="en-US" sz="2300" i="1">
                            <a:solidFill>
                              <a:schemeClr val="bg1"/>
                            </a:solidFill>
                            <a:latin typeface="Cambria Math" panose="02040503050406030204" pitchFamily="18" charset="0"/>
                          </a:rPr>
                          <m:t>𝐽</m:t>
                        </m:r>
                      </m:sub>
                      <m:sup/>
                      <m:e>
                        <m:sSub>
                          <m:sSubPr>
                            <m:ctrlPr>
                              <a:rPr lang="en-US" sz="2300" b="0" i="1" smtClean="0">
                                <a:solidFill>
                                  <a:schemeClr val="bg1"/>
                                </a:solidFill>
                                <a:latin typeface="Cambria Math" panose="02040503050406030204" pitchFamily="18" charset="0"/>
                              </a:rPr>
                            </m:ctrlPr>
                          </m:sSubPr>
                          <m:e>
                            <m:r>
                              <a:rPr lang="en-US" sz="2300" b="0" i="1" smtClean="0">
                                <a:solidFill>
                                  <a:schemeClr val="bg1"/>
                                </a:solidFill>
                                <a:latin typeface="Cambria Math" panose="02040503050406030204" pitchFamily="18" charset="0"/>
                              </a:rPr>
                              <m:t>𝑅</m:t>
                            </m:r>
                          </m:e>
                          <m:sub>
                            <m:r>
                              <a:rPr lang="en-US" sz="2300" b="0" i="1" smtClean="0">
                                <a:solidFill>
                                  <a:schemeClr val="bg1"/>
                                </a:solidFill>
                                <a:latin typeface="Cambria Math" panose="02040503050406030204" pitchFamily="18" charset="0"/>
                              </a:rPr>
                              <m:t>𝑖</m:t>
                            </m:r>
                          </m:sub>
                        </m:sSub>
                      </m:e>
                    </m:nary>
                    <m:sSup>
                      <m:sSupPr>
                        <m:ctrlPr>
                          <a:rPr lang="en-US" sz="2300" i="1">
                            <a:solidFill>
                              <a:schemeClr val="bg1"/>
                            </a:solidFill>
                            <a:latin typeface="Cambria Math" panose="02040503050406030204" pitchFamily="18" charset="0"/>
                          </a:rPr>
                        </m:ctrlPr>
                      </m:sSupPr>
                      <m:e>
                        <m:r>
                          <a:rPr lang="en-US" sz="2300" i="1">
                            <a:solidFill>
                              <a:schemeClr val="bg1"/>
                            </a:solidFill>
                            <a:latin typeface="Cambria Math" panose="02040503050406030204" pitchFamily="18" charset="0"/>
                          </a:rPr>
                          <m:t>𝑌</m:t>
                        </m:r>
                      </m:e>
                      <m:sup>
                        <m:f>
                          <m:fPr>
                            <m:ctrlPr>
                              <a:rPr lang="en-US" sz="2300" i="1">
                                <a:solidFill>
                                  <a:schemeClr val="bg1"/>
                                </a:solidFill>
                                <a:latin typeface="Cambria Math" panose="02040503050406030204" pitchFamily="18" charset="0"/>
                              </a:rPr>
                            </m:ctrlPr>
                          </m:fPr>
                          <m:num>
                            <m:r>
                              <a:rPr lang="en-US" sz="2300" i="1">
                                <a:solidFill>
                                  <a:schemeClr val="bg1"/>
                                </a:solidFill>
                                <a:latin typeface="Cambria Math" panose="02040503050406030204" pitchFamily="18" charset="0"/>
                              </a:rPr>
                              <m:t>𝑐</m:t>
                            </m:r>
                            <m:sSub>
                              <m:sSubPr>
                                <m:ctrlPr>
                                  <a:rPr lang="en-US" sz="2300" i="1">
                                    <a:solidFill>
                                      <a:schemeClr val="bg1"/>
                                    </a:solidFill>
                                    <a:latin typeface="Cambria Math" panose="02040503050406030204" pitchFamily="18" charset="0"/>
                                  </a:rPr>
                                </m:ctrlPr>
                              </m:sSubPr>
                              <m:e>
                                <m:r>
                                  <a:rPr lang="en-US" sz="2300" i="1">
                                    <a:solidFill>
                                      <a:schemeClr val="bg1"/>
                                    </a:solidFill>
                                    <a:latin typeface="Cambria Math" panose="02040503050406030204" pitchFamily="18" charset="0"/>
                                  </a:rPr>
                                  <m:t> </m:t>
                                </m:r>
                                <m:r>
                                  <a:rPr lang="en-US" sz="2300" i="1">
                                    <a:solidFill>
                                      <a:schemeClr val="bg1"/>
                                    </a:solidFill>
                                    <a:latin typeface="Cambria Math" panose="02040503050406030204" pitchFamily="18" charset="0"/>
                                  </a:rPr>
                                  <m:t>𝑒</m:t>
                                </m:r>
                              </m:e>
                              <m:sub>
                                <m:r>
                                  <a:rPr lang="en-US" sz="2300" i="1">
                                    <a:solidFill>
                                      <a:schemeClr val="bg1"/>
                                    </a:solidFill>
                                    <a:latin typeface="Cambria Math" panose="02040503050406030204" pitchFamily="18" charset="0"/>
                                  </a:rPr>
                                  <m:t>𝐽</m:t>
                                </m:r>
                              </m:sub>
                            </m:sSub>
                          </m:num>
                          <m:den>
                            <m:sSub>
                              <m:sSubPr>
                                <m:ctrlPr>
                                  <a:rPr lang="en-US" sz="2300" i="1">
                                    <a:solidFill>
                                      <a:schemeClr val="bg1"/>
                                    </a:solidFill>
                                    <a:latin typeface="Cambria Math" panose="02040503050406030204" pitchFamily="18" charset="0"/>
                                  </a:rPr>
                                </m:ctrlPr>
                              </m:sSubPr>
                              <m:e>
                                <m:r>
                                  <a:rPr lang="en-US" sz="2300" i="1">
                                    <a:solidFill>
                                      <a:schemeClr val="bg1"/>
                                    </a:solidFill>
                                    <a:latin typeface="Cambria Math" panose="02040503050406030204" pitchFamily="18" charset="0"/>
                                  </a:rPr>
                                  <m:t>𝑒</m:t>
                                </m:r>
                              </m:e>
                              <m:sub>
                                <m:r>
                                  <a:rPr lang="en-US" sz="2300" i="1">
                                    <a:solidFill>
                                      <a:schemeClr val="bg1"/>
                                    </a:solidFill>
                                    <a:latin typeface="Cambria Math" panose="02040503050406030204" pitchFamily="18" charset="0"/>
                                  </a:rPr>
                                  <m:t>𝑖</m:t>
                                </m:r>
                              </m:sub>
                            </m:sSub>
                          </m:den>
                        </m:f>
                      </m:sup>
                    </m:sSup>
                    <m:r>
                      <a:rPr lang="en-US" sz="2300" b="0" i="1" smtClean="0">
                        <a:solidFill>
                          <a:schemeClr val="bg1"/>
                        </a:solidFill>
                        <a:latin typeface="Cambria Math" panose="02040503050406030204" pitchFamily="18" charset="0"/>
                      </a:rPr>
                      <m:t> </m:t>
                    </m:r>
                  </m:oMath>
                </a14:m>
                <a:r>
                  <a:rPr lang="en-US" sz="2300" b="0" i="1" dirty="0">
                    <a:solidFill>
                      <a:schemeClr val="bg1"/>
                    </a:solidFill>
                    <a:latin typeface="Cambria Math" panose="02040503050406030204" pitchFamily="18" charset="0"/>
                  </a:rPr>
                  <a:t>     </a:t>
                </a:r>
                <a:endParaRPr lang="en-US" sz="2300" i="1" dirty="0">
                  <a:solidFill>
                    <a:schemeClr val="bg1"/>
                  </a:solidFill>
                  <a:latin typeface="Cambria Math" panose="02040503050406030204" pitchFamily="18" charset="0"/>
                </a:endParaRPr>
              </a:p>
              <a:p>
                <a:pPr algn="ctr">
                  <a:lnSpc>
                    <a:spcPct val="140000"/>
                  </a:lnSpc>
                  <a:spcBef>
                    <a:spcPts val="300"/>
                  </a:spcBef>
                  <a:spcAft>
                    <a:spcPts val="300"/>
                  </a:spcAft>
                </a:pPr>
                <a:r>
                  <a:rPr lang="en-US" sz="2300" i="1" dirty="0">
                    <a:solidFill>
                      <a:schemeClr val="bg1"/>
                    </a:solidFill>
                    <a:latin typeface="Cambria Math" panose="02040503050406030204" pitchFamily="18" charset="0"/>
                  </a:rPr>
                  <a:t>                 </a:t>
                </a:r>
                <a14:m>
                  <m:oMath xmlns:m="http://schemas.openxmlformats.org/officeDocument/2006/math">
                    <m:r>
                      <a:rPr lang="en-US" sz="2300" b="0" i="1" smtClean="0">
                        <a:solidFill>
                          <a:schemeClr val="bg1"/>
                        </a:solidFill>
                        <a:latin typeface="Cambria Math" panose="02040503050406030204" pitchFamily="18" charset="0"/>
                      </a:rPr>
                      <m:t>=</m:t>
                    </m:r>
                    <m:r>
                      <a:rPr lang="en-US" sz="2300" b="0" i="1" smtClean="0">
                        <a:solidFill>
                          <a:schemeClr val="bg1"/>
                        </a:solidFill>
                        <a:latin typeface="Cambria Math" panose="02040503050406030204" pitchFamily="18" charset="0"/>
                      </a:rPr>
                      <m:t>𝑅</m:t>
                    </m:r>
                    <m:sSup>
                      <m:sSupPr>
                        <m:ctrlPr>
                          <a:rPr lang="en-US" sz="2300" i="1">
                            <a:solidFill>
                              <a:schemeClr val="bg1"/>
                            </a:solidFill>
                            <a:latin typeface="Cambria Math" panose="02040503050406030204" pitchFamily="18" charset="0"/>
                            <a:ea typeface="Cambria Math" panose="02040503050406030204" pitchFamily="18" charset="0"/>
                          </a:rPr>
                        </m:ctrlPr>
                      </m:sSupPr>
                      <m:e>
                        <m:r>
                          <a:rPr lang="en-US" sz="2300" i="1">
                            <a:solidFill>
                              <a:schemeClr val="bg1"/>
                            </a:solidFill>
                            <a:latin typeface="Cambria Math" panose="02040503050406030204" pitchFamily="18" charset="0"/>
                            <a:ea typeface="Cambria Math" panose="02040503050406030204" pitchFamily="18" charset="0"/>
                          </a:rPr>
                          <m:t>𝑌</m:t>
                        </m:r>
                      </m:e>
                      <m:sup>
                        <m:r>
                          <a:rPr lang="en-US" sz="2300" i="1">
                            <a:solidFill>
                              <a:schemeClr val="bg1"/>
                            </a:solidFill>
                            <a:latin typeface="Cambria Math" panose="02040503050406030204" pitchFamily="18" charset="0"/>
                            <a:ea typeface="Cambria Math" panose="02040503050406030204" pitchFamily="18" charset="0"/>
                          </a:rPr>
                          <m:t>𝑐</m:t>
                        </m:r>
                        <m:r>
                          <a:rPr lang="en-US" sz="2300" i="1">
                            <a:solidFill>
                              <a:schemeClr val="bg1"/>
                            </a:solidFill>
                            <a:latin typeface="Cambria Math" panose="02040503050406030204" pitchFamily="18" charset="0"/>
                            <a:ea typeface="Cambria Math" panose="02040503050406030204" pitchFamily="18" charset="0"/>
                          </a:rPr>
                          <m:t> </m:t>
                        </m:r>
                        <m:nary>
                          <m:naryPr>
                            <m:chr m:val="∑"/>
                            <m:supHide m:val="on"/>
                            <m:ctrlPr>
                              <a:rPr lang="en-US" sz="2300" i="1">
                                <a:solidFill>
                                  <a:schemeClr val="bg1"/>
                                </a:solidFill>
                                <a:latin typeface="Cambria Math" panose="02040503050406030204" pitchFamily="18" charset="0"/>
                                <a:ea typeface="Cambria Math" panose="02040503050406030204" pitchFamily="18" charset="0"/>
                              </a:rPr>
                            </m:ctrlPr>
                          </m:naryPr>
                          <m:sub>
                            <m:r>
                              <m:rPr>
                                <m:brk m:alnAt="7"/>
                              </m:rPr>
                              <a:rPr lang="en-US" sz="2300" i="1">
                                <a:solidFill>
                                  <a:schemeClr val="bg1"/>
                                </a:solidFill>
                                <a:latin typeface="Cambria Math" panose="02040503050406030204" pitchFamily="18" charset="0"/>
                                <a:ea typeface="Cambria Math" panose="02040503050406030204" pitchFamily="18" charset="0"/>
                              </a:rPr>
                              <m:t> </m:t>
                            </m:r>
                            <m:r>
                              <a:rPr lang="en-US" sz="2300" i="1">
                                <a:solidFill>
                                  <a:schemeClr val="bg1"/>
                                </a:solidFill>
                                <a:latin typeface="Cambria Math" panose="02040503050406030204" pitchFamily="18" charset="0"/>
                                <a:ea typeface="Cambria Math" panose="02040503050406030204" pitchFamily="18" charset="0"/>
                              </a:rPr>
                              <m:t>𝑖</m:t>
                            </m:r>
                            <m:r>
                              <a:rPr lang="en-US" sz="2300" i="1">
                                <a:solidFill>
                                  <a:schemeClr val="bg1"/>
                                </a:solidFill>
                                <a:latin typeface="Cambria Math" panose="02040503050406030204" pitchFamily="18" charset="0"/>
                                <a:ea typeface="Cambria Math" panose="02040503050406030204" pitchFamily="18" charset="0"/>
                              </a:rPr>
                              <m:t> ∈ </m:t>
                            </m:r>
                            <m:r>
                              <a:rPr lang="en-US" sz="2300" i="1">
                                <a:solidFill>
                                  <a:schemeClr val="bg1"/>
                                </a:solidFill>
                                <a:latin typeface="Cambria Math" panose="02040503050406030204" pitchFamily="18" charset="0"/>
                                <a:ea typeface="Cambria Math" panose="02040503050406030204" pitchFamily="18" charset="0"/>
                              </a:rPr>
                              <m:t>𝐽</m:t>
                            </m:r>
                          </m:sub>
                          <m:sup/>
                          <m:e>
                            <m:r>
                              <a:rPr lang="en-US" sz="2300" i="1">
                                <a:solidFill>
                                  <a:schemeClr val="bg1"/>
                                </a:solidFill>
                                <a:latin typeface="Cambria Math" panose="02040503050406030204" pitchFamily="18" charset="0"/>
                                <a:ea typeface="Cambria Math" panose="02040503050406030204" pitchFamily="18" charset="0"/>
                              </a:rPr>
                              <m:t> </m:t>
                            </m:r>
                            <m:f>
                              <m:fPr>
                                <m:ctrlPr>
                                  <a:rPr lang="en-US" sz="2300" i="1">
                                    <a:solidFill>
                                      <a:schemeClr val="bg1"/>
                                    </a:solidFill>
                                    <a:latin typeface="Cambria Math" panose="02040503050406030204" pitchFamily="18" charset="0"/>
                                    <a:ea typeface="Cambria Math" panose="02040503050406030204" pitchFamily="18" charset="0"/>
                                  </a:rPr>
                                </m:ctrlPr>
                              </m:fPr>
                              <m:num>
                                <m:sSub>
                                  <m:sSubPr>
                                    <m:ctrlPr>
                                      <a:rPr lang="en-US" sz="2300" i="1">
                                        <a:solidFill>
                                          <a:schemeClr val="bg1"/>
                                        </a:solidFill>
                                        <a:latin typeface="Cambria Math" panose="02040503050406030204" pitchFamily="18" charset="0"/>
                                        <a:ea typeface="Cambria Math" panose="02040503050406030204" pitchFamily="18" charset="0"/>
                                      </a:rPr>
                                    </m:ctrlPr>
                                  </m:sSubPr>
                                  <m:e>
                                    <m:r>
                                      <a:rPr lang="en-US" sz="2300" i="1">
                                        <a:solidFill>
                                          <a:schemeClr val="bg1"/>
                                        </a:solidFill>
                                        <a:latin typeface="Cambria Math" panose="02040503050406030204" pitchFamily="18" charset="0"/>
                                        <a:ea typeface="Cambria Math" panose="02040503050406030204" pitchFamily="18" charset="0"/>
                                      </a:rPr>
                                      <m:t>𝑒</m:t>
                                    </m:r>
                                  </m:e>
                                  <m:sub>
                                    <m:r>
                                      <a:rPr lang="en-US" sz="2300" i="1">
                                        <a:solidFill>
                                          <a:schemeClr val="bg1"/>
                                        </a:solidFill>
                                        <a:latin typeface="Cambria Math" panose="02040503050406030204" pitchFamily="18" charset="0"/>
                                        <a:ea typeface="Cambria Math" panose="02040503050406030204" pitchFamily="18" charset="0"/>
                                      </a:rPr>
                                      <m:t>𝐽</m:t>
                                    </m:r>
                                  </m:sub>
                                </m:sSub>
                              </m:num>
                              <m:den>
                                <m:sSub>
                                  <m:sSubPr>
                                    <m:ctrlPr>
                                      <a:rPr lang="en-US" sz="2300" i="1">
                                        <a:solidFill>
                                          <a:schemeClr val="bg1"/>
                                        </a:solidFill>
                                        <a:latin typeface="Cambria Math" panose="02040503050406030204" pitchFamily="18" charset="0"/>
                                        <a:ea typeface="Cambria Math" panose="02040503050406030204" pitchFamily="18" charset="0"/>
                                      </a:rPr>
                                    </m:ctrlPr>
                                  </m:sSubPr>
                                  <m:e>
                                    <m:r>
                                      <a:rPr lang="en-US" sz="2300" i="1">
                                        <a:solidFill>
                                          <a:schemeClr val="bg1"/>
                                        </a:solidFill>
                                        <a:latin typeface="Cambria Math" panose="02040503050406030204" pitchFamily="18" charset="0"/>
                                        <a:ea typeface="Cambria Math" panose="02040503050406030204" pitchFamily="18" charset="0"/>
                                      </a:rPr>
                                      <m:t>𝑒</m:t>
                                    </m:r>
                                  </m:e>
                                  <m:sub>
                                    <m:r>
                                      <a:rPr lang="en-US" sz="2300" i="1">
                                        <a:solidFill>
                                          <a:schemeClr val="bg1"/>
                                        </a:solidFill>
                                        <a:latin typeface="Cambria Math" panose="02040503050406030204" pitchFamily="18" charset="0"/>
                                        <a:ea typeface="Cambria Math" panose="02040503050406030204" pitchFamily="18" charset="0"/>
                                      </a:rPr>
                                      <m:t>𝑖</m:t>
                                    </m:r>
                                  </m:sub>
                                </m:sSub>
                              </m:den>
                            </m:f>
                          </m:e>
                        </m:nary>
                        <m:r>
                          <a:rPr lang="en-US" sz="2300" i="1">
                            <a:solidFill>
                              <a:schemeClr val="bg1"/>
                            </a:solidFill>
                            <a:latin typeface="Cambria Math" panose="02040503050406030204" pitchFamily="18" charset="0"/>
                            <a:ea typeface="Cambria Math" panose="02040503050406030204" pitchFamily="18" charset="0"/>
                          </a:rPr>
                          <m:t>   </m:t>
                        </m:r>
                      </m:sup>
                    </m:sSup>
                  </m:oMath>
                </a14:m>
                <a:r>
                  <a:rPr lang="en-US" sz="2300" b="0" i="1" dirty="0">
                    <a:solidFill>
                      <a:schemeClr val="bg1"/>
                    </a:solidFill>
                    <a:latin typeface="Cambria Math" panose="02040503050406030204" pitchFamily="18" charset="0"/>
                  </a:rPr>
                  <a:t> </a:t>
                </a:r>
              </a:p>
            </p:txBody>
          </p:sp>
        </mc:Choice>
        <mc:Fallback xmlns="">
          <p:sp>
            <p:nvSpPr>
              <p:cNvPr id="5" name="Rounded Rectangular Callout 4">
                <a:extLst>
                  <a:ext uri="{FF2B5EF4-FFF2-40B4-BE49-F238E27FC236}">
                    <a16:creationId xmlns:a16="http://schemas.microsoft.com/office/drawing/2014/main" id="{11412EF4-8DAC-872B-EE4C-2AE33C6113F8}"/>
                  </a:ext>
                </a:extLst>
              </p:cNvPr>
              <p:cNvSpPr>
                <a:spLocks noRot="1" noChangeAspect="1" noMove="1" noResize="1" noEditPoints="1" noAdjustHandles="1" noChangeArrowheads="1" noChangeShapeType="1" noTextEdit="1"/>
              </p:cNvSpPr>
              <p:nvPr/>
            </p:nvSpPr>
            <p:spPr>
              <a:xfrm>
                <a:off x="4994235" y="2366010"/>
                <a:ext cx="3602665" cy="2439355"/>
              </a:xfrm>
              <a:prstGeom prst="wedgeRoundRectCallout">
                <a:avLst>
                  <a:gd name="adj1" fmla="val -65645"/>
                  <a:gd name="adj2" fmla="val -31541"/>
                  <a:gd name="adj3" fmla="val 16667"/>
                </a:avLst>
              </a:prstGeom>
              <a:blipFill>
                <a:blip r:embed="rId4"/>
                <a:stretch>
                  <a:fillRect t="-13333" b="-13846"/>
                </a:stretch>
              </a:blipFill>
              <a:ln>
                <a:solidFill>
                  <a:schemeClr val="accent1">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74522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040F-DBD1-8A86-C4C9-1BF1FA7D88F6}"/>
              </a:ext>
            </a:extLst>
          </p:cNvPr>
          <p:cNvSpPr>
            <a:spLocks noGrp="1"/>
          </p:cNvSpPr>
          <p:nvPr>
            <p:ph type="title"/>
          </p:nvPr>
        </p:nvSpPr>
        <p:spPr/>
        <p:txBody>
          <a:bodyPr>
            <a:normAutofit fontScale="90000"/>
          </a:bodyPr>
          <a:lstStyle/>
          <a:p>
            <a:r>
              <a:rPr lang="en-US" dirty="0"/>
              <a:t>RSA-ATS: Short public keys and efficient DKG</a:t>
            </a:r>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1025EDD3-C893-528A-44E7-ADB9CBFAEC48}"/>
                  </a:ext>
                </a:extLst>
              </p:cNvPr>
              <p:cNvSpPr txBox="1">
                <a:spLocks/>
              </p:cNvSpPr>
              <p:nvPr/>
            </p:nvSpPr>
            <p:spPr>
              <a:xfrm>
                <a:off x="14163" y="564469"/>
                <a:ext cx="8795100" cy="43268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T Serif"/>
                  <a:buChar char="●"/>
                  <a:defRPr sz="1800" b="0" i="0" u="none" strike="noStrike" cap="none">
                    <a:solidFill>
                      <a:schemeClr val="dk2"/>
                    </a:solidFill>
                    <a:latin typeface="PT Serif"/>
                    <a:ea typeface="PT Serif"/>
                    <a:cs typeface="PT Serif"/>
                    <a:sym typeface="PT Serif"/>
                  </a:defRPr>
                </a:lvl1pPr>
                <a:lvl2pPr marL="914400" marR="0" lvl="1"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2pPr>
                <a:lvl3pPr marL="1371600" marR="0" lvl="2"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3pPr>
                <a:lvl4pPr marL="1828800" marR="0" lvl="3"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4pPr>
                <a:lvl5pPr marL="2286000" marR="0" lvl="4"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5pPr>
                <a:lvl6pPr marL="2743200" marR="0" lvl="5"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6pPr>
                <a:lvl7pPr marL="3200400" marR="0" lvl="6"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7pPr>
                <a:lvl8pPr marL="3657600" marR="0" lvl="7"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8pPr>
                <a:lvl9pPr marL="4114800" marR="0" lvl="8" indent="-317500" algn="l" rtl="0">
                  <a:lnSpc>
                    <a:spcPct val="115000"/>
                  </a:lnSpc>
                  <a:spcBef>
                    <a:spcPts val="0"/>
                  </a:spcBef>
                  <a:spcAft>
                    <a:spcPts val="0"/>
                  </a:spcAft>
                  <a:buClr>
                    <a:schemeClr val="dk2"/>
                  </a:buClr>
                  <a:buSzPts val="1400"/>
                  <a:buFont typeface="PT Serif"/>
                  <a:buChar char="■"/>
                  <a:defRPr sz="1400" b="0" i="0" u="none" strike="noStrike" cap="none">
                    <a:solidFill>
                      <a:schemeClr val="dk2"/>
                    </a:solidFill>
                    <a:latin typeface="PT Serif"/>
                    <a:ea typeface="PT Serif"/>
                    <a:cs typeface="PT Serif"/>
                    <a:sym typeface="PT Serif"/>
                  </a:defRPr>
                </a:lvl9pPr>
              </a:lstStyle>
              <a:p>
                <a:pPr marL="114300" indent="0">
                  <a:lnSpc>
                    <a:spcPct val="150000"/>
                  </a:lnSpc>
                  <a:buFont typeface="PT Serif"/>
                  <a:buNone/>
                </a:pPr>
                <a:r>
                  <a:rPr lang="en-US" sz="2200" b="1" dirty="0">
                    <a:solidFill>
                      <a:schemeClr val="bg2"/>
                    </a:solidFill>
                  </a:rPr>
                  <a:t>Verify(</a:t>
                </a:r>
                <a14:m>
                  <m:oMath xmlns:m="http://schemas.openxmlformats.org/officeDocument/2006/math">
                    <m:r>
                      <a:rPr lang="en-US" sz="2200" b="1" smtClean="0">
                        <a:solidFill>
                          <a:schemeClr val="bg2"/>
                        </a:solidFill>
                        <a:latin typeface="Cambria Math" panose="02040503050406030204" pitchFamily="18" charset="0"/>
                      </a:rPr>
                      <m:t> </m:t>
                    </m:r>
                    <m:r>
                      <a:rPr lang="en-US" sz="2200" b="1" i="1" smtClean="0">
                        <a:solidFill>
                          <a:schemeClr val="bg2"/>
                        </a:solidFill>
                        <a:latin typeface="Cambria Math" panose="02040503050406030204" pitchFamily="18" charset="0"/>
                      </a:rPr>
                      <m:t>𝒑𝒌</m:t>
                    </m:r>
                    <m:r>
                      <a:rPr lang="en-US" sz="2200" b="1" i="1" smtClean="0">
                        <a:solidFill>
                          <a:schemeClr val="bg2"/>
                        </a:solidFill>
                        <a:latin typeface="Cambria Math" panose="02040503050406030204" pitchFamily="18" charset="0"/>
                      </a:rPr>
                      <m:t> , </m:t>
                    </m:r>
                    <m:r>
                      <a:rPr lang="en-US" sz="2200" b="1" i="1" smtClean="0">
                        <a:solidFill>
                          <a:schemeClr val="bg2"/>
                        </a:solidFill>
                        <a:latin typeface="Cambria Math" panose="02040503050406030204" pitchFamily="18" charset="0"/>
                      </a:rPr>
                      <m:t>𝒎</m:t>
                    </m:r>
                    <m:r>
                      <a:rPr lang="en-US" sz="2200" b="1" i="1" smtClean="0">
                        <a:solidFill>
                          <a:schemeClr val="bg2"/>
                        </a:solidFill>
                        <a:latin typeface="Cambria Math" panose="02040503050406030204" pitchFamily="18" charset="0"/>
                      </a:rPr>
                      <m:t> , </m:t>
                    </m:r>
                    <m:r>
                      <a:rPr lang="en-US" sz="2200" b="1" i="1" smtClean="0">
                        <a:solidFill>
                          <a:schemeClr val="bg2"/>
                        </a:solidFill>
                        <a:latin typeface="Cambria Math" panose="02040503050406030204" pitchFamily="18" charset="0"/>
                      </a:rPr>
                      <m:t>𝝈</m:t>
                    </m:r>
                    <m:r>
                      <a:rPr lang="en-US" sz="2200" b="1" i="1" smtClean="0">
                        <a:solidFill>
                          <a:schemeClr val="bg2"/>
                        </a:solidFill>
                        <a:latin typeface="Cambria Math" panose="02040503050406030204" pitchFamily="18" charset="0"/>
                      </a:rPr>
                      <m:t> </m:t>
                    </m:r>
                  </m:oMath>
                </a14:m>
                <a:r>
                  <a:rPr lang="en-US" sz="2200" b="1" dirty="0">
                    <a:solidFill>
                      <a:schemeClr val="bg2"/>
                    </a:solidFill>
                  </a:rPr>
                  <a:t>) :</a:t>
                </a:r>
              </a:p>
              <a:p>
                <a:pPr lvl="1">
                  <a:lnSpc>
                    <a:spcPct val="150000"/>
                  </a:lnSpc>
                  <a:buFont typeface="Wingdings" pitchFamily="2" charset="2"/>
                  <a:buChar char="§"/>
                </a:pPr>
                <a:r>
                  <a:rPr lang="en-US" sz="2200" dirty="0">
                    <a:solidFill>
                      <a:schemeClr val="bg2"/>
                    </a:solidFill>
                  </a:rPr>
                  <a:t>Note </a:t>
                </a:r>
                <a14:m>
                  <m:oMath xmlns:m="http://schemas.openxmlformats.org/officeDocument/2006/math">
                    <m:r>
                      <a:rPr lang="en-US" sz="2200" i="1" smtClean="0">
                        <a:solidFill>
                          <a:schemeClr val="bg2"/>
                        </a:solidFill>
                        <a:latin typeface="Cambria Math" panose="02040503050406030204" pitchFamily="18" charset="0"/>
                      </a:rPr>
                      <m:t>𝑝𝑘</m:t>
                    </m:r>
                    <m:r>
                      <a:rPr lang="en-US" sz="2200" i="1" smtClean="0">
                        <a:solidFill>
                          <a:schemeClr val="bg2"/>
                        </a:solidFill>
                        <a:latin typeface="Cambria Math" panose="02040503050406030204" pitchFamily="18" charset="0"/>
                      </a:rPr>
                      <m:t>=</m:t>
                    </m:r>
                    <m:d>
                      <m:dPr>
                        <m:ctrlPr>
                          <a:rPr lang="en-US" sz="2200" i="1" smtClean="0">
                            <a:solidFill>
                              <a:schemeClr val="bg2"/>
                            </a:solidFill>
                            <a:latin typeface="Cambria Math" panose="02040503050406030204" pitchFamily="18" charset="0"/>
                          </a:rPr>
                        </m:ctrlPr>
                      </m:dPr>
                      <m:e>
                        <m:r>
                          <a:rPr lang="en-US" sz="2200" i="1">
                            <a:solidFill>
                              <a:schemeClr val="bg2"/>
                            </a:solidFill>
                            <a:latin typeface="Cambria Math" panose="02040503050406030204" pitchFamily="18" charset="0"/>
                          </a:rPr>
                          <m:t>𝑛</m:t>
                        </m:r>
                        <m:r>
                          <a:rPr lang="en-US" sz="2200" i="1">
                            <a:solidFill>
                              <a:schemeClr val="bg2"/>
                            </a:solidFill>
                            <a:latin typeface="Cambria Math" panose="02040503050406030204" pitchFamily="18" charset="0"/>
                          </a:rPr>
                          <m:t> , </m:t>
                        </m:r>
                        <m:r>
                          <a:rPr lang="en-US" sz="2200" i="1">
                            <a:solidFill>
                              <a:schemeClr val="bg2"/>
                            </a:solidFill>
                            <a:latin typeface="Cambria Math" panose="02040503050406030204" pitchFamily="18" charset="0"/>
                          </a:rPr>
                          <m:t>𝑡</m:t>
                        </m:r>
                        <m:r>
                          <a:rPr lang="en-US" sz="2200" i="1">
                            <a:solidFill>
                              <a:schemeClr val="bg2"/>
                            </a:solidFill>
                            <a:latin typeface="Cambria Math" panose="02040503050406030204" pitchFamily="18" charset="0"/>
                          </a:rPr>
                          <m:t>, </m:t>
                        </m:r>
                        <m:r>
                          <a:rPr lang="en-US" sz="2200" i="1">
                            <a:solidFill>
                              <a:schemeClr val="bg2"/>
                            </a:solidFill>
                            <a:latin typeface="Cambria Math" panose="02040503050406030204" pitchFamily="18" charset="0"/>
                          </a:rPr>
                          <m:t>𝑁</m:t>
                        </m:r>
                        <m:r>
                          <a:rPr lang="en-US" sz="2200" i="1">
                            <a:solidFill>
                              <a:schemeClr val="bg2"/>
                            </a:solidFill>
                            <a:latin typeface="Cambria Math" panose="02040503050406030204" pitchFamily="18" charset="0"/>
                          </a:rPr>
                          <m:t>, </m:t>
                        </m:r>
                        <m:r>
                          <a:rPr lang="en-US" sz="2200" b="0" i="1" smtClean="0">
                            <a:solidFill>
                              <a:schemeClr val="bg2"/>
                            </a:solidFill>
                            <a:latin typeface="Cambria Math" panose="02040503050406030204" pitchFamily="18" charset="0"/>
                          </a:rPr>
                          <m:t>𝑌</m:t>
                        </m:r>
                      </m:e>
                    </m:d>
                    <m:r>
                      <a:rPr lang="en-US" sz="2200" i="1" smtClean="0">
                        <a:solidFill>
                          <a:schemeClr val="bg2"/>
                        </a:solidFill>
                        <a:latin typeface="Cambria Math" panose="02040503050406030204" pitchFamily="18" charset="0"/>
                      </a:rPr>
                      <m:t> ,</m:t>
                    </m:r>
                    <m:r>
                      <a:rPr lang="en-US" sz="2200" i="1">
                        <a:solidFill>
                          <a:schemeClr val="bg2"/>
                        </a:solidFill>
                        <a:latin typeface="Cambria Math" panose="02040503050406030204" pitchFamily="18" charset="0"/>
                        <a:ea typeface="Cambria Math" panose="02040503050406030204" pitchFamily="18" charset="0"/>
                      </a:rPr>
                      <m:t>𝜎</m:t>
                    </m:r>
                    <m:r>
                      <a:rPr lang="en-US" sz="2200" smtClean="0">
                        <a:solidFill>
                          <a:schemeClr val="bg2"/>
                        </a:solidFill>
                        <a:latin typeface="Cambria Math" panose="02040503050406030204" pitchFamily="18" charset="0"/>
                        <a:ea typeface="Cambria Math" panose="02040503050406030204" pitchFamily="18" charset="0"/>
                      </a:rPr>
                      <m:t>=</m:t>
                    </m:r>
                    <m:r>
                      <a:rPr lang="en-US" sz="2200" i="1" smtClean="0">
                        <a:solidFill>
                          <a:schemeClr val="bg2"/>
                        </a:solidFill>
                        <a:latin typeface="Cambria Math" panose="02040503050406030204" pitchFamily="18" charset="0"/>
                        <a:ea typeface="Cambria Math" panose="02040503050406030204" pitchFamily="18" charset="0"/>
                      </a:rPr>
                      <m:t>(</m:t>
                    </m:r>
                    <m:r>
                      <a:rPr lang="en-US" sz="2200" b="0" i="1" smtClean="0">
                        <a:solidFill>
                          <a:schemeClr val="bg2"/>
                        </a:solidFill>
                        <a:latin typeface="Cambria Math" panose="02040503050406030204" pitchFamily="18" charset="0"/>
                        <a:ea typeface="Cambria Math" panose="02040503050406030204" pitchFamily="18" charset="0"/>
                      </a:rPr>
                      <m:t> </m:t>
                    </m:r>
                    <m:r>
                      <a:rPr lang="en-US" sz="2200" i="1" smtClean="0">
                        <a:solidFill>
                          <a:schemeClr val="bg2"/>
                        </a:solidFill>
                        <a:latin typeface="Cambria Math" panose="02040503050406030204" pitchFamily="18" charset="0"/>
                        <a:ea typeface="Cambria Math" panose="02040503050406030204" pitchFamily="18" charset="0"/>
                      </a:rPr>
                      <m:t>𝐽</m:t>
                    </m:r>
                    <m:r>
                      <a:rPr lang="en-US" sz="2200" i="1" smtClean="0">
                        <a:solidFill>
                          <a:schemeClr val="bg2"/>
                        </a:solidFill>
                        <a:latin typeface="Cambria Math" panose="02040503050406030204" pitchFamily="18" charset="0"/>
                        <a:ea typeface="Cambria Math" panose="02040503050406030204" pitchFamily="18" charset="0"/>
                      </a:rPr>
                      <m:t> , </m:t>
                    </m:r>
                    <m:r>
                      <a:rPr lang="en-US" sz="2200" i="1" smtClean="0">
                        <a:solidFill>
                          <a:schemeClr val="bg2"/>
                        </a:solidFill>
                        <a:latin typeface="Cambria Math" panose="02040503050406030204" pitchFamily="18" charset="0"/>
                        <a:ea typeface="Cambria Math" panose="02040503050406030204" pitchFamily="18" charset="0"/>
                      </a:rPr>
                      <m:t>𝑐</m:t>
                    </m:r>
                    <m:r>
                      <a:rPr lang="en-US" sz="2200" i="1" smtClean="0">
                        <a:solidFill>
                          <a:schemeClr val="bg2"/>
                        </a:solidFill>
                        <a:latin typeface="Cambria Math" panose="02040503050406030204" pitchFamily="18" charset="0"/>
                        <a:ea typeface="Cambria Math" panose="02040503050406030204" pitchFamily="18" charset="0"/>
                      </a:rPr>
                      <m:t> , </m:t>
                    </m:r>
                    <m:r>
                      <a:rPr lang="en-US" sz="2200" i="1" smtClean="0">
                        <a:solidFill>
                          <a:schemeClr val="bg2"/>
                        </a:solidFill>
                        <a:latin typeface="Cambria Math" panose="02040503050406030204" pitchFamily="18" charset="0"/>
                        <a:ea typeface="Cambria Math" panose="02040503050406030204" pitchFamily="18" charset="0"/>
                      </a:rPr>
                      <m:t>𝑠</m:t>
                    </m:r>
                    <m:r>
                      <a:rPr lang="en-US" sz="2200" i="1" smtClean="0">
                        <a:solidFill>
                          <a:schemeClr val="bg2"/>
                        </a:solidFill>
                        <a:latin typeface="Cambria Math" panose="02040503050406030204" pitchFamily="18" charset="0"/>
                        <a:ea typeface="Cambria Math" panose="02040503050406030204" pitchFamily="18" charset="0"/>
                      </a:rPr>
                      <m:t>)</m:t>
                    </m:r>
                  </m:oMath>
                </a14:m>
                <a:endParaRPr lang="en-US" sz="2200" i="1" dirty="0">
                  <a:solidFill>
                    <a:schemeClr val="bg2"/>
                  </a:solidFill>
                </a:endParaRPr>
              </a:p>
              <a:p>
                <a:pPr lvl="1">
                  <a:lnSpc>
                    <a:spcPct val="150000"/>
                  </a:lnSpc>
                  <a:buFont typeface="Wingdings" pitchFamily="2" charset="2"/>
                  <a:buChar char="§"/>
                </a:pPr>
                <a:r>
                  <a:rPr lang="en-US" sz="2200" dirty="0">
                    <a:solidFill>
                      <a:schemeClr val="bg2"/>
                    </a:solidFill>
                  </a:rPr>
                  <a:t>Compute   </a:t>
                </a:r>
                <a14:m>
                  <m:oMath xmlns:m="http://schemas.openxmlformats.org/officeDocument/2006/math">
                    <m:sSub>
                      <m:sSubPr>
                        <m:ctrlPr>
                          <a:rPr lang="en-US" sz="2200" b="0" i="1" smtClean="0">
                            <a:solidFill>
                              <a:schemeClr val="bg2"/>
                            </a:solidFill>
                            <a:latin typeface="Cambria Math" panose="02040503050406030204" pitchFamily="18" charset="0"/>
                          </a:rPr>
                        </m:ctrlPr>
                      </m:sSubPr>
                      <m:e>
                        <m:r>
                          <a:rPr lang="en-US" sz="2200" b="0" i="1" smtClean="0">
                            <a:solidFill>
                              <a:schemeClr val="bg2"/>
                            </a:solidFill>
                            <a:latin typeface="Cambria Math" panose="02040503050406030204" pitchFamily="18" charset="0"/>
                          </a:rPr>
                          <m:t>𝑌</m:t>
                        </m:r>
                      </m:e>
                      <m:sub>
                        <m:r>
                          <a:rPr lang="en-US" sz="2200" b="0" i="1" smtClean="0">
                            <a:solidFill>
                              <a:schemeClr val="bg2"/>
                            </a:solidFill>
                            <a:latin typeface="Cambria Math" panose="02040503050406030204" pitchFamily="18" charset="0"/>
                          </a:rPr>
                          <m:t>𝐽</m:t>
                        </m:r>
                      </m:sub>
                    </m:sSub>
                    <m:r>
                      <a:rPr lang="en-US" sz="2200" i="1">
                        <a:solidFill>
                          <a:schemeClr val="bg2"/>
                        </a:solidFill>
                        <a:latin typeface="Cambria Math" panose="02040503050406030204" pitchFamily="18" charset="0"/>
                      </a:rPr>
                      <m:t>←</m:t>
                    </m:r>
                    <m:sSup>
                      <m:sSupPr>
                        <m:ctrlPr>
                          <a:rPr lang="en-US" sz="2200" b="0" i="1" smtClean="0">
                            <a:solidFill>
                              <a:schemeClr val="bg2"/>
                            </a:solidFill>
                            <a:latin typeface="Cambria Math" panose="02040503050406030204" pitchFamily="18" charset="0"/>
                          </a:rPr>
                        </m:ctrlPr>
                      </m:sSupPr>
                      <m:e>
                        <m:r>
                          <a:rPr lang="en-US" sz="2200" b="0" i="1" smtClean="0">
                            <a:solidFill>
                              <a:schemeClr val="bg2"/>
                            </a:solidFill>
                            <a:latin typeface="Cambria Math" panose="02040503050406030204" pitchFamily="18" charset="0"/>
                          </a:rPr>
                          <m:t>𝑌</m:t>
                        </m:r>
                      </m:e>
                      <m:sup>
                        <m:nary>
                          <m:naryPr>
                            <m:chr m:val="∑"/>
                            <m:supHide m:val="on"/>
                            <m:ctrlPr>
                              <a:rPr lang="en-US" sz="2200" i="1">
                                <a:solidFill>
                                  <a:schemeClr val="bg2"/>
                                </a:solidFill>
                                <a:latin typeface="Cambria Math" panose="02040503050406030204" pitchFamily="18" charset="0"/>
                                <a:ea typeface="Cambria Math" panose="02040503050406030204" pitchFamily="18" charset="0"/>
                              </a:rPr>
                            </m:ctrlPr>
                          </m:naryPr>
                          <m:sub>
                            <m:r>
                              <m:rPr>
                                <m:brk m:alnAt="7"/>
                              </m:rPr>
                              <a:rPr lang="en-US" sz="2200" i="1">
                                <a:solidFill>
                                  <a:schemeClr val="bg2"/>
                                </a:solidFill>
                                <a:latin typeface="Cambria Math" panose="02040503050406030204" pitchFamily="18" charset="0"/>
                                <a:ea typeface="Cambria Math" panose="02040503050406030204" pitchFamily="18" charset="0"/>
                              </a:rPr>
                              <m:t> </m:t>
                            </m:r>
                            <m:r>
                              <a:rPr lang="en-US" sz="2200" i="1">
                                <a:solidFill>
                                  <a:schemeClr val="bg2"/>
                                </a:solidFill>
                                <a:latin typeface="Cambria Math" panose="02040503050406030204" pitchFamily="18" charset="0"/>
                                <a:ea typeface="Cambria Math" panose="02040503050406030204" pitchFamily="18" charset="0"/>
                              </a:rPr>
                              <m:t>𝑖</m:t>
                            </m:r>
                            <m:r>
                              <a:rPr lang="en-US" sz="2200" i="1">
                                <a:solidFill>
                                  <a:schemeClr val="bg2"/>
                                </a:solidFill>
                                <a:latin typeface="Cambria Math" panose="02040503050406030204" pitchFamily="18" charset="0"/>
                                <a:ea typeface="Cambria Math" panose="02040503050406030204" pitchFamily="18" charset="0"/>
                              </a:rPr>
                              <m:t> ∈ </m:t>
                            </m:r>
                            <m:r>
                              <a:rPr lang="en-US" sz="2200" i="1">
                                <a:solidFill>
                                  <a:schemeClr val="bg2"/>
                                </a:solidFill>
                                <a:latin typeface="Cambria Math" panose="02040503050406030204" pitchFamily="18" charset="0"/>
                                <a:ea typeface="Cambria Math" panose="02040503050406030204" pitchFamily="18" charset="0"/>
                              </a:rPr>
                              <m:t>𝐽</m:t>
                            </m:r>
                          </m:sub>
                          <m:sup/>
                          <m:e>
                            <m:r>
                              <a:rPr lang="en-US" sz="2200" i="1">
                                <a:solidFill>
                                  <a:schemeClr val="bg2"/>
                                </a:solidFill>
                                <a:latin typeface="Cambria Math" panose="02040503050406030204" pitchFamily="18" charset="0"/>
                                <a:ea typeface="Cambria Math" panose="02040503050406030204" pitchFamily="18" charset="0"/>
                              </a:rPr>
                              <m:t> </m:t>
                            </m:r>
                            <m:f>
                              <m:fPr>
                                <m:ctrlPr>
                                  <a:rPr lang="en-US" sz="2200" i="1">
                                    <a:solidFill>
                                      <a:schemeClr val="bg2"/>
                                    </a:solidFill>
                                    <a:latin typeface="Cambria Math" panose="02040503050406030204" pitchFamily="18" charset="0"/>
                                    <a:ea typeface="Cambria Math" panose="02040503050406030204" pitchFamily="18" charset="0"/>
                                  </a:rPr>
                                </m:ctrlPr>
                              </m:fPr>
                              <m:num>
                                <m:sSub>
                                  <m:sSubPr>
                                    <m:ctrlPr>
                                      <a:rPr lang="en-US" sz="2200" i="1">
                                        <a:solidFill>
                                          <a:schemeClr val="bg2"/>
                                        </a:solidFill>
                                        <a:latin typeface="Cambria Math" panose="02040503050406030204" pitchFamily="18" charset="0"/>
                                        <a:ea typeface="Cambria Math" panose="02040503050406030204" pitchFamily="18" charset="0"/>
                                      </a:rPr>
                                    </m:ctrlPr>
                                  </m:sSubPr>
                                  <m:e>
                                    <m:r>
                                      <a:rPr lang="en-US" sz="2200" i="1">
                                        <a:solidFill>
                                          <a:schemeClr val="bg2"/>
                                        </a:solidFill>
                                        <a:latin typeface="Cambria Math" panose="02040503050406030204" pitchFamily="18" charset="0"/>
                                        <a:ea typeface="Cambria Math" panose="02040503050406030204" pitchFamily="18" charset="0"/>
                                      </a:rPr>
                                      <m:t>𝑒</m:t>
                                    </m:r>
                                  </m:e>
                                  <m:sub>
                                    <m:r>
                                      <a:rPr lang="en-US" sz="2200" i="1">
                                        <a:solidFill>
                                          <a:schemeClr val="bg2"/>
                                        </a:solidFill>
                                        <a:latin typeface="Cambria Math" panose="02040503050406030204" pitchFamily="18" charset="0"/>
                                        <a:ea typeface="Cambria Math" panose="02040503050406030204" pitchFamily="18" charset="0"/>
                                      </a:rPr>
                                      <m:t>𝐽</m:t>
                                    </m:r>
                                  </m:sub>
                                </m:sSub>
                              </m:num>
                              <m:den>
                                <m:sSub>
                                  <m:sSubPr>
                                    <m:ctrlPr>
                                      <a:rPr lang="en-US" sz="2200" i="1">
                                        <a:solidFill>
                                          <a:schemeClr val="bg2"/>
                                        </a:solidFill>
                                        <a:latin typeface="Cambria Math" panose="02040503050406030204" pitchFamily="18" charset="0"/>
                                        <a:ea typeface="Cambria Math" panose="02040503050406030204" pitchFamily="18" charset="0"/>
                                      </a:rPr>
                                    </m:ctrlPr>
                                  </m:sSubPr>
                                  <m:e>
                                    <m:r>
                                      <a:rPr lang="en-US" sz="2200" i="1">
                                        <a:solidFill>
                                          <a:schemeClr val="bg2"/>
                                        </a:solidFill>
                                        <a:latin typeface="Cambria Math" panose="02040503050406030204" pitchFamily="18" charset="0"/>
                                        <a:ea typeface="Cambria Math" panose="02040503050406030204" pitchFamily="18" charset="0"/>
                                      </a:rPr>
                                      <m:t>𝑒</m:t>
                                    </m:r>
                                  </m:e>
                                  <m:sub>
                                    <m:r>
                                      <a:rPr lang="en-US" sz="2200" i="1">
                                        <a:solidFill>
                                          <a:schemeClr val="bg2"/>
                                        </a:solidFill>
                                        <a:latin typeface="Cambria Math" panose="02040503050406030204" pitchFamily="18" charset="0"/>
                                        <a:ea typeface="Cambria Math" panose="02040503050406030204" pitchFamily="18" charset="0"/>
                                      </a:rPr>
                                      <m:t>𝑖</m:t>
                                    </m:r>
                                  </m:sub>
                                </m:sSub>
                              </m:den>
                            </m:f>
                          </m:e>
                        </m:nary>
                      </m:sup>
                    </m:sSup>
                    <m:r>
                      <a:rPr lang="en-US" sz="2200" b="0" i="1" smtClean="0">
                        <a:solidFill>
                          <a:schemeClr val="bg2"/>
                        </a:solidFill>
                        <a:latin typeface="Cambria Math" panose="02040503050406030204" pitchFamily="18" charset="0"/>
                        <a:ea typeface="Cambria Math" panose="02040503050406030204" pitchFamily="18" charset="0"/>
                      </a:rPr>
                      <m:t>   ,   </m:t>
                    </m:r>
                    <m:r>
                      <a:rPr lang="en-US" sz="2200" i="1" smtClean="0">
                        <a:solidFill>
                          <a:schemeClr val="bg2"/>
                        </a:solidFill>
                        <a:latin typeface="Cambria Math" panose="02040503050406030204" pitchFamily="18" charset="0"/>
                      </a:rPr>
                      <m:t>𝑅</m:t>
                    </m:r>
                    <m:r>
                      <a:rPr lang="en-US" sz="2200" i="1" smtClean="0">
                        <a:solidFill>
                          <a:schemeClr val="bg2"/>
                        </a:solidFill>
                        <a:latin typeface="Cambria Math" panose="02040503050406030204" pitchFamily="18" charset="0"/>
                      </a:rPr>
                      <m:t> ←</m:t>
                    </m:r>
                    <m:sSup>
                      <m:sSupPr>
                        <m:ctrlPr>
                          <a:rPr lang="en-US" sz="2200" i="1" smtClean="0">
                            <a:solidFill>
                              <a:schemeClr val="bg2"/>
                            </a:solidFill>
                            <a:latin typeface="Cambria Math" panose="02040503050406030204" pitchFamily="18" charset="0"/>
                            <a:ea typeface="Cambria Math" panose="02040503050406030204" pitchFamily="18" charset="0"/>
                          </a:rPr>
                        </m:ctrlPr>
                      </m:sSupPr>
                      <m:e>
                        <m:r>
                          <a:rPr lang="en-US" sz="2200" i="1" smtClean="0">
                            <a:solidFill>
                              <a:schemeClr val="bg2"/>
                            </a:solidFill>
                            <a:latin typeface="Cambria Math" panose="02040503050406030204" pitchFamily="18" charset="0"/>
                            <a:ea typeface="Cambria Math" panose="02040503050406030204" pitchFamily="18" charset="0"/>
                          </a:rPr>
                          <m:t>𝑠</m:t>
                        </m:r>
                      </m:e>
                      <m:sup>
                        <m:sSub>
                          <m:sSubPr>
                            <m:ctrlPr>
                              <a:rPr lang="en-US" sz="2200" b="0" i="1" smtClean="0">
                                <a:solidFill>
                                  <a:schemeClr val="bg2"/>
                                </a:solidFill>
                                <a:latin typeface="Cambria Math" panose="02040503050406030204" pitchFamily="18" charset="0"/>
                                <a:ea typeface="Cambria Math" panose="02040503050406030204" pitchFamily="18" charset="0"/>
                              </a:rPr>
                            </m:ctrlPr>
                          </m:sSubPr>
                          <m:e>
                            <m:r>
                              <a:rPr lang="en-US" sz="2200" i="1" smtClean="0">
                                <a:solidFill>
                                  <a:schemeClr val="bg2"/>
                                </a:solidFill>
                                <a:latin typeface="Cambria Math" panose="02040503050406030204" pitchFamily="18" charset="0"/>
                                <a:ea typeface="Cambria Math" panose="02040503050406030204" pitchFamily="18" charset="0"/>
                              </a:rPr>
                              <m:t>𝑒</m:t>
                            </m:r>
                          </m:e>
                          <m:sub>
                            <m:r>
                              <a:rPr lang="en-US" sz="2200" b="0" i="1" smtClean="0">
                                <a:solidFill>
                                  <a:schemeClr val="bg2"/>
                                </a:solidFill>
                                <a:latin typeface="Cambria Math" panose="02040503050406030204" pitchFamily="18" charset="0"/>
                                <a:ea typeface="Cambria Math" panose="02040503050406030204" pitchFamily="18" charset="0"/>
                              </a:rPr>
                              <m:t>𝐽</m:t>
                            </m:r>
                          </m:sub>
                        </m:sSub>
                      </m:sup>
                    </m:sSup>
                    <m:r>
                      <a:rPr lang="en-US" sz="2200" b="0" i="1" smtClean="0">
                        <a:solidFill>
                          <a:schemeClr val="bg2"/>
                        </a:solidFill>
                        <a:latin typeface="Cambria Math" panose="02040503050406030204" pitchFamily="18" charset="0"/>
                        <a:ea typeface="Cambria Math" panose="02040503050406030204" pitchFamily="18" charset="0"/>
                      </a:rPr>
                      <m:t> </m:t>
                    </m:r>
                    <m:sSubSup>
                      <m:sSubSupPr>
                        <m:ctrlPr>
                          <a:rPr lang="en-US" sz="2200" b="0" i="1" smtClean="0">
                            <a:solidFill>
                              <a:schemeClr val="bg2"/>
                            </a:solidFill>
                            <a:latin typeface="Cambria Math" panose="02040503050406030204" pitchFamily="18" charset="0"/>
                            <a:ea typeface="Cambria Math" panose="02040503050406030204" pitchFamily="18" charset="0"/>
                          </a:rPr>
                        </m:ctrlPr>
                      </m:sSubSupPr>
                      <m:e>
                        <m:r>
                          <a:rPr lang="en-US" sz="2200" b="0" i="1" smtClean="0">
                            <a:solidFill>
                              <a:schemeClr val="bg2"/>
                            </a:solidFill>
                            <a:latin typeface="Cambria Math" panose="02040503050406030204" pitchFamily="18" charset="0"/>
                            <a:ea typeface="Cambria Math" panose="02040503050406030204" pitchFamily="18" charset="0"/>
                          </a:rPr>
                          <m:t>𝑌</m:t>
                        </m:r>
                      </m:e>
                      <m:sub>
                        <m:r>
                          <a:rPr lang="en-US" sz="2200" b="0" i="1" smtClean="0">
                            <a:solidFill>
                              <a:schemeClr val="bg2"/>
                            </a:solidFill>
                            <a:latin typeface="Cambria Math" panose="02040503050406030204" pitchFamily="18" charset="0"/>
                            <a:ea typeface="Cambria Math" panose="02040503050406030204" pitchFamily="18" charset="0"/>
                          </a:rPr>
                          <m:t>𝐽</m:t>
                        </m:r>
                      </m:sub>
                      <m:sup>
                        <m:r>
                          <a:rPr lang="en-US" sz="2200" b="0" i="1" smtClean="0">
                            <a:solidFill>
                              <a:schemeClr val="bg2"/>
                            </a:solidFill>
                            <a:latin typeface="Cambria Math" panose="02040503050406030204" pitchFamily="18" charset="0"/>
                            <a:ea typeface="Cambria Math" panose="02040503050406030204" pitchFamily="18" charset="0"/>
                          </a:rPr>
                          <m:t>−</m:t>
                        </m:r>
                        <m:r>
                          <a:rPr lang="en-US" sz="2200" b="0" i="1" smtClean="0">
                            <a:solidFill>
                              <a:schemeClr val="bg2"/>
                            </a:solidFill>
                            <a:latin typeface="Cambria Math" panose="02040503050406030204" pitchFamily="18" charset="0"/>
                            <a:ea typeface="Cambria Math" panose="02040503050406030204" pitchFamily="18" charset="0"/>
                          </a:rPr>
                          <m:t>𝑐</m:t>
                        </m:r>
                      </m:sup>
                    </m:sSubSup>
                    <m:r>
                      <a:rPr lang="en-US" sz="2200" i="1" smtClean="0">
                        <a:solidFill>
                          <a:schemeClr val="bg2"/>
                        </a:solidFill>
                        <a:latin typeface="Cambria Math" panose="02040503050406030204" pitchFamily="18" charset="0"/>
                        <a:ea typeface="Cambria Math" panose="02040503050406030204" pitchFamily="18" charset="0"/>
                      </a:rPr>
                      <m:t> </m:t>
                    </m:r>
                    <m:r>
                      <a:rPr lang="en-US" sz="2200" i="1" smtClean="0">
                        <a:solidFill>
                          <a:schemeClr val="bg2"/>
                        </a:solidFill>
                        <a:latin typeface="Cambria Math" panose="02040503050406030204" pitchFamily="18" charset="0"/>
                        <a:ea typeface="Cambria Math" panose="02040503050406030204" pitchFamily="18" charset="0"/>
                      </a:rPr>
                      <m:t>𝑚𝑜𝑑</m:t>
                    </m:r>
                    <m:r>
                      <a:rPr lang="en-US" sz="2200" i="1" smtClean="0">
                        <a:solidFill>
                          <a:schemeClr val="bg2"/>
                        </a:solidFill>
                        <a:latin typeface="Cambria Math" panose="02040503050406030204" pitchFamily="18" charset="0"/>
                        <a:ea typeface="Cambria Math" panose="02040503050406030204" pitchFamily="18" charset="0"/>
                      </a:rPr>
                      <m:t> </m:t>
                    </m:r>
                    <m:r>
                      <a:rPr lang="en-US" sz="2200" i="1" smtClean="0">
                        <a:solidFill>
                          <a:schemeClr val="bg2"/>
                        </a:solidFill>
                        <a:latin typeface="Cambria Math" panose="02040503050406030204" pitchFamily="18" charset="0"/>
                        <a:ea typeface="Cambria Math" panose="02040503050406030204" pitchFamily="18" charset="0"/>
                      </a:rPr>
                      <m:t>𝑁</m:t>
                    </m:r>
                  </m:oMath>
                </a14:m>
                <a:endParaRPr lang="en-US" sz="2200" dirty="0">
                  <a:solidFill>
                    <a:schemeClr val="bg2"/>
                  </a:solidFill>
                </a:endParaRPr>
              </a:p>
              <a:p>
                <a:pPr lvl="1">
                  <a:lnSpc>
                    <a:spcPct val="150000"/>
                  </a:lnSpc>
                  <a:buFont typeface="Wingdings" pitchFamily="2" charset="2"/>
                  <a:buChar char="§"/>
                </a:pPr>
                <a:r>
                  <a:rPr lang="en-US" sz="2200" dirty="0">
                    <a:solidFill>
                      <a:schemeClr val="bg2"/>
                    </a:solidFill>
                  </a:rPr>
                  <a:t>Accept if   </a:t>
                </a:r>
                <a14:m>
                  <m:oMath xmlns:m="http://schemas.openxmlformats.org/officeDocument/2006/math">
                    <m:d>
                      <m:dPr>
                        <m:begChr m:val="|"/>
                        <m:endChr m:val="|"/>
                        <m:ctrlPr>
                          <a:rPr lang="en-US" sz="2200" i="1">
                            <a:solidFill>
                              <a:schemeClr val="bg2"/>
                            </a:solidFill>
                            <a:latin typeface="Cambria Math" panose="02040503050406030204" pitchFamily="18" charset="0"/>
                          </a:rPr>
                        </m:ctrlPr>
                      </m:dPr>
                      <m:e>
                        <m:r>
                          <a:rPr lang="en-US" sz="2200" b="0" i="1" smtClean="0">
                            <a:solidFill>
                              <a:schemeClr val="bg2"/>
                            </a:solidFill>
                            <a:latin typeface="Cambria Math" panose="02040503050406030204" pitchFamily="18" charset="0"/>
                          </a:rPr>
                          <m:t> </m:t>
                        </m:r>
                        <m:r>
                          <a:rPr lang="en-US" sz="2200" i="1">
                            <a:solidFill>
                              <a:schemeClr val="bg2"/>
                            </a:solidFill>
                            <a:latin typeface="Cambria Math" panose="02040503050406030204" pitchFamily="18" charset="0"/>
                          </a:rPr>
                          <m:t>𝐽</m:t>
                        </m:r>
                        <m:r>
                          <a:rPr lang="en-US" sz="2200" b="0" i="1" smtClean="0">
                            <a:solidFill>
                              <a:schemeClr val="bg2"/>
                            </a:solidFill>
                            <a:latin typeface="Cambria Math" panose="02040503050406030204" pitchFamily="18" charset="0"/>
                          </a:rPr>
                          <m:t> </m:t>
                        </m:r>
                      </m:e>
                    </m:d>
                    <m:r>
                      <a:rPr lang="en-US" sz="2200" i="1">
                        <a:solidFill>
                          <a:schemeClr val="bg2"/>
                        </a:solidFill>
                        <a:latin typeface="Cambria Math" panose="02040503050406030204" pitchFamily="18" charset="0"/>
                      </a:rPr>
                      <m:t>≥</m:t>
                    </m:r>
                    <m:r>
                      <a:rPr lang="en-US" sz="2200" i="1">
                        <a:solidFill>
                          <a:schemeClr val="bg2"/>
                        </a:solidFill>
                        <a:latin typeface="Cambria Math" panose="02040503050406030204" pitchFamily="18" charset="0"/>
                      </a:rPr>
                      <m:t>𝑡</m:t>
                    </m:r>
                    <m:r>
                      <a:rPr lang="en-US" sz="2200" b="0" i="1" smtClean="0">
                        <a:solidFill>
                          <a:schemeClr val="bg2"/>
                        </a:solidFill>
                        <a:latin typeface="Cambria Math" panose="02040503050406030204" pitchFamily="18" charset="0"/>
                      </a:rPr>
                      <m:t> </m:t>
                    </m:r>
                    <m:r>
                      <a:rPr lang="en-US" sz="2200" i="1">
                        <a:solidFill>
                          <a:schemeClr val="bg2"/>
                        </a:solidFill>
                        <a:latin typeface="Cambria Math" panose="02040503050406030204" pitchFamily="18" charset="0"/>
                      </a:rPr>
                      <m:t> </m:t>
                    </m:r>
                    <m:r>
                      <a:rPr lang="en-US" sz="2200" b="0" i="1" smtClean="0">
                        <a:solidFill>
                          <a:schemeClr val="bg2"/>
                        </a:solidFill>
                        <a:latin typeface="Cambria Math" panose="02040503050406030204" pitchFamily="18" charset="0"/>
                      </a:rPr>
                      <m:t> </m:t>
                    </m:r>
                    <m:r>
                      <m:rPr>
                        <m:sty m:val="p"/>
                      </m:rPr>
                      <a:rPr lang="en-US" sz="2200" i="0" smtClean="0">
                        <a:solidFill>
                          <a:schemeClr val="bg2"/>
                        </a:solidFill>
                        <a:latin typeface="Cambria Math" panose="02040503050406030204" pitchFamily="18" charset="0"/>
                      </a:rPr>
                      <m:t>and</m:t>
                    </m:r>
                    <m:r>
                      <a:rPr lang="en-US" sz="2200" b="0" i="1" smtClean="0">
                        <a:solidFill>
                          <a:schemeClr val="bg2"/>
                        </a:solidFill>
                        <a:latin typeface="Cambria Math" panose="02040503050406030204" pitchFamily="18" charset="0"/>
                      </a:rPr>
                      <m:t>   </m:t>
                    </m:r>
                    <m:r>
                      <a:rPr lang="en-US" sz="2200" i="1" smtClean="0">
                        <a:solidFill>
                          <a:schemeClr val="bg2"/>
                        </a:solidFill>
                        <a:latin typeface="Cambria Math" panose="02040503050406030204" pitchFamily="18" charset="0"/>
                      </a:rPr>
                      <m:t>𝑐</m:t>
                    </m:r>
                    <m:r>
                      <a:rPr lang="en-US" sz="2200" smtClean="0">
                        <a:solidFill>
                          <a:schemeClr val="bg2"/>
                        </a:solidFill>
                        <a:latin typeface="Cambria Math" panose="02040503050406030204" pitchFamily="18" charset="0"/>
                      </a:rPr>
                      <m:t>=</m:t>
                    </m:r>
                    <m:sSub>
                      <m:sSubPr>
                        <m:ctrlPr>
                          <a:rPr lang="en-US" sz="2200" i="1" smtClean="0">
                            <a:solidFill>
                              <a:schemeClr val="bg2"/>
                            </a:solidFill>
                            <a:latin typeface="Cambria Math" panose="02040503050406030204" pitchFamily="18" charset="0"/>
                          </a:rPr>
                        </m:ctrlPr>
                      </m:sSubPr>
                      <m:e>
                        <m:r>
                          <a:rPr lang="en-US" sz="2200" i="1" smtClean="0">
                            <a:solidFill>
                              <a:schemeClr val="bg2"/>
                            </a:solidFill>
                            <a:latin typeface="Cambria Math" panose="02040503050406030204" pitchFamily="18" charset="0"/>
                          </a:rPr>
                          <m:t>𝐻</m:t>
                        </m:r>
                      </m:e>
                      <m:sub>
                        <m:r>
                          <a:rPr lang="en-US" sz="2200" smtClean="0">
                            <a:solidFill>
                              <a:schemeClr val="bg2"/>
                            </a:solidFill>
                            <a:latin typeface="Cambria Math" panose="02040503050406030204" pitchFamily="18" charset="0"/>
                          </a:rPr>
                          <m:t>1</m:t>
                        </m:r>
                      </m:sub>
                    </m:sSub>
                    <m:d>
                      <m:dPr>
                        <m:ctrlPr>
                          <a:rPr lang="en-US" sz="2200" i="1" smtClean="0">
                            <a:solidFill>
                              <a:schemeClr val="bg2"/>
                            </a:solidFill>
                            <a:latin typeface="Cambria Math" panose="02040503050406030204" pitchFamily="18" charset="0"/>
                          </a:rPr>
                        </m:ctrlPr>
                      </m:dPr>
                      <m:e>
                        <m:r>
                          <a:rPr lang="en-US" sz="2200" smtClean="0">
                            <a:solidFill>
                              <a:schemeClr val="bg2"/>
                            </a:solidFill>
                            <a:latin typeface="Cambria Math" panose="02040503050406030204" pitchFamily="18" charset="0"/>
                          </a:rPr>
                          <m:t> </m:t>
                        </m:r>
                        <m:r>
                          <a:rPr lang="en-US" sz="2200" i="1">
                            <a:solidFill>
                              <a:schemeClr val="bg2"/>
                            </a:solidFill>
                            <a:latin typeface="Cambria Math" panose="02040503050406030204" pitchFamily="18" charset="0"/>
                          </a:rPr>
                          <m:t>𝑅</m:t>
                        </m:r>
                        <m:r>
                          <a:rPr lang="en-US" sz="2200" i="1" smtClean="0">
                            <a:solidFill>
                              <a:schemeClr val="bg2"/>
                            </a:solidFill>
                            <a:latin typeface="Cambria Math" panose="02040503050406030204" pitchFamily="18" charset="0"/>
                          </a:rPr>
                          <m:t> </m:t>
                        </m:r>
                        <m:r>
                          <a:rPr lang="en-US" sz="2200" smtClean="0">
                            <a:solidFill>
                              <a:schemeClr val="bg2"/>
                            </a:solidFill>
                            <a:latin typeface="Cambria Math" panose="02040503050406030204" pitchFamily="18" charset="0"/>
                          </a:rPr>
                          <m:t>,</m:t>
                        </m:r>
                        <m:r>
                          <a:rPr lang="en-US" sz="2200" i="1" smtClean="0">
                            <a:solidFill>
                              <a:schemeClr val="bg2"/>
                            </a:solidFill>
                            <a:latin typeface="Cambria Math" panose="02040503050406030204" pitchFamily="18" charset="0"/>
                          </a:rPr>
                          <m:t>𝑚</m:t>
                        </m:r>
                        <m:r>
                          <a:rPr lang="en-US" sz="2200" i="1" smtClean="0">
                            <a:solidFill>
                              <a:schemeClr val="bg2"/>
                            </a:solidFill>
                            <a:latin typeface="Cambria Math" panose="02040503050406030204" pitchFamily="18" charset="0"/>
                          </a:rPr>
                          <m:t> , </m:t>
                        </m:r>
                        <m:r>
                          <a:rPr lang="en-US" sz="2200" i="1" smtClean="0">
                            <a:solidFill>
                              <a:schemeClr val="bg2"/>
                            </a:solidFill>
                            <a:latin typeface="Cambria Math" panose="02040503050406030204" pitchFamily="18" charset="0"/>
                          </a:rPr>
                          <m:t>𝐽</m:t>
                        </m:r>
                        <m:r>
                          <a:rPr lang="en-US" sz="2200" i="1" smtClean="0">
                            <a:solidFill>
                              <a:schemeClr val="bg2"/>
                            </a:solidFill>
                            <a:latin typeface="Cambria Math" panose="02040503050406030204" pitchFamily="18" charset="0"/>
                          </a:rPr>
                          <m:t>, </m:t>
                        </m:r>
                        <m:r>
                          <a:rPr lang="en-US" sz="2200" i="1" smtClean="0">
                            <a:solidFill>
                              <a:schemeClr val="bg2"/>
                            </a:solidFill>
                            <a:latin typeface="Cambria Math" panose="02040503050406030204" pitchFamily="18" charset="0"/>
                          </a:rPr>
                          <m:t>𝑝𝑘</m:t>
                        </m:r>
                        <m:r>
                          <a:rPr lang="en-US" sz="2200" smtClean="0">
                            <a:solidFill>
                              <a:schemeClr val="bg2"/>
                            </a:solidFill>
                            <a:latin typeface="Cambria Math" panose="02040503050406030204" pitchFamily="18" charset="0"/>
                          </a:rPr>
                          <m:t> </m:t>
                        </m:r>
                      </m:e>
                    </m:d>
                  </m:oMath>
                </a14:m>
                <a:endParaRPr lang="en-US" sz="2200" dirty="0">
                  <a:solidFill>
                    <a:schemeClr val="bg2"/>
                  </a:solidFill>
                </a:endParaRPr>
              </a:p>
              <a:p>
                <a:pPr marL="114300" indent="0">
                  <a:lnSpc>
                    <a:spcPct val="150000"/>
                  </a:lnSpc>
                  <a:buFont typeface="PT Serif"/>
                  <a:buNone/>
                </a:pPr>
                <a:endParaRPr lang="en-US" sz="2200" b="1" dirty="0">
                  <a:solidFill>
                    <a:schemeClr val="bg2"/>
                  </a:solidFill>
                </a:endParaRPr>
              </a:p>
              <a:p>
                <a:pPr marL="114300" indent="0">
                  <a:lnSpc>
                    <a:spcPct val="150000"/>
                  </a:lnSpc>
                  <a:buFont typeface="PT Serif"/>
                  <a:buNone/>
                </a:pPr>
                <a:r>
                  <a:rPr lang="en-US" sz="2200" b="1" dirty="0">
                    <a:solidFill>
                      <a:schemeClr val="bg2"/>
                    </a:solidFill>
                  </a:rPr>
                  <a:t>Trace(</a:t>
                </a:r>
                <a14:m>
                  <m:oMath xmlns:m="http://schemas.openxmlformats.org/officeDocument/2006/math">
                    <m:r>
                      <a:rPr lang="en-US" sz="2200" b="1" i="1" smtClean="0">
                        <a:solidFill>
                          <a:schemeClr val="bg2"/>
                        </a:solidFill>
                        <a:latin typeface="Cambria Math" panose="02040503050406030204" pitchFamily="18" charset="0"/>
                      </a:rPr>
                      <m:t>𝒑𝒌</m:t>
                    </m:r>
                    <m:r>
                      <a:rPr lang="en-US" sz="2200" b="1" i="1" smtClean="0">
                        <a:solidFill>
                          <a:schemeClr val="bg2"/>
                        </a:solidFill>
                        <a:latin typeface="Cambria Math" panose="02040503050406030204" pitchFamily="18" charset="0"/>
                      </a:rPr>
                      <m:t> , </m:t>
                    </m:r>
                    <m:r>
                      <a:rPr lang="en-US" sz="2200" b="1" i="1" smtClean="0">
                        <a:solidFill>
                          <a:schemeClr val="bg2"/>
                        </a:solidFill>
                        <a:latin typeface="Cambria Math" panose="02040503050406030204" pitchFamily="18" charset="0"/>
                      </a:rPr>
                      <m:t>𝒎</m:t>
                    </m:r>
                    <m:r>
                      <a:rPr lang="en-US" sz="2200" b="1" i="1" smtClean="0">
                        <a:solidFill>
                          <a:schemeClr val="bg2"/>
                        </a:solidFill>
                        <a:latin typeface="Cambria Math" panose="02040503050406030204" pitchFamily="18" charset="0"/>
                      </a:rPr>
                      <m:t> , </m:t>
                    </m:r>
                    <m:r>
                      <a:rPr lang="en-US" sz="2200" b="1" i="1" smtClean="0">
                        <a:solidFill>
                          <a:schemeClr val="bg2"/>
                        </a:solidFill>
                        <a:latin typeface="Cambria Math" panose="02040503050406030204" pitchFamily="18" charset="0"/>
                      </a:rPr>
                      <m:t>𝝈</m:t>
                    </m:r>
                  </m:oMath>
                </a14:m>
                <a:r>
                  <a:rPr lang="en-US" sz="2200" b="1" dirty="0">
                    <a:solidFill>
                      <a:schemeClr val="bg2"/>
                    </a:solidFill>
                  </a:rPr>
                  <a:t>) : </a:t>
                </a:r>
                <a:r>
                  <a:rPr lang="en-US" sz="2200" dirty="0">
                    <a:solidFill>
                      <a:schemeClr val="bg2"/>
                    </a:solidFill>
                  </a:rPr>
                  <a:t>Return </a:t>
                </a:r>
                <a14:m>
                  <m:oMath xmlns:m="http://schemas.openxmlformats.org/officeDocument/2006/math">
                    <m:r>
                      <a:rPr lang="en-US" sz="2200" i="1">
                        <a:solidFill>
                          <a:schemeClr val="bg2"/>
                        </a:solidFill>
                        <a:latin typeface="Cambria Math" panose="02040503050406030204" pitchFamily="18" charset="0"/>
                        <a:ea typeface="Cambria Math" panose="02040503050406030204" pitchFamily="18" charset="0"/>
                      </a:rPr>
                      <m:t>𝐽</m:t>
                    </m:r>
                  </m:oMath>
                </a14:m>
                <a:endParaRPr lang="en-US" sz="2200" b="1" dirty="0">
                  <a:solidFill>
                    <a:schemeClr val="bg2"/>
                  </a:solidFill>
                </a:endParaRPr>
              </a:p>
            </p:txBody>
          </p:sp>
        </mc:Choice>
        <mc:Fallback xmlns="">
          <p:sp>
            <p:nvSpPr>
              <p:cNvPr id="4" name="Text Placeholder 2">
                <a:extLst>
                  <a:ext uri="{FF2B5EF4-FFF2-40B4-BE49-F238E27FC236}">
                    <a16:creationId xmlns:a16="http://schemas.microsoft.com/office/drawing/2014/main" id="{1025EDD3-C893-528A-44E7-ADB9CBFAEC48}"/>
                  </a:ext>
                </a:extLst>
              </p:cNvPr>
              <p:cNvSpPr txBox="1">
                <a:spLocks noRot="1" noChangeAspect="1" noMove="1" noResize="1" noEditPoints="1" noAdjustHandles="1" noChangeArrowheads="1" noChangeShapeType="1" noTextEdit="1"/>
              </p:cNvSpPr>
              <p:nvPr/>
            </p:nvSpPr>
            <p:spPr>
              <a:xfrm>
                <a:off x="14163" y="564469"/>
                <a:ext cx="8795100" cy="4326889"/>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9236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323C-0D54-965F-2913-8296A36802BB}"/>
              </a:ext>
            </a:extLst>
          </p:cNvPr>
          <p:cNvSpPr>
            <a:spLocks noGrp="1"/>
          </p:cNvSpPr>
          <p:nvPr>
            <p:ph type="title"/>
          </p:nvPr>
        </p:nvSpPr>
        <p:spPr/>
        <p:txBody>
          <a:bodyPr>
            <a:normAutofit fontScale="90000"/>
          </a:bodyPr>
          <a:lstStyle/>
          <a:p>
            <a:r>
              <a:rPr lang="en-US" dirty="0"/>
              <a:t>Security Analysis of RSA-ATS</a:t>
            </a:r>
          </a:p>
        </p:txBody>
      </p:sp>
      <p:sp>
        <p:nvSpPr>
          <p:cNvPr id="3" name="Text Placeholder 2">
            <a:extLst>
              <a:ext uri="{FF2B5EF4-FFF2-40B4-BE49-F238E27FC236}">
                <a16:creationId xmlns:a16="http://schemas.microsoft.com/office/drawing/2014/main" id="{1A5358F4-B3EA-49B3-A592-3A8A30B12706}"/>
              </a:ext>
            </a:extLst>
          </p:cNvPr>
          <p:cNvSpPr>
            <a:spLocks noGrp="1"/>
          </p:cNvSpPr>
          <p:nvPr>
            <p:ph type="body" idx="1"/>
          </p:nvPr>
        </p:nvSpPr>
        <p:spPr/>
        <p:txBody>
          <a:bodyPr>
            <a:normAutofit/>
          </a:bodyPr>
          <a:lstStyle/>
          <a:p>
            <a:pPr marL="114300" indent="0">
              <a:buNone/>
            </a:pPr>
            <a:r>
              <a:rPr lang="en-US" sz="2400" dirty="0"/>
              <a:t>Strong RSA holds 		 ⇒	RSA-ATS is unforgeable &amp; 						accountable</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EC6C933-C1B0-01F9-B956-E611904D10A6}"/>
                  </a:ext>
                </a:extLst>
              </p:cNvPr>
              <p:cNvSpPr/>
              <p:nvPr/>
            </p:nvSpPr>
            <p:spPr>
              <a:xfrm>
                <a:off x="276811" y="2038098"/>
                <a:ext cx="8590377" cy="24346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dirty="0">
                    <a:solidFill>
                      <a:schemeClr val="accent1">
                        <a:lumMod val="50000"/>
                      </a:schemeClr>
                    </a:solidFill>
                    <a:latin typeface="PT Serif" panose="020A0603040505020204" pitchFamily="18" charset="77"/>
                  </a:rPr>
                  <a:t>Thm. For every adversary </a:t>
                </a:r>
                <a14:m>
                  <m:oMath xmlns:m="http://schemas.openxmlformats.org/officeDocument/2006/math">
                    <m:r>
                      <a:rPr lang="en-US" sz="2200" b="0" i="0" smtClean="0">
                        <a:solidFill>
                          <a:schemeClr val="accent1">
                            <a:lumMod val="50000"/>
                          </a:schemeClr>
                        </a:solidFill>
                        <a:latin typeface="Cambria Math" panose="02040503050406030204" pitchFamily="18" charset="0"/>
                      </a:rPr>
                      <m:t>𝒜</m:t>
                    </m:r>
                  </m:oMath>
                </a14:m>
                <a:r>
                  <a:rPr lang="en-US" sz="2200" dirty="0">
                    <a:solidFill>
                      <a:schemeClr val="accent1">
                        <a:lumMod val="50000"/>
                      </a:schemeClr>
                    </a:solidFill>
                    <a:latin typeface="PT Serif" panose="020A0603040505020204" pitchFamily="18" charset="77"/>
                  </a:rPr>
                  <a:t>, there exists an adversary </a:t>
                </a:r>
                <a14:m>
                  <m:oMath xmlns:m="http://schemas.openxmlformats.org/officeDocument/2006/math">
                    <m:sSub>
                      <m:sSubPr>
                        <m:ctrlPr>
                          <a:rPr lang="en-US" sz="2200" b="0" i="1" smtClean="0">
                            <a:solidFill>
                              <a:schemeClr val="accent1">
                                <a:lumMod val="50000"/>
                              </a:schemeClr>
                            </a:solidFill>
                            <a:latin typeface="Cambria Math" panose="02040503050406030204" pitchFamily="18" charset="0"/>
                          </a:rPr>
                        </m:ctrlPr>
                      </m:sSubPr>
                      <m:e>
                        <m:r>
                          <a:rPr lang="en-US" sz="2200" b="0" i="0" smtClean="0">
                            <a:solidFill>
                              <a:schemeClr val="accent1">
                                <a:lumMod val="50000"/>
                              </a:schemeClr>
                            </a:solidFill>
                            <a:latin typeface="Cambria Math" panose="02040503050406030204" pitchFamily="18" charset="0"/>
                          </a:rPr>
                          <m:t>ℬ</m:t>
                        </m:r>
                      </m:e>
                      <m:sub/>
                    </m:sSub>
                  </m:oMath>
                </a14:m>
                <a:r>
                  <a:rPr lang="en-US" sz="2200" b="0" dirty="0">
                    <a:solidFill>
                      <a:schemeClr val="accent1">
                        <a:lumMod val="50000"/>
                      </a:schemeClr>
                    </a:solidFill>
                    <a:latin typeface="PT Serif" panose="020A0603040505020204" pitchFamily="18" charset="77"/>
                  </a:rPr>
                  <a:t> such that</a:t>
                </a:r>
              </a:p>
              <a:p>
                <a:pPr algn="ctr">
                  <a:lnSpc>
                    <a:spcPct val="150000"/>
                  </a:lnSpc>
                </a:pPr>
                <a14:m>
                  <m:oMath xmlns:m="http://schemas.openxmlformats.org/officeDocument/2006/math">
                    <m:f>
                      <m:fPr>
                        <m:ctrlPr>
                          <a:rPr lang="en-US" sz="2200" b="0" i="1" smtClean="0">
                            <a:solidFill>
                              <a:schemeClr val="accent1">
                                <a:lumMod val="50000"/>
                              </a:schemeClr>
                            </a:solidFill>
                            <a:latin typeface="Cambria Math" panose="02040503050406030204" pitchFamily="18" charset="0"/>
                          </a:rPr>
                        </m:ctrlPr>
                      </m:fPr>
                      <m:num>
                        <m:sSubSup>
                          <m:sSubSupPr>
                            <m:ctrlPr>
                              <a:rPr lang="en-US" sz="2200" i="1">
                                <a:solidFill>
                                  <a:schemeClr val="accent1">
                                    <a:lumMod val="50000"/>
                                  </a:schemeClr>
                                </a:solidFill>
                                <a:latin typeface="Cambria Math" panose="02040503050406030204" pitchFamily="18" charset="0"/>
                              </a:rPr>
                            </m:ctrlPr>
                          </m:sSubSupPr>
                          <m:e>
                            <m:r>
                              <a:rPr lang="en-US" sz="2200" b="0" i="1" smtClean="0">
                                <a:solidFill>
                                  <a:schemeClr val="accent1">
                                    <a:lumMod val="50000"/>
                                  </a:schemeClr>
                                </a:solidFill>
                                <a:latin typeface="Cambria Math" panose="02040503050406030204" pitchFamily="18" charset="0"/>
                              </a:rPr>
                              <m:t>  (</m:t>
                            </m:r>
                            <m:r>
                              <a:rPr lang="en-US" sz="2200" i="1">
                                <a:solidFill>
                                  <a:schemeClr val="accent1">
                                    <a:lumMod val="50000"/>
                                  </a:schemeClr>
                                </a:solidFill>
                                <a:latin typeface="Cambria Math" panose="02040503050406030204" pitchFamily="18" charset="0"/>
                              </a:rPr>
                              <m:t>𝐴𝑑𝑣</m:t>
                            </m:r>
                          </m:e>
                          <m:sub>
                            <m:r>
                              <a:rPr lang="en-US" sz="2200" b="0" i="1" smtClean="0">
                                <a:solidFill>
                                  <a:schemeClr val="accent1">
                                    <a:lumMod val="50000"/>
                                  </a:schemeClr>
                                </a:solidFill>
                                <a:latin typeface="Cambria Math" panose="02040503050406030204" pitchFamily="18" charset="0"/>
                              </a:rPr>
                              <m:t>𝑅𝑆𝐴</m:t>
                            </m:r>
                            <m:r>
                              <a:rPr lang="en-US" sz="2200" b="0" i="1" smtClean="0">
                                <a:solidFill>
                                  <a:schemeClr val="accent1">
                                    <a:lumMod val="50000"/>
                                  </a:schemeClr>
                                </a:solidFill>
                                <a:latin typeface="Cambria Math" panose="02040503050406030204" pitchFamily="18" charset="0"/>
                              </a:rPr>
                              <m:t>−</m:t>
                            </m:r>
                            <m:r>
                              <a:rPr lang="en-US" sz="2200" b="0" i="1" smtClean="0">
                                <a:solidFill>
                                  <a:schemeClr val="accent1">
                                    <a:lumMod val="50000"/>
                                  </a:schemeClr>
                                </a:solidFill>
                                <a:latin typeface="Cambria Math" panose="02040503050406030204" pitchFamily="18" charset="0"/>
                              </a:rPr>
                              <m:t>𝐴𝑇𝑆</m:t>
                            </m:r>
                          </m:sub>
                          <m:sup>
                            <m:r>
                              <a:rPr lang="en-US" sz="2200" i="1">
                                <a:solidFill>
                                  <a:schemeClr val="accent1">
                                    <a:lumMod val="50000"/>
                                  </a:schemeClr>
                                </a:solidFill>
                                <a:latin typeface="Cambria Math" panose="02040503050406030204" pitchFamily="18" charset="0"/>
                              </a:rPr>
                              <m:t>𝑢𝑓</m:t>
                            </m:r>
                            <m:r>
                              <a:rPr lang="en-US" sz="2200" b="0" i="1" smtClean="0">
                                <a:solidFill>
                                  <a:schemeClr val="accent1">
                                    <a:lumMod val="50000"/>
                                  </a:schemeClr>
                                </a:solidFill>
                                <a:latin typeface="Cambria Math" panose="02040503050406030204" pitchFamily="18" charset="0"/>
                              </a:rPr>
                              <m:t>−1 ∧ </m:t>
                            </m:r>
                            <m:r>
                              <a:rPr lang="en-US" sz="2200" b="0" i="1" smtClean="0">
                                <a:solidFill>
                                  <a:schemeClr val="accent1">
                                    <a:lumMod val="50000"/>
                                  </a:schemeClr>
                                </a:solidFill>
                                <a:latin typeface="Cambria Math" panose="02040503050406030204" pitchFamily="18" charset="0"/>
                              </a:rPr>
                              <m:t>𝑎𝑐𝑐</m:t>
                            </m:r>
                            <m:r>
                              <a:rPr lang="en-US" sz="2200" b="0" i="1" smtClean="0">
                                <a:solidFill>
                                  <a:schemeClr val="accent1">
                                    <a:lumMod val="50000"/>
                                  </a:schemeClr>
                                </a:solidFill>
                                <a:latin typeface="Cambria Math" panose="02040503050406030204" pitchFamily="18" charset="0"/>
                              </a:rPr>
                              <m:t>−1</m:t>
                            </m:r>
                          </m:sup>
                        </m:sSubSup>
                        <m:sSup>
                          <m:sSupPr>
                            <m:ctrlPr>
                              <a:rPr lang="en-US" sz="2200" b="0" i="1" smtClean="0">
                                <a:solidFill>
                                  <a:schemeClr val="accent1">
                                    <a:lumMod val="50000"/>
                                  </a:schemeClr>
                                </a:solidFill>
                                <a:latin typeface="Cambria Math" panose="02040503050406030204" pitchFamily="18" charset="0"/>
                              </a:rPr>
                            </m:ctrlPr>
                          </m:sSupPr>
                          <m:e>
                            <m:d>
                              <m:dPr>
                                <m:ctrlPr>
                                  <a:rPr lang="en-US" sz="2200" b="0" i="1" smtClean="0">
                                    <a:solidFill>
                                      <a:schemeClr val="accent1">
                                        <a:lumMod val="50000"/>
                                      </a:schemeClr>
                                    </a:solidFill>
                                    <a:latin typeface="Cambria Math" panose="02040503050406030204" pitchFamily="18" charset="0"/>
                                  </a:rPr>
                                </m:ctrlPr>
                              </m:dPr>
                              <m:e>
                                <m:r>
                                  <a:rPr lang="en-US" sz="2200" i="0">
                                    <a:solidFill>
                                      <a:schemeClr val="accent1">
                                        <a:lumMod val="50000"/>
                                      </a:schemeClr>
                                    </a:solidFill>
                                    <a:latin typeface="Cambria Math" panose="02040503050406030204" pitchFamily="18" charset="0"/>
                                  </a:rPr>
                                  <m:t>𝒜</m:t>
                                </m:r>
                                <m:r>
                                  <a:rPr lang="en-US" sz="2200" b="0" i="1" smtClean="0">
                                    <a:solidFill>
                                      <a:schemeClr val="accent1">
                                        <a:lumMod val="50000"/>
                                      </a:schemeClr>
                                    </a:solidFill>
                                    <a:latin typeface="Cambria Math" panose="02040503050406030204" pitchFamily="18" charset="0"/>
                                  </a:rPr>
                                  <m:t>)</m:t>
                                </m:r>
                              </m:e>
                            </m:d>
                          </m:e>
                          <m:sup>
                            <m:r>
                              <a:rPr lang="en-US" sz="2200" b="0" i="1" smtClean="0">
                                <a:solidFill>
                                  <a:schemeClr val="accent1">
                                    <a:lumMod val="50000"/>
                                  </a:schemeClr>
                                </a:solidFill>
                                <a:latin typeface="Cambria Math" panose="02040503050406030204" pitchFamily="18" charset="0"/>
                              </a:rPr>
                              <m:t>2</m:t>
                            </m:r>
                          </m:sup>
                        </m:sSup>
                      </m:num>
                      <m:den>
                        <m:sSup>
                          <m:sSupPr>
                            <m:ctrlPr>
                              <a:rPr lang="en-US" sz="2200" b="0" i="1" smtClean="0">
                                <a:solidFill>
                                  <a:schemeClr val="accent1">
                                    <a:lumMod val="50000"/>
                                  </a:schemeClr>
                                </a:solidFill>
                                <a:latin typeface="Cambria Math" panose="02040503050406030204" pitchFamily="18" charset="0"/>
                              </a:rPr>
                            </m:ctrlPr>
                          </m:sSupPr>
                          <m:e>
                            <m:r>
                              <a:rPr lang="en-US" sz="2200" b="0" i="1" smtClean="0">
                                <a:solidFill>
                                  <a:schemeClr val="accent1">
                                    <a:lumMod val="50000"/>
                                  </a:schemeClr>
                                </a:solidFill>
                                <a:latin typeface="Cambria Math" panose="02040503050406030204" pitchFamily="18" charset="0"/>
                              </a:rPr>
                              <m:t>𝑛</m:t>
                            </m:r>
                          </m:e>
                          <m:sup>
                            <m:r>
                              <a:rPr lang="en-US" sz="2200" b="0" i="1" smtClean="0">
                                <a:solidFill>
                                  <a:schemeClr val="accent1">
                                    <a:lumMod val="50000"/>
                                  </a:schemeClr>
                                </a:solidFill>
                                <a:latin typeface="Cambria Math" panose="02040503050406030204" pitchFamily="18" charset="0"/>
                              </a:rPr>
                              <m:t>2</m:t>
                            </m:r>
                          </m:sup>
                        </m:sSup>
                      </m:den>
                    </m:f>
                    <m:r>
                      <a:rPr lang="en-US" sz="2200" i="0">
                        <a:solidFill>
                          <a:schemeClr val="accent1">
                            <a:lumMod val="50000"/>
                          </a:schemeClr>
                        </a:solidFill>
                        <a:latin typeface="Cambria Math" panose="02040503050406030204" pitchFamily="18" charset="0"/>
                      </a:rPr>
                      <m:t>≤</m:t>
                    </m:r>
                  </m:oMath>
                </a14:m>
                <a:r>
                  <a:rPr lang="en-US" sz="2200" dirty="0">
                    <a:solidFill>
                      <a:schemeClr val="accent1">
                        <a:lumMod val="50000"/>
                      </a:schemeClr>
                    </a:solidFill>
                    <a:latin typeface="PT Serif" panose="020A0603040505020204" pitchFamily="18" charset="77"/>
                  </a:rPr>
                  <a:t> </a:t>
                </a:r>
                <a14:m>
                  <m:oMath xmlns:m="http://schemas.openxmlformats.org/officeDocument/2006/math">
                    <m:r>
                      <a:rPr lang="en-US" sz="2200" b="0" i="0" smtClean="0">
                        <a:solidFill>
                          <a:schemeClr val="accent1">
                            <a:lumMod val="50000"/>
                          </a:schemeClr>
                        </a:solidFill>
                        <a:latin typeface="Cambria Math" panose="02040503050406030204" pitchFamily="18" charset="0"/>
                      </a:rPr>
                      <m:t>(</m:t>
                    </m:r>
                    <m:sSub>
                      <m:sSubPr>
                        <m:ctrlPr>
                          <a:rPr lang="en-US" sz="2200" b="0" i="1" smtClean="0">
                            <a:solidFill>
                              <a:schemeClr val="accent1">
                                <a:lumMod val="50000"/>
                              </a:schemeClr>
                            </a:solidFill>
                            <a:latin typeface="Cambria Math" panose="02040503050406030204" pitchFamily="18" charset="0"/>
                          </a:rPr>
                        </m:ctrlPr>
                      </m:sSubPr>
                      <m:e>
                        <m:r>
                          <m:rPr>
                            <m:sty m:val="p"/>
                          </m:rPr>
                          <a:rPr lang="en-US" sz="2200" b="0" i="0" smtClean="0">
                            <a:solidFill>
                              <a:schemeClr val="accent1">
                                <a:lumMod val="50000"/>
                              </a:schemeClr>
                            </a:solidFill>
                            <a:latin typeface="Cambria Math" panose="02040503050406030204" pitchFamily="18" charset="0"/>
                          </a:rPr>
                          <m:t>q</m:t>
                        </m:r>
                      </m:e>
                      <m:sub>
                        <m:r>
                          <m:rPr>
                            <m:sty m:val="p"/>
                          </m:rPr>
                          <a:rPr lang="en-US" sz="2200" b="0" i="0" smtClean="0">
                            <a:solidFill>
                              <a:schemeClr val="accent1">
                                <a:lumMod val="50000"/>
                              </a:schemeClr>
                            </a:solidFill>
                            <a:latin typeface="Cambria Math" panose="02040503050406030204" pitchFamily="18" charset="0"/>
                          </a:rPr>
                          <m:t>sign</m:t>
                        </m:r>
                      </m:sub>
                    </m:sSub>
                    <m:r>
                      <a:rPr lang="en-US" sz="2200" b="0" i="0" smtClean="0">
                        <a:solidFill>
                          <a:schemeClr val="accent1">
                            <a:lumMod val="50000"/>
                          </a:schemeClr>
                        </a:solidFill>
                        <a:latin typeface="Cambria Math" panose="02040503050406030204" pitchFamily="18" charset="0"/>
                      </a:rPr>
                      <m:t>+</m:t>
                    </m:r>
                    <m:sSub>
                      <m:sSubPr>
                        <m:ctrlPr>
                          <a:rPr lang="en-US" sz="2200" b="0" i="1" smtClean="0">
                            <a:solidFill>
                              <a:schemeClr val="accent1">
                                <a:lumMod val="50000"/>
                              </a:schemeClr>
                            </a:solidFill>
                            <a:latin typeface="Cambria Math" panose="02040503050406030204" pitchFamily="18" charset="0"/>
                          </a:rPr>
                        </m:ctrlPr>
                      </m:sSubPr>
                      <m:e>
                        <m:r>
                          <m:rPr>
                            <m:sty m:val="p"/>
                          </m:rPr>
                          <a:rPr lang="en-US" sz="2200" b="0" i="0" smtClean="0">
                            <a:solidFill>
                              <a:schemeClr val="accent1">
                                <a:lumMod val="50000"/>
                              </a:schemeClr>
                            </a:solidFill>
                            <a:latin typeface="Cambria Math" panose="02040503050406030204" pitchFamily="18" charset="0"/>
                          </a:rPr>
                          <m:t>q</m:t>
                        </m:r>
                      </m:e>
                      <m:sub>
                        <m:r>
                          <m:rPr>
                            <m:sty m:val="p"/>
                          </m:rPr>
                          <a:rPr lang="en-US" sz="2200" b="0" i="0" smtClean="0">
                            <a:solidFill>
                              <a:schemeClr val="accent1">
                                <a:lumMod val="50000"/>
                              </a:schemeClr>
                            </a:solidFill>
                            <a:latin typeface="Cambria Math" panose="02040503050406030204" pitchFamily="18" charset="0"/>
                          </a:rPr>
                          <m:t>hash</m:t>
                        </m:r>
                      </m:sub>
                    </m:sSub>
                    <m:r>
                      <a:rPr lang="en-US" sz="2200" b="0" i="0" smtClean="0">
                        <a:solidFill>
                          <a:schemeClr val="accent1">
                            <a:lumMod val="50000"/>
                          </a:schemeClr>
                        </a:solidFill>
                        <a:latin typeface="Cambria Math" panose="02040503050406030204" pitchFamily="18" charset="0"/>
                      </a:rPr>
                      <m:t>)</m:t>
                    </m:r>
                    <m:sSubSup>
                      <m:sSubSupPr>
                        <m:ctrlPr>
                          <a:rPr lang="en-US" sz="2200" i="1">
                            <a:solidFill>
                              <a:schemeClr val="accent1">
                                <a:lumMod val="50000"/>
                              </a:schemeClr>
                            </a:solidFill>
                            <a:latin typeface="Cambria Math" panose="02040503050406030204" pitchFamily="18" charset="0"/>
                          </a:rPr>
                        </m:ctrlPr>
                      </m:sSubSupPr>
                      <m:e>
                        <m:r>
                          <a:rPr lang="en-US" sz="2200" i="1">
                            <a:solidFill>
                              <a:schemeClr val="accent1">
                                <a:lumMod val="50000"/>
                              </a:schemeClr>
                            </a:solidFill>
                            <a:latin typeface="Cambria Math" panose="02040503050406030204" pitchFamily="18" charset="0"/>
                            <a:ea typeface="Cambria Math" panose="02040503050406030204" pitchFamily="18" charset="0"/>
                            <a:cs typeface="PT Serif"/>
                            <a:sym typeface="PT Serif"/>
                          </a:rPr>
                          <m:t>·</m:t>
                        </m:r>
                        <m:r>
                          <a:rPr lang="en-US" sz="2200" i="1">
                            <a:solidFill>
                              <a:schemeClr val="accent1">
                                <a:lumMod val="50000"/>
                              </a:schemeClr>
                            </a:solidFill>
                            <a:latin typeface="Cambria Math" panose="02040503050406030204" pitchFamily="18" charset="0"/>
                          </a:rPr>
                          <m:t>𝐴𝑑𝑣</m:t>
                        </m:r>
                      </m:e>
                      <m:sub/>
                      <m:sup>
                        <m:r>
                          <a:rPr lang="en-US" sz="2200" b="0" i="1" smtClean="0">
                            <a:solidFill>
                              <a:schemeClr val="accent1">
                                <a:lumMod val="50000"/>
                              </a:schemeClr>
                            </a:solidFill>
                            <a:latin typeface="Cambria Math" panose="02040503050406030204" pitchFamily="18" charset="0"/>
                          </a:rPr>
                          <m:t>𝑠𝑟𝑠𝑎</m:t>
                        </m:r>
                      </m:sup>
                    </m:sSubSup>
                  </m:oMath>
                </a14:m>
                <a:r>
                  <a:rPr lang="en-US" sz="2200" dirty="0">
                    <a:solidFill>
                      <a:schemeClr val="accent1">
                        <a:lumMod val="50000"/>
                      </a:schemeClr>
                    </a:solidFill>
                    <a:latin typeface="PT Serif" panose="020A0603040505020204" pitchFamily="18" charset="77"/>
                  </a:rPr>
                  <a:t>(</a:t>
                </a:r>
                <a14:m>
                  <m:oMath xmlns:m="http://schemas.openxmlformats.org/officeDocument/2006/math">
                    <m:r>
                      <a:rPr lang="en-US" sz="2200" b="0" i="1" smtClean="0">
                        <a:solidFill>
                          <a:schemeClr val="accent1">
                            <a:lumMod val="50000"/>
                          </a:schemeClr>
                        </a:solidFill>
                        <a:latin typeface="Cambria Math" panose="02040503050406030204" pitchFamily="18" charset="0"/>
                      </a:rPr>
                      <m:t>ℬ</m:t>
                    </m:r>
                    <m:r>
                      <a:rPr lang="en-US" sz="2200" b="0" i="1" smtClean="0">
                        <a:solidFill>
                          <a:schemeClr val="accent1">
                            <a:lumMod val="50000"/>
                          </a:schemeClr>
                        </a:solidFill>
                        <a:latin typeface="Cambria Math" panose="02040503050406030204" pitchFamily="18" charset="0"/>
                      </a:rPr>
                      <m:t>)+</m:t>
                    </m:r>
                    <m:f>
                      <m:fPr>
                        <m:ctrlPr>
                          <a:rPr lang="en-US" sz="2200" b="0" i="1" smtClean="0">
                            <a:solidFill>
                              <a:schemeClr val="accent1">
                                <a:lumMod val="50000"/>
                              </a:schemeClr>
                            </a:solidFill>
                            <a:latin typeface="Cambria Math" panose="02040503050406030204" pitchFamily="18" charset="0"/>
                          </a:rPr>
                        </m:ctrlPr>
                      </m:fPr>
                      <m:num>
                        <m:r>
                          <a:rPr lang="en-US" sz="2200" b="0" i="1" smtClean="0">
                            <a:solidFill>
                              <a:schemeClr val="accent1">
                                <a:lumMod val="50000"/>
                              </a:schemeClr>
                            </a:solidFill>
                            <a:latin typeface="Cambria Math" panose="02040503050406030204" pitchFamily="18" charset="0"/>
                          </a:rPr>
                          <m:t>𝑝𝑜𝑙𝑦</m:t>
                        </m:r>
                        <m:d>
                          <m:dPr>
                            <m:ctrlPr>
                              <a:rPr lang="en-US" sz="2200" b="0" i="1" smtClean="0">
                                <a:solidFill>
                                  <a:schemeClr val="accent1">
                                    <a:lumMod val="50000"/>
                                  </a:schemeClr>
                                </a:solidFill>
                                <a:latin typeface="Cambria Math" panose="02040503050406030204" pitchFamily="18" charset="0"/>
                              </a:rPr>
                            </m:ctrlPr>
                          </m:dPr>
                          <m:e>
                            <m:sSub>
                              <m:sSubPr>
                                <m:ctrlPr>
                                  <a:rPr lang="en-US" sz="2200" b="0" i="1" smtClean="0">
                                    <a:solidFill>
                                      <a:schemeClr val="accent1">
                                        <a:lumMod val="50000"/>
                                      </a:schemeClr>
                                    </a:solidFill>
                                    <a:latin typeface="Cambria Math" panose="02040503050406030204" pitchFamily="18" charset="0"/>
                                  </a:rPr>
                                </m:ctrlPr>
                              </m:sSubPr>
                              <m:e>
                                <m:r>
                                  <a:rPr lang="en-US" sz="2200" b="0" i="1" smtClean="0">
                                    <a:solidFill>
                                      <a:schemeClr val="accent1">
                                        <a:lumMod val="50000"/>
                                      </a:schemeClr>
                                    </a:solidFill>
                                    <a:latin typeface="Cambria Math" panose="02040503050406030204" pitchFamily="18" charset="0"/>
                                  </a:rPr>
                                  <m:t> </m:t>
                                </m:r>
                                <m:r>
                                  <a:rPr lang="en-US" sz="2200" b="0" i="1" smtClean="0">
                                    <a:solidFill>
                                      <a:schemeClr val="accent1">
                                        <a:lumMod val="50000"/>
                                      </a:schemeClr>
                                    </a:solidFill>
                                    <a:latin typeface="Cambria Math" panose="02040503050406030204" pitchFamily="18" charset="0"/>
                                  </a:rPr>
                                  <m:t>𝑞</m:t>
                                </m:r>
                              </m:e>
                              <m:sub>
                                <m:r>
                                  <m:rPr>
                                    <m:sty m:val="p"/>
                                  </m:rPr>
                                  <a:rPr lang="en-US" sz="2200" b="0" i="0" smtClean="0">
                                    <a:solidFill>
                                      <a:schemeClr val="accent1">
                                        <a:lumMod val="50000"/>
                                      </a:schemeClr>
                                    </a:solidFill>
                                    <a:latin typeface="Cambria Math" panose="02040503050406030204" pitchFamily="18" charset="0"/>
                                  </a:rPr>
                                  <m:t>sign</m:t>
                                </m:r>
                                <m:r>
                                  <a:rPr lang="en-US" sz="2200" b="0" i="1" smtClean="0">
                                    <a:solidFill>
                                      <a:schemeClr val="accent1">
                                        <a:lumMod val="50000"/>
                                      </a:schemeClr>
                                    </a:solidFill>
                                    <a:latin typeface="Cambria Math" panose="02040503050406030204" pitchFamily="18" charset="0"/>
                                  </a:rPr>
                                  <m:t> </m:t>
                                </m:r>
                              </m:sub>
                            </m:sSub>
                            <m:r>
                              <a:rPr lang="en-US" sz="2200" b="0" i="1" smtClean="0">
                                <a:solidFill>
                                  <a:schemeClr val="accent1">
                                    <a:lumMod val="50000"/>
                                  </a:schemeClr>
                                </a:solidFill>
                                <a:latin typeface="Cambria Math" panose="02040503050406030204" pitchFamily="18" charset="0"/>
                              </a:rPr>
                              <m:t>,  </m:t>
                            </m:r>
                            <m:sSub>
                              <m:sSubPr>
                                <m:ctrlPr>
                                  <a:rPr lang="en-US" sz="2200" b="0" i="1" smtClean="0">
                                    <a:solidFill>
                                      <a:schemeClr val="accent1">
                                        <a:lumMod val="50000"/>
                                      </a:schemeClr>
                                    </a:solidFill>
                                    <a:latin typeface="Cambria Math" panose="02040503050406030204" pitchFamily="18" charset="0"/>
                                  </a:rPr>
                                </m:ctrlPr>
                              </m:sSubPr>
                              <m:e>
                                <m:r>
                                  <a:rPr lang="en-US" sz="2200" b="0" i="1" smtClean="0">
                                    <a:solidFill>
                                      <a:schemeClr val="accent1">
                                        <a:lumMod val="50000"/>
                                      </a:schemeClr>
                                    </a:solidFill>
                                    <a:latin typeface="Cambria Math" panose="02040503050406030204" pitchFamily="18" charset="0"/>
                                  </a:rPr>
                                  <m:t> </m:t>
                                </m:r>
                                <m:r>
                                  <a:rPr lang="en-US" sz="2200" b="0" i="1" smtClean="0">
                                    <a:solidFill>
                                      <a:schemeClr val="accent1">
                                        <a:lumMod val="50000"/>
                                      </a:schemeClr>
                                    </a:solidFill>
                                    <a:latin typeface="Cambria Math" panose="02040503050406030204" pitchFamily="18" charset="0"/>
                                  </a:rPr>
                                  <m:t>𝑞</m:t>
                                </m:r>
                              </m:e>
                              <m:sub>
                                <m:r>
                                  <m:rPr>
                                    <m:sty m:val="p"/>
                                  </m:rPr>
                                  <a:rPr lang="en-US" sz="2200" b="0" i="0" smtClean="0">
                                    <a:solidFill>
                                      <a:schemeClr val="accent1">
                                        <a:lumMod val="50000"/>
                                      </a:schemeClr>
                                    </a:solidFill>
                                    <a:latin typeface="Cambria Math" panose="02040503050406030204" pitchFamily="18" charset="0"/>
                                  </a:rPr>
                                  <m:t>hash</m:t>
                                </m:r>
                              </m:sub>
                            </m:sSub>
                            <m:r>
                              <a:rPr lang="en-US" sz="2200" b="0" i="1" smtClean="0">
                                <a:solidFill>
                                  <a:schemeClr val="accent1">
                                    <a:lumMod val="50000"/>
                                  </a:schemeClr>
                                </a:solidFill>
                                <a:latin typeface="Cambria Math" panose="02040503050406030204" pitchFamily="18" charset="0"/>
                              </a:rPr>
                              <m:t> </m:t>
                            </m:r>
                          </m:e>
                        </m:d>
                      </m:num>
                      <m:den>
                        <m:sSup>
                          <m:sSupPr>
                            <m:ctrlPr>
                              <a:rPr lang="en-US" sz="2200" b="0" i="1" smtClean="0">
                                <a:solidFill>
                                  <a:schemeClr val="accent1">
                                    <a:lumMod val="50000"/>
                                  </a:schemeClr>
                                </a:solidFill>
                                <a:latin typeface="Cambria Math" panose="02040503050406030204" pitchFamily="18" charset="0"/>
                              </a:rPr>
                            </m:ctrlPr>
                          </m:sSupPr>
                          <m:e>
                            <m:r>
                              <a:rPr lang="en-US" sz="2200" b="0" i="1" smtClean="0">
                                <a:solidFill>
                                  <a:schemeClr val="accent1">
                                    <a:lumMod val="50000"/>
                                  </a:schemeClr>
                                </a:solidFill>
                                <a:latin typeface="Cambria Math" panose="02040503050406030204" pitchFamily="18" charset="0"/>
                              </a:rPr>
                              <m:t>2</m:t>
                            </m:r>
                          </m:e>
                          <m:sup>
                            <m:r>
                              <a:rPr lang="en-US" sz="2200" i="1">
                                <a:solidFill>
                                  <a:schemeClr val="accent1">
                                    <a:lumMod val="50000"/>
                                  </a:schemeClr>
                                </a:solidFill>
                                <a:latin typeface="Cambria Math" panose="02040503050406030204" pitchFamily="18" charset="0"/>
                                <a:ea typeface="Cambria Math" panose="02040503050406030204" pitchFamily="18" charset="0"/>
                              </a:rPr>
                              <m:t>𝜆</m:t>
                            </m:r>
                          </m:sup>
                        </m:sSup>
                      </m:den>
                    </m:f>
                  </m:oMath>
                </a14:m>
                <a:endParaRPr lang="en-US" sz="2200" baseline="30000" dirty="0">
                  <a:solidFill>
                    <a:schemeClr val="accent1">
                      <a:lumMod val="50000"/>
                    </a:schemeClr>
                  </a:solidFill>
                  <a:latin typeface="PT Serif" panose="020A0603040505020204" pitchFamily="18" charset="77"/>
                </a:endParaRPr>
              </a:p>
              <a:p>
                <a:pPr algn="ctr">
                  <a:lnSpc>
                    <a:spcPct val="150000"/>
                  </a:lnSpc>
                </a:pPr>
                <a:r>
                  <a:rPr lang="en-US" sz="2200" dirty="0">
                    <a:solidFill>
                      <a:schemeClr val="accent1">
                        <a:lumMod val="50000"/>
                      </a:schemeClr>
                    </a:solidFill>
                    <a:latin typeface="PT Serif" panose="020A0603040505020204" pitchFamily="18" charset="77"/>
                  </a:rPr>
                  <a:t>where </a:t>
                </a:r>
                <a14:m>
                  <m:oMath xmlns:m="http://schemas.openxmlformats.org/officeDocument/2006/math">
                    <m:sSub>
                      <m:sSubPr>
                        <m:ctrlPr>
                          <a:rPr lang="en-US" sz="2200" b="0" i="1" smtClean="0">
                            <a:solidFill>
                              <a:schemeClr val="accent1">
                                <a:lumMod val="50000"/>
                              </a:schemeClr>
                            </a:solidFill>
                            <a:latin typeface="Cambria Math" panose="02040503050406030204" pitchFamily="18" charset="0"/>
                          </a:rPr>
                        </m:ctrlPr>
                      </m:sSubPr>
                      <m:e>
                        <m:r>
                          <a:rPr lang="en-US" sz="2200" b="0" i="1" smtClean="0">
                            <a:solidFill>
                              <a:schemeClr val="accent1">
                                <a:lumMod val="50000"/>
                              </a:schemeClr>
                            </a:solidFill>
                            <a:latin typeface="Cambria Math" panose="02040503050406030204" pitchFamily="18" charset="0"/>
                          </a:rPr>
                          <m:t> </m:t>
                        </m:r>
                        <m:r>
                          <a:rPr lang="en-US" sz="2200" b="0" i="1" smtClean="0">
                            <a:solidFill>
                              <a:schemeClr val="accent1">
                                <a:lumMod val="50000"/>
                              </a:schemeClr>
                            </a:solidFill>
                            <a:latin typeface="Cambria Math" panose="02040503050406030204" pitchFamily="18" charset="0"/>
                          </a:rPr>
                          <m:t>𝑞</m:t>
                        </m:r>
                      </m:e>
                      <m:sub>
                        <m:r>
                          <m:rPr>
                            <m:sty m:val="p"/>
                          </m:rPr>
                          <a:rPr lang="en-US" sz="2200" b="0" i="0" smtClean="0">
                            <a:solidFill>
                              <a:schemeClr val="accent1">
                                <a:lumMod val="50000"/>
                              </a:schemeClr>
                            </a:solidFill>
                            <a:latin typeface="Cambria Math" panose="02040503050406030204" pitchFamily="18" charset="0"/>
                          </a:rPr>
                          <m:t>sign</m:t>
                        </m:r>
                        <m:r>
                          <a:rPr lang="en-US" sz="2200" b="0" i="1" smtClean="0">
                            <a:solidFill>
                              <a:schemeClr val="accent1">
                                <a:lumMod val="50000"/>
                              </a:schemeClr>
                            </a:solidFill>
                            <a:latin typeface="Cambria Math" panose="02040503050406030204" pitchFamily="18" charset="0"/>
                          </a:rPr>
                          <m:t> </m:t>
                        </m:r>
                      </m:sub>
                    </m:sSub>
                    <m:r>
                      <a:rPr lang="en-US" sz="2200" b="0" i="1" smtClean="0">
                        <a:solidFill>
                          <a:schemeClr val="accent1">
                            <a:lumMod val="50000"/>
                          </a:schemeClr>
                        </a:solidFill>
                        <a:latin typeface="Cambria Math" panose="02040503050406030204" pitchFamily="18" charset="0"/>
                      </a:rPr>
                      <m:t>,  </m:t>
                    </m:r>
                    <m:sSub>
                      <m:sSubPr>
                        <m:ctrlPr>
                          <a:rPr lang="en-US" sz="2200" b="0" i="1" smtClean="0">
                            <a:solidFill>
                              <a:schemeClr val="accent1">
                                <a:lumMod val="50000"/>
                              </a:schemeClr>
                            </a:solidFill>
                            <a:latin typeface="Cambria Math" panose="02040503050406030204" pitchFamily="18" charset="0"/>
                          </a:rPr>
                        </m:ctrlPr>
                      </m:sSubPr>
                      <m:e>
                        <m:r>
                          <a:rPr lang="en-US" sz="2200" b="0" i="1" smtClean="0">
                            <a:solidFill>
                              <a:schemeClr val="accent1">
                                <a:lumMod val="50000"/>
                              </a:schemeClr>
                            </a:solidFill>
                            <a:latin typeface="Cambria Math" panose="02040503050406030204" pitchFamily="18" charset="0"/>
                          </a:rPr>
                          <m:t>𝑞</m:t>
                        </m:r>
                      </m:e>
                      <m:sub>
                        <m:r>
                          <m:rPr>
                            <m:sty m:val="p"/>
                          </m:rPr>
                          <a:rPr lang="en-US" sz="2200" b="0" i="0" smtClean="0">
                            <a:solidFill>
                              <a:schemeClr val="accent1">
                                <a:lumMod val="50000"/>
                              </a:schemeClr>
                            </a:solidFill>
                            <a:latin typeface="Cambria Math" panose="02040503050406030204" pitchFamily="18" charset="0"/>
                          </a:rPr>
                          <m:t>hash</m:t>
                        </m:r>
                      </m:sub>
                    </m:sSub>
                  </m:oMath>
                </a14:m>
                <a:r>
                  <a:rPr lang="en-US" sz="2200" dirty="0">
                    <a:solidFill>
                      <a:schemeClr val="accent1">
                        <a:lumMod val="50000"/>
                      </a:schemeClr>
                    </a:solidFill>
                    <a:latin typeface="PT Serif" panose="020A0603040505020204" pitchFamily="18" charset="77"/>
                  </a:rPr>
                  <a:t> are upper bounds on #Sign, Hash queries by </a:t>
                </a:r>
                <a14:m>
                  <m:oMath xmlns:m="http://schemas.openxmlformats.org/officeDocument/2006/math">
                    <m:r>
                      <a:rPr lang="en-US" sz="2200">
                        <a:solidFill>
                          <a:schemeClr val="accent1">
                            <a:lumMod val="50000"/>
                          </a:schemeClr>
                        </a:solidFill>
                        <a:latin typeface="Cambria Math" panose="02040503050406030204" pitchFamily="18" charset="0"/>
                      </a:rPr>
                      <m:t>𝒜</m:t>
                    </m:r>
                  </m:oMath>
                </a14:m>
                <a:r>
                  <a:rPr lang="en-US" sz="2200" dirty="0">
                    <a:solidFill>
                      <a:schemeClr val="accent1">
                        <a:lumMod val="50000"/>
                      </a:schemeClr>
                    </a:solidFill>
                    <a:latin typeface="PT Serif" panose="020A0603040505020204" pitchFamily="18" charset="77"/>
                  </a:rPr>
                  <a:t>. </a:t>
                </a:r>
              </a:p>
            </p:txBody>
          </p:sp>
        </mc:Choice>
        <mc:Fallback xmlns="">
          <p:sp>
            <p:nvSpPr>
              <p:cNvPr id="4" name="Rectangle 3">
                <a:extLst>
                  <a:ext uri="{FF2B5EF4-FFF2-40B4-BE49-F238E27FC236}">
                    <a16:creationId xmlns:a16="http://schemas.microsoft.com/office/drawing/2014/main" id="{4EC6C933-C1B0-01F9-B956-E611904D10A6}"/>
                  </a:ext>
                </a:extLst>
              </p:cNvPr>
              <p:cNvSpPr>
                <a:spLocks noRot="1" noChangeAspect="1" noMove="1" noResize="1" noEditPoints="1" noAdjustHandles="1" noChangeArrowheads="1" noChangeShapeType="1" noTextEdit="1"/>
              </p:cNvSpPr>
              <p:nvPr/>
            </p:nvSpPr>
            <p:spPr>
              <a:xfrm>
                <a:off x="276811" y="2038098"/>
                <a:ext cx="8590377" cy="2434602"/>
              </a:xfrm>
              <a:prstGeom prst="rect">
                <a:avLst/>
              </a:prstGeom>
              <a:blipFill>
                <a:blip r:embed="rId3"/>
                <a:stretch>
                  <a:fillRect l="-588" r="-588"/>
                </a:stretch>
              </a:blipFill>
              <a:ln>
                <a:solidFill>
                  <a:schemeClr val="accent1">
                    <a:lumMod val="20000"/>
                    <a:lumOff val="8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85517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76300" y="8883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Threshold Signatures [D87]</a:t>
            </a:r>
            <a:endParaRPr dirty="0"/>
          </a:p>
        </p:txBody>
      </p:sp>
      <mc:AlternateContent xmlns:mc="http://schemas.openxmlformats.org/markup-compatibility/2006">
        <mc:Choice xmlns:a14="http://schemas.microsoft.com/office/drawing/2010/main" Requires="a14">
          <p:sp>
            <p:nvSpPr>
              <p:cNvPr id="138" name="Google Shape;138;p18"/>
              <p:cNvSpPr txBox="1"/>
              <p:nvPr/>
            </p:nvSpPr>
            <p:spPr>
              <a:xfrm>
                <a:off x="238538" y="670800"/>
                <a:ext cx="8829162" cy="4262675"/>
              </a:xfrm>
              <a:prstGeom prst="rect">
                <a:avLst/>
              </a:prstGeom>
              <a:noFill/>
              <a:ln>
                <a:noFill/>
              </a:ln>
            </p:spPr>
            <p:txBody>
              <a:bodyPr spcFirstLastPara="1" wrap="square" lIns="91425" tIns="91425" rIns="91425" bIns="91425" anchor="t" anchorCtr="0">
                <a:spAutoFit/>
              </a:bodyPr>
              <a:lstStyle/>
              <a:p>
                <a:pPr marL="101600" lvl="0" algn="l" rtl="0">
                  <a:spcBef>
                    <a:spcPts val="600"/>
                  </a:spcBef>
                  <a:spcAft>
                    <a:spcPts val="600"/>
                  </a:spcAft>
                  <a:buSzPts val="2000"/>
                </a:pPr>
                <a:r>
                  <a:rPr lang="en" sz="2000" dirty="0">
                    <a:solidFill>
                      <a:schemeClr val="bg2"/>
                    </a:solidFill>
                    <a:latin typeface="PT Serif"/>
                    <a:ea typeface="PT Serif"/>
                    <a:cs typeface="PT Serif"/>
                    <a:sym typeface="PT Serif"/>
                  </a:rPr>
                  <a:t>Defn. A Threshold Sig Scheme has 4 algorithms:</a:t>
                </a:r>
              </a:p>
              <a:p>
                <a:pPr marL="444500" lvl="3" indent="-342900">
                  <a:spcBef>
                    <a:spcPts val="600"/>
                  </a:spcBef>
                  <a:spcAft>
                    <a:spcPts val="600"/>
                  </a:spcAft>
                  <a:buSzPts val="2000"/>
                  <a:buFont typeface="Arial" panose="020B0604020202020204" pitchFamily="34" charset="0"/>
                  <a:buChar char="•"/>
                </a:pPr>
                <a:r>
                  <a:rPr lang="en" sz="2000" dirty="0" err="1">
                    <a:solidFill>
                      <a:schemeClr val="bg2"/>
                    </a:solidFill>
                    <a:latin typeface="PT Serif"/>
                    <a:ea typeface="PT Serif"/>
                    <a:cs typeface="PT Serif"/>
                    <a:sym typeface="PT Serif"/>
                  </a:rPr>
                  <a:t>KeyGen</a:t>
                </a:r>
                <a:r>
                  <a:rPr lang="en" sz="2000" dirty="0">
                    <a:solidFill>
                      <a:schemeClr val="bg2"/>
                    </a:solidFill>
                    <a:latin typeface="PT Serif"/>
                    <a:ea typeface="PT Serif"/>
                    <a:cs typeface="PT Serif"/>
                    <a:sym typeface="PT Serif"/>
                  </a:rPr>
                  <a:t> ( </a:t>
                </a:r>
                <a14:m>
                  <m:oMath xmlns:m="http://schemas.openxmlformats.org/officeDocument/2006/math">
                    <m:r>
                      <a:rPr lang="en-US" sz="2000" b="0" i="1" smtClean="0">
                        <a:solidFill>
                          <a:schemeClr val="bg2"/>
                        </a:solidFill>
                        <a:latin typeface="Cambria Math" panose="02040503050406030204" pitchFamily="18" charset="0"/>
                        <a:ea typeface="PT Serif"/>
                        <a:cs typeface="PT Serif"/>
                        <a:sym typeface="PT Serif"/>
                      </a:rPr>
                      <m:t>𝑛</m:t>
                    </m:r>
                    <m:r>
                      <a:rPr lang="en-US" sz="2000" b="0" i="1" smtClean="0">
                        <a:solidFill>
                          <a:schemeClr val="bg2"/>
                        </a:solidFill>
                        <a:latin typeface="Cambria Math" panose="02040503050406030204" pitchFamily="18" charset="0"/>
                        <a:ea typeface="PT Serif"/>
                        <a:cs typeface="PT Serif"/>
                        <a:sym typeface="PT Serif"/>
                      </a:rPr>
                      <m:t>, </m:t>
                    </m:r>
                    <m:r>
                      <a:rPr lang="en-US" sz="2000" b="0" i="1" smtClean="0">
                        <a:solidFill>
                          <a:schemeClr val="bg2"/>
                        </a:solidFill>
                        <a:latin typeface="Cambria Math" panose="02040503050406030204" pitchFamily="18" charset="0"/>
                        <a:ea typeface="PT Serif"/>
                        <a:cs typeface="PT Serif"/>
                        <a:sym typeface="PT Serif"/>
                      </a:rPr>
                      <m:t>𝑡</m:t>
                    </m:r>
                  </m:oMath>
                </a14:m>
                <a:r>
                  <a:rPr lang="en" sz="2000" dirty="0">
                    <a:solidFill>
                      <a:schemeClr val="bg2"/>
                    </a:solidFill>
                    <a:latin typeface="PT Serif"/>
                    <a:ea typeface="PT Serif"/>
                    <a:cs typeface="PT Serif"/>
                    <a:sym typeface="PT Serif"/>
                  </a:rPr>
                  <a:t> )     	  →    </a:t>
                </a:r>
                <a14:m>
                  <m:oMath xmlns:m="http://schemas.openxmlformats.org/officeDocument/2006/math">
                    <m:r>
                      <a:rPr lang="en-US" sz="2000" b="0" i="1" smtClean="0">
                        <a:solidFill>
                          <a:schemeClr val="bg2"/>
                        </a:solidFill>
                        <a:latin typeface="Cambria Math" panose="02040503050406030204" pitchFamily="18" charset="0"/>
                        <a:ea typeface="PT Serif"/>
                        <a:cs typeface="PT Serif"/>
                        <a:sym typeface="PT Serif"/>
                      </a:rPr>
                      <m:t>𝑝𝑘</m:t>
                    </m:r>
                    <m:r>
                      <a:rPr lang="en-US" sz="2000" b="0" i="1" smtClean="0">
                        <a:solidFill>
                          <a:schemeClr val="bg2"/>
                        </a:solidFill>
                        <a:latin typeface="Cambria Math" panose="02040503050406030204" pitchFamily="18" charset="0"/>
                        <a:ea typeface="PT Serif"/>
                        <a:cs typeface="PT Serif"/>
                        <a:sym typeface="PT Serif"/>
                      </a:rPr>
                      <m:t> ,  </m:t>
                    </m:r>
                    <m:r>
                      <a:rPr lang="en-US" sz="2000" b="0" i="1" smtClean="0">
                        <a:solidFill>
                          <a:schemeClr val="bg2"/>
                        </a:solidFill>
                        <a:latin typeface="Cambria Math" panose="02040503050406030204" pitchFamily="18" charset="0"/>
                        <a:ea typeface="PT Serif"/>
                        <a:cs typeface="PT Serif"/>
                        <a:sym typeface="PT Serif"/>
                      </a:rPr>
                      <m:t>𝑠</m:t>
                    </m:r>
                    <m:sSub>
                      <m:sSubPr>
                        <m:ctrlPr>
                          <a:rPr lang="en-US" sz="2000" b="0" i="1" smtClean="0">
                            <a:solidFill>
                              <a:schemeClr val="bg2"/>
                            </a:solidFill>
                            <a:latin typeface="Cambria Math" panose="02040503050406030204" pitchFamily="18" charset="0"/>
                            <a:ea typeface="PT Serif"/>
                            <a:cs typeface="PT Serif"/>
                            <a:sym typeface="PT Serif"/>
                          </a:rPr>
                        </m:ctrlPr>
                      </m:sSubPr>
                      <m:e>
                        <m:r>
                          <a:rPr lang="en-US" sz="2000" b="0" i="1" smtClean="0">
                            <a:solidFill>
                              <a:schemeClr val="bg2"/>
                            </a:solidFill>
                            <a:latin typeface="Cambria Math" panose="02040503050406030204" pitchFamily="18" charset="0"/>
                            <a:ea typeface="PT Serif"/>
                            <a:cs typeface="PT Serif"/>
                            <a:sym typeface="PT Serif"/>
                          </a:rPr>
                          <m:t>𝑘</m:t>
                        </m:r>
                      </m:e>
                      <m:sub>
                        <m:r>
                          <a:rPr lang="en-US" sz="2000" b="0" i="1" smtClean="0">
                            <a:solidFill>
                              <a:schemeClr val="bg2"/>
                            </a:solidFill>
                            <a:latin typeface="Cambria Math" panose="02040503050406030204" pitchFamily="18" charset="0"/>
                            <a:ea typeface="PT Serif"/>
                            <a:cs typeface="PT Serif"/>
                            <a:sym typeface="PT Serif"/>
                          </a:rPr>
                          <m:t>1</m:t>
                        </m:r>
                      </m:sub>
                    </m:sSub>
                    <m:r>
                      <a:rPr lang="en-US" sz="2000" b="0" i="1" smtClean="0">
                        <a:solidFill>
                          <a:schemeClr val="bg2"/>
                        </a:solidFill>
                        <a:latin typeface="Cambria Math" panose="02040503050406030204" pitchFamily="18" charset="0"/>
                        <a:ea typeface="PT Serif"/>
                        <a:cs typeface="PT Serif"/>
                        <a:sym typeface="PT Serif"/>
                      </a:rPr>
                      <m:t>,…,  </m:t>
                    </m:r>
                    <m:r>
                      <a:rPr lang="en-US" sz="2000" b="0" i="1" smtClean="0">
                        <a:solidFill>
                          <a:schemeClr val="bg2"/>
                        </a:solidFill>
                        <a:latin typeface="Cambria Math" panose="02040503050406030204" pitchFamily="18" charset="0"/>
                        <a:ea typeface="PT Serif"/>
                        <a:cs typeface="PT Serif"/>
                        <a:sym typeface="PT Serif"/>
                      </a:rPr>
                      <m:t>𝑠</m:t>
                    </m:r>
                    <m:sSub>
                      <m:sSubPr>
                        <m:ctrlPr>
                          <a:rPr lang="en-US" sz="2000" b="0" i="1" smtClean="0">
                            <a:solidFill>
                              <a:schemeClr val="bg2"/>
                            </a:solidFill>
                            <a:latin typeface="Cambria Math" panose="02040503050406030204" pitchFamily="18" charset="0"/>
                            <a:ea typeface="PT Serif"/>
                            <a:cs typeface="PT Serif"/>
                            <a:sym typeface="PT Serif"/>
                          </a:rPr>
                        </m:ctrlPr>
                      </m:sSubPr>
                      <m:e>
                        <m:r>
                          <a:rPr lang="en-US" sz="2000" b="0" i="1" smtClean="0">
                            <a:solidFill>
                              <a:schemeClr val="bg2"/>
                            </a:solidFill>
                            <a:latin typeface="Cambria Math" panose="02040503050406030204" pitchFamily="18" charset="0"/>
                            <a:ea typeface="PT Serif"/>
                            <a:cs typeface="PT Serif"/>
                            <a:sym typeface="PT Serif"/>
                          </a:rPr>
                          <m:t>𝑘</m:t>
                        </m:r>
                      </m:e>
                      <m:sub>
                        <m:r>
                          <a:rPr lang="en-US" sz="2000" b="0" i="1" smtClean="0">
                            <a:solidFill>
                              <a:schemeClr val="bg2"/>
                            </a:solidFill>
                            <a:latin typeface="Cambria Math" panose="02040503050406030204" pitchFamily="18" charset="0"/>
                            <a:ea typeface="PT Serif"/>
                            <a:cs typeface="PT Serif"/>
                            <a:sym typeface="PT Serif"/>
                          </a:rPr>
                          <m:t>𝑛</m:t>
                        </m:r>
                      </m:sub>
                    </m:sSub>
                  </m:oMath>
                </a14:m>
                <a:endParaRPr lang="en" sz="2000" baseline="-25000" dirty="0">
                  <a:solidFill>
                    <a:schemeClr val="bg2"/>
                  </a:solidFill>
                  <a:latin typeface="PT Serif"/>
                  <a:ea typeface="PT Serif"/>
                  <a:cs typeface="PT Serif"/>
                  <a:sym typeface="PT Serif"/>
                </a:endParaRPr>
              </a:p>
              <a:p>
                <a:pPr marL="444500" lvl="0" indent="-342900" algn="l" rtl="0">
                  <a:spcBef>
                    <a:spcPts val="600"/>
                  </a:spcBef>
                  <a:spcAft>
                    <a:spcPts val="600"/>
                  </a:spcAft>
                  <a:buSzPts val="2000"/>
                  <a:buFont typeface="Arial" panose="020B0604020202020204" pitchFamily="34" charset="0"/>
                  <a:buChar char="•"/>
                </a:pPr>
                <a:r>
                  <a:rPr lang="en-US" sz="2000" dirty="0">
                    <a:solidFill>
                      <a:schemeClr val="bg2"/>
                    </a:solidFill>
                    <a:latin typeface="PT Serif"/>
                    <a:ea typeface="PT Serif"/>
                    <a:cs typeface="PT Serif"/>
                    <a:sym typeface="PT Serif"/>
                  </a:rPr>
                  <a:t>Sign( </a:t>
                </a:r>
                <a14:m>
                  <m:oMath xmlns:m="http://schemas.openxmlformats.org/officeDocument/2006/math">
                    <m:r>
                      <a:rPr lang="en-US" sz="2000" b="0" i="1" smtClean="0">
                        <a:solidFill>
                          <a:schemeClr val="bg2"/>
                        </a:solidFill>
                        <a:latin typeface="Cambria Math" panose="02040503050406030204" pitchFamily="18" charset="0"/>
                        <a:ea typeface="PT Serif"/>
                        <a:cs typeface="PT Serif"/>
                        <a:sym typeface="PT Serif"/>
                      </a:rPr>
                      <m:t>𝑠</m:t>
                    </m:r>
                    <m:sSub>
                      <m:sSubPr>
                        <m:ctrlPr>
                          <a:rPr lang="en-US" sz="2000" b="0" i="1" smtClean="0">
                            <a:solidFill>
                              <a:schemeClr val="bg2"/>
                            </a:solidFill>
                            <a:latin typeface="Cambria Math" panose="02040503050406030204" pitchFamily="18" charset="0"/>
                            <a:ea typeface="PT Serif"/>
                            <a:cs typeface="PT Serif"/>
                            <a:sym typeface="PT Serif"/>
                          </a:rPr>
                        </m:ctrlPr>
                      </m:sSubPr>
                      <m:e>
                        <m:r>
                          <a:rPr lang="en-US" sz="2000" b="0" i="1" smtClean="0">
                            <a:solidFill>
                              <a:schemeClr val="bg2"/>
                            </a:solidFill>
                            <a:latin typeface="Cambria Math" panose="02040503050406030204" pitchFamily="18" charset="0"/>
                            <a:ea typeface="PT Serif"/>
                            <a:cs typeface="PT Serif"/>
                            <a:sym typeface="PT Serif"/>
                          </a:rPr>
                          <m:t>𝑘</m:t>
                        </m:r>
                      </m:e>
                      <m:sub>
                        <m:r>
                          <a:rPr lang="en-US" sz="2000" b="0" i="1" smtClean="0">
                            <a:solidFill>
                              <a:schemeClr val="bg2"/>
                            </a:solidFill>
                            <a:latin typeface="Cambria Math" panose="02040503050406030204" pitchFamily="18" charset="0"/>
                            <a:ea typeface="PT Serif"/>
                            <a:cs typeface="PT Serif"/>
                            <a:sym typeface="PT Serif"/>
                          </a:rPr>
                          <m:t>𝑖</m:t>
                        </m:r>
                      </m:sub>
                    </m:sSub>
                    <m:r>
                      <a:rPr lang="en-US" sz="2000" b="0" i="1" smtClean="0">
                        <a:solidFill>
                          <a:schemeClr val="bg2"/>
                        </a:solidFill>
                        <a:latin typeface="Cambria Math" panose="02040503050406030204" pitchFamily="18" charset="0"/>
                        <a:ea typeface="PT Serif"/>
                        <a:cs typeface="PT Serif"/>
                        <a:sym typeface="PT Serif"/>
                      </a:rPr>
                      <m:t> </m:t>
                    </m:r>
                    <m:r>
                      <a:rPr lang="en-US" sz="2000" b="0" i="1" smtClean="0">
                        <a:solidFill>
                          <a:schemeClr val="bg2"/>
                        </a:solidFill>
                        <a:latin typeface="Cambria Math" panose="02040503050406030204" pitchFamily="18" charset="0"/>
                        <a:ea typeface="PT Serif"/>
                        <a:cs typeface="PT Serif"/>
                        <a:sym typeface="PT Serif"/>
                      </a:rPr>
                      <m:t>, </m:t>
                    </m:r>
                    <m:r>
                      <a:rPr lang="en-US" sz="2000" b="0" i="1" smtClean="0">
                        <a:solidFill>
                          <a:schemeClr val="bg2"/>
                        </a:solidFill>
                        <a:latin typeface="Cambria Math" panose="02040503050406030204" pitchFamily="18" charset="0"/>
                        <a:ea typeface="PT Serif"/>
                        <a:cs typeface="PT Serif"/>
                        <a:sym typeface="PT Serif"/>
                      </a:rPr>
                      <m:t>𝑚</m:t>
                    </m:r>
                    <m:r>
                      <a:rPr lang="en-US" sz="2000" b="0" i="1" smtClean="0">
                        <a:solidFill>
                          <a:schemeClr val="bg2"/>
                        </a:solidFill>
                        <a:latin typeface="Cambria Math" panose="02040503050406030204" pitchFamily="18" charset="0"/>
                        <a:ea typeface="PT Serif"/>
                        <a:cs typeface="PT Serif"/>
                        <a:sym typeface="PT Serif"/>
                      </a:rPr>
                      <m:t> , </m:t>
                    </m:r>
                  </m:oMath>
                </a14:m>
                <a:r>
                  <a:rPr lang="en-US" sz="2000" i="1" dirty="0">
                    <a:solidFill>
                      <a:schemeClr val="bg2"/>
                    </a:solidFill>
                    <a:latin typeface="PT Serif"/>
                    <a:ea typeface="PT Serif"/>
                    <a:cs typeface="PT Serif"/>
                    <a:sym typeface="PT Serif"/>
                  </a:rPr>
                  <a:t>J</a:t>
                </a:r>
                <a:r>
                  <a:rPr lang="en-US" sz="2000" dirty="0">
                    <a:solidFill>
                      <a:schemeClr val="bg2"/>
                    </a:solidFill>
                    <a:latin typeface="PT Serif"/>
                    <a:ea typeface="PT Serif"/>
                    <a:cs typeface="PT Serif"/>
                    <a:sym typeface="PT Serif"/>
                  </a:rPr>
                  <a:t> )    	  </a:t>
                </a:r>
                <a:r>
                  <a:rPr lang="en" sz="2000" dirty="0">
                    <a:solidFill>
                      <a:schemeClr val="bg2"/>
                    </a:solidFill>
                    <a:latin typeface="PT Serif"/>
                    <a:ea typeface="PT Serif"/>
                    <a:cs typeface="PT Serif"/>
                    <a:sym typeface="PT Serif"/>
                  </a:rPr>
                  <a:t>→    </a:t>
                </a:r>
                <a14:m>
                  <m:oMath xmlns:m="http://schemas.openxmlformats.org/officeDocument/2006/math">
                    <m:sSub>
                      <m:sSubPr>
                        <m:ctrlPr>
                          <a:rPr lang="en-US" sz="2000" b="0" i="1" smtClean="0">
                            <a:solidFill>
                              <a:schemeClr val="bg2"/>
                            </a:solidFill>
                            <a:latin typeface="Cambria Math" panose="02040503050406030204" pitchFamily="18" charset="0"/>
                            <a:ea typeface="PT Serif"/>
                            <a:cs typeface="PT Serif"/>
                            <a:sym typeface="PT Serif"/>
                          </a:rPr>
                        </m:ctrlPr>
                      </m:sSubPr>
                      <m:e>
                        <m:r>
                          <a:rPr lang="en" sz="2000" i="1" smtClean="0">
                            <a:solidFill>
                              <a:schemeClr val="bg2"/>
                            </a:solidFill>
                            <a:latin typeface="Cambria Math" panose="02040503050406030204" pitchFamily="18" charset="0"/>
                            <a:ea typeface="PT Serif"/>
                            <a:cs typeface="PT Serif"/>
                            <a:sym typeface="PT Serif"/>
                          </a:rPr>
                          <m:t>𝜎</m:t>
                        </m:r>
                      </m:e>
                      <m:sub>
                        <m:r>
                          <a:rPr lang="en-US" sz="2000" b="0" i="1" smtClean="0">
                            <a:solidFill>
                              <a:schemeClr val="bg2"/>
                            </a:solidFill>
                            <a:latin typeface="Cambria Math" panose="02040503050406030204" pitchFamily="18" charset="0"/>
                            <a:ea typeface="PT Serif"/>
                            <a:cs typeface="PT Serif"/>
                            <a:sym typeface="PT Serif"/>
                          </a:rPr>
                          <m:t>𝑖</m:t>
                        </m:r>
                      </m:sub>
                    </m:sSub>
                  </m:oMath>
                </a14:m>
                <a:r>
                  <a:rPr lang="en" sz="2000" baseline="-25000" dirty="0">
                    <a:solidFill>
                      <a:schemeClr val="bg2"/>
                    </a:solidFill>
                    <a:latin typeface="PT Serif"/>
                    <a:ea typeface="PT Serif"/>
                    <a:cs typeface="PT Serif"/>
                    <a:sym typeface="PT Serif"/>
                  </a:rPr>
                  <a:t>      </a:t>
                </a:r>
                <a:r>
                  <a:rPr lang="en" sz="2000" dirty="0">
                    <a:solidFill>
                      <a:schemeClr val="bg2"/>
                    </a:solidFill>
                    <a:latin typeface="PT Serif"/>
                    <a:ea typeface="PT Serif"/>
                    <a:cs typeface="PT Serif"/>
                    <a:sym typeface="PT Serif"/>
                  </a:rPr>
                  <a:t> 	</a:t>
                </a:r>
                <a:r>
                  <a:rPr lang="en" sz="1800" dirty="0">
                    <a:solidFill>
                      <a:schemeClr val="bg2"/>
                    </a:solidFill>
                    <a:latin typeface="PT Serif"/>
                    <a:ea typeface="PT Serif"/>
                    <a:cs typeface="PT Serif"/>
                    <a:sym typeface="PT Serif"/>
                  </a:rPr>
                  <a:t>//  Sig shares for quorum  </a:t>
                </a:r>
                <a14:m>
                  <m:oMath xmlns:m="http://schemas.openxmlformats.org/officeDocument/2006/math">
                    <m:d>
                      <m:dPr>
                        <m:begChr m:val="|"/>
                        <m:endChr m:val="|"/>
                        <m:ctrlPr>
                          <a:rPr lang="en-US" sz="1800" b="0" i="1" smtClean="0">
                            <a:solidFill>
                              <a:schemeClr val="bg2"/>
                            </a:solidFill>
                            <a:latin typeface="Cambria Math" panose="02040503050406030204" pitchFamily="18" charset="0"/>
                            <a:ea typeface="PT Serif"/>
                            <a:cs typeface="PT Serif"/>
                            <a:sym typeface="PT Serif"/>
                          </a:rPr>
                        </m:ctrlPr>
                      </m:dPr>
                      <m:e>
                        <m:r>
                          <a:rPr lang="en-US" sz="1800" b="0" i="1" smtClean="0">
                            <a:solidFill>
                              <a:schemeClr val="bg2"/>
                            </a:solidFill>
                            <a:latin typeface="Cambria Math" panose="02040503050406030204" pitchFamily="18" charset="0"/>
                            <a:ea typeface="PT Serif"/>
                            <a:cs typeface="PT Serif"/>
                            <a:sym typeface="PT Serif"/>
                          </a:rPr>
                          <m:t>𝐽</m:t>
                        </m:r>
                      </m:e>
                    </m:d>
                    <m:r>
                      <a:rPr lang="en-US" sz="1800" b="0" i="1" smtClean="0">
                        <a:solidFill>
                          <a:schemeClr val="bg2"/>
                        </a:solidFill>
                        <a:latin typeface="Cambria Math" panose="02040503050406030204" pitchFamily="18" charset="0"/>
                        <a:ea typeface="Cambria Math" panose="02040503050406030204" pitchFamily="18" charset="0"/>
                        <a:cs typeface="PT Serif"/>
                        <a:sym typeface="PT Serif"/>
                      </a:rPr>
                      <m:t>≥</m:t>
                    </m:r>
                    <m:r>
                      <a:rPr lang="en-US" sz="1800" b="0" i="1" smtClean="0">
                        <a:solidFill>
                          <a:schemeClr val="bg2"/>
                        </a:solidFill>
                        <a:latin typeface="Cambria Math" panose="02040503050406030204" pitchFamily="18" charset="0"/>
                        <a:ea typeface="Cambria Math" panose="02040503050406030204" pitchFamily="18" charset="0"/>
                        <a:cs typeface="PT Serif"/>
                        <a:sym typeface="PT Serif"/>
                      </a:rPr>
                      <m:t>𝑡</m:t>
                    </m:r>
                  </m:oMath>
                </a14:m>
                <a:endParaRPr lang="en" sz="1800" dirty="0">
                  <a:solidFill>
                    <a:schemeClr val="bg2"/>
                  </a:solidFill>
                  <a:latin typeface="PT Serif"/>
                  <a:ea typeface="PT Serif"/>
                  <a:cs typeface="PT Serif"/>
                  <a:sym typeface="PT Serif"/>
                </a:endParaRPr>
              </a:p>
              <a:p>
                <a:pPr marL="444500" lvl="0" indent="-342900">
                  <a:spcBef>
                    <a:spcPts val="600"/>
                  </a:spcBef>
                  <a:spcAft>
                    <a:spcPts val="600"/>
                  </a:spcAft>
                  <a:buSzPts val="2000"/>
                  <a:buFont typeface="Arial" panose="020B0604020202020204" pitchFamily="34" charset="0"/>
                  <a:buChar char="•"/>
                </a:pPr>
                <a:r>
                  <a:rPr lang="en" sz="2000" dirty="0">
                    <a:solidFill>
                      <a:schemeClr val="bg2"/>
                    </a:solidFill>
                    <a:latin typeface="PT Serif"/>
                    <a:ea typeface="PT Serif"/>
                    <a:cs typeface="PT Serif"/>
                    <a:sym typeface="PT Serif"/>
                  </a:rPr>
                  <a:t>Combine( </a:t>
                </a:r>
                <a14:m>
                  <m:oMath xmlns:m="http://schemas.openxmlformats.org/officeDocument/2006/math">
                    <m:r>
                      <a:rPr lang="en-US" sz="2000" b="0" i="1" smtClean="0">
                        <a:solidFill>
                          <a:schemeClr val="bg2"/>
                        </a:solidFill>
                        <a:latin typeface="Cambria Math" panose="02040503050406030204" pitchFamily="18" charset="0"/>
                        <a:ea typeface="PT Serif"/>
                        <a:cs typeface="PT Serif"/>
                        <a:sym typeface="PT Serif"/>
                      </a:rPr>
                      <m:t>𝑝𝑘</m:t>
                    </m:r>
                    <m:r>
                      <a:rPr lang="en-US" sz="2000" b="0" i="1" smtClean="0">
                        <a:solidFill>
                          <a:schemeClr val="bg2"/>
                        </a:solidFill>
                        <a:latin typeface="Cambria Math" panose="02040503050406030204" pitchFamily="18" charset="0"/>
                        <a:ea typeface="PT Serif"/>
                        <a:cs typeface="PT Serif"/>
                        <a:sym typeface="PT Serif"/>
                      </a:rPr>
                      <m:t>, { </m:t>
                    </m:r>
                    <m:sSub>
                      <m:sSubPr>
                        <m:ctrlPr>
                          <a:rPr lang="en-US" sz="2000" b="0" i="1" smtClean="0">
                            <a:solidFill>
                              <a:schemeClr val="bg2"/>
                            </a:solidFill>
                            <a:latin typeface="Cambria Math" panose="02040503050406030204" pitchFamily="18" charset="0"/>
                            <a:ea typeface="PT Serif"/>
                            <a:cs typeface="PT Serif"/>
                            <a:sym typeface="PT Serif"/>
                          </a:rPr>
                        </m:ctrlPr>
                      </m:sSubPr>
                      <m:e>
                        <m:r>
                          <a:rPr lang="en-US" sz="2000" b="0" i="1" smtClean="0">
                            <a:solidFill>
                              <a:schemeClr val="bg2"/>
                            </a:solidFill>
                            <a:latin typeface="Cambria Math" panose="02040503050406030204" pitchFamily="18" charset="0"/>
                            <a:ea typeface="PT Serif"/>
                            <a:cs typeface="PT Serif"/>
                            <a:sym typeface="PT Serif"/>
                          </a:rPr>
                          <m:t>𝜎</m:t>
                        </m:r>
                      </m:e>
                      <m:sub>
                        <m:r>
                          <a:rPr lang="en-US" sz="2000" b="0" i="1" smtClean="0">
                            <a:solidFill>
                              <a:schemeClr val="bg2"/>
                            </a:solidFill>
                            <a:latin typeface="Cambria Math" panose="02040503050406030204" pitchFamily="18" charset="0"/>
                            <a:ea typeface="PT Serif"/>
                            <a:cs typeface="PT Serif"/>
                            <a:sym typeface="PT Serif"/>
                          </a:rPr>
                          <m:t>𝑖</m:t>
                        </m:r>
                      </m:sub>
                    </m:sSub>
                    <m:r>
                      <a:rPr lang="en-US" sz="2000" b="0" i="1" smtClean="0">
                        <a:solidFill>
                          <a:schemeClr val="bg2"/>
                        </a:solidFill>
                        <a:latin typeface="Cambria Math" panose="02040503050406030204" pitchFamily="18" charset="0"/>
                        <a:ea typeface="PT Serif"/>
                        <a:cs typeface="PT Serif"/>
                        <a:sym typeface="PT Serif"/>
                      </a:rPr>
                      <m:t> }</m:t>
                    </m:r>
                  </m:oMath>
                </a14:m>
                <a:r>
                  <a:rPr lang="en" sz="2000" dirty="0">
                    <a:solidFill>
                      <a:schemeClr val="bg2"/>
                    </a:solidFill>
                    <a:latin typeface="PT Serif"/>
                    <a:ea typeface="PT Serif"/>
                    <a:cs typeface="PT Serif"/>
                    <a:sym typeface="PT Serif"/>
                  </a:rPr>
                  <a:t> )   →    </a:t>
                </a:r>
                <a14:m>
                  <m:oMath xmlns:m="http://schemas.openxmlformats.org/officeDocument/2006/math">
                    <m:r>
                      <a:rPr lang="en" sz="2000" i="1">
                        <a:solidFill>
                          <a:schemeClr val="bg2"/>
                        </a:solidFill>
                        <a:latin typeface="Cambria Math" panose="02040503050406030204" pitchFamily="18" charset="0"/>
                        <a:ea typeface="PT Serif"/>
                        <a:cs typeface="PT Serif"/>
                        <a:sym typeface="PT Serif"/>
                      </a:rPr>
                      <m:t>𝜎</m:t>
                    </m:r>
                  </m:oMath>
                </a14:m>
                <a:endParaRPr lang="en" sz="2000" dirty="0">
                  <a:solidFill>
                    <a:schemeClr val="bg2"/>
                  </a:solidFill>
                  <a:latin typeface="PT Serif"/>
                  <a:ea typeface="PT Serif"/>
                  <a:cs typeface="PT Serif"/>
                  <a:sym typeface="PT Serif"/>
                </a:endParaRPr>
              </a:p>
              <a:p>
                <a:pPr marL="444500" lvl="0" indent="-342900" algn="l" rtl="0">
                  <a:spcBef>
                    <a:spcPts val="600"/>
                  </a:spcBef>
                  <a:spcAft>
                    <a:spcPts val="600"/>
                  </a:spcAft>
                  <a:buSzPts val="2000"/>
                  <a:buFont typeface="Arial" panose="020B0604020202020204" pitchFamily="34" charset="0"/>
                  <a:buChar char="•"/>
                </a:pPr>
                <a:r>
                  <a:rPr lang="en" sz="2000" dirty="0">
                    <a:solidFill>
                      <a:schemeClr val="bg2"/>
                    </a:solidFill>
                    <a:latin typeface="PT Serif"/>
                    <a:ea typeface="PT Serif"/>
                    <a:cs typeface="PT Serif"/>
                    <a:sym typeface="PT Serif"/>
                  </a:rPr>
                  <a:t>Verify( </a:t>
                </a:r>
                <a14:m>
                  <m:oMath xmlns:m="http://schemas.openxmlformats.org/officeDocument/2006/math">
                    <m:r>
                      <a:rPr lang="en-US" sz="2000" b="0" i="1" smtClean="0">
                        <a:solidFill>
                          <a:schemeClr val="bg2"/>
                        </a:solidFill>
                        <a:latin typeface="Cambria Math" panose="02040503050406030204" pitchFamily="18" charset="0"/>
                        <a:ea typeface="PT Serif"/>
                        <a:cs typeface="PT Serif"/>
                        <a:sym typeface="PT Serif"/>
                      </a:rPr>
                      <m:t>𝑝𝑘</m:t>
                    </m:r>
                    <m:r>
                      <a:rPr lang="en-US" sz="2000" b="0" i="1" smtClean="0">
                        <a:solidFill>
                          <a:schemeClr val="bg2"/>
                        </a:solidFill>
                        <a:latin typeface="Cambria Math" panose="02040503050406030204" pitchFamily="18" charset="0"/>
                        <a:ea typeface="PT Serif"/>
                        <a:cs typeface="PT Serif"/>
                        <a:sym typeface="PT Serif"/>
                      </a:rPr>
                      <m:t> , </m:t>
                    </m:r>
                    <m:r>
                      <a:rPr lang="en-US" sz="2000" b="0" i="1" smtClean="0">
                        <a:solidFill>
                          <a:schemeClr val="bg2"/>
                        </a:solidFill>
                        <a:latin typeface="Cambria Math" panose="02040503050406030204" pitchFamily="18" charset="0"/>
                        <a:ea typeface="PT Serif"/>
                        <a:cs typeface="PT Serif"/>
                        <a:sym typeface="PT Serif"/>
                      </a:rPr>
                      <m:t>𝑚</m:t>
                    </m:r>
                    <m:r>
                      <a:rPr lang="en-US" sz="2000" b="0" i="1" smtClean="0">
                        <a:solidFill>
                          <a:schemeClr val="bg2"/>
                        </a:solidFill>
                        <a:latin typeface="Cambria Math" panose="02040503050406030204" pitchFamily="18" charset="0"/>
                        <a:ea typeface="PT Serif"/>
                        <a:cs typeface="PT Serif"/>
                        <a:sym typeface="PT Serif"/>
                      </a:rPr>
                      <m:t> , </m:t>
                    </m:r>
                    <m:r>
                      <a:rPr lang="en-US" sz="2000" b="0" i="1" smtClean="0">
                        <a:solidFill>
                          <a:schemeClr val="bg2"/>
                        </a:solidFill>
                        <a:latin typeface="Cambria Math" panose="02040503050406030204" pitchFamily="18" charset="0"/>
                        <a:ea typeface="Cambria Math" panose="02040503050406030204" pitchFamily="18" charset="0"/>
                        <a:cs typeface="PT Serif"/>
                        <a:sym typeface="PT Serif"/>
                      </a:rPr>
                      <m:t>𝜎</m:t>
                    </m:r>
                  </m:oMath>
                </a14:m>
                <a:r>
                  <a:rPr lang="en" sz="2000" dirty="0">
                    <a:solidFill>
                      <a:schemeClr val="bg2"/>
                    </a:solidFill>
                    <a:latin typeface="PT Serif"/>
                    <a:ea typeface="PT Serif"/>
                    <a:cs typeface="PT Serif"/>
                    <a:sym typeface="PT Serif"/>
                  </a:rPr>
                  <a:t> ) 	  →    0 </a:t>
                </a:r>
                <a:r>
                  <a:rPr lang="en" sz="1900" dirty="0">
                    <a:solidFill>
                      <a:schemeClr val="bg2"/>
                    </a:solidFill>
                    <a:latin typeface="PT Serif"/>
                    <a:ea typeface="PT Serif"/>
                    <a:cs typeface="PT Serif"/>
                    <a:sym typeface="PT Serif"/>
                  </a:rPr>
                  <a:t>or</a:t>
                </a:r>
                <a:r>
                  <a:rPr lang="en" sz="2000" dirty="0">
                    <a:solidFill>
                      <a:schemeClr val="bg2"/>
                    </a:solidFill>
                    <a:latin typeface="PT Serif"/>
                    <a:ea typeface="PT Serif"/>
                    <a:cs typeface="PT Serif"/>
                    <a:sym typeface="PT Serif"/>
                  </a:rPr>
                  <a:t> 1</a:t>
                </a:r>
              </a:p>
              <a:p>
                <a:pPr marL="101600" lvl="0" algn="l" rtl="0">
                  <a:spcBef>
                    <a:spcPts val="0"/>
                  </a:spcBef>
                  <a:spcAft>
                    <a:spcPts val="600"/>
                  </a:spcAft>
                  <a:buSzPts val="2000"/>
                </a:pPr>
                <a:endParaRPr lang="en" sz="2000" dirty="0">
                  <a:solidFill>
                    <a:schemeClr val="bg2"/>
                  </a:solidFill>
                  <a:latin typeface="PT Serif"/>
                  <a:ea typeface="PT Serif"/>
                  <a:cs typeface="PT Serif"/>
                  <a:sym typeface="PT Serif"/>
                </a:endParaRPr>
              </a:p>
              <a:p>
                <a:pPr marL="101600" lvl="0" algn="l" rtl="0">
                  <a:spcBef>
                    <a:spcPts val="300"/>
                  </a:spcBef>
                  <a:spcAft>
                    <a:spcPts val="900"/>
                  </a:spcAft>
                  <a:buSzPts val="2000"/>
                </a:pPr>
                <a:r>
                  <a:rPr lang="en" sz="2000" dirty="0">
                    <a:solidFill>
                      <a:schemeClr val="bg2"/>
                    </a:solidFill>
                    <a:latin typeface="PT Serif"/>
                    <a:ea typeface="PT Serif"/>
                    <a:cs typeface="PT Serif"/>
                    <a:sym typeface="PT Serif"/>
                  </a:rPr>
                  <a:t>Informally…</a:t>
                </a:r>
              </a:p>
              <a:p>
                <a:pPr lvl="6" fontAlgn="base">
                  <a:spcBef>
                    <a:spcPts val="300"/>
                  </a:spcBef>
                  <a:spcAft>
                    <a:spcPts val="900"/>
                  </a:spcAft>
                  <a:buFont typeface="Arial" panose="020B0604020202020204" pitchFamily="34" charset="0"/>
                  <a:buChar char="•"/>
                </a:pPr>
                <a:r>
                  <a:rPr lang="en-US" sz="2000" b="0" i="0" u="none" strike="noStrike" dirty="0">
                    <a:solidFill>
                      <a:schemeClr val="bg2"/>
                    </a:solidFill>
                    <a:effectLst/>
                    <a:latin typeface="PT Serif" panose="020A0603040505020204" pitchFamily="18" charset="77"/>
                  </a:rPr>
                  <a:t>  Correct: Combining honest sigs of any coalition of size ≥ t gives a valid sig.</a:t>
                </a:r>
              </a:p>
              <a:p>
                <a:pPr lvl="5" fontAlgn="base">
                  <a:spcBef>
                    <a:spcPts val="300"/>
                  </a:spcBef>
                  <a:spcAft>
                    <a:spcPts val="900"/>
                  </a:spcAft>
                  <a:buFont typeface="Arial" panose="020B0604020202020204" pitchFamily="34" charset="0"/>
                  <a:buChar char="•"/>
                </a:pPr>
                <a:r>
                  <a:rPr lang="en-US" sz="2000" b="0" i="0" u="none" strike="noStrike" dirty="0">
                    <a:solidFill>
                      <a:schemeClr val="bg2"/>
                    </a:solidFill>
                    <a:effectLst/>
                    <a:latin typeface="PT Serif" panose="020A0603040505020204" pitchFamily="18" charset="77"/>
                  </a:rPr>
                  <a:t>  Unforgeable: Will define it precisely later</a:t>
                </a:r>
                <a:endParaRPr lang="en" sz="2000" dirty="0">
                  <a:solidFill>
                    <a:schemeClr val="bg2"/>
                  </a:solidFill>
                  <a:latin typeface="PT Serif"/>
                  <a:ea typeface="PT Serif"/>
                  <a:cs typeface="PT Serif"/>
                  <a:sym typeface="PT Serif"/>
                </a:endParaRPr>
              </a:p>
            </p:txBody>
          </p:sp>
        </mc:Choice>
        <mc:Fallback>
          <p:sp>
            <p:nvSpPr>
              <p:cNvPr id="138" name="Google Shape;138;p18"/>
              <p:cNvSpPr txBox="1">
                <a:spLocks noRot="1" noChangeAspect="1" noMove="1" noResize="1" noEditPoints="1" noAdjustHandles="1" noChangeArrowheads="1" noChangeShapeType="1" noTextEdit="1"/>
              </p:cNvSpPr>
              <p:nvPr/>
            </p:nvSpPr>
            <p:spPr>
              <a:xfrm>
                <a:off x="238538" y="670800"/>
                <a:ext cx="8829162" cy="4262675"/>
              </a:xfrm>
              <a:prstGeom prst="rect">
                <a:avLst/>
              </a:prstGeom>
              <a:blipFill>
                <a:blip r:embed="rId3"/>
                <a:stretch>
                  <a:fillRect l="-575" r="-431"/>
                </a:stretch>
              </a:blipFill>
              <a:ln>
                <a:no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8">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8">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uiExpand="1"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FD51-7F46-71C5-9914-E5D92967C661}"/>
              </a:ext>
            </a:extLst>
          </p:cNvPr>
          <p:cNvSpPr>
            <a:spLocks noGrp="1"/>
          </p:cNvSpPr>
          <p:nvPr>
            <p:ph type="title"/>
          </p:nvPr>
        </p:nvSpPr>
        <p:spPr/>
        <p:txBody>
          <a:bodyPr>
            <a:normAutofit fontScale="90000"/>
          </a:bodyPr>
          <a:lstStyle/>
          <a:p>
            <a:r>
              <a:rPr lang="en-US" dirty="0"/>
              <a:t>RSA-ATS: Short public keys and efficient DKG?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E747CF8-57FD-6FB3-89AB-061ACCCB1897}"/>
                  </a:ext>
                </a:extLst>
              </p:cNvPr>
              <p:cNvSpPr>
                <a:spLocks noGrp="1"/>
              </p:cNvSpPr>
              <p:nvPr>
                <p:ph type="body" idx="1"/>
              </p:nvPr>
            </p:nvSpPr>
            <p:spPr/>
            <p:txBody>
              <a:bodyPr>
                <a:normAutofit fontScale="92500"/>
              </a:bodyPr>
              <a:lstStyle/>
              <a:p>
                <a:pPr marL="114300" indent="0">
                  <a:lnSpc>
                    <a:spcPct val="150000"/>
                  </a:lnSpc>
                  <a:buNone/>
                </a:pPr>
                <a:r>
                  <a:rPr lang="en-US" sz="2600" dirty="0"/>
                  <a:t>Public Key:        Short </a:t>
                </a:r>
                <a14:m>
                  <m:oMath xmlns:m="http://schemas.openxmlformats.org/officeDocument/2006/math">
                    <m:r>
                      <a:rPr lang="en-US" sz="2600" b="0" i="0"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𝑛</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𝑡</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𝑁</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𝑌</m:t>
                    </m:r>
                    <m:r>
                      <a:rPr lang="en-US" sz="2600" b="0" i="1" smtClean="0">
                        <a:latin typeface="Cambria Math" panose="02040503050406030204" pitchFamily="18" charset="0"/>
                        <a:ea typeface="Cambria Math" panose="02040503050406030204" pitchFamily="18" charset="0"/>
                      </a:rPr>
                      <m:t>)</m:t>
                    </m:r>
                  </m:oMath>
                </a14:m>
                <a:endParaRPr lang="en-US" sz="2600" dirty="0"/>
              </a:p>
              <a:p>
                <a:pPr marL="114300" indent="0">
                  <a:lnSpc>
                    <a:spcPct val="150000"/>
                  </a:lnSpc>
                  <a:buNone/>
                </a:pPr>
                <a:r>
                  <a:rPr lang="en-US" sz="2600" dirty="0"/>
                  <a:t>DKG Protocol:</a:t>
                </a:r>
              </a:p>
              <a:p>
                <a:pPr>
                  <a:lnSpc>
                    <a:spcPct val="150000"/>
                  </a:lnSpc>
                  <a:buFont typeface="Wingdings" pitchFamily="2" charset="2"/>
                  <a:buChar char="§"/>
                </a:pPr>
                <a:r>
                  <a:rPr lang="en-US" sz="2400" dirty="0"/>
                  <a:t>Each signer </a:t>
                </a:r>
                <a14:m>
                  <m:oMath xmlns:m="http://schemas.openxmlformats.org/officeDocument/2006/math">
                    <m:r>
                      <a:rPr lang="en-US" sz="2400" b="0" i="1" smtClean="0">
                        <a:latin typeface="Cambria Math" panose="02040503050406030204" pitchFamily="18" charset="0"/>
                      </a:rPr>
                      <m:t>𝑖</m:t>
                    </m:r>
                  </m:oMath>
                </a14:m>
                <a:r>
                  <a:rPr lang="en-US" sz="2400" dirty="0"/>
                  <a:t> samples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oMath>
                </a14:m>
                <a:r>
                  <a:rPr lang="en-US" sz="2200" dirty="0"/>
                  <a:t>←$</a:t>
                </a:r>
                <a:r>
                  <a:rPr lang="en-US" sz="2400" dirty="0"/>
                  <a:t>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ℤ</m:t>
                        </m:r>
                      </m:e>
                      <m:sub>
                        <m:r>
                          <a:rPr lang="en-US" sz="2400" i="1">
                            <a:latin typeface="Cambria Math" panose="02040503050406030204" pitchFamily="18" charset="0"/>
                            <a:ea typeface="Cambria Math" panose="02040503050406030204" pitchFamily="18" charset="0"/>
                          </a:rPr>
                          <m:t>𝑁</m:t>
                        </m:r>
                      </m:sub>
                    </m:sSub>
                  </m:oMath>
                </a14:m>
                <a:r>
                  <a:rPr lang="en-US" sz="2400" dirty="0"/>
                  <a:t> , sends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up>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𝑒</m:t>
                            </m:r>
                          </m:e>
                          <m:sub>
                            <m:r>
                              <a:rPr lang="en-US" sz="2400" b="0" i="1" smtClean="0">
                                <a:latin typeface="Cambria Math" panose="02040503050406030204" pitchFamily="18" charset="0"/>
                                <a:ea typeface="Cambria Math" panose="02040503050406030204" pitchFamily="18" charset="0"/>
                              </a:rPr>
                              <m:t>𝑖</m:t>
                            </m:r>
                          </m:sub>
                        </m:sSub>
                      </m:sup>
                    </m:sSubSup>
                  </m:oMath>
                </a14:m>
                <a:r>
                  <a:rPr lang="en-US" sz="2400" dirty="0"/>
                  <a:t> to all parties</a:t>
                </a:r>
              </a:p>
              <a:p>
                <a:pPr>
                  <a:lnSpc>
                    <a:spcPct val="150000"/>
                  </a:lnSpc>
                  <a:buFont typeface="Wingdings" pitchFamily="2" charset="2"/>
                  <a:buChar char="§"/>
                </a:pPr>
                <a:r>
                  <a:rPr lang="en-US" sz="2400" dirty="0"/>
                  <a:t>Each signer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 </m:t>
                    </m:r>
                  </m:oMath>
                </a14:m>
                <a:r>
                  <a:rPr lang="en-US" sz="2400" dirty="0"/>
                  <a:t>sets</a:t>
                </a:r>
              </a:p>
              <a:p>
                <a:pPr lvl="1">
                  <a:lnSpc>
                    <a:spcPct val="150000"/>
                  </a:lnSpc>
                  <a:buFont typeface="Wingdings" pitchFamily="2" charset="2"/>
                  <a:buChar char="§"/>
                </a:pPr>
                <a14:m>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𝑌</m:t>
                    </m:r>
                    <m:r>
                      <a:rPr lang="en-US" sz="2400" b="0" i="1" smtClean="0">
                        <a:latin typeface="Cambria Math" panose="02040503050406030204" pitchFamily="18" charset="0"/>
                      </a:rPr>
                      <m:t>   ← </m:t>
                    </m:r>
                    <m:nary>
                      <m:naryPr>
                        <m:chr m:val="∏"/>
                        <m:supHide m:val="on"/>
                        <m:ctrlPr>
                          <a:rPr lang="en-US" sz="2400" b="0" i="1" smtClean="0">
                            <a:latin typeface="Cambria Math" panose="02040503050406030204" pitchFamily="18" charset="0"/>
                            <a:ea typeface="Cambria Math" panose="02040503050406030204" pitchFamily="18" charset="0"/>
                          </a:rPr>
                        </m:ctrlPr>
                      </m:naryPr>
                      <m:sub>
                        <m:r>
                          <m:rPr>
                            <m:brk m:alnAt="7"/>
                          </m:rP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sub>
                      <m:sup/>
                      <m:e>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𝑌</m:t>
                            </m:r>
                          </m:e>
                          <m:sub>
                            <m:r>
                              <a:rPr lang="en-US" sz="2400" b="0" i="1" smtClean="0">
                                <a:latin typeface="Cambria Math" panose="02040503050406030204" pitchFamily="18" charset="0"/>
                                <a:ea typeface="Cambria Math" panose="02040503050406030204" pitchFamily="18" charset="0"/>
                              </a:rPr>
                              <m:t>𝑖</m:t>
                            </m:r>
                          </m:sub>
                          <m:sup>
                            <m:nary>
                              <m:naryPr>
                                <m:chr m:val="∏"/>
                                <m:supHide m:val="on"/>
                                <m:ctrlPr>
                                  <a:rPr lang="en-US" sz="2400" b="0" i="1" smtClean="0">
                                    <a:latin typeface="Cambria Math" panose="02040503050406030204" pitchFamily="18" charset="0"/>
                                    <a:ea typeface="Cambria Math" panose="02040503050406030204" pitchFamily="18" charset="0"/>
                                  </a:rPr>
                                </m:ctrlPr>
                              </m:naryPr>
                              <m:sub>
                                <m:r>
                                  <m:rPr>
                                    <m:brk m:alnAt="7"/>
                                  </m:rP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 ∈ </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𝑛</m:t>
                                    </m:r>
                                  </m:e>
                                </m:d>
                                <m:r>
                                  <m:rPr>
                                    <m:lit/>
                                  </m:rP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r>
                                  <m:rPr>
                                    <m:lit/>
                                  </m:rP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𝑒</m:t>
                                    </m:r>
                                  </m:e>
                                  <m:sub>
                                    <m:r>
                                      <a:rPr lang="en-US" sz="2400" b="0" i="1" smtClean="0">
                                        <a:latin typeface="Cambria Math" panose="02040503050406030204" pitchFamily="18" charset="0"/>
                                        <a:ea typeface="Cambria Math" panose="02040503050406030204" pitchFamily="18" charset="0"/>
                                      </a:rPr>
                                      <m:t>𝑗</m:t>
                                    </m:r>
                                  </m:sub>
                                </m:sSub>
                              </m:e>
                            </m:nary>
                          </m:sup>
                        </m:sSubSup>
                      </m:e>
                    </m:nary>
                  </m:oMath>
                </a14:m>
                <a:endParaRPr lang="en-US" sz="2400" dirty="0"/>
              </a:p>
              <a:p>
                <a:pPr lvl="1">
                  <a:lnSpc>
                    <a:spcPct val="150000"/>
                  </a:lnSpc>
                  <a:buFont typeface="Wingdings" pitchFamily="2" charset="2"/>
                  <a:buChar char="§"/>
                </a:pP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up>
                        <m:nary>
                          <m:naryPr>
                            <m:chr m:val="∏"/>
                            <m:supHide m:val="on"/>
                            <m:ctrlPr>
                              <a:rPr lang="en-US" sz="2400" b="0" i="1" smtClean="0">
                                <a:latin typeface="Cambria Math" panose="02040503050406030204" pitchFamily="18" charset="0"/>
                                <a:ea typeface="Cambria Math" panose="02040503050406030204" pitchFamily="18" charset="0"/>
                              </a:rPr>
                            </m:ctrlPr>
                          </m:naryPr>
                          <m:sub>
                            <m:r>
                              <m:rPr>
                                <m:brk m:alnAt="7"/>
                              </m:rP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 ∈ </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𝑛</m:t>
                                </m:r>
                              </m:e>
                            </m:d>
                            <m:r>
                              <a:rPr lang="en-US" sz="2400" b="0" i="1" smtClean="0">
                                <a:latin typeface="Cambria Math" panose="02040503050406030204" pitchFamily="18" charset="0"/>
                                <a:ea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𝑒</m:t>
                                </m:r>
                              </m:e>
                              <m:sub>
                                <m:r>
                                  <a:rPr lang="en-US" sz="2400" b="0" i="1" smtClean="0">
                                    <a:latin typeface="Cambria Math" panose="02040503050406030204" pitchFamily="18" charset="0"/>
                                    <a:ea typeface="Cambria Math" panose="02040503050406030204" pitchFamily="18" charset="0"/>
                                  </a:rPr>
                                  <m:t>𝑗</m:t>
                                </m:r>
                              </m:sub>
                            </m:sSub>
                          </m:e>
                        </m:nary>
                      </m:sup>
                    </m:sSubSup>
                  </m:oMath>
                </a14:m>
                <a:r>
                  <a:rPr lang="en-US" sz="2400" dirty="0"/>
                  <a:t> ·  </a:t>
                </a:r>
                <a14:m>
                  <m:oMath xmlns:m="http://schemas.openxmlformats.org/officeDocument/2006/math">
                    <m:nary>
                      <m:naryPr>
                        <m:chr m:val="∏"/>
                        <m:supHide m:val="on"/>
                        <m:ctrlPr>
                          <a:rPr lang="en-US" sz="2400" i="1">
                            <a:latin typeface="Cambria Math" panose="02040503050406030204" pitchFamily="18" charset="0"/>
                            <a:ea typeface="Cambria Math" panose="02040503050406030204" pitchFamily="18" charset="0"/>
                          </a:rPr>
                        </m:ctrlPr>
                      </m:naryPr>
                      <m:sub>
                        <m:r>
                          <m:rPr>
                            <m:brk m:alnAt="7"/>
                          </m:rP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𝑘</m:t>
                        </m:r>
                        <m:r>
                          <a:rPr lang="en-US" sz="2400" i="1">
                            <a:latin typeface="Cambria Math" panose="02040503050406030204" pitchFamily="18" charset="0"/>
                            <a:ea typeface="Cambria Math" panose="02040503050406030204" pitchFamily="18" charset="0"/>
                          </a:rPr>
                          <m:t> ∈ </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𝑛</m:t>
                            </m:r>
                          </m:e>
                        </m:d>
                        <m:r>
                          <a:rPr lang="en-US" sz="2400" b="0" i="1" smtClean="0">
                            <a:latin typeface="Cambria Math" panose="02040503050406030204" pitchFamily="18" charset="0"/>
                            <a:ea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sub>
                      <m:sup/>
                      <m:e>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𝑌</m:t>
                            </m:r>
                          </m:e>
                          <m:sub>
                            <m:r>
                              <a:rPr lang="en-US" sz="2400" b="0" i="1" smtClean="0">
                                <a:latin typeface="Cambria Math" panose="02040503050406030204" pitchFamily="18" charset="0"/>
                                <a:ea typeface="Cambria Math" panose="02040503050406030204" pitchFamily="18" charset="0"/>
                              </a:rPr>
                              <m:t>𝑘</m:t>
                            </m:r>
                          </m:sub>
                          <m:sup>
                            <m:nary>
                              <m:naryPr>
                                <m:chr m:val="∏"/>
                                <m:supHide m:val="on"/>
                                <m:ctrlPr>
                                  <a:rPr lang="en-US" sz="2400" i="1">
                                    <a:latin typeface="Cambria Math" panose="02040503050406030204" pitchFamily="18" charset="0"/>
                                    <a:ea typeface="Cambria Math" panose="02040503050406030204" pitchFamily="18" charset="0"/>
                                  </a:rPr>
                                </m:ctrlPr>
                              </m:naryPr>
                              <m:sub>
                                <m:r>
                                  <m:rPr>
                                    <m:brk m:alnAt="7"/>
                                  </m:rP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 ∈ </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𝑛</m:t>
                                    </m:r>
                                  </m:e>
                                </m:d>
                                <m:r>
                                  <m:rPr>
                                    <m:lit/>
                                  </m:rP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m:rPr>
                                    <m:lit/>
                                  </m:rP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𝑘</m:t>
                                </m:r>
                                <m:r>
                                  <a:rPr lang="en-US" sz="2400" b="0" i="1" smtClean="0">
                                    <a:latin typeface="Cambria Math" panose="02040503050406030204" pitchFamily="18" charset="0"/>
                                    <a:ea typeface="Cambria Math" panose="02040503050406030204" pitchFamily="18" charset="0"/>
                                  </a:rPr>
                                  <m:t> ,   </m:t>
                                </m:r>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sub>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𝑒</m:t>
                                    </m:r>
                                  </m:e>
                                  <m:sub>
                                    <m:r>
                                      <a:rPr lang="en-US" sz="2400" i="1">
                                        <a:latin typeface="Cambria Math" panose="02040503050406030204" pitchFamily="18" charset="0"/>
                                        <a:ea typeface="Cambria Math" panose="02040503050406030204" pitchFamily="18" charset="0"/>
                                      </a:rPr>
                                      <m:t>𝑗</m:t>
                                    </m:r>
                                  </m:sub>
                                </m:sSub>
                              </m:e>
                            </m:nary>
                          </m:sup>
                        </m:sSubSup>
                      </m:e>
                    </m:nary>
                  </m:oMath>
                </a14:m>
                <a:endParaRPr lang="en-US" sz="2400" dirty="0"/>
              </a:p>
            </p:txBody>
          </p:sp>
        </mc:Choice>
        <mc:Fallback xmlns="">
          <p:sp>
            <p:nvSpPr>
              <p:cNvPr id="3" name="Text Placeholder 2">
                <a:extLst>
                  <a:ext uri="{FF2B5EF4-FFF2-40B4-BE49-F238E27FC236}">
                    <a16:creationId xmlns:a16="http://schemas.microsoft.com/office/drawing/2014/main" id="{4E747CF8-57FD-6FB3-89AB-061ACCCB1897}"/>
                  </a:ext>
                </a:extLst>
              </p:cNvPr>
              <p:cNvSpPr>
                <a:spLocks noGrp="1" noRot="1" noChangeAspect="1" noMove="1" noResize="1" noEditPoints="1" noAdjustHandles="1" noChangeArrowheads="1" noChangeShapeType="1" noTextEdit="1"/>
              </p:cNvSpPr>
              <p:nvPr>
                <p:ph type="body" idx="1"/>
              </p:nvPr>
            </p:nvSpPr>
            <p:spPr>
              <a:blipFill>
                <a:blip r:embed="rId3"/>
                <a:stretch>
                  <a:fillRect b="-16828"/>
                </a:stretch>
              </a:blipFill>
            </p:spPr>
            <p:txBody>
              <a:bodyPr/>
              <a:lstStyle/>
              <a:p>
                <a:r>
                  <a:rPr lang="en-US">
                    <a:noFill/>
                  </a:rPr>
                  <a:t> </a:t>
                </a:r>
              </a:p>
            </p:txBody>
          </p:sp>
        </mc:Fallback>
      </mc:AlternateContent>
      <p:sp>
        <p:nvSpPr>
          <p:cNvPr id="7" name="Rounded Rectangular Callout 6">
            <a:extLst>
              <a:ext uri="{FF2B5EF4-FFF2-40B4-BE49-F238E27FC236}">
                <a16:creationId xmlns:a16="http://schemas.microsoft.com/office/drawing/2014/main" id="{0A438677-4595-1303-8E1B-78DB17DFAB2E}"/>
              </a:ext>
            </a:extLst>
          </p:cNvPr>
          <p:cNvSpPr/>
          <p:nvPr/>
        </p:nvSpPr>
        <p:spPr>
          <a:xfrm>
            <a:off x="5897880" y="2571750"/>
            <a:ext cx="3060245" cy="773519"/>
          </a:xfrm>
          <a:prstGeom prst="wedgeRoundRectCallout">
            <a:avLst>
              <a:gd name="adj1" fmla="val -95887"/>
              <a:gd name="adj2" fmla="val 61359"/>
              <a:gd name="adj3" fmla="val 16667"/>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mc:AlternateContent xmlns:mc="http://schemas.openxmlformats.org/markup-compatibility/2006" xmlns:a14="http://schemas.microsoft.com/office/drawing/2010/main">
        <mc:Choice Requires="a14">
          <p:sp>
            <p:nvSpPr>
              <p:cNvPr id="8" name="Rounded Rectangular Callout 7">
                <a:extLst>
                  <a:ext uri="{FF2B5EF4-FFF2-40B4-BE49-F238E27FC236}">
                    <a16:creationId xmlns:a16="http://schemas.microsoft.com/office/drawing/2014/main" id="{54E77D18-4C4D-F186-F476-04E13BC0A454}"/>
                  </a:ext>
                </a:extLst>
              </p:cNvPr>
              <p:cNvSpPr/>
              <p:nvPr/>
            </p:nvSpPr>
            <p:spPr>
              <a:xfrm>
                <a:off x="7003712" y="4085940"/>
                <a:ext cx="1954413" cy="773519"/>
              </a:xfrm>
              <a:prstGeom prst="wedgeRoundRectCallout">
                <a:avLst>
                  <a:gd name="adj1" fmla="val -130672"/>
                  <a:gd name="adj2" fmla="val 2978"/>
                  <a:gd name="adj3" fmla="val 16667"/>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𝑌</m:t>
                          </m:r>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𝑖</m:t>
                                  </m:r>
                                </m:sub>
                              </m:sSub>
                            </m:den>
                          </m:f>
                        </m:sup>
                      </m:sSup>
                    </m:oMath>
                  </m:oMathPara>
                </a14:m>
                <a:endParaRPr lang="en-US" sz="2400" b="0" dirty="0"/>
              </a:p>
            </p:txBody>
          </p:sp>
        </mc:Choice>
        <mc:Fallback xmlns="">
          <p:sp>
            <p:nvSpPr>
              <p:cNvPr id="8" name="Rounded Rectangular Callout 7">
                <a:extLst>
                  <a:ext uri="{FF2B5EF4-FFF2-40B4-BE49-F238E27FC236}">
                    <a16:creationId xmlns:a16="http://schemas.microsoft.com/office/drawing/2014/main" id="{54E77D18-4C4D-F186-F476-04E13BC0A454}"/>
                  </a:ext>
                </a:extLst>
              </p:cNvPr>
              <p:cNvSpPr>
                <a:spLocks noRot="1" noChangeAspect="1" noMove="1" noResize="1" noEditPoints="1" noAdjustHandles="1" noChangeArrowheads="1" noChangeShapeType="1" noTextEdit="1"/>
              </p:cNvSpPr>
              <p:nvPr/>
            </p:nvSpPr>
            <p:spPr>
              <a:xfrm>
                <a:off x="7003712" y="4085940"/>
                <a:ext cx="1954413" cy="773519"/>
              </a:xfrm>
              <a:prstGeom prst="wedgeRoundRectCallout">
                <a:avLst>
                  <a:gd name="adj1" fmla="val -130672"/>
                  <a:gd name="adj2" fmla="val 2978"/>
                  <a:gd name="adj3" fmla="val 16667"/>
                </a:avLst>
              </a:prstGeom>
              <a:blipFill>
                <a:blip r:embed="rId5"/>
                <a:stretch>
                  <a:fillRect/>
                </a:stretch>
              </a:blipFill>
              <a:ln>
                <a:solidFill>
                  <a:schemeClr val="accent1">
                    <a:lumMod val="75000"/>
                  </a:schemeClr>
                </a:solidFill>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480C8BC1-58F7-3568-5CED-67AFAF3B40B9}"/>
              </a:ext>
            </a:extLst>
          </p:cNvPr>
          <p:cNvPicPr>
            <a:picLocks noChangeAspect="1"/>
          </p:cNvPicPr>
          <p:nvPr/>
        </p:nvPicPr>
        <p:blipFill>
          <a:blip r:embed="rId6"/>
          <a:stretch>
            <a:fillRect/>
          </a:stretch>
        </p:blipFill>
        <p:spPr>
          <a:xfrm>
            <a:off x="6016213" y="2751522"/>
            <a:ext cx="2804751" cy="457071"/>
          </a:xfrm>
          <a:prstGeom prst="rect">
            <a:avLst/>
          </a:prstGeom>
        </p:spPr>
      </p:pic>
      <p:pic>
        <p:nvPicPr>
          <p:cNvPr id="4" name="Google Shape;1025;p68">
            <a:extLst>
              <a:ext uri="{FF2B5EF4-FFF2-40B4-BE49-F238E27FC236}">
                <a16:creationId xmlns:a16="http://schemas.microsoft.com/office/drawing/2014/main" id="{B3796DBF-887E-10F5-0A83-39834FA323B7}"/>
              </a:ext>
            </a:extLst>
          </p:cNvPr>
          <p:cNvPicPr preferRelativeResize="0"/>
          <p:nvPr/>
        </p:nvPicPr>
        <p:blipFill>
          <a:blip r:embed="rId7">
            <a:alphaModFix/>
          </a:blip>
          <a:stretch>
            <a:fillRect/>
          </a:stretch>
        </p:blipFill>
        <p:spPr>
          <a:xfrm>
            <a:off x="8193038" y="317301"/>
            <a:ext cx="681912" cy="572700"/>
          </a:xfrm>
          <a:prstGeom prst="rect">
            <a:avLst/>
          </a:prstGeom>
          <a:noFill/>
          <a:ln>
            <a:noFill/>
          </a:ln>
        </p:spPr>
      </p:pic>
      <p:sp>
        <p:nvSpPr>
          <p:cNvPr id="6" name="Google Shape;525;p45">
            <a:extLst>
              <a:ext uri="{FF2B5EF4-FFF2-40B4-BE49-F238E27FC236}">
                <a16:creationId xmlns:a16="http://schemas.microsoft.com/office/drawing/2014/main" id="{55271F9E-CF8B-C11E-F985-20DF717C3851}"/>
              </a:ext>
            </a:extLst>
          </p:cNvPr>
          <p:cNvSpPr/>
          <p:nvPr/>
        </p:nvSpPr>
        <p:spPr>
          <a:xfrm>
            <a:off x="6943225" y="176910"/>
            <a:ext cx="1166638" cy="584046"/>
          </a:xfrm>
          <a:prstGeom prst="cloud">
            <a:avLst/>
          </a:prstGeom>
          <a:solidFill>
            <a:schemeClr val="accent1">
              <a:lumMod val="40000"/>
              <a:lumOff val="600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latin typeface="PT Serif" panose="020A0603040505020204" pitchFamily="18" charset="77"/>
                <a:ea typeface="PT Serif"/>
                <a:cs typeface="PT Serif"/>
                <a:sym typeface="PT Serif"/>
              </a:rPr>
              <a:t>Yes!</a:t>
            </a:r>
            <a:endParaRPr sz="2000" dirty="0">
              <a:latin typeface="PT Serif" panose="020A0603040505020204" pitchFamily="18" charset="77"/>
              <a:ea typeface="PT Serif"/>
              <a:cs typeface="PT Serif"/>
              <a:sym typeface="PT Serif"/>
            </a:endParaRPr>
          </a:p>
        </p:txBody>
      </p:sp>
    </p:spTree>
    <p:extLst>
      <p:ext uri="{BB962C8B-B14F-4D97-AF65-F5344CB8AC3E}">
        <p14:creationId xmlns:p14="http://schemas.microsoft.com/office/powerpoint/2010/main" val="84737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56"/>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Our Constructions for ATS with Proactive Refresh</a:t>
            </a:r>
            <a:endParaRPr dirty="0"/>
          </a:p>
        </p:txBody>
      </p:sp>
      <mc:AlternateContent xmlns:mc="http://schemas.openxmlformats.org/markup-compatibility/2006" xmlns:a14="http://schemas.microsoft.com/office/drawing/2010/main">
        <mc:Choice Requires="a14">
          <p:graphicFrame>
            <p:nvGraphicFramePr>
              <p:cNvPr id="781" name="Google Shape;781;p56"/>
              <p:cNvGraphicFramePr/>
              <p:nvPr>
                <p:extLst>
                  <p:ext uri="{D42A27DB-BD31-4B8C-83A1-F6EECF244321}">
                    <p14:modId xmlns:p14="http://schemas.microsoft.com/office/powerpoint/2010/main" val="626291322"/>
                  </p:ext>
                </p:extLst>
              </p:nvPr>
            </p:nvGraphicFramePr>
            <p:xfrm>
              <a:off x="303700" y="701375"/>
              <a:ext cx="8520601" cy="4395925"/>
            </p:xfrm>
            <a:graphic>
              <a:graphicData uri="http://schemas.openxmlformats.org/drawingml/2006/table">
                <a:tbl>
                  <a:tblPr>
                    <a:noFill/>
                    <a:tableStyleId>{D8BEB3EA-E940-472B-8125-216AE72E8D71}</a:tableStyleId>
                  </a:tblPr>
                  <a:tblGrid>
                    <a:gridCol w="2797309">
                      <a:extLst>
                        <a:ext uri="{9D8B030D-6E8A-4147-A177-3AD203B41FA5}">
                          <a16:colId xmlns:a16="http://schemas.microsoft.com/office/drawing/2014/main" val="20000"/>
                        </a:ext>
                      </a:extLst>
                    </a:gridCol>
                    <a:gridCol w="3478695">
                      <a:extLst>
                        <a:ext uri="{9D8B030D-6E8A-4147-A177-3AD203B41FA5}">
                          <a16:colId xmlns:a16="http://schemas.microsoft.com/office/drawing/2014/main" val="20001"/>
                        </a:ext>
                      </a:extLst>
                    </a:gridCol>
                    <a:gridCol w="2244597">
                      <a:extLst>
                        <a:ext uri="{9D8B030D-6E8A-4147-A177-3AD203B41FA5}">
                          <a16:colId xmlns:a16="http://schemas.microsoft.com/office/drawing/2014/main" val="20002"/>
                        </a:ext>
                      </a:extLst>
                    </a:gridCol>
                  </a:tblGrid>
                  <a:tr h="474399">
                    <a:tc>
                      <a:txBody>
                        <a:bodyPr/>
                        <a:lstStyle/>
                        <a:p>
                          <a:pPr marL="0" lvl="0" indent="0" algn="l" rtl="0">
                            <a:spcBef>
                              <a:spcPts val="0"/>
                            </a:spcBef>
                            <a:spcAft>
                              <a:spcPts val="0"/>
                            </a:spcAft>
                            <a:buNone/>
                          </a:pP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Security</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Efficiency</a:t>
                          </a:r>
                          <a:endParaRPr sz="20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0"/>
                      </a:ext>
                    </a:extLst>
                  </a:tr>
                  <a:tr h="474399">
                    <a:tc>
                      <a:txBody>
                        <a:bodyPr/>
                        <a:lstStyle/>
                        <a:p>
                          <a:pPr marL="0" lvl="0" indent="0" algn="l" rtl="0">
                            <a:spcBef>
                              <a:spcPts val="0"/>
                            </a:spcBef>
                            <a:spcAft>
                              <a:spcPts val="0"/>
                            </a:spcAft>
                            <a:buNone/>
                          </a:pPr>
                          <a:r>
                            <a:rPr lang="en" sz="2000" dirty="0">
                              <a:latin typeface="PT Serif"/>
                              <a:ea typeface="PT Serif"/>
                              <a:cs typeface="PT Serif"/>
                              <a:sym typeface="PT Serif"/>
                            </a:rPr>
                            <a:t>Combinatorial ATS-PR</a:t>
                          </a:r>
                          <a:endParaRPr sz="2000" dirty="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pPr marL="0" lvl="0" indent="0" algn="l" rtl="0">
                            <a:spcBef>
                              <a:spcPts val="0"/>
                            </a:spcBef>
                            <a:spcAft>
                              <a:spcPts val="0"/>
                            </a:spcAft>
                            <a:buNone/>
                          </a:pPr>
                          <a:r>
                            <a:rPr lang="en" sz="1900">
                              <a:latin typeface="PT Serif"/>
                              <a:ea typeface="PT Serif"/>
                              <a:cs typeface="PT Serif"/>
                              <a:sym typeface="PT Serif"/>
                            </a:rPr>
                            <a:t>When </a:t>
                          </a:r>
                          <a14:m>
                            <m:oMath xmlns:m="http://schemas.openxmlformats.org/officeDocument/2006/math">
                              <m:d>
                                <m:dPr>
                                  <m:ctrlPr>
                                    <a:rPr lang="en-US" sz="1900" i="1" smtClean="0">
                                      <a:latin typeface="Cambria Math" panose="02040503050406030204" pitchFamily="18" charset="0"/>
                                      <a:ea typeface="PT Serif"/>
                                      <a:cs typeface="PT Serif"/>
                                      <a:sym typeface="PT Serif"/>
                                    </a:rPr>
                                  </m:ctrlPr>
                                </m:dPr>
                                <m:e>
                                  <m:f>
                                    <m:fPr>
                                      <m:type m:val="noBar"/>
                                      <m:ctrlPr>
                                        <a:rPr lang="en-US" sz="1900" i="1" smtClean="0">
                                          <a:latin typeface="Cambria Math" panose="02040503050406030204" pitchFamily="18" charset="0"/>
                                          <a:ea typeface="PT Serif"/>
                                          <a:cs typeface="PT Serif"/>
                                          <a:sym typeface="PT Serif"/>
                                        </a:rPr>
                                      </m:ctrlPr>
                                    </m:fPr>
                                    <m:num>
                                      <m:r>
                                        <a:rPr lang="en-US" sz="1900" i="1" smtClean="0">
                                          <a:latin typeface="Cambria Math" panose="02040503050406030204" pitchFamily="18" charset="0"/>
                                          <a:ea typeface="PT Serif"/>
                                          <a:cs typeface="PT Serif"/>
                                          <a:sym typeface="PT Serif"/>
                                        </a:rPr>
                                        <m:t>𝑛</m:t>
                                      </m:r>
                                    </m:num>
                                    <m:den>
                                      <m:r>
                                        <a:rPr lang="en-US" sz="1900" b="0" i="1" smtClean="0">
                                          <a:latin typeface="Cambria Math" panose="02040503050406030204" pitchFamily="18" charset="0"/>
                                          <a:ea typeface="PT Serif"/>
                                          <a:cs typeface="PT Serif"/>
                                          <a:sym typeface="PT Serif"/>
                                        </a:rPr>
                                        <m:t>𝑡</m:t>
                                      </m:r>
                                    </m:den>
                                  </m:f>
                                </m:e>
                              </m:d>
                            </m:oMath>
                          </a14:m>
                          <a:r>
                            <a:rPr lang="en" sz="1900">
                              <a:latin typeface="PT Serif"/>
                              <a:ea typeface="PT Serif"/>
                              <a:cs typeface="PT Serif"/>
                              <a:sym typeface="PT Serif"/>
                            </a:rPr>
                            <a:t> small</a:t>
                          </a:r>
                          <a:endParaRPr sz="19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1"/>
                      </a:ext>
                    </a:extLst>
                  </a:tr>
                  <a:tr h="474399">
                    <a:tc>
                      <a:txBody>
                        <a:bodyPr/>
                        <a:lstStyle/>
                        <a:p>
                          <a:pPr marL="0" lvl="0" indent="0" algn="l" rtl="0">
                            <a:spcBef>
                              <a:spcPts val="0"/>
                            </a:spcBef>
                            <a:spcAft>
                              <a:spcPts val="0"/>
                            </a:spcAft>
                            <a:buNone/>
                          </a:pPr>
                          <a:r>
                            <a:rPr lang="en" sz="2000" dirty="0">
                              <a:latin typeface="PT Serif"/>
                              <a:ea typeface="PT Serif"/>
                              <a:cs typeface="PT Serif"/>
                              <a:sym typeface="PT Serif"/>
                            </a:rPr>
                            <a:t>2-Level ATS-PR</a:t>
                          </a:r>
                          <a:r>
                            <a:rPr lang="en" sz="2000" dirty="0">
                              <a:latin typeface="PT Serif"/>
                              <a:ea typeface="PT Serif"/>
                              <a:cs typeface="PT Serif"/>
                            </a:rPr>
                            <a:t> </a:t>
                          </a: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a:solidFill>
                                <a:schemeClr val="dk1"/>
                              </a:solidFill>
                              <a:latin typeface="PT Serif"/>
                              <a:ea typeface="PT Serif"/>
                              <a:cs typeface="PT Serif"/>
                              <a:sym typeface="PT Serif"/>
                            </a:rPr>
                            <a:t>uf-1 and acc-1</a:t>
                          </a:r>
                          <a:endParaRPr sz="1900">
                            <a:latin typeface="PT Serif"/>
                            <a:ea typeface="PT Serif"/>
                            <a:cs typeface="PT Serif"/>
                            <a:sym typeface="PT Serif"/>
                          </a:endParaRPr>
                        </a:p>
                      </a:txBody>
                      <a:tcPr marL="91425" marR="91425" marT="91425" marB="91425">
                        <a:solidFill>
                          <a:srgbClr val="D9EAD3"/>
                        </a:solidFill>
                      </a:tcPr>
                    </a:tc>
                    <a:tc>
                      <a:txBody>
                        <a:bodyPr/>
                        <a:lstStyle/>
                        <a:p>
                          <a:pPr marL="0" lvl="0" indent="0" algn="l" rtl="0">
                            <a:spcBef>
                              <a:spcPts val="0"/>
                            </a:spcBef>
                            <a:spcAft>
                              <a:spcPts val="0"/>
                            </a:spcAft>
                            <a:buNone/>
                          </a:pPr>
                          <a:r>
                            <a:rPr lang="en" sz="1900" dirty="0">
                              <a:latin typeface="PT Serif"/>
                              <a:ea typeface="PT Serif"/>
                              <a:cs typeface="PT Serif"/>
                              <a:sym typeface="PT Serif"/>
                            </a:rPr>
                            <a:t>Large signatures</a:t>
                          </a:r>
                          <a:endParaRPr sz="1900" dirty="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2"/>
                      </a:ext>
                    </a:extLst>
                  </a:tr>
                  <a:tr h="474399">
                    <a:tc>
                      <a:txBody>
                        <a:bodyPr/>
                        <a:lstStyle/>
                        <a:p>
                          <a:pPr marL="0" lvl="0" indent="0" algn="l" rtl="0">
                            <a:spcBef>
                              <a:spcPts val="0"/>
                            </a:spcBef>
                            <a:spcAft>
                              <a:spcPts val="0"/>
                            </a:spcAft>
                            <a:buNone/>
                          </a:pPr>
                          <a:r>
                            <a:rPr lang="en" sz="2000" dirty="0">
                              <a:latin typeface="PT Serif"/>
                              <a:ea typeface="PT Serif"/>
                              <a:cs typeface="PT Serif"/>
                              <a:sym typeface="PT Serif"/>
                            </a:rPr>
                            <a:t>RSA-based: RSA-ATS with 2-level ATS-PR</a:t>
                          </a:r>
                          <a:endParaRPr sz="2000" dirty="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pPr marL="0" lvl="0" indent="0" algn="l" rtl="0">
                            <a:spcBef>
                              <a:spcPts val="0"/>
                            </a:spcBef>
                            <a:spcAft>
                              <a:spcPts val="0"/>
                            </a:spcAft>
                            <a:buNone/>
                          </a:pPr>
                          <a:r>
                            <a:rPr lang="en" sz="1900" dirty="0">
                              <a:solidFill>
                                <a:schemeClr val="dk1"/>
                              </a:solidFill>
                              <a:latin typeface="PT Serif"/>
                              <a:ea typeface="PT Serif"/>
                              <a:cs typeface="PT Serif"/>
                              <a:sym typeface="PT Serif"/>
                            </a:rPr>
                            <a:t>Short</a:t>
                          </a:r>
                          <a:r>
                            <a:rPr lang="en" sz="1900" dirty="0">
                              <a:latin typeface="PT Serif"/>
                              <a:ea typeface="PT Serif"/>
                              <a:cs typeface="PT Serif"/>
                              <a:sym typeface="PT Serif"/>
                            </a:rPr>
                            <a:t>-</a:t>
                          </a:r>
                          <a:r>
                            <a:rPr lang="en" sz="1900" dirty="0" err="1">
                              <a:latin typeface="PT Serif"/>
                              <a:ea typeface="PT Serif"/>
                              <a:cs typeface="PT Serif"/>
                              <a:sym typeface="PT Serif"/>
                            </a:rPr>
                            <a:t>ish</a:t>
                          </a:r>
                          <a:r>
                            <a:rPr lang="en" sz="1900" dirty="0">
                              <a:latin typeface="PT Serif"/>
                              <a:ea typeface="PT Serif"/>
                              <a:cs typeface="PT Serif"/>
                              <a:sym typeface="PT Serif"/>
                            </a:rPr>
                            <a:t> signatures</a:t>
                          </a:r>
                          <a:endParaRPr sz="1900" dirty="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3"/>
                      </a:ext>
                    </a:extLst>
                  </a:tr>
                  <a:tr h="1022957">
                    <a:tc>
                      <a:txBody>
                        <a:bodyPr/>
                        <a:lstStyle/>
                        <a:p>
                          <a:pPr marL="0" lvl="0" indent="0" algn="l" rtl="0">
                            <a:spcBef>
                              <a:spcPts val="0"/>
                            </a:spcBef>
                            <a:spcAft>
                              <a:spcPts val="0"/>
                            </a:spcAft>
                            <a:buNone/>
                          </a:pPr>
                          <a:r>
                            <a:rPr lang="en" sz="2000" dirty="0">
                              <a:latin typeface="PT Serif"/>
                              <a:ea typeface="PT Serif"/>
                              <a:cs typeface="PT Serif"/>
                              <a:sym typeface="PT Serif"/>
                            </a:rPr>
                            <a:t>BLS-based</a:t>
                          </a: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uf-0 and acc-0</a:t>
                          </a:r>
                          <a:endParaRPr sz="1900" dirty="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(semi-adaptive uf-1 with stronger assumptions)</a:t>
                          </a:r>
                          <a:endParaRPr sz="19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Short</a:t>
                          </a:r>
                          <a:r>
                            <a:rPr lang="en" sz="1900">
                              <a:latin typeface="PT Serif"/>
                              <a:ea typeface="PT Serif"/>
                              <a:cs typeface="PT Serif"/>
                              <a:sym typeface="PT Serif"/>
                            </a:rPr>
                            <a:t> signatures</a:t>
                          </a:r>
                          <a:endParaRPr sz="190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4"/>
                      </a:ext>
                    </a:extLst>
                  </a:tr>
                  <a:tr h="1022957">
                    <a:tc>
                      <a:txBody>
                        <a:bodyPr/>
                        <a:lstStyle/>
                        <a:p>
                          <a:pPr marL="0" lvl="0" indent="0" algn="l" rtl="0">
                            <a:spcBef>
                              <a:spcPts val="0"/>
                            </a:spcBef>
                            <a:spcAft>
                              <a:spcPts val="0"/>
                            </a:spcAft>
                            <a:buNone/>
                          </a:pPr>
                          <a:r>
                            <a:rPr lang="en" sz="2000" dirty="0" err="1">
                              <a:latin typeface="PT Serif"/>
                              <a:ea typeface="PT Serif"/>
                              <a:cs typeface="PT Serif"/>
                              <a:sym typeface="PT Serif"/>
                            </a:rPr>
                            <a:t>Schnorr</a:t>
                          </a:r>
                          <a:r>
                            <a:rPr lang="en" sz="2000" dirty="0">
                              <a:latin typeface="PT Serif"/>
                              <a:ea typeface="PT Serif"/>
                              <a:cs typeface="PT Serif"/>
                              <a:sym typeface="PT Serif"/>
                            </a:rPr>
                            <a:t>-based</a:t>
                          </a:r>
                          <a:endParaRPr sz="2000" dirty="0">
                            <a:latin typeface="PT Serif"/>
                            <a:ea typeface="PT Serif"/>
                            <a:cs typeface="PT Serif"/>
                            <a:sym typeface="PT Serif"/>
                          </a:endParaRPr>
                        </a:p>
                      </a:txBody>
                      <a:tcPr marL="91425" marR="91425" marT="91425" marB="91425"/>
                    </a:tc>
                    <a:tc>
                      <a:txBody>
                        <a:bodyPr/>
                        <a:lstStyle/>
                        <a:p>
                          <a:pPr marL="0" lvl="0" indent="0" algn="l">
                            <a:spcBef>
                              <a:spcPts val="0"/>
                            </a:spcBef>
                            <a:spcAft>
                              <a:spcPts val="0"/>
                            </a:spcAft>
                            <a:buNone/>
                          </a:pPr>
                          <a:r>
                            <a:rPr lang="en" sz="1900" b="0" i="0" u="none" strike="noStrike" noProof="0" dirty="0">
                              <a:solidFill>
                                <a:schemeClr val="dk1"/>
                              </a:solidFill>
                              <a:latin typeface="PT Serif"/>
                            </a:rPr>
                            <a:t>uf-0 and acc-0</a:t>
                          </a:r>
                          <a:endParaRPr lang="en-US" sz="1900" b="0" i="0" u="none" strike="noStrike" noProof="0" dirty="0"/>
                        </a:p>
                        <a:p>
                          <a:pPr marL="0" lvl="0" indent="0" algn="l">
                            <a:spcBef>
                              <a:spcPts val="0"/>
                            </a:spcBef>
                            <a:spcAft>
                              <a:spcPts val="0"/>
                            </a:spcAft>
                            <a:buNone/>
                          </a:pPr>
                          <a:r>
                            <a:rPr lang="en" sz="1900" b="0" i="0" u="none" strike="noStrike" noProof="0" dirty="0">
                              <a:solidFill>
                                <a:schemeClr val="dk1"/>
                              </a:solidFill>
                              <a:latin typeface="PT Serif"/>
                            </a:rPr>
                            <a:t>(</a:t>
                          </a:r>
                          <a:r>
                            <a:rPr lang="en" sz="1900" dirty="0">
                              <a:solidFill>
                                <a:schemeClr val="dk1"/>
                              </a:solidFill>
                              <a:latin typeface="PT Serif"/>
                              <a:ea typeface="PT Serif"/>
                              <a:cs typeface="PT Serif"/>
                              <a:sym typeface="PT Serif"/>
                            </a:rPr>
                            <a:t>semi-adaptive </a:t>
                          </a:r>
                          <a:r>
                            <a:rPr lang="en" sz="1900" b="0" i="0" u="none" strike="noStrike" noProof="0" dirty="0">
                              <a:solidFill>
                                <a:schemeClr val="dk1"/>
                              </a:solidFill>
                              <a:latin typeface="PT Serif"/>
                            </a:rPr>
                            <a:t>uf-1 with stronger assumptions)</a:t>
                          </a:r>
                          <a:endParaRPr dirty="0">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Short signatures</a:t>
                          </a:r>
                          <a:endParaRPr sz="1900" dirty="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5"/>
                      </a:ext>
                    </a:extLst>
                  </a:tr>
                </a:tbl>
              </a:graphicData>
            </a:graphic>
          </p:graphicFrame>
        </mc:Choice>
        <mc:Fallback xmlns="">
          <p:graphicFrame>
            <p:nvGraphicFramePr>
              <p:cNvPr id="781" name="Google Shape;781;p56"/>
              <p:cNvGraphicFramePr/>
              <p:nvPr>
                <p:extLst>
                  <p:ext uri="{D42A27DB-BD31-4B8C-83A1-F6EECF244321}">
                    <p14:modId xmlns:p14="http://schemas.microsoft.com/office/powerpoint/2010/main" val="626291322"/>
                  </p:ext>
                </p:extLst>
              </p:nvPr>
            </p:nvGraphicFramePr>
            <p:xfrm>
              <a:off x="303700" y="701375"/>
              <a:ext cx="8520601" cy="4395925"/>
            </p:xfrm>
            <a:graphic>
              <a:graphicData uri="http://schemas.openxmlformats.org/drawingml/2006/table">
                <a:tbl>
                  <a:tblPr>
                    <a:noFill/>
                    <a:tableStyleId>{D8BEB3EA-E940-472B-8125-216AE72E8D71}</a:tableStyleId>
                  </a:tblPr>
                  <a:tblGrid>
                    <a:gridCol w="2797309">
                      <a:extLst>
                        <a:ext uri="{9D8B030D-6E8A-4147-A177-3AD203B41FA5}">
                          <a16:colId xmlns:a16="http://schemas.microsoft.com/office/drawing/2014/main" val="20000"/>
                        </a:ext>
                      </a:extLst>
                    </a:gridCol>
                    <a:gridCol w="3478695">
                      <a:extLst>
                        <a:ext uri="{9D8B030D-6E8A-4147-A177-3AD203B41FA5}">
                          <a16:colId xmlns:a16="http://schemas.microsoft.com/office/drawing/2014/main" val="20001"/>
                        </a:ext>
                      </a:extLst>
                    </a:gridCol>
                    <a:gridCol w="2244597">
                      <a:extLst>
                        <a:ext uri="{9D8B030D-6E8A-4147-A177-3AD203B41FA5}">
                          <a16:colId xmlns:a16="http://schemas.microsoft.com/office/drawing/2014/main" val="20002"/>
                        </a:ext>
                      </a:extLst>
                    </a:gridCol>
                  </a:tblGrid>
                  <a:tr h="487650">
                    <a:tc>
                      <a:txBody>
                        <a:bodyPr/>
                        <a:lstStyle/>
                        <a:p>
                          <a:pPr marL="0" lvl="0" indent="0" algn="l" rtl="0">
                            <a:spcBef>
                              <a:spcPts val="0"/>
                            </a:spcBef>
                            <a:spcAft>
                              <a:spcPts val="0"/>
                            </a:spcAft>
                            <a:buNone/>
                          </a:pP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Security</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Efficiency</a:t>
                          </a:r>
                          <a:endParaRPr sz="20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0"/>
                      </a:ext>
                    </a:extLst>
                  </a:tr>
                  <a:tr h="525115">
                    <a:tc>
                      <a:txBody>
                        <a:bodyPr/>
                        <a:lstStyle/>
                        <a:p>
                          <a:pPr marL="0" lvl="0" indent="0" algn="l" rtl="0">
                            <a:spcBef>
                              <a:spcPts val="0"/>
                            </a:spcBef>
                            <a:spcAft>
                              <a:spcPts val="0"/>
                            </a:spcAft>
                            <a:buNone/>
                          </a:pPr>
                          <a:r>
                            <a:rPr lang="en" sz="2000" dirty="0">
                              <a:latin typeface="PT Serif"/>
                              <a:ea typeface="PT Serif"/>
                              <a:cs typeface="PT Serif"/>
                              <a:sym typeface="PT Serif"/>
                            </a:rPr>
                            <a:t>Combinatorial ATS-PR</a:t>
                          </a:r>
                          <a:endParaRPr sz="2000" dirty="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endParaRPr lang="en-US"/>
                        </a:p>
                      </a:txBody>
                      <a:tcPr marL="91425" marR="91425" marT="91425" marB="91425">
                        <a:blipFill>
                          <a:blip r:embed="rId3"/>
                          <a:stretch>
                            <a:fillRect l="-279661" t="-92857" r="-565" b="-647619"/>
                          </a:stretch>
                        </a:blipFill>
                      </a:tcPr>
                    </a:tc>
                    <a:extLst>
                      <a:ext uri="{0D108BD9-81ED-4DB2-BD59-A6C34878D82A}">
                        <a16:rowId xmlns:a16="http://schemas.microsoft.com/office/drawing/2014/main" val="10001"/>
                      </a:ext>
                    </a:extLst>
                  </a:tr>
                  <a:tr h="487650">
                    <a:tc>
                      <a:txBody>
                        <a:bodyPr/>
                        <a:lstStyle/>
                        <a:p>
                          <a:pPr marL="0" lvl="0" indent="0" algn="l" rtl="0">
                            <a:spcBef>
                              <a:spcPts val="0"/>
                            </a:spcBef>
                            <a:spcAft>
                              <a:spcPts val="0"/>
                            </a:spcAft>
                            <a:buNone/>
                          </a:pPr>
                          <a:r>
                            <a:rPr lang="en" sz="2000" dirty="0">
                              <a:latin typeface="PT Serif"/>
                              <a:ea typeface="PT Serif"/>
                              <a:cs typeface="PT Serif"/>
                              <a:sym typeface="PT Serif"/>
                            </a:rPr>
                            <a:t>2-Level ATS-PR</a:t>
                          </a:r>
                          <a:r>
                            <a:rPr lang="en" sz="2000" dirty="0">
                              <a:latin typeface="PT Serif"/>
                              <a:ea typeface="PT Serif"/>
                              <a:cs typeface="PT Serif"/>
                            </a:rPr>
                            <a:t> </a:t>
                          </a: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a:solidFill>
                                <a:schemeClr val="dk1"/>
                              </a:solidFill>
                              <a:latin typeface="PT Serif"/>
                              <a:ea typeface="PT Serif"/>
                              <a:cs typeface="PT Serif"/>
                              <a:sym typeface="PT Serif"/>
                            </a:rPr>
                            <a:t>uf-1 and acc-1</a:t>
                          </a:r>
                          <a:endParaRPr sz="1900">
                            <a:latin typeface="PT Serif"/>
                            <a:ea typeface="PT Serif"/>
                            <a:cs typeface="PT Serif"/>
                            <a:sym typeface="PT Serif"/>
                          </a:endParaRPr>
                        </a:p>
                      </a:txBody>
                      <a:tcPr marL="91425" marR="91425" marT="91425" marB="91425">
                        <a:solidFill>
                          <a:srgbClr val="D9EAD3"/>
                        </a:solidFill>
                      </a:tcPr>
                    </a:tc>
                    <a:tc>
                      <a:txBody>
                        <a:bodyPr/>
                        <a:lstStyle/>
                        <a:p>
                          <a:pPr marL="0" lvl="0" indent="0" algn="l" rtl="0">
                            <a:spcBef>
                              <a:spcPts val="0"/>
                            </a:spcBef>
                            <a:spcAft>
                              <a:spcPts val="0"/>
                            </a:spcAft>
                            <a:buNone/>
                          </a:pPr>
                          <a:r>
                            <a:rPr lang="en" sz="1900" dirty="0">
                              <a:latin typeface="PT Serif"/>
                              <a:ea typeface="PT Serif"/>
                              <a:cs typeface="PT Serif"/>
                              <a:sym typeface="PT Serif"/>
                            </a:rPr>
                            <a:t>Large signatures</a:t>
                          </a:r>
                          <a:endParaRPr sz="1900" dirty="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2"/>
                      </a:ext>
                    </a:extLst>
                  </a:tr>
                  <a:tr h="792450">
                    <a:tc>
                      <a:txBody>
                        <a:bodyPr/>
                        <a:lstStyle/>
                        <a:p>
                          <a:pPr marL="0" lvl="0" indent="0" algn="l" rtl="0">
                            <a:spcBef>
                              <a:spcPts val="0"/>
                            </a:spcBef>
                            <a:spcAft>
                              <a:spcPts val="0"/>
                            </a:spcAft>
                            <a:buNone/>
                          </a:pPr>
                          <a:r>
                            <a:rPr lang="en" sz="2000" dirty="0">
                              <a:latin typeface="PT Serif"/>
                              <a:ea typeface="PT Serif"/>
                              <a:cs typeface="PT Serif"/>
                              <a:sym typeface="PT Serif"/>
                            </a:rPr>
                            <a:t>RSA-based: RSA-ATS with 2-level ATS-PR</a:t>
                          </a:r>
                          <a:endParaRPr sz="2000" dirty="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pPr marL="0" lvl="0" indent="0" algn="l" rtl="0">
                            <a:spcBef>
                              <a:spcPts val="0"/>
                            </a:spcBef>
                            <a:spcAft>
                              <a:spcPts val="0"/>
                            </a:spcAft>
                            <a:buNone/>
                          </a:pPr>
                          <a:r>
                            <a:rPr lang="en" sz="1900" dirty="0">
                              <a:solidFill>
                                <a:schemeClr val="dk1"/>
                              </a:solidFill>
                              <a:latin typeface="PT Serif"/>
                              <a:ea typeface="PT Serif"/>
                              <a:cs typeface="PT Serif"/>
                              <a:sym typeface="PT Serif"/>
                            </a:rPr>
                            <a:t>Short</a:t>
                          </a:r>
                          <a:r>
                            <a:rPr lang="en" sz="1900" dirty="0">
                              <a:latin typeface="PT Serif"/>
                              <a:ea typeface="PT Serif"/>
                              <a:cs typeface="PT Serif"/>
                              <a:sym typeface="PT Serif"/>
                            </a:rPr>
                            <a:t>-</a:t>
                          </a:r>
                          <a:r>
                            <a:rPr lang="en" sz="1900" dirty="0" err="1">
                              <a:latin typeface="PT Serif"/>
                              <a:ea typeface="PT Serif"/>
                              <a:cs typeface="PT Serif"/>
                              <a:sym typeface="PT Serif"/>
                            </a:rPr>
                            <a:t>ish</a:t>
                          </a:r>
                          <a:r>
                            <a:rPr lang="en" sz="1900" dirty="0">
                              <a:latin typeface="PT Serif"/>
                              <a:ea typeface="PT Serif"/>
                              <a:cs typeface="PT Serif"/>
                              <a:sym typeface="PT Serif"/>
                            </a:rPr>
                            <a:t> signatures</a:t>
                          </a:r>
                          <a:endParaRPr sz="1900" dirty="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3"/>
                      </a:ext>
                    </a:extLst>
                  </a:tr>
                  <a:tr h="1051530">
                    <a:tc>
                      <a:txBody>
                        <a:bodyPr/>
                        <a:lstStyle/>
                        <a:p>
                          <a:pPr marL="0" lvl="0" indent="0" algn="l" rtl="0">
                            <a:spcBef>
                              <a:spcPts val="0"/>
                            </a:spcBef>
                            <a:spcAft>
                              <a:spcPts val="0"/>
                            </a:spcAft>
                            <a:buNone/>
                          </a:pPr>
                          <a:r>
                            <a:rPr lang="en" sz="2000" dirty="0">
                              <a:latin typeface="PT Serif"/>
                              <a:ea typeface="PT Serif"/>
                              <a:cs typeface="PT Serif"/>
                              <a:sym typeface="PT Serif"/>
                            </a:rPr>
                            <a:t>BLS-based</a:t>
                          </a: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uf-0 and acc-0</a:t>
                          </a:r>
                          <a:endParaRPr sz="1900" dirty="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(semi-adaptive uf-1 with stronger assumptions)</a:t>
                          </a:r>
                          <a:endParaRPr sz="19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Short</a:t>
                          </a:r>
                          <a:r>
                            <a:rPr lang="en" sz="1900">
                              <a:latin typeface="PT Serif"/>
                              <a:ea typeface="PT Serif"/>
                              <a:cs typeface="PT Serif"/>
                              <a:sym typeface="PT Serif"/>
                            </a:rPr>
                            <a:t> signatures</a:t>
                          </a:r>
                          <a:endParaRPr sz="190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4"/>
                      </a:ext>
                    </a:extLst>
                  </a:tr>
                  <a:tr h="1051530">
                    <a:tc>
                      <a:txBody>
                        <a:bodyPr/>
                        <a:lstStyle/>
                        <a:p>
                          <a:pPr marL="0" lvl="0" indent="0" algn="l" rtl="0">
                            <a:spcBef>
                              <a:spcPts val="0"/>
                            </a:spcBef>
                            <a:spcAft>
                              <a:spcPts val="0"/>
                            </a:spcAft>
                            <a:buNone/>
                          </a:pPr>
                          <a:r>
                            <a:rPr lang="en" sz="2000" dirty="0" err="1">
                              <a:latin typeface="PT Serif"/>
                              <a:ea typeface="PT Serif"/>
                              <a:cs typeface="PT Serif"/>
                              <a:sym typeface="PT Serif"/>
                            </a:rPr>
                            <a:t>Schnorr</a:t>
                          </a:r>
                          <a:r>
                            <a:rPr lang="en" sz="2000" dirty="0">
                              <a:latin typeface="PT Serif"/>
                              <a:ea typeface="PT Serif"/>
                              <a:cs typeface="PT Serif"/>
                              <a:sym typeface="PT Serif"/>
                            </a:rPr>
                            <a:t>-based</a:t>
                          </a:r>
                          <a:endParaRPr sz="2000" dirty="0">
                            <a:latin typeface="PT Serif"/>
                            <a:ea typeface="PT Serif"/>
                            <a:cs typeface="PT Serif"/>
                            <a:sym typeface="PT Serif"/>
                          </a:endParaRPr>
                        </a:p>
                      </a:txBody>
                      <a:tcPr marL="91425" marR="91425" marT="91425" marB="91425"/>
                    </a:tc>
                    <a:tc>
                      <a:txBody>
                        <a:bodyPr/>
                        <a:lstStyle/>
                        <a:p>
                          <a:pPr marL="0" lvl="0" indent="0" algn="l">
                            <a:spcBef>
                              <a:spcPts val="0"/>
                            </a:spcBef>
                            <a:spcAft>
                              <a:spcPts val="0"/>
                            </a:spcAft>
                            <a:buNone/>
                          </a:pPr>
                          <a:r>
                            <a:rPr lang="en" sz="1900" b="0" i="0" u="none" strike="noStrike" noProof="0" dirty="0">
                              <a:solidFill>
                                <a:schemeClr val="dk1"/>
                              </a:solidFill>
                              <a:latin typeface="PT Serif"/>
                            </a:rPr>
                            <a:t>uf-0 and acc-0</a:t>
                          </a:r>
                          <a:endParaRPr lang="en-US" sz="1900" b="0" i="0" u="none" strike="noStrike" noProof="0" dirty="0"/>
                        </a:p>
                        <a:p>
                          <a:pPr marL="0" lvl="0" indent="0" algn="l">
                            <a:spcBef>
                              <a:spcPts val="0"/>
                            </a:spcBef>
                            <a:spcAft>
                              <a:spcPts val="0"/>
                            </a:spcAft>
                            <a:buNone/>
                          </a:pPr>
                          <a:r>
                            <a:rPr lang="en" sz="1900" b="0" i="0" u="none" strike="noStrike" noProof="0" dirty="0">
                              <a:solidFill>
                                <a:schemeClr val="dk1"/>
                              </a:solidFill>
                              <a:latin typeface="PT Serif"/>
                            </a:rPr>
                            <a:t>(</a:t>
                          </a:r>
                          <a:r>
                            <a:rPr lang="en" sz="1900" dirty="0">
                              <a:solidFill>
                                <a:schemeClr val="dk1"/>
                              </a:solidFill>
                              <a:latin typeface="PT Serif"/>
                              <a:ea typeface="PT Serif"/>
                              <a:cs typeface="PT Serif"/>
                              <a:sym typeface="PT Serif"/>
                            </a:rPr>
                            <a:t>semi-adaptive </a:t>
                          </a:r>
                          <a:r>
                            <a:rPr lang="en" sz="1900" b="0" i="0" u="none" strike="noStrike" noProof="0" dirty="0">
                              <a:solidFill>
                                <a:schemeClr val="dk1"/>
                              </a:solidFill>
                              <a:latin typeface="PT Serif"/>
                            </a:rPr>
                            <a:t>uf-1 with stronger assumptions)</a:t>
                          </a:r>
                          <a:endParaRPr dirty="0">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Short signatures</a:t>
                          </a:r>
                          <a:endParaRPr sz="1900" dirty="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5"/>
                      </a:ext>
                    </a:extLst>
                  </a:tr>
                </a:tbl>
              </a:graphicData>
            </a:graphic>
          </p:graphicFrame>
        </mc:Fallback>
      </mc:AlternateContent>
      <p:sp>
        <p:nvSpPr>
          <p:cNvPr id="3" name="Round Diagonal Corner Rectangle 2">
            <a:extLst>
              <a:ext uri="{FF2B5EF4-FFF2-40B4-BE49-F238E27FC236}">
                <a16:creationId xmlns:a16="http://schemas.microsoft.com/office/drawing/2014/main" id="{16A9E870-1116-14DE-2DE9-7C008B648AE3}"/>
              </a:ext>
            </a:extLst>
          </p:cNvPr>
          <p:cNvSpPr/>
          <p:nvPr/>
        </p:nvSpPr>
        <p:spPr>
          <a:xfrm>
            <a:off x="132273" y="2073343"/>
            <a:ext cx="8998126" cy="1041995"/>
          </a:xfrm>
          <a:prstGeom prst="round2DiagRect">
            <a:avLst/>
          </a:prstGeom>
          <a:solidFill>
            <a:schemeClr val="accent1">
              <a:alpha val="3966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82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70"/>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Summary</a:t>
            </a:r>
            <a:endParaRPr/>
          </a:p>
        </p:txBody>
      </p:sp>
      <mc:AlternateContent xmlns:mc="http://schemas.openxmlformats.org/markup-compatibility/2006" xmlns:a14="http://schemas.microsoft.com/office/drawing/2010/main">
        <mc:Choice Requires="a14">
          <p:graphicFrame>
            <p:nvGraphicFramePr>
              <p:cNvPr id="4" name="Google Shape;781;p56">
                <a:extLst>
                  <a:ext uri="{FF2B5EF4-FFF2-40B4-BE49-F238E27FC236}">
                    <a16:creationId xmlns:a16="http://schemas.microsoft.com/office/drawing/2014/main" id="{B0183D73-DB12-2C6A-A4F3-6629578381EB}"/>
                  </a:ext>
                </a:extLst>
              </p:cNvPr>
              <p:cNvGraphicFramePr/>
              <p:nvPr>
                <p:extLst>
                  <p:ext uri="{D42A27DB-BD31-4B8C-83A1-F6EECF244321}">
                    <p14:modId xmlns:p14="http://schemas.microsoft.com/office/powerpoint/2010/main" val="492561859"/>
                  </p:ext>
                </p:extLst>
              </p:nvPr>
            </p:nvGraphicFramePr>
            <p:xfrm>
              <a:off x="303700" y="708002"/>
              <a:ext cx="8065773" cy="4365445"/>
            </p:xfrm>
            <a:graphic>
              <a:graphicData uri="http://schemas.openxmlformats.org/drawingml/2006/table">
                <a:tbl>
                  <a:tblPr>
                    <a:noFill/>
                    <a:tableStyleId>{D8BEB3EA-E940-472B-8125-216AE72E8D71}</a:tableStyleId>
                  </a:tblPr>
                  <a:tblGrid>
                    <a:gridCol w="2807248">
                      <a:extLst>
                        <a:ext uri="{9D8B030D-6E8A-4147-A177-3AD203B41FA5}">
                          <a16:colId xmlns:a16="http://schemas.microsoft.com/office/drawing/2014/main" val="20000"/>
                        </a:ext>
                      </a:extLst>
                    </a:gridCol>
                    <a:gridCol w="3180522">
                      <a:extLst>
                        <a:ext uri="{9D8B030D-6E8A-4147-A177-3AD203B41FA5}">
                          <a16:colId xmlns:a16="http://schemas.microsoft.com/office/drawing/2014/main" val="20001"/>
                        </a:ext>
                      </a:extLst>
                    </a:gridCol>
                    <a:gridCol w="2078003">
                      <a:extLst>
                        <a:ext uri="{9D8B030D-6E8A-4147-A177-3AD203B41FA5}">
                          <a16:colId xmlns:a16="http://schemas.microsoft.com/office/drawing/2014/main" val="20002"/>
                        </a:ext>
                      </a:extLst>
                    </a:gridCol>
                  </a:tblGrid>
                  <a:tr h="474399">
                    <a:tc>
                      <a:txBody>
                        <a:bodyPr/>
                        <a:lstStyle/>
                        <a:p>
                          <a:pPr marL="0" lvl="0" indent="0" algn="l" rtl="0">
                            <a:spcBef>
                              <a:spcPts val="0"/>
                            </a:spcBef>
                            <a:spcAft>
                              <a:spcPts val="0"/>
                            </a:spcAft>
                            <a:buNone/>
                          </a:pP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Security</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Efficiency</a:t>
                          </a:r>
                          <a:endParaRPr sz="20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0"/>
                      </a:ext>
                    </a:extLst>
                  </a:tr>
                  <a:tr h="474399">
                    <a:tc>
                      <a:txBody>
                        <a:bodyPr/>
                        <a:lstStyle/>
                        <a:p>
                          <a:pPr marL="0" lvl="0" indent="0" algn="l" rtl="0">
                            <a:spcBef>
                              <a:spcPts val="0"/>
                            </a:spcBef>
                            <a:spcAft>
                              <a:spcPts val="0"/>
                            </a:spcAft>
                            <a:buNone/>
                          </a:pPr>
                          <a:r>
                            <a:rPr lang="en" sz="2000" dirty="0">
                              <a:latin typeface="PT Serif"/>
                              <a:ea typeface="PT Serif"/>
                              <a:cs typeface="PT Serif"/>
                              <a:sym typeface="PT Serif"/>
                            </a:rPr>
                            <a:t>Combinatorial ATS-PR</a:t>
                          </a:r>
                          <a:endParaRPr sz="2000" dirty="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pPr marL="0" lvl="0" indent="0" algn="l" rtl="0">
                            <a:spcBef>
                              <a:spcPts val="0"/>
                            </a:spcBef>
                            <a:spcAft>
                              <a:spcPts val="0"/>
                            </a:spcAft>
                            <a:buNone/>
                          </a:pPr>
                          <a:r>
                            <a:rPr lang="en" sz="1900">
                              <a:latin typeface="PT Serif"/>
                              <a:ea typeface="PT Serif"/>
                              <a:cs typeface="PT Serif"/>
                              <a:sym typeface="PT Serif"/>
                            </a:rPr>
                            <a:t>When </a:t>
                          </a:r>
                          <a14:m>
                            <m:oMath xmlns:m="http://schemas.openxmlformats.org/officeDocument/2006/math">
                              <m:d>
                                <m:dPr>
                                  <m:ctrlPr>
                                    <a:rPr lang="en-US" sz="1900" i="1" smtClean="0">
                                      <a:latin typeface="Cambria Math" panose="02040503050406030204" pitchFamily="18" charset="0"/>
                                      <a:ea typeface="PT Serif"/>
                                      <a:cs typeface="PT Serif"/>
                                      <a:sym typeface="PT Serif"/>
                                    </a:rPr>
                                  </m:ctrlPr>
                                </m:dPr>
                                <m:e>
                                  <m:f>
                                    <m:fPr>
                                      <m:type m:val="noBar"/>
                                      <m:ctrlPr>
                                        <a:rPr lang="en-US" sz="1900" i="1" smtClean="0">
                                          <a:latin typeface="Cambria Math" panose="02040503050406030204" pitchFamily="18" charset="0"/>
                                          <a:ea typeface="PT Serif"/>
                                          <a:cs typeface="PT Serif"/>
                                          <a:sym typeface="PT Serif"/>
                                        </a:rPr>
                                      </m:ctrlPr>
                                    </m:fPr>
                                    <m:num>
                                      <m:r>
                                        <a:rPr lang="en-US" sz="1900" i="1" smtClean="0">
                                          <a:latin typeface="Cambria Math" panose="02040503050406030204" pitchFamily="18" charset="0"/>
                                          <a:ea typeface="PT Serif"/>
                                          <a:cs typeface="PT Serif"/>
                                          <a:sym typeface="PT Serif"/>
                                        </a:rPr>
                                        <m:t>𝑛</m:t>
                                      </m:r>
                                    </m:num>
                                    <m:den>
                                      <m:r>
                                        <a:rPr lang="en-US" sz="1900" b="0" i="1" smtClean="0">
                                          <a:latin typeface="Cambria Math" panose="02040503050406030204" pitchFamily="18" charset="0"/>
                                          <a:ea typeface="PT Serif"/>
                                          <a:cs typeface="PT Serif"/>
                                          <a:sym typeface="PT Serif"/>
                                        </a:rPr>
                                        <m:t>𝑡</m:t>
                                      </m:r>
                                    </m:den>
                                  </m:f>
                                </m:e>
                              </m:d>
                            </m:oMath>
                          </a14:m>
                          <a:r>
                            <a:rPr lang="en" sz="1900">
                              <a:latin typeface="PT Serif"/>
                              <a:ea typeface="PT Serif"/>
                              <a:cs typeface="PT Serif"/>
                              <a:sym typeface="PT Serif"/>
                            </a:rPr>
                            <a:t> small</a:t>
                          </a:r>
                          <a:endParaRPr sz="19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1"/>
                      </a:ext>
                    </a:extLst>
                  </a:tr>
                  <a:tr h="474399">
                    <a:tc>
                      <a:txBody>
                        <a:bodyPr/>
                        <a:lstStyle/>
                        <a:p>
                          <a:pPr marL="0" lvl="0" indent="0" algn="l" rtl="0">
                            <a:spcBef>
                              <a:spcPts val="0"/>
                            </a:spcBef>
                            <a:spcAft>
                              <a:spcPts val="0"/>
                            </a:spcAft>
                            <a:buNone/>
                          </a:pPr>
                          <a:r>
                            <a:rPr lang="en" sz="2000" dirty="0">
                              <a:latin typeface="PT Serif"/>
                              <a:ea typeface="PT Serif"/>
                              <a:cs typeface="PT Serif"/>
                              <a:sym typeface="PT Serif"/>
                            </a:rPr>
                            <a:t>2-Level ATS-PR</a:t>
                          </a:r>
                          <a:r>
                            <a:rPr lang="en" sz="2000" dirty="0">
                              <a:latin typeface="PT Serif"/>
                              <a:ea typeface="PT Serif"/>
                              <a:cs typeface="PT Serif"/>
                            </a:rPr>
                            <a:t> </a:t>
                          </a: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a:solidFill>
                                <a:schemeClr val="dk1"/>
                              </a:solidFill>
                              <a:latin typeface="PT Serif"/>
                              <a:ea typeface="PT Serif"/>
                              <a:cs typeface="PT Serif"/>
                              <a:sym typeface="PT Serif"/>
                            </a:rPr>
                            <a:t>uf-1 and acc-1</a:t>
                          </a:r>
                          <a:endParaRPr sz="1900">
                            <a:latin typeface="PT Serif"/>
                            <a:ea typeface="PT Serif"/>
                            <a:cs typeface="PT Serif"/>
                            <a:sym typeface="PT Serif"/>
                          </a:endParaRPr>
                        </a:p>
                      </a:txBody>
                      <a:tcPr marL="91425" marR="91425" marT="91425" marB="91425">
                        <a:solidFill>
                          <a:srgbClr val="D9EAD3"/>
                        </a:solidFill>
                      </a:tcPr>
                    </a:tc>
                    <a:tc>
                      <a:txBody>
                        <a:bodyPr/>
                        <a:lstStyle/>
                        <a:p>
                          <a:pPr marL="0" lvl="0" indent="0" algn="l" rtl="0">
                            <a:spcBef>
                              <a:spcPts val="0"/>
                            </a:spcBef>
                            <a:spcAft>
                              <a:spcPts val="0"/>
                            </a:spcAft>
                            <a:buNone/>
                          </a:pPr>
                          <a:r>
                            <a:rPr lang="en" sz="1900">
                              <a:latin typeface="PT Serif"/>
                              <a:ea typeface="PT Serif"/>
                              <a:cs typeface="PT Serif"/>
                              <a:sym typeface="PT Serif"/>
                            </a:rPr>
                            <a:t>Large signatures</a:t>
                          </a:r>
                          <a:endParaRPr sz="19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2"/>
                      </a:ext>
                    </a:extLst>
                  </a:tr>
                  <a:tr h="474399">
                    <a:tc>
                      <a:txBody>
                        <a:bodyPr/>
                        <a:lstStyle/>
                        <a:p>
                          <a:pPr marL="0" lvl="0" indent="0" algn="l" rtl="0">
                            <a:spcBef>
                              <a:spcPts val="0"/>
                            </a:spcBef>
                            <a:spcAft>
                              <a:spcPts val="0"/>
                            </a:spcAft>
                            <a:buNone/>
                          </a:pPr>
                          <a:r>
                            <a:rPr lang="en" sz="2000">
                              <a:latin typeface="PT Serif"/>
                              <a:ea typeface="PT Serif"/>
                              <a:cs typeface="PT Serif"/>
                              <a:sym typeface="PT Serif"/>
                            </a:rPr>
                            <a:t>RSA-based</a:t>
                          </a:r>
                          <a:endParaRPr sz="200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Short</a:t>
                          </a:r>
                          <a:r>
                            <a:rPr lang="en" sz="1900">
                              <a:latin typeface="PT Serif"/>
                              <a:ea typeface="PT Serif"/>
                              <a:cs typeface="PT Serif"/>
                              <a:sym typeface="PT Serif"/>
                            </a:rPr>
                            <a:t>-</a:t>
                          </a:r>
                          <a:r>
                            <a:rPr lang="en" sz="1900" err="1">
                              <a:latin typeface="PT Serif"/>
                              <a:ea typeface="PT Serif"/>
                              <a:cs typeface="PT Serif"/>
                              <a:sym typeface="PT Serif"/>
                            </a:rPr>
                            <a:t>ish</a:t>
                          </a:r>
                          <a:r>
                            <a:rPr lang="en" sz="1900">
                              <a:latin typeface="PT Serif"/>
                              <a:ea typeface="PT Serif"/>
                              <a:cs typeface="PT Serif"/>
                              <a:sym typeface="PT Serif"/>
                            </a:rPr>
                            <a:t> signatures</a:t>
                          </a:r>
                          <a:endParaRPr sz="19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3"/>
                      </a:ext>
                    </a:extLst>
                  </a:tr>
                  <a:tr h="1022957">
                    <a:tc>
                      <a:txBody>
                        <a:bodyPr/>
                        <a:lstStyle/>
                        <a:p>
                          <a:pPr marL="0" lvl="0" indent="0" algn="l" rtl="0">
                            <a:spcBef>
                              <a:spcPts val="0"/>
                            </a:spcBef>
                            <a:spcAft>
                              <a:spcPts val="0"/>
                            </a:spcAft>
                            <a:buNone/>
                          </a:pPr>
                          <a:r>
                            <a:rPr lang="en" sz="2000">
                              <a:latin typeface="PT Serif"/>
                              <a:ea typeface="PT Serif"/>
                              <a:cs typeface="PT Serif"/>
                              <a:sym typeface="PT Serif"/>
                            </a:rPr>
                            <a:t>BLS-based</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uf-0 and acc-0</a:t>
                          </a:r>
                          <a:endParaRPr sz="1900" dirty="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(semi-adaptive uf-1 with stronger assumptions)</a:t>
                          </a:r>
                          <a:endParaRPr sz="19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Short</a:t>
                          </a:r>
                          <a:r>
                            <a:rPr lang="en" sz="1900">
                              <a:latin typeface="PT Serif"/>
                              <a:ea typeface="PT Serif"/>
                              <a:cs typeface="PT Serif"/>
                              <a:sym typeface="PT Serif"/>
                            </a:rPr>
                            <a:t> signatures</a:t>
                          </a:r>
                          <a:endParaRPr sz="190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4"/>
                      </a:ext>
                    </a:extLst>
                  </a:tr>
                  <a:tr h="1022957">
                    <a:tc>
                      <a:txBody>
                        <a:bodyPr/>
                        <a:lstStyle/>
                        <a:p>
                          <a:pPr marL="0" lvl="0" indent="0" algn="l" rtl="0">
                            <a:spcBef>
                              <a:spcPts val="0"/>
                            </a:spcBef>
                            <a:spcAft>
                              <a:spcPts val="0"/>
                            </a:spcAft>
                            <a:buNone/>
                          </a:pPr>
                          <a:r>
                            <a:rPr lang="en" sz="2000">
                              <a:latin typeface="PT Serif"/>
                              <a:ea typeface="PT Serif"/>
                              <a:cs typeface="PT Serif"/>
                              <a:sym typeface="PT Serif"/>
                            </a:rPr>
                            <a:t>Schnorr-based</a:t>
                          </a:r>
                          <a:endParaRPr sz="2000">
                            <a:latin typeface="PT Serif"/>
                            <a:ea typeface="PT Serif"/>
                            <a:cs typeface="PT Serif"/>
                            <a:sym typeface="PT Serif"/>
                          </a:endParaRPr>
                        </a:p>
                      </a:txBody>
                      <a:tcPr marL="91425" marR="91425" marT="91425" marB="91425"/>
                    </a:tc>
                    <a:tc>
                      <a:txBody>
                        <a:bodyPr/>
                        <a:lstStyle/>
                        <a:p>
                          <a:pPr marL="0" lvl="0" indent="0" algn="l">
                            <a:spcBef>
                              <a:spcPts val="0"/>
                            </a:spcBef>
                            <a:spcAft>
                              <a:spcPts val="0"/>
                            </a:spcAft>
                            <a:buNone/>
                          </a:pPr>
                          <a:r>
                            <a:rPr lang="en" sz="1900" b="0" i="0" u="none" strike="noStrike" noProof="0" dirty="0">
                              <a:solidFill>
                                <a:schemeClr val="dk1"/>
                              </a:solidFill>
                              <a:latin typeface="PT Serif"/>
                            </a:rPr>
                            <a:t>uf-0 and acc-0</a:t>
                          </a:r>
                          <a:endParaRPr lang="en-US" sz="1900" b="0" i="0" u="none" strike="noStrike" noProof="0" dirty="0"/>
                        </a:p>
                        <a:p>
                          <a:pPr marL="0" lvl="0" indent="0" algn="l">
                            <a:spcBef>
                              <a:spcPts val="0"/>
                            </a:spcBef>
                            <a:spcAft>
                              <a:spcPts val="0"/>
                            </a:spcAft>
                            <a:buNone/>
                          </a:pPr>
                          <a:r>
                            <a:rPr lang="en" sz="1900" b="0" i="0" u="none" strike="noStrike" noProof="0" dirty="0">
                              <a:solidFill>
                                <a:schemeClr val="dk1"/>
                              </a:solidFill>
                              <a:latin typeface="PT Serif"/>
                            </a:rPr>
                            <a:t>(</a:t>
                          </a:r>
                          <a:r>
                            <a:rPr lang="en" sz="1900" dirty="0">
                              <a:solidFill>
                                <a:schemeClr val="dk1"/>
                              </a:solidFill>
                              <a:latin typeface="PT Serif"/>
                              <a:ea typeface="PT Serif"/>
                              <a:cs typeface="PT Serif"/>
                              <a:sym typeface="PT Serif"/>
                            </a:rPr>
                            <a:t>semi-adaptive </a:t>
                          </a:r>
                          <a:r>
                            <a:rPr lang="en" sz="1900" b="0" i="0" u="none" strike="noStrike" noProof="0" dirty="0">
                              <a:solidFill>
                                <a:schemeClr val="dk1"/>
                              </a:solidFill>
                              <a:latin typeface="PT Serif"/>
                            </a:rPr>
                            <a:t>uf-1 with stronger assumptions)</a:t>
                          </a:r>
                          <a:endParaRPr dirty="0">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Short signatures</a:t>
                          </a:r>
                          <a:endParaRPr sz="1900" dirty="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5"/>
                      </a:ext>
                    </a:extLst>
                  </a:tr>
                </a:tbl>
              </a:graphicData>
            </a:graphic>
          </p:graphicFrame>
        </mc:Choice>
        <mc:Fallback xmlns="">
          <p:graphicFrame>
            <p:nvGraphicFramePr>
              <p:cNvPr id="4" name="Google Shape;781;p56">
                <a:extLst>
                  <a:ext uri="{FF2B5EF4-FFF2-40B4-BE49-F238E27FC236}">
                    <a16:creationId xmlns:a16="http://schemas.microsoft.com/office/drawing/2014/main" id="{B0183D73-DB12-2C6A-A4F3-6629578381EB}"/>
                  </a:ext>
                </a:extLst>
              </p:cNvPr>
              <p:cNvGraphicFramePr/>
              <p:nvPr>
                <p:extLst>
                  <p:ext uri="{D42A27DB-BD31-4B8C-83A1-F6EECF244321}">
                    <p14:modId xmlns:p14="http://schemas.microsoft.com/office/powerpoint/2010/main" val="492561859"/>
                  </p:ext>
                </p:extLst>
              </p:nvPr>
            </p:nvGraphicFramePr>
            <p:xfrm>
              <a:off x="303700" y="708002"/>
              <a:ext cx="8065773" cy="4365445"/>
            </p:xfrm>
            <a:graphic>
              <a:graphicData uri="http://schemas.openxmlformats.org/drawingml/2006/table">
                <a:tbl>
                  <a:tblPr>
                    <a:noFill/>
                    <a:tableStyleId>{D8BEB3EA-E940-472B-8125-216AE72E8D71}</a:tableStyleId>
                  </a:tblPr>
                  <a:tblGrid>
                    <a:gridCol w="2807248">
                      <a:extLst>
                        <a:ext uri="{9D8B030D-6E8A-4147-A177-3AD203B41FA5}">
                          <a16:colId xmlns:a16="http://schemas.microsoft.com/office/drawing/2014/main" val="20000"/>
                        </a:ext>
                      </a:extLst>
                    </a:gridCol>
                    <a:gridCol w="3180522">
                      <a:extLst>
                        <a:ext uri="{9D8B030D-6E8A-4147-A177-3AD203B41FA5}">
                          <a16:colId xmlns:a16="http://schemas.microsoft.com/office/drawing/2014/main" val="20001"/>
                        </a:ext>
                      </a:extLst>
                    </a:gridCol>
                    <a:gridCol w="2078003">
                      <a:extLst>
                        <a:ext uri="{9D8B030D-6E8A-4147-A177-3AD203B41FA5}">
                          <a16:colId xmlns:a16="http://schemas.microsoft.com/office/drawing/2014/main" val="20002"/>
                        </a:ext>
                      </a:extLst>
                    </a:gridCol>
                  </a:tblGrid>
                  <a:tr h="487650">
                    <a:tc>
                      <a:txBody>
                        <a:bodyPr/>
                        <a:lstStyle/>
                        <a:p>
                          <a:pPr marL="0" lvl="0" indent="0" algn="l" rtl="0">
                            <a:spcBef>
                              <a:spcPts val="0"/>
                            </a:spcBef>
                            <a:spcAft>
                              <a:spcPts val="0"/>
                            </a:spcAft>
                            <a:buNone/>
                          </a:pP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Security</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2000">
                              <a:solidFill>
                                <a:schemeClr val="dk2"/>
                              </a:solidFill>
                              <a:latin typeface="PT Serif"/>
                              <a:ea typeface="PT Serif"/>
                              <a:cs typeface="PT Serif"/>
                              <a:sym typeface="PT Serif"/>
                            </a:rPr>
                            <a:t>Efficiency</a:t>
                          </a:r>
                          <a:endParaRPr sz="20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0"/>
                      </a:ext>
                    </a:extLst>
                  </a:tr>
                  <a:tr h="525115">
                    <a:tc>
                      <a:txBody>
                        <a:bodyPr/>
                        <a:lstStyle/>
                        <a:p>
                          <a:pPr marL="0" lvl="0" indent="0" algn="l" rtl="0">
                            <a:spcBef>
                              <a:spcPts val="0"/>
                            </a:spcBef>
                            <a:spcAft>
                              <a:spcPts val="0"/>
                            </a:spcAft>
                            <a:buNone/>
                          </a:pPr>
                          <a:r>
                            <a:rPr lang="en" sz="2000" dirty="0">
                              <a:latin typeface="PT Serif"/>
                              <a:ea typeface="PT Serif"/>
                              <a:cs typeface="PT Serif"/>
                              <a:sym typeface="PT Serif"/>
                            </a:rPr>
                            <a:t>Combinatorial ATS-PR</a:t>
                          </a:r>
                          <a:endParaRPr sz="2000" dirty="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endParaRPr lang="en-US"/>
                        </a:p>
                      </a:txBody>
                      <a:tcPr marL="91425" marR="91425" marT="91425" marB="91425">
                        <a:blipFill>
                          <a:blip r:embed="rId3"/>
                          <a:stretch>
                            <a:fillRect l="-288415" t="-95122" b="-658537"/>
                          </a:stretch>
                        </a:blipFill>
                      </a:tcPr>
                    </a:tc>
                    <a:extLst>
                      <a:ext uri="{0D108BD9-81ED-4DB2-BD59-A6C34878D82A}">
                        <a16:rowId xmlns:a16="http://schemas.microsoft.com/office/drawing/2014/main" val="10001"/>
                      </a:ext>
                    </a:extLst>
                  </a:tr>
                  <a:tr h="487650">
                    <a:tc>
                      <a:txBody>
                        <a:bodyPr/>
                        <a:lstStyle/>
                        <a:p>
                          <a:pPr marL="0" lvl="0" indent="0" algn="l" rtl="0">
                            <a:spcBef>
                              <a:spcPts val="0"/>
                            </a:spcBef>
                            <a:spcAft>
                              <a:spcPts val="0"/>
                            </a:spcAft>
                            <a:buNone/>
                          </a:pPr>
                          <a:r>
                            <a:rPr lang="en" sz="2000" dirty="0">
                              <a:latin typeface="PT Serif"/>
                              <a:ea typeface="PT Serif"/>
                              <a:cs typeface="PT Serif"/>
                              <a:sym typeface="PT Serif"/>
                            </a:rPr>
                            <a:t>2-Level ATS-PR</a:t>
                          </a:r>
                          <a:r>
                            <a:rPr lang="en" sz="2000" dirty="0">
                              <a:latin typeface="PT Serif"/>
                              <a:ea typeface="PT Serif"/>
                              <a:cs typeface="PT Serif"/>
                            </a:rPr>
                            <a:t> </a:t>
                          </a:r>
                          <a:endParaRPr sz="20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a:solidFill>
                                <a:schemeClr val="dk1"/>
                              </a:solidFill>
                              <a:latin typeface="PT Serif"/>
                              <a:ea typeface="PT Serif"/>
                              <a:cs typeface="PT Serif"/>
                              <a:sym typeface="PT Serif"/>
                            </a:rPr>
                            <a:t>uf-1 and acc-1</a:t>
                          </a:r>
                          <a:endParaRPr sz="1900">
                            <a:latin typeface="PT Serif"/>
                            <a:ea typeface="PT Serif"/>
                            <a:cs typeface="PT Serif"/>
                            <a:sym typeface="PT Serif"/>
                          </a:endParaRPr>
                        </a:p>
                      </a:txBody>
                      <a:tcPr marL="91425" marR="91425" marT="91425" marB="91425">
                        <a:solidFill>
                          <a:srgbClr val="D9EAD3"/>
                        </a:solidFill>
                      </a:tcPr>
                    </a:tc>
                    <a:tc>
                      <a:txBody>
                        <a:bodyPr/>
                        <a:lstStyle/>
                        <a:p>
                          <a:pPr marL="0" lvl="0" indent="0" algn="l" rtl="0">
                            <a:spcBef>
                              <a:spcPts val="0"/>
                            </a:spcBef>
                            <a:spcAft>
                              <a:spcPts val="0"/>
                            </a:spcAft>
                            <a:buNone/>
                          </a:pPr>
                          <a:r>
                            <a:rPr lang="en" sz="1900">
                              <a:latin typeface="PT Serif"/>
                              <a:ea typeface="PT Serif"/>
                              <a:cs typeface="PT Serif"/>
                              <a:sym typeface="PT Serif"/>
                            </a:rPr>
                            <a:t>Large signatures</a:t>
                          </a:r>
                          <a:endParaRPr sz="19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2"/>
                      </a:ext>
                    </a:extLst>
                  </a:tr>
                  <a:tr h="761970">
                    <a:tc>
                      <a:txBody>
                        <a:bodyPr/>
                        <a:lstStyle/>
                        <a:p>
                          <a:pPr marL="0" lvl="0" indent="0" algn="l" rtl="0">
                            <a:spcBef>
                              <a:spcPts val="0"/>
                            </a:spcBef>
                            <a:spcAft>
                              <a:spcPts val="0"/>
                            </a:spcAft>
                            <a:buNone/>
                          </a:pPr>
                          <a:r>
                            <a:rPr lang="en" sz="2000">
                              <a:latin typeface="PT Serif"/>
                              <a:ea typeface="PT Serif"/>
                              <a:cs typeface="PT Serif"/>
                              <a:sym typeface="PT Serif"/>
                            </a:rPr>
                            <a:t>RSA-based</a:t>
                          </a:r>
                          <a:endParaRPr sz="2000">
                            <a:latin typeface="PT Serif"/>
                            <a:ea typeface="PT Serif"/>
                            <a:cs typeface="PT Serif"/>
                            <a:sym typeface="PT Serif"/>
                          </a:endParaRPr>
                        </a:p>
                      </a:txBody>
                      <a:tcPr marL="91425" marR="91425" marT="91425" marB="91425"/>
                    </a:tc>
                    <a:tc>
                      <a:txBody>
                        <a:bodyPr/>
                        <a:lstStyle/>
                        <a:p>
                          <a:pPr lvl="0" algn="l">
                            <a:lnSpc>
                              <a:spcPct val="100000"/>
                            </a:lnSpc>
                            <a:spcBef>
                              <a:spcPts val="0"/>
                            </a:spcBef>
                            <a:spcAft>
                              <a:spcPts val="0"/>
                            </a:spcAft>
                            <a:buNone/>
                          </a:pPr>
                          <a:r>
                            <a:rPr lang="en" sz="1900" b="0" i="0" u="none" strike="noStrike" noProof="0">
                              <a:solidFill>
                                <a:schemeClr val="dk1"/>
                              </a:solidFill>
                              <a:latin typeface="PT Serif"/>
                            </a:rPr>
                            <a:t>uf-1 and acc-1</a:t>
                          </a:r>
                          <a:endParaRPr lang="en" sz="1900" b="0" i="0" u="none" strike="noStrike" noProof="0"/>
                        </a:p>
                      </a:txBody>
                      <a:tcPr marL="91425" marR="91425" marT="91425" marB="91425">
                        <a:solidFill>
                          <a:srgbClr val="D9EAD3"/>
                        </a:solidFill>
                      </a:tcPr>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Short</a:t>
                          </a:r>
                          <a:r>
                            <a:rPr lang="en" sz="1900">
                              <a:latin typeface="PT Serif"/>
                              <a:ea typeface="PT Serif"/>
                              <a:cs typeface="PT Serif"/>
                              <a:sym typeface="PT Serif"/>
                            </a:rPr>
                            <a:t>-</a:t>
                          </a:r>
                          <a:r>
                            <a:rPr lang="en" sz="1900" err="1">
                              <a:latin typeface="PT Serif"/>
                              <a:ea typeface="PT Serif"/>
                              <a:cs typeface="PT Serif"/>
                              <a:sym typeface="PT Serif"/>
                            </a:rPr>
                            <a:t>ish</a:t>
                          </a:r>
                          <a:r>
                            <a:rPr lang="en" sz="1900">
                              <a:latin typeface="PT Serif"/>
                              <a:ea typeface="PT Serif"/>
                              <a:cs typeface="PT Serif"/>
                              <a:sym typeface="PT Serif"/>
                            </a:rPr>
                            <a:t> signatures</a:t>
                          </a:r>
                          <a:endParaRPr sz="1900">
                            <a:latin typeface="PT Serif"/>
                            <a:ea typeface="PT Serif"/>
                            <a:cs typeface="PT Serif"/>
                            <a:sym typeface="PT Serif"/>
                          </a:endParaRPr>
                        </a:p>
                      </a:txBody>
                      <a:tcPr marL="91425" marR="91425" marT="91425" marB="91425"/>
                    </a:tc>
                    <a:extLst>
                      <a:ext uri="{0D108BD9-81ED-4DB2-BD59-A6C34878D82A}">
                        <a16:rowId xmlns:a16="http://schemas.microsoft.com/office/drawing/2014/main" val="10003"/>
                      </a:ext>
                    </a:extLst>
                  </a:tr>
                  <a:tr h="1051530">
                    <a:tc>
                      <a:txBody>
                        <a:bodyPr/>
                        <a:lstStyle/>
                        <a:p>
                          <a:pPr marL="0" lvl="0" indent="0" algn="l" rtl="0">
                            <a:spcBef>
                              <a:spcPts val="0"/>
                            </a:spcBef>
                            <a:spcAft>
                              <a:spcPts val="0"/>
                            </a:spcAft>
                            <a:buNone/>
                          </a:pPr>
                          <a:r>
                            <a:rPr lang="en" sz="2000">
                              <a:latin typeface="PT Serif"/>
                              <a:ea typeface="PT Serif"/>
                              <a:cs typeface="PT Serif"/>
                              <a:sym typeface="PT Serif"/>
                            </a:rPr>
                            <a:t>BLS-based</a:t>
                          </a:r>
                          <a:endParaRPr sz="200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uf-0 and acc-0</a:t>
                          </a:r>
                          <a:endParaRPr sz="1900" dirty="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(semi-adaptive uf-1 with stronger assumptions)</a:t>
                          </a:r>
                          <a:endParaRPr sz="1900" dirty="0">
                            <a:latin typeface="PT Serif"/>
                            <a:ea typeface="PT Serif"/>
                            <a:cs typeface="PT Serif"/>
                            <a:sym typeface="PT Serif"/>
                          </a:endParaRPr>
                        </a:p>
                      </a:txBody>
                      <a:tcPr marL="91425" marR="91425" marT="91425" marB="91425"/>
                    </a:tc>
                    <a:tc>
                      <a:txBody>
                        <a:bodyPr/>
                        <a:lstStyle/>
                        <a:p>
                          <a:pPr marL="0" lvl="0" indent="0" algn="l" rtl="0">
                            <a:spcBef>
                              <a:spcPts val="0"/>
                            </a:spcBef>
                            <a:spcAft>
                              <a:spcPts val="0"/>
                            </a:spcAft>
                            <a:buNone/>
                          </a:pPr>
                          <a:r>
                            <a:rPr lang="en" sz="1900">
                              <a:solidFill>
                                <a:schemeClr val="dk1"/>
                              </a:solidFill>
                              <a:latin typeface="PT Serif"/>
                              <a:ea typeface="PT Serif"/>
                              <a:cs typeface="PT Serif"/>
                              <a:sym typeface="PT Serif"/>
                            </a:rPr>
                            <a:t>Short</a:t>
                          </a:r>
                          <a:r>
                            <a:rPr lang="en" sz="1900">
                              <a:latin typeface="PT Serif"/>
                              <a:ea typeface="PT Serif"/>
                              <a:cs typeface="PT Serif"/>
                              <a:sym typeface="PT Serif"/>
                            </a:rPr>
                            <a:t> signatures</a:t>
                          </a:r>
                          <a:endParaRPr sz="190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4"/>
                      </a:ext>
                    </a:extLst>
                  </a:tr>
                  <a:tr h="1051530">
                    <a:tc>
                      <a:txBody>
                        <a:bodyPr/>
                        <a:lstStyle/>
                        <a:p>
                          <a:pPr marL="0" lvl="0" indent="0" algn="l" rtl="0">
                            <a:spcBef>
                              <a:spcPts val="0"/>
                            </a:spcBef>
                            <a:spcAft>
                              <a:spcPts val="0"/>
                            </a:spcAft>
                            <a:buNone/>
                          </a:pPr>
                          <a:r>
                            <a:rPr lang="en" sz="2000">
                              <a:latin typeface="PT Serif"/>
                              <a:ea typeface="PT Serif"/>
                              <a:cs typeface="PT Serif"/>
                              <a:sym typeface="PT Serif"/>
                            </a:rPr>
                            <a:t>Schnorr-based</a:t>
                          </a:r>
                          <a:endParaRPr sz="2000">
                            <a:latin typeface="PT Serif"/>
                            <a:ea typeface="PT Serif"/>
                            <a:cs typeface="PT Serif"/>
                            <a:sym typeface="PT Serif"/>
                          </a:endParaRPr>
                        </a:p>
                      </a:txBody>
                      <a:tcPr marL="91425" marR="91425" marT="91425" marB="91425"/>
                    </a:tc>
                    <a:tc>
                      <a:txBody>
                        <a:bodyPr/>
                        <a:lstStyle/>
                        <a:p>
                          <a:pPr marL="0" lvl="0" indent="0" algn="l">
                            <a:spcBef>
                              <a:spcPts val="0"/>
                            </a:spcBef>
                            <a:spcAft>
                              <a:spcPts val="0"/>
                            </a:spcAft>
                            <a:buNone/>
                          </a:pPr>
                          <a:r>
                            <a:rPr lang="en" sz="1900" b="0" i="0" u="none" strike="noStrike" noProof="0" dirty="0">
                              <a:solidFill>
                                <a:schemeClr val="dk1"/>
                              </a:solidFill>
                              <a:latin typeface="PT Serif"/>
                            </a:rPr>
                            <a:t>uf-0 and acc-0</a:t>
                          </a:r>
                          <a:endParaRPr lang="en-US" sz="1900" b="0" i="0" u="none" strike="noStrike" noProof="0" dirty="0"/>
                        </a:p>
                        <a:p>
                          <a:pPr marL="0" lvl="0" indent="0" algn="l">
                            <a:spcBef>
                              <a:spcPts val="0"/>
                            </a:spcBef>
                            <a:spcAft>
                              <a:spcPts val="0"/>
                            </a:spcAft>
                            <a:buNone/>
                          </a:pPr>
                          <a:r>
                            <a:rPr lang="en" sz="1900" b="0" i="0" u="none" strike="noStrike" noProof="0" dirty="0">
                              <a:solidFill>
                                <a:schemeClr val="dk1"/>
                              </a:solidFill>
                              <a:latin typeface="PT Serif"/>
                            </a:rPr>
                            <a:t>(</a:t>
                          </a:r>
                          <a:r>
                            <a:rPr lang="en" sz="1900" dirty="0">
                              <a:solidFill>
                                <a:schemeClr val="dk1"/>
                              </a:solidFill>
                              <a:latin typeface="PT Serif"/>
                              <a:ea typeface="PT Serif"/>
                              <a:cs typeface="PT Serif"/>
                              <a:sym typeface="PT Serif"/>
                            </a:rPr>
                            <a:t>semi-adaptive </a:t>
                          </a:r>
                          <a:r>
                            <a:rPr lang="en" sz="1900" b="0" i="0" u="none" strike="noStrike" noProof="0" dirty="0">
                              <a:solidFill>
                                <a:schemeClr val="dk1"/>
                              </a:solidFill>
                              <a:latin typeface="PT Serif"/>
                            </a:rPr>
                            <a:t>uf-1 with stronger assumptions)</a:t>
                          </a:r>
                          <a:endParaRPr dirty="0">
                            <a:sym typeface="PT Serif"/>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PT Serif"/>
                              <a:ea typeface="PT Serif"/>
                              <a:cs typeface="PT Serif"/>
                              <a:sym typeface="PT Serif"/>
                            </a:rPr>
                            <a:t>Short signatures</a:t>
                          </a:r>
                          <a:endParaRPr sz="1900" dirty="0">
                            <a:latin typeface="PT Serif"/>
                            <a:ea typeface="PT Serif"/>
                            <a:cs typeface="PT Serif"/>
                            <a:sym typeface="PT Serif"/>
                          </a:endParaRPr>
                        </a:p>
                      </a:txBody>
                      <a:tcPr marL="91425" marR="91425" marT="91425" marB="91425">
                        <a:solidFill>
                          <a:srgbClr val="D9EAD3"/>
                        </a:solidFill>
                      </a:tcPr>
                    </a:tc>
                    <a:extLst>
                      <a:ext uri="{0D108BD9-81ED-4DB2-BD59-A6C34878D82A}">
                        <a16:rowId xmlns:a16="http://schemas.microsoft.com/office/drawing/2014/main" val="10005"/>
                      </a:ext>
                    </a:extLst>
                  </a:tr>
                </a:tbl>
              </a:graphicData>
            </a:graphic>
          </p:graphicFrame>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72"/>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1049" name="Google Shape;1049;p72"/>
          <p:cNvSpPr txBox="1">
            <a:spLocks noGrp="1"/>
          </p:cNvSpPr>
          <p:nvPr>
            <p:ph type="body" idx="1"/>
          </p:nvPr>
        </p:nvSpPr>
        <p:spPr>
          <a:xfrm>
            <a:off x="163025" y="670799"/>
            <a:ext cx="8795100" cy="4259009"/>
          </a:xfrm>
          <a:prstGeom prst="rect">
            <a:avLst/>
          </a:prstGeom>
        </p:spPr>
        <p:txBody>
          <a:bodyPr spcFirstLastPara="1" wrap="square" lIns="91425" tIns="91425" rIns="91425" bIns="91425" anchor="t" anchorCtr="0">
            <a:normAutofit fontScale="92500" lnSpcReduction="20000"/>
          </a:bodyPr>
          <a:lstStyle/>
          <a:p>
            <a:pPr marL="457200" lvl="0" indent="-355600" algn="l" rtl="0">
              <a:spcBef>
                <a:spcPts val="0"/>
              </a:spcBef>
              <a:spcAft>
                <a:spcPts val="0"/>
              </a:spcAft>
              <a:buSzPts val="2000"/>
              <a:buChar char="-"/>
            </a:pPr>
            <a:r>
              <a:rPr lang="en" sz="2400" dirty="0"/>
              <a:t>Most real-world ATS systems use the trivial ATS:</a:t>
            </a:r>
          </a:p>
          <a:p>
            <a:pPr marL="101600" lvl="0" indent="0" algn="l" rtl="0">
              <a:spcBef>
                <a:spcPts val="0"/>
              </a:spcBef>
              <a:spcAft>
                <a:spcPts val="0"/>
              </a:spcAft>
              <a:buSzPts val="2000"/>
              <a:buNone/>
            </a:pPr>
            <a:endParaRPr lang="en" sz="2400" dirty="0"/>
          </a:p>
          <a:p>
            <a:pPr marL="101600" lvl="0" indent="0" algn="l" rtl="0">
              <a:spcBef>
                <a:spcPts val="0"/>
              </a:spcBef>
              <a:spcAft>
                <a:spcPts val="0"/>
              </a:spcAft>
              <a:buSzPts val="2000"/>
              <a:buNone/>
            </a:pPr>
            <a:endParaRPr lang="en" sz="2400" dirty="0"/>
          </a:p>
          <a:p>
            <a:pPr marL="457200" lvl="0" indent="-355600" algn="l" rtl="0">
              <a:spcBef>
                <a:spcPts val="0"/>
              </a:spcBef>
              <a:spcAft>
                <a:spcPts val="0"/>
              </a:spcAft>
              <a:buSzPts val="2000"/>
              <a:buChar char="-"/>
            </a:pPr>
            <a:endParaRPr lang="en" sz="2400" dirty="0"/>
          </a:p>
          <a:p>
            <a:pPr marL="457200" lvl="0" indent="-355600" algn="l" rtl="0">
              <a:spcBef>
                <a:spcPts val="0"/>
              </a:spcBef>
              <a:spcAft>
                <a:spcPts val="0"/>
              </a:spcAft>
              <a:buSzPts val="2000"/>
              <a:buChar char="-"/>
            </a:pPr>
            <a:r>
              <a:rPr lang="en" sz="2400" dirty="0"/>
              <a:t>This paper gives 5 ATS-PR constructions which have </a:t>
            </a:r>
            <a:endParaRPr sz="2400" dirty="0"/>
          </a:p>
          <a:p>
            <a:pPr marL="101600" indent="0">
              <a:buSzPts val="2000"/>
              <a:buNone/>
            </a:pPr>
            <a:endParaRPr lang="en" sz="2400" dirty="0"/>
          </a:p>
          <a:p>
            <a:pPr marL="101600" indent="0">
              <a:buSzPts val="2000"/>
              <a:buNone/>
            </a:pPr>
            <a:endParaRPr lang="en" sz="2400" dirty="0"/>
          </a:p>
          <a:p>
            <a:pPr marL="101600" indent="0">
              <a:buSzPts val="2000"/>
              <a:buNone/>
            </a:pPr>
            <a:endParaRPr lang="en" sz="2400" dirty="0"/>
          </a:p>
          <a:p>
            <a:pPr indent="-355600">
              <a:buSzPts val="2000"/>
              <a:buFont typeface="PT Serif"/>
              <a:buChar char="-"/>
            </a:pPr>
            <a:r>
              <a:rPr lang="en" sz="2400" dirty="0"/>
              <a:t> Don’t use the trivial ATS!!</a:t>
            </a:r>
          </a:p>
          <a:p>
            <a:pPr indent="-355600">
              <a:buSzPts val="2000"/>
              <a:buFont typeface="PT Serif"/>
              <a:buChar char="-"/>
            </a:pPr>
            <a:endParaRPr lang="en" sz="2000" dirty="0"/>
          </a:p>
          <a:p>
            <a:pPr marL="101600" indent="0">
              <a:buSzPts val="2000"/>
              <a:buNone/>
            </a:pPr>
            <a:endParaRPr lang="en" sz="2400" dirty="0"/>
          </a:p>
          <a:p>
            <a:pPr marL="101600" indent="0">
              <a:buSzPts val="2000"/>
              <a:buNone/>
            </a:pPr>
            <a:r>
              <a:rPr lang="en" sz="2400" dirty="0"/>
              <a:t>Open problem: </a:t>
            </a:r>
            <a:r>
              <a:rPr lang="en-US" sz="2400" dirty="0"/>
              <a:t>Is there an efficient BLS-based ATS-PR with acc-1?</a:t>
            </a:r>
          </a:p>
          <a:p>
            <a:pPr marL="457200" lvl="0" indent="-355600" algn="l" rtl="0">
              <a:spcBef>
                <a:spcPts val="0"/>
              </a:spcBef>
              <a:spcAft>
                <a:spcPts val="0"/>
              </a:spcAft>
              <a:buSzPts val="2000"/>
              <a:buChar char="-"/>
            </a:pPr>
            <a:endParaRPr sz="2000" dirty="0"/>
          </a:p>
        </p:txBody>
      </p:sp>
      <p:sp>
        <p:nvSpPr>
          <p:cNvPr id="2" name="Round Diagonal Corner Rectangle 1">
            <a:extLst>
              <a:ext uri="{FF2B5EF4-FFF2-40B4-BE49-F238E27FC236}">
                <a16:creationId xmlns:a16="http://schemas.microsoft.com/office/drawing/2014/main" id="{5641A820-EC51-1601-5364-DE41F131AAE8}"/>
              </a:ext>
            </a:extLst>
          </p:cNvPr>
          <p:cNvSpPr/>
          <p:nvPr/>
        </p:nvSpPr>
        <p:spPr>
          <a:xfrm>
            <a:off x="1371600" y="1275990"/>
            <a:ext cx="1878496" cy="572701"/>
          </a:xfrm>
          <a:prstGeom prst="round2DiagRect">
            <a:avLst/>
          </a:prstGeom>
          <a:solidFill>
            <a:srgbClr val="FA9A9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T Serif" panose="020A0603040505020204" pitchFamily="18" charset="77"/>
              </a:rPr>
              <a:t>Large Sigs</a:t>
            </a:r>
          </a:p>
        </p:txBody>
      </p:sp>
      <p:sp>
        <p:nvSpPr>
          <p:cNvPr id="3" name="Round Diagonal Corner Rectangle 2">
            <a:extLst>
              <a:ext uri="{FF2B5EF4-FFF2-40B4-BE49-F238E27FC236}">
                <a16:creationId xmlns:a16="http://schemas.microsoft.com/office/drawing/2014/main" id="{6665B809-38F4-8B07-8281-E9C7D32C281A}"/>
              </a:ext>
            </a:extLst>
          </p:cNvPr>
          <p:cNvSpPr/>
          <p:nvPr/>
        </p:nvSpPr>
        <p:spPr>
          <a:xfrm>
            <a:off x="3890997" y="1275991"/>
            <a:ext cx="1878496" cy="572700"/>
          </a:xfrm>
          <a:prstGeom prst="round2DiagRect">
            <a:avLst/>
          </a:prstGeom>
          <a:solidFill>
            <a:srgbClr val="FA9A9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T Serif" panose="020A0603040505020204" pitchFamily="18" charset="77"/>
              </a:rPr>
              <a:t>Slow Verify</a:t>
            </a:r>
          </a:p>
        </p:txBody>
      </p:sp>
      <p:sp>
        <p:nvSpPr>
          <p:cNvPr id="4" name="Round Diagonal Corner Rectangle 3">
            <a:extLst>
              <a:ext uri="{FF2B5EF4-FFF2-40B4-BE49-F238E27FC236}">
                <a16:creationId xmlns:a16="http://schemas.microsoft.com/office/drawing/2014/main" id="{668DE7D1-6743-5249-F116-817909283597}"/>
              </a:ext>
            </a:extLst>
          </p:cNvPr>
          <p:cNvSpPr/>
          <p:nvPr/>
        </p:nvSpPr>
        <p:spPr>
          <a:xfrm>
            <a:off x="6430272" y="1226298"/>
            <a:ext cx="1878496" cy="572700"/>
          </a:xfrm>
          <a:prstGeom prst="round2DiagRect">
            <a:avLst/>
          </a:prstGeom>
          <a:solidFill>
            <a:srgbClr val="FA9A9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PT Serif" panose="020A0603040505020204" pitchFamily="18" charset="77"/>
              </a:rPr>
              <a:t>Not Refreshable!</a:t>
            </a:r>
          </a:p>
        </p:txBody>
      </p:sp>
      <p:sp>
        <p:nvSpPr>
          <p:cNvPr id="9" name="Round Diagonal Corner Rectangle 8">
            <a:extLst>
              <a:ext uri="{FF2B5EF4-FFF2-40B4-BE49-F238E27FC236}">
                <a16:creationId xmlns:a16="http://schemas.microsoft.com/office/drawing/2014/main" id="{46864E30-4718-9000-A74D-2A273A3200E7}"/>
              </a:ext>
            </a:extLst>
          </p:cNvPr>
          <p:cNvSpPr/>
          <p:nvPr/>
        </p:nvSpPr>
        <p:spPr>
          <a:xfrm>
            <a:off x="1371600" y="2500257"/>
            <a:ext cx="1878496" cy="572702"/>
          </a:xfrm>
          <a:prstGeom prst="round2DiagRect">
            <a:avLst/>
          </a:prstGeom>
          <a:solidFill>
            <a:srgbClr val="AAD08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T Serif" panose="020A0603040505020204" pitchFamily="18" charset="77"/>
              </a:rPr>
              <a:t>Short Sigs</a:t>
            </a:r>
          </a:p>
        </p:txBody>
      </p:sp>
      <p:sp>
        <p:nvSpPr>
          <p:cNvPr id="10" name="Round Diagonal Corner Rectangle 9">
            <a:extLst>
              <a:ext uri="{FF2B5EF4-FFF2-40B4-BE49-F238E27FC236}">
                <a16:creationId xmlns:a16="http://schemas.microsoft.com/office/drawing/2014/main" id="{2988AC91-FC18-7EEF-B7BD-B90A6C924721}"/>
              </a:ext>
            </a:extLst>
          </p:cNvPr>
          <p:cNvSpPr/>
          <p:nvPr/>
        </p:nvSpPr>
        <p:spPr>
          <a:xfrm>
            <a:off x="3829878" y="2500256"/>
            <a:ext cx="1878496" cy="572700"/>
          </a:xfrm>
          <a:prstGeom prst="round2DiagRect">
            <a:avLst/>
          </a:prstGeom>
          <a:solidFill>
            <a:srgbClr val="AAD08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T Serif" panose="020A0603040505020204" pitchFamily="18" charset="77"/>
              </a:rPr>
              <a:t>Fast Verify</a:t>
            </a:r>
          </a:p>
        </p:txBody>
      </p:sp>
      <p:sp>
        <p:nvSpPr>
          <p:cNvPr id="11" name="Round Diagonal Corner Rectangle 10">
            <a:extLst>
              <a:ext uri="{FF2B5EF4-FFF2-40B4-BE49-F238E27FC236}">
                <a16:creationId xmlns:a16="http://schemas.microsoft.com/office/drawing/2014/main" id="{C94B0AA9-CD06-579D-FE08-985E9E3EDCAB}"/>
              </a:ext>
            </a:extLst>
          </p:cNvPr>
          <p:cNvSpPr/>
          <p:nvPr/>
        </p:nvSpPr>
        <p:spPr>
          <a:xfrm>
            <a:off x="6430272" y="2500256"/>
            <a:ext cx="1878496" cy="572700"/>
          </a:xfrm>
          <a:prstGeom prst="round2DiagRect">
            <a:avLst/>
          </a:prstGeom>
          <a:solidFill>
            <a:srgbClr val="AAD08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PT Serif" panose="020A0603040505020204" pitchFamily="18" charset="77"/>
              </a:rPr>
              <a:t>Refreshable!</a:t>
            </a:r>
          </a:p>
        </p:txBody>
      </p:sp>
      <p:cxnSp>
        <p:nvCxnSpPr>
          <p:cNvPr id="13" name="Straight Connector 12">
            <a:extLst>
              <a:ext uri="{FF2B5EF4-FFF2-40B4-BE49-F238E27FC236}">
                <a16:creationId xmlns:a16="http://schemas.microsoft.com/office/drawing/2014/main" id="{D2F307C8-24C1-C8A7-D418-1CD0E9EAEAE0}"/>
              </a:ext>
            </a:extLst>
          </p:cNvPr>
          <p:cNvCxnSpPr/>
          <p:nvPr/>
        </p:nvCxnSpPr>
        <p:spPr>
          <a:xfrm>
            <a:off x="76300" y="3982941"/>
            <a:ext cx="8991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9">
                                            <p:txEl>
                                              <p:pRg st="0" end="0"/>
                                            </p:txEl>
                                          </p:spTgt>
                                        </p:tgtEl>
                                        <p:attrNameLst>
                                          <p:attrName>style.visibility</p:attrName>
                                        </p:attrNameLst>
                                      </p:cBhvr>
                                      <p:to>
                                        <p:strVal val="visible"/>
                                      </p:to>
                                    </p:set>
                                    <p:animEffect transition="in" filter="fade">
                                      <p:cBhvr>
                                        <p:cTn id="7" dur="1000"/>
                                        <p:tgtEl>
                                          <p:spTgt spid="10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49">
                                            <p:txEl>
                                              <p:pRg st="4" end="4"/>
                                            </p:txEl>
                                          </p:spTgt>
                                        </p:tgtEl>
                                        <p:attrNameLst>
                                          <p:attrName>style.visibility</p:attrName>
                                        </p:attrNameLst>
                                      </p:cBhvr>
                                      <p:to>
                                        <p:strVal val="visible"/>
                                      </p:to>
                                    </p:set>
                                    <p:animEffect transition="in" filter="fade">
                                      <p:cBhvr>
                                        <p:cTn id="31" dur="1000"/>
                                        <p:tgtEl>
                                          <p:spTgt spid="104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49">
                                            <p:txEl>
                                              <p:pRg st="8" end="8"/>
                                            </p:txEl>
                                          </p:spTgt>
                                        </p:tgtEl>
                                        <p:attrNameLst>
                                          <p:attrName>style.visibility</p:attrName>
                                        </p:attrNameLst>
                                      </p:cBhvr>
                                      <p:to>
                                        <p:strVal val="visible"/>
                                      </p:to>
                                    </p:set>
                                    <p:animEffect transition="in" filter="fade">
                                      <p:cBhvr>
                                        <p:cTn id="55" dur="1000"/>
                                        <p:tgtEl>
                                          <p:spTgt spid="1049">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par>
                                <p:cTn id="60" presetID="10" presetClass="entr" presetSubtype="0" fill="hold" nodeType="withEffect">
                                  <p:stCondLst>
                                    <p:cond delay="0"/>
                                  </p:stCondLst>
                                  <p:childTnLst>
                                    <p:set>
                                      <p:cBhvr>
                                        <p:cTn id="61" dur="1" fill="hold">
                                          <p:stCondLst>
                                            <p:cond delay="0"/>
                                          </p:stCondLst>
                                        </p:cTn>
                                        <p:tgtEl>
                                          <p:spTgt spid="1049">
                                            <p:txEl>
                                              <p:pRg st="11" end="11"/>
                                            </p:txEl>
                                          </p:spTgt>
                                        </p:tgtEl>
                                        <p:attrNameLst>
                                          <p:attrName>style.visibility</p:attrName>
                                        </p:attrNameLst>
                                      </p:cBhvr>
                                      <p:to>
                                        <p:strVal val="visible"/>
                                      </p:to>
                                    </p:set>
                                    <p:animEffect transition="in" filter="fade">
                                      <p:cBhvr>
                                        <p:cTn id="62" dur="1000"/>
                                        <p:tgtEl>
                                          <p:spTgt spid="104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10"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74"/>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Thank you for listening!</a:t>
            </a:r>
            <a:endParaRPr/>
          </a:p>
        </p:txBody>
      </p:sp>
      <p:sp>
        <p:nvSpPr>
          <p:cNvPr id="1061" name="Google Shape;1061;p74"/>
          <p:cNvSpPr txBox="1">
            <a:spLocks noGrp="1"/>
          </p:cNvSpPr>
          <p:nvPr>
            <p:ph type="body" idx="1"/>
          </p:nvPr>
        </p:nvSpPr>
        <p:spPr>
          <a:xfrm>
            <a:off x="163025" y="670800"/>
            <a:ext cx="8795100" cy="3913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a:t>Questions?</a:t>
            </a:r>
            <a:endParaRPr sz="2400"/>
          </a:p>
        </p:txBody>
      </p:sp>
      <p:cxnSp>
        <p:nvCxnSpPr>
          <p:cNvPr id="2" name="Straight Connector 1">
            <a:extLst>
              <a:ext uri="{FF2B5EF4-FFF2-40B4-BE49-F238E27FC236}">
                <a16:creationId xmlns:a16="http://schemas.microsoft.com/office/drawing/2014/main" id="{2BCFF751-5F78-5171-6C2A-07F2F9E03273}"/>
              </a:ext>
            </a:extLst>
          </p:cNvPr>
          <p:cNvCxnSpPr>
            <a:cxnSpLocks/>
          </p:cNvCxnSpPr>
          <p:nvPr/>
        </p:nvCxnSpPr>
        <p:spPr>
          <a:xfrm>
            <a:off x="238538" y="4323254"/>
            <a:ext cx="391601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B46ACE6-E937-FDD3-507A-DD15939492B4}"/>
              </a:ext>
            </a:extLst>
          </p:cNvPr>
          <p:cNvSpPr txBox="1"/>
          <p:nvPr/>
        </p:nvSpPr>
        <p:spPr>
          <a:xfrm>
            <a:off x="188843" y="4393099"/>
            <a:ext cx="4403034" cy="430887"/>
          </a:xfrm>
          <a:prstGeom prst="rect">
            <a:avLst/>
          </a:prstGeom>
          <a:noFill/>
        </p:spPr>
        <p:txBody>
          <a:bodyPr wrap="square" rtlCol="0">
            <a:spAutoFit/>
          </a:bodyPr>
          <a:lstStyle/>
          <a:p>
            <a:r>
              <a:rPr lang="en-US" sz="2200" dirty="0">
                <a:latin typeface="PT Serif" panose="020A0603040505020204" pitchFamily="18" charset="77"/>
              </a:rPr>
              <a:t>https://</a:t>
            </a:r>
            <a:r>
              <a:rPr lang="en-US" sz="2200" dirty="0" err="1">
                <a:latin typeface="PT Serif" panose="020A0603040505020204" pitchFamily="18" charset="77"/>
              </a:rPr>
              <a:t>eprint.iacr.org</a:t>
            </a:r>
            <a:r>
              <a:rPr lang="en-US" sz="2200" dirty="0">
                <a:latin typeface="PT Serif" panose="020A0603040505020204" pitchFamily="18" charset="77"/>
              </a:rPr>
              <a:t>/2022/1656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Two types of Threshold Signatures</a:t>
            </a:r>
            <a:endParaRPr dirty="0"/>
          </a:p>
          <a:p>
            <a:pPr marL="0" lvl="0" indent="0" algn="l" rtl="0">
              <a:spcBef>
                <a:spcPts val="0"/>
              </a:spcBef>
              <a:spcAft>
                <a:spcPts val="0"/>
              </a:spcAft>
              <a:buNone/>
            </a:pPr>
            <a:endParaRPr dirty="0"/>
          </a:p>
        </p:txBody>
      </p:sp>
      <p:sp>
        <p:nvSpPr>
          <p:cNvPr id="147" name="Google Shape;147;p19"/>
          <p:cNvSpPr txBox="1">
            <a:spLocks noGrp="1"/>
          </p:cNvSpPr>
          <p:nvPr>
            <p:ph type="body" idx="1"/>
          </p:nvPr>
        </p:nvSpPr>
        <p:spPr>
          <a:xfrm>
            <a:off x="163024" y="670800"/>
            <a:ext cx="8904675" cy="3913500"/>
          </a:xfrm>
          <a:prstGeom prst="rect">
            <a:avLst/>
          </a:prstGeom>
        </p:spPr>
        <p:txBody>
          <a:bodyPr spcFirstLastPara="1" wrap="square" lIns="91425" tIns="91425" rIns="91425" bIns="91425" anchor="t" anchorCtr="0">
            <a:normAutofit/>
          </a:bodyPr>
          <a:lstStyle/>
          <a:p>
            <a:pPr marL="101600" lvl="0" indent="0" algn="l" rtl="0">
              <a:spcBef>
                <a:spcPts val="0"/>
              </a:spcBef>
              <a:spcAft>
                <a:spcPts val="500"/>
              </a:spcAft>
              <a:buClr>
                <a:srgbClr val="595959"/>
              </a:buClr>
              <a:buSzPts val="2000"/>
              <a:buNone/>
            </a:pPr>
            <a:r>
              <a:rPr lang="en" sz="2400" dirty="0">
                <a:solidFill>
                  <a:srgbClr val="595959"/>
                </a:solidFill>
              </a:rPr>
              <a:t>Private Threshold Signatures (PTS)</a:t>
            </a:r>
            <a:endParaRPr sz="2200" dirty="0">
              <a:solidFill>
                <a:srgbClr val="595959"/>
              </a:solidFill>
            </a:endParaRPr>
          </a:p>
          <a:p>
            <a:pPr lvl="1" indent="-355600">
              <a:spcAft>
                <a:spcPts val="500"/>
              </a:spcAft>
              <a:buClr>
                <a:srgbClr val="595959"/>
              </a:buClr>
              <a:buSzPts val="2000"/>
              <a:buFont typeface="PT Serif"/>
              <a:buChar char="●"/>
            </a:pPr>
            <a:r>
              <a:rPr lang="en" sz="2200" dirty="0">
                <a:solidFill>
                  <a:srgbClr val="595959"/>
                </a:solidFill>
              </a:rPr>
              <a:t>Sig is sampled from a distribution that is independent of the quorum</a:t>
            </a:r>
          </a:p>
          <a:p>
            <a:pPr lvl="1" indent="-355600">
              <a:spcAft>
                <a:spcPts val="500"/>
              </a:spcAft>
              <a:buClr>
                <a:srgbClr val="595959"/>
              </a:buClr>
              <a:buSzPts val="2000"/>
              <a:buFont typeface="PT Serif"/>
              <a:buChar char="●"/>
            </a:pPr>
            <a:r>
              <a:rPr lang="en" sz="2200" dirty="0">
                <a:solidFill>
                  <a:srgbClr val="595959"/>
                </a:solidFill>
              </a:rPr>
              <a:t>Sig reveals nothing about the signing quorum or threshold</a:t>
            </a:r>
          </a:p>
          <a:p>
            <a:pPr lvl="1" indent="-355600">
              <a:spcAft>
                <a:spcPts val="500"/>
              </a:spcAft>
              <a:buClr>
                <a:srgbClr val="595959"/>
              </a:buClr>
              <a:buSzPts val="2000"/>
              <a:buFont typeface="PT Serif"/>
              <a:buChar char="●"/>
            </a:pPr>
            <a:r>
              <a:rPr lang="en" sz="2200" dirty="0">
                <a:solidFill>
                  <a:srgbClr val="595959"/>
                </a:solidFill>
              </a:rPr>
              <a:t>Used to hide inner-workings of an 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wipe(down)">
                                      <p:cBhvr>
                                        <p:cTn id="7" dur="500"/>
                                        <p:tgtEl>
                                          <p:spTgt spid="14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7">
                                            <p:txEl>
                                              <p:pRg st="1" end="1"/>
                                            </p:txEl>
                                          </p:spTgt>
                                        </p:tgtEl>
                                        <p:attrNameLst>
                                          <p:attrName>style.visibility</p:attrName>
                                        </p:attrNameLst>
                                      </p:cBhvr>
                                      <p:to>
                                        <p:strVal val="visible"/>
                                      </p:to>
                                    </p:set>
                                    <p:animEffect transition="in" filter="wipe(down)">
                                      <p:cBhvr>
                                        <p:cTn id="10" dur="500"/>
                                        <p:tgtEl>
                                          <p:spTgt spid="14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7">
                                            <p:txEl>
                                              <p:pRg st="2" end="2"/>
                                            </p:txEl>
                                          </p:spTgt>
                                        </p:tgtEl>
                                        <p:attrNameLst>
                                          <p:attrName>style.visibility</p:attrName>
                                        </p:attrNameLst>
                                      </p:cBhvr>
                                      <p:to>
                                        <p:strVal val="visible"/>
                                      </p:to>
                                    </p:set>
                                    <p:animEffect transition="in" filter="wipe(down)">
                                      <p:cBhvr>
                                        <p:cTn id="13" dur="500"/>
                                        <p:tgtEl>
                                          <p:spTgt spid="14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7">
                                            <p:txEl>
                                              <p:pRg st="3" end="3"/>
                                            </p:txEl>
                                          </p:spTgt>
                                        </p:tgtEl>
                                        <p:attrNameLst>
                                          <p:attrName>style.visibility</p:attrName>
                                        </p:attrNameLst>
                                      </p:cBhvr>
                                      <p:to>
                                        <p:strVal val="visible"/>
                                      </p:to>
                                    </p:set>
                                    <p:animEffect transition="in" filter="wipe(down)">
                                      <p:cBhvr>
                                        <p:cTn id="16" dur="500"/>
                                        <p:tgtEl>
                                          <p:spTgt spid="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Two types of Threshold Signatures - Private</a:t>
            </a:r>
            <a:endParaRPr dirty="0"/>
          </a:p>
          <a:p>
            <a:pPr marL="0" lvl="0" indent="0" algn="l" rtl="0">
              <a:spcBef>
                <a:spcPts val="0"/>
              </a:spcBef>
              <a:spcAft>
                <a:spcPts val="0"/>
              </a:spcAft>
              <a:buNone/>
            </a:pPr>
            <a:endParaRPr dirty="0"/>
          </a:p>
        </p:txBody>
      </p:sp>
      <mc:AlternateContent xmlns:mc="http://schemas.openxmlformats.org/markup-compatibility/2006" xmlns:a14="http://schemas.microsoft.com/office/drawing/2010/main">
        <mc:Choice Requires="a14">
          <p:sp>
            <p:nvSpPr>
              <p:cNvPr id="147" name="Google Shape;147;p19"/>
              <p:cNvSpPr txBox="1">
                <a:spLocks noGrp="1"/>
              </p:cNvSpPr>
              <p:nvPr>
                <p:ph type="body" idx="1"/>
              </p:nvPr>
            </p:nvSpPr>
            <p:spPr>
              <a:xfrm>
                <a:off x="163024" y="670800"/>
                <a:ext cx="8904675" cy="3913500"/>
              </a:xfrm>
              <a:prstGeom prst="rect">
                <a:avLst/>
              </a:prstGeom>
            </p:spPr>
            <p:txBody>
              <a:bodyPr spcFirstLastPara="1" wrap="square" lIns="91425" tIns="91425" rIns="91425" bIns="91425" anchor="t" anchorCtr="0">
                <a:normAutofit/>
              </a:bodyPr>
              <a:lstStyle/>
              <a:p>
                <a:pPr marL="101600" lvl="0" indent="0" algn="l" rtl="0">
                  <a:spcBef>
                    <a:spcPts val="0"/>
                  </a:spcBef>
                  <a:spcAft>
                    <a:spcPts val="500"/>
                  </a:spcAft>
                  <a:buClr>
                    <a:srgbClr val="595959"/>
                  </a:buClr>
                  <a:buSzPts val="2000"/>
                  <a:buNone/>
                </a:pPr>
                <a:r>
                  <a:rPr lang="en" sz="2400" dirty="0">
                    <a:solidFill>
                      <a:srgbClr val="595959"/>
                    </a:solidFill>
                  </a:rPr>
                  <a:t>Org running a web server splits server’s TLS </a:t>
                </a:r>
                <a14:m>
                  <m:oMath xmlns:m="http://schemas.openxmlformats.org/officeDocument/2006/math">
                    <m:r>
                      <a:rPr lang="en-US" sz="2400" b="0" i="1" smtClean="0">
                        <a:solidFill>
                          <a:srgbClr val="595959"/>
                        </a:solidFill>
                        <a:latin typeface="Cambria Math" panose="02040503050406030204" pitchFamily="18" charset="0"/>
                      </a:rPr>
                      <m:t>𝑠𝑘</m:t>
                    </m:r>
                  </m:oMath>
                </a14:m>
                <a:r>
                  <a:rPr lang="en" sz="2400" dirty="0">
                    <a:solidFill>
                      <a:srgbClr val="595959"/>
                    </a:solidFill>
                  </a:rPr>
                  <a:t> among </a:t>
                </a:r>
                <a14:m>
                  <m:oMath xmlns:m="http://schemas.openxmlformats.org/officeDocument/2006/math">
                    <m:r>
                      <a:rPr lang="en-US" sz="2400" b="0" i="1" smtClean="0">
                        <a:solidFill>
                          <a:srgbClr val="595959"/>
                        </a:solidFill>
                        <a:latin typeface="Cambria Math" panose="02040503050406030204" pitchFamily="18" charset="0"/>
                      </a:rPr>
                      <m:t>𝑛</m:t>
                    </m:r>
                  </m:oMath>
                </a14:m>
                <a:r>
                  <a:rPr lang="en" sz="2400" dirty="0">
                    <a:solidFill>
                      <a:srgbClr val="595959"/>
                    </a:solidFill>
                  </a:rPr>
                  <a:t> machines:</a:t>
                </a:r>
              </a:p>
              <a:p>
                <a:pPr marL="101600" lvl="0" indent="0" algn="l" rtl="0">
                  <a:spcBef>
                    <a:spcPts val="0"/>
                  </a:spcBef>
                  <a:spcAft>
                    <a:spcPts val="500"/>
                  </a:spcAft>
                  <a:buClr>
                    <a:srgbClr val="595959"/>
                  </a:buClr>
                  <a:buSzPts val="2000"/>
                  <a:buNone/>
                </a:pPr>
                <a:endParaRPr lang="en" sz="2000" dirty="0">
                  <a:solidFill>
                    <a:srgbClr val="595959"/>
                  </a:solidFill>
                </a:endParaRPr>
              </a:p>
              <a:p>
                <a:pPr marL="101600" lvl="0" indent="0" algn="l" rtl="0">
                  <a:spcBef>
                    <a:spcPts val="0"/>
                  </a:spcBef>
                  <a:spcAft>
                    <a:spcPts val="500"/>
                  </a:spcAft>
                  <a:buClr>
                    <a:srgbClr val="595959"/>
                  </a:buClr>
                  <a:buSzPts val="2000"/>
                  <a:buNone/>
                </a:pPr>
                <a:endParaRPr lang="en" sz="2000" dirty="0">
                  <a:solidFill>
                    <a:srgbClr val="595959"/>
                  </a:solidFill>
                </a:endParaRPr>
              </a:p>
              <a:p>
                <a:pPr marL="101600" lvl="0" indent="0" algn="l" rtl="0">
                  <a:spcBef>
                    <a:spcPts val="0"/>
                  </a:spcBef>
                  <a:spcAft>
                    <a:spcPts val="500"/>
                  </a:spcAft>
                  <a:buClr>
                    <a:srgbClr val="595959"/>
                  </a:buClr>
                  <a:buSzPts val="2000"/>
                  <a:buNone/>
                </a:pPr>
                <a:endParaRPr lang="en" sz="2000" dirty="0">
                  <a:solidFill>
                    <a:srgbClr val="595959"/>
                  </a:solidFill>
                </a:endParaRPr>
              </a:p>
              <a:p>
                <a:pPr marL="101600" lvl="0" indent="0" algn="l" rtl="0">
                  <a:spcBef>
                    <a:spcPts val="0"/>
                  </a:spcBef>
                  <a:spcAft>
                    <a:spcPts val="500"/>
                  </a:spcAft>
                  <a:buClr>
                    <a:srgbClr val="595959"/>
                  </a:buClr>
                  <a:buSzPts val="2000"/>
                  <a:buNone/>
                </a:pPr>
                <a:endParaRPr lang="en" sz="2000" dirty="0">
                  <a:solidFill>
                    <a:srgbClr val="595959"/>
                  </a:solidFill>
                </a:endParaRPr>
              </a:p>
              <a:p>
                <a:pPr marL="101600" lvl="0" indent="0" algn="ctr">
                  <a:lnSpc>
                    <a:spcPct val="150000"/>
                  </a:lnSpc>
                  <a:spcAft>
                    <a:spcPts val="500"/>
                  </a:spcAft>
                  <a:buClr>
                    <a:srgbClr val="595959"/>
                  </a:buClr>
                  <a:buSzPts val="2000"/>
                  <a:buNone/>
                </a:pPr>
                <a:r>
                  <a:rPr lang="en" sz="2200" dirty="0">
                    <a:solidFill>
                      <a:srgbClr val="595959"/>
                    </a:solidFill>
                  </a:rPr>
                  <a:t>Threshold </a:t>
                </a:r>
                <a14:m>
                  <m:oMath xmlns:m="http://schemas.openxmlformats.org/officeDocument/2006/math">
                    <m:r>
                      <a:rPr lang="en-US" sz="2200" b="0" i="1" smtClean="0">
                        <a:solidFill>
                          <a:srgbClr val="595959"/>
                        </a:solidFill>
                        <a:latin typeface="Cambria Math" panose="02040503050406030204" pitchFamily="18" charset="0"/>
                      </a:rPr>
                      <m:t>𝑡</m:t>
                    </m:r>
                  </m:oMath>
                </a14:m>
                <a:r>
                  <a:rPr lang="en" sz="2200" dirty="0">
                    <a:solidFill>
                      <a:srgbClr val="595959"/>
                    </a:solidFill>
                  </a:rPr>
                  <a:t> hidden ⇒ Attacker doesn’t know </a:t>
                </a:r>
                <a:r>
                  <a:rPr lang="en-US" sz="2200" dirty="0"/>
                  <a:t># </a:t>
                </a:r>
                <a:r>
                  <a:rPr lang="en" sz="2200" dirty="0">
                    <a:solidFill>
                      <a:srgbClr val="595959"/>
                    </a:solidFill>
                  </a:rPr>
                  <a:t>machines to hack</a:t>
                </a:r>
              </a:p>
              <a:p>
                <a:pPr marL="101600" lvl="0" indent="0" algn="ctr">
                  <a:lnSpc>
                    <a:spcPct val="150000"/>
                  </a:lnSpc>
                  <a:spcAft>
                    <a:spcPts val="500"/>
                  </a:spcAft>
                  <a:buClr>
                    <a:srgbClr val="595959"/>
                  </a:buClr>
                  <a:buSzPts val="2000"/>
                  <a:buNone/>
                </a:pPr>
                <a:r>
                  <a:rPr lang="en" sz="2200" dirty="0">
                    <a:solidFill>
                      <a:srgbClr val="595959"/>
                    </a:solidFill>
                  </a:rPr>
                  <a:t>Signing quorum hidden ⇒ Attacker doesn’t know who to DoS</a:t>
                </a:r>
              </a:p>
              <a:p>
                <a:pPr marL="101600" lvl="0" indent="0" algn="l" rtl="0">
                  <a:spcBef>
                    <a:spcPts val="0"/>
                  </a:spcBef>
                  <a:spcAft>
                    <a:spcPts val="500"/>
                  </a:spcAft>
                  <a:buClr>
                    <a:srgbClr val="595959"/>
                  </a:buClr>
                  <a:buSzPts val="2000"/>
                  <a:buNone/>
                </a:pPr>
                <a:endParaRPr lang="en" sz="2000" dirty="0">
                  <a:solidFill>
                    <a:srgbClr val="595959"/>
                  </a:solidFill>
                </a:endParaRPr>
              </a:p>
            </p:txBody>
          </p:sp>
        </mc:Choice>
        <mc:Fallback xmlns="">
          <p:sp>
            <p:nvSpPr>
              <p:cNvPr id="147" name="Google Shape;147;p19"/>
              <p:cNvSpPr txBox="1">
                <a:spLocks noGrp="1" noRot="1" noChangeAspect="1" noMove="1" noResize="1" noEditPoints="1" noAdjustHandles="1" noChangeArrowheads="1" noChangeShapeType="1" noTextEdit="1"/>
              </p:cNvSpPr>
              <p:nvPr>
                <p:ph type="body" idx="1"/>
              </p:nvPr>
            </p:nvSpPr>
            <p:spPr>
              <a:xfrm>
                <a:off x="163024" y="670800"/>
                <a:ext cx="8904675" cy="3913500"/>
              </a:xfrm>
              <a:prstGeom prst="rect">
                <a:avLst/>
              </a:prstGeom>
              <a:blipFill>
                <a:blip r:embed="rId3"/>
                <a:stretch>
                  <a:fillRect/>
                </a:stretch>
              </a:blipFill>
            </p:spPr>
            <p:txBody>
              <a:bodyPr/>
              <a:lstStyle/>
              <a:p>
                <a:r>
                  <a:rPr lang="en-US">
                    <a:noFill/>
                  </a:rPr>
                  <a:t> </a:t>
                </a:r>
              </a:p>
            </p:txBody>
          </p:sp>
        </mc:Fallback>
      </mc:AlternateContent>
      <p:pic>
        <p:nvPicPr>
          <p:cNvPr id="2" name="Google Shape;74;p15">
            <a:extLst>
              <a:ext uri="{FF2B5EF4-FFF2-40B4-BE49-F238E27FC236}">
                <a16:creationId xmlns:a16="http://schemas.microsoft.com/office/drawing/2014/main" id="{1914F2DB-1E2B-B5CB-18D5-D3B8BB979BE4}"/>
              </a:ext>
            </a:extLst>
          </p:cNvPr>
          <p:cNvPicPr preferRelativeResize="0"/>
          <p:nvPr/>
        </p:nvPicPr>
        <p:blipFill>
          <a:blip r:embed="rId4">
            <a:alphaModFix/>
          </a:blip>
          <a:stretch>
            <a:fillRect/>
          </a:stretch>
        </p:blipFill>
        <p:spPr>
          <a:xfrm>
            <a:off x="2246543" y="1638677"/>
            <a:ext cx="834050" cy="1152898"/>
          </a:xfrm>
          <a:prstGeom prst="rect">
            <a:avLst/>
          </a:prstGeom>
          <a:noFill/>
          <a:ln>
            <a:noFill/>
          </a:ln>
        </p:spPr>
      </p:pic>
      <p:pic>
        <p:nvPicPr>
          <p:cNvPr id="3" name="Google Shape;77;p15">
            <a:extLst>
              <a:ext uri="{FF2B5EF4-FFF2-40B4-BE49-F238E27FC236}">
                <a16:creationId xmlns:a16="http://schemas.microsoft.com/office/drawing/2014/main" id="{1E810864-BB8D-B778-6049-2295252CE5F4}"/>
              </a:ext>
            </a:extLst>
          </p:cNvPr>
          <p:cNvPicPr preferRelativeResize="0"/>
          <p:nvPr/>
        </p:nvPicPr>
        <p:blipFill>
          <a:blip r:embed="rId5">
            <a:alphaModFix/>
          </a:blip>
          <a:stretch>
            <a:fillRect/>
          </a:stretch>
        </p:blipFill>
        <p:spPr>
          <a:xfrm>
            <a:off x="4204555" y="1695858"/>
            <a:ext cx="834050" cy="1095717"/>
          </a:xfrm>
          <a:prstGeom prst="rect">
            <a:avLst/>
          </a:prstGeom>
          <a:noFill/>
          <a:ln>
            <a:noFill/>
          </a:ln>
        </p:spPr>
      </p:pic>
      <p:pic>
        <p:nvPicPr>
          <p:cNvPr id="4" name="Google Shape;79;p15">
            <a:extLst>
              <a:ext uri="{FF2B5EF4-FFF2-40B4-BE49-F238E27FC236}">
                <a16:creationId xmlns:a16="http://schemas.microsoft.com/office/drawing/2014/main" id="{F34A46D6-A013-4A6D-2A8F-13AE95DDA9C6}"/>
              </a:ext>
            </a:extLst>
          </p:cNvPr>
          <p:cNvPicPr preferRelativeResize="0"/>
          <p:nvPr/>
        </p:nvPicPr>
        <p:blipFill>
          <a:blip r:embed="rId6">
            <a:alphaModFix/>
          </a:blip>
          <a:stretch>
            <a:fillRect/>
          </a:stretch>
        </p:blipFill>
        <p:spPr>
          <a:xfrm>
            <a:off x="6151888" y="1628712"/>
            <a:ext cx="909710" cy="1152900"/>
          </a:xfrm>
          <a:prstGeom prst="rect">
            <a:avLst/>
          </a:prstGeom>
          <a:noFill/>
          <a:ln>
            <a:noFill/>
          </a:ln>
        </p:spPr>
      </p:pic>
      <mc:AlternateContent xmlns:mc="http://schemas.openxmlformats.org/markup-compatibility/2006" xmlns:a14="http://schemas.microsoft.com/office/drawing/2010/main">
        <mc:Choice Requires="a14">
          <p:sp>
            <p:nvSpPr>
              <p:cNvPr id="5" name="Google Shape;75;p15">
                <a:extLst>
                  <a:ext uri="{FF2B5EF4-FFF2-40B4-BE49-F238E27FC236}">
                    <a16:creationId xmlns:a16="http://schemas.microsoft.com/office/drawing/2014/main" id="{2EC5510D-3BAF-2D25-1918-5C72D3EC7B5A}"/>
                  </a:ext>
                </a:extLst>
              </p:cNvPr>
              <p:cNvSpPr txBox="1"/>
              <p:nvPr/>
            </p:nvSpPr>
            <p:spPr>
              <a:xfrm>
                <a:off x="2388624" y="2619132"/>
                <a:ext cx="65651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m:oMathPara>
                </a14:m>
                <a:endParaRPr sz="2000" baseline="-25000" dirty="0"/>
              </a:p>
            </p:txBody>
          </p:sp>
        </mc:Choice>
        <mc:Fallback xmlns="">
          <p:sp>
            <p:nvSpPr>
              <p:cNvPr id="5" name="Google Shape;75;p15">
                <a:extLst>
                  <a:ext uri="{FF2B5EF4-FFF2-40B4-BE49-F238E27FC236}">
                    <a16:creationId xmlns:a16="http://schemas.microsoft.com/office/drawing/2014/main" id="{2EC5510D-3BAF-2D25-1918-5C72D3EC7B5A}"/>
                  </a:ext>
                </a:extLst>
              </p:cNvPr>
              <p:cNvSpPr txBox="1">
                <a:spLocks noRot="1" noChangeAspect="1" noMove="1" noResize="1" noEditPoints="1" noAdjustHandles="1" noChangeArrowheads="1" noChangeShapeType="1" noTextEdit="1"/>
              </p:cNvSpPr>
              <p:nvPr/>
            </p:nvSpPr>
            <p:spPr>
              <a:xfrm>
                <a:off x="2388624" y="2619132"/>
                <a:ext cx="656512" cy="492412"/>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85;p15">
                <a:extLst>
                  <a:ext uri="{FF2B5EF4-FFF2-40B4-BE49-F238E27FC236}">
                    <a16:creationId xmlns:a16="http://schemas.microsoft.com/office/drawing/2014/main" id="{70EE6F42-19B7-1A34-8534-BF44175C6D43}"/>
                  </a:ext>
                </a:extLst>
              </p:cNvPr>
              <p:cNvSpPr txBox="1"/>
              <p:nvPr/>
            </p:nvSpPr>
            <p:spPr>
              <a:xfrm>
                <a:off x="4417786" y="2610465"/>
                <a:ext cx="719601"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m:oMathPara>
                </a14:m>
                <a:endParaRPr sz="2000" baseline="-25000" dirty="0"/>
              </a:p>
            </p:txBody>
          </p:sp>
        </mc:Choice>
        <mc:Fallback xmlns="">
          <p:sp>
            <p:nvSpPr>
              <p:cNvPr id="6" name="Google Shape;85;p15">
                <a:extLst>
                  <a:ext uri="{FF2B5EF4-FFF2-40B4-BE49-F238E27FC236}">
                    <a16:creationId xmlns:a16="http://schemas.microsoft.com/office/drawing/2014/main" id="{70EE6F42-19B7-1A34-8534-BF44175C6D43}"/>
                  </a:ext>
                </a:extLst>
              </p:cNvPr>
              <p:cNvSpPr txBox="1">
                <a:spLocks noRot="1" noChangeAspect="1" noMove="1" noResize="1" noEditPoints="1" noAdjustHandles="1" noChangeArrowheads="1" noChangeShapeType="1" noTextEdit="1"/>
              </p:cNvSpPr>
              <p:nvPr/>
            </p:nvSpPr>
            <p:spPr>
              <a:xfrm>
                <a:off x="4417786" y="2610465"/>
                <a:ext cx="719601" cy="492412"/>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86;p15">
                <a:extLst>
                  <a:ext uri="{FF2B5EF4-FFF2-40B4-BE49-F238E27FC236}">
                    <a16:creationId xmlns:a16="http://schemas.microsoft.com/office/drawing/2014/main" id="{95D72886-40F3-6475-4076-483830F58642}"/>
                  </a:ext>
                </a:extLst>
              </p:cNvPr>
              <p:cNvSpPr txBox="1"/>
              <p:nvPr/>
            </p:nvSpPr>
            <p:spPr>
              <a:xfrm>
                <a:off x="6212848" y="2592546"/>
                <a:ext cx="83405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m:oMathPara>
                </a14:m>
                <a:endParaRPr sz="2000" baseline="-25000" dirty="0"/>
              </a:p>
            </p:txBody>
          </p:sp>
        </mc:Choice>
        <mc:Fallback xmlns="">
          <p:sp>
            <p:nvSpPr>
              <p:cNvPr id="7" name="Google Shape;86;p15">
                <a:extLst>
                  <a:ext uri="{FF2B5EF4-FFF2-40B4-BE49-F238E27FC236}">
                    <a16:creationId xmlns:a16="http://schemas.microsoft.com/office/drawing/2014/main" id="{95D72886-40F3-6475-4076-483830F58642}"/>
                  </a:ext>
                </a:extLst>
              </p:cNvPr>
              <p:cNvSpPr txBox="1">
                <a:spLocks noRot="1" noChangeAspect="1" noMove="1" noResize="1" noEditPoints="1" noAdjustHandles="1" noChangeArrowheads="1" noChangeShapeType="1" noTextEdit="1"/>
              </p:cNvSpPr>
              <p:nvPr/>
            </p:nvSpPr>
            <p:spPr>
              <a:xfrm>
                <a:off x="6212848" y="2592546"/>
                <a:ext cx="834050" cy="492412"/>
              </a:xfrm>
              <a:prstGeom prst="rect">
                <a:avLst/>
              </a:prstGeom>
              <a:blipFill>
                <a:blip r:embed="rId9"/>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48457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wipe(down)">
                                      <p:cBhvr>
                                        <p:cTn id="7" dur="500"/>
                                        <p:tgtEl>
                                          <p:spTgt spid="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7">
                                            <p:txEl>
                                              <p:pRg st="5" end="5"/>
                                            </p:txEl>
                                          </p:spTgt>
                                        </p:tgtEl>
                                        <p:attrNameLst>
                                          <p:attrName>style.visibility</p:attrName>
                                        </p:attrNameLst>
                                      </p:cBhvr>
                                      <p:to>
                                        <p:strVal val="visible"/>
                                      </p:to>
                                    </p:set>
                                    <p:animEffect transition="in" filter="wipe(down)">
                                      <p:cBhvr>
                                        <p:cTn id="32" dur="500"/>
                                        <p:tgtEl>
                                          <p:spTgt spid="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7">
                                            <p:txEl>
                                              <p:pRg st="6" end="6"/>
                                            </p:txEl>
                                          </p:spTgt>
                                        </p:tgtEl>
                                        <p:attrNameLst>
                                          <p:attrName>style.visibility</p:attrName>
                                        </p:attrNameLst>
                                      </p:cBhvr>
                                      <p:to>
                                        <p:strVal val="visible"/>
                                      </p:to>
                                    </p:set>
                                    <p:animEffect transition="in" filter="wipe(down)">
                                      <p:cBhvr>
                                        <p:cTn id="37" dur="500"/>
                                        <p:tgtEl>
                                          <p:spTgt spid="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76300" y="9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Two types of Threshold Signatures</a:t>
            </a:r>
            <a:endParaRPr dirty="0"/>
          </a:p>
          <a:p>
            <a:pPr marL="0" lvl="0" indent="0" algn="l" rtl="0">
              <a:spcBef>
                <a:spcPts val="0"/>
              </a:spcBef>
              <a:spcAft>
                <a:spcPts val="0"/>
              </a:spcAft>
              <a:buNone/>
            </a:pPr>
            <a:endParaRPr dirty="0"/>
          </a:p>
        </p:txBody>
      </p:sp>
      <p:sp>
        <p:nvSpPr>
          <p:cNvPr id="147" name="Google Shape;147;p19"/>
          <p:cNvSpPr txBox="1">
            <a:spLocks noGrp="1"/>
          </p:cNvSpPr>
          <p:nvPr>
            <p:ph type="body" idx="1"/>
          </p:nvPr>
        </p:nvSpPr>
        <p:spPr>
          <a:xfrm>
            <a:off x="163024" y="670800"/>
            <a:ext cx="8904675" cy="3913500"/>
          </a:xfrm>
          <a:prstGeom prst="rect">
            <a:avLst/>
          </a:prstGeom>
        </p:spPr>
        <p:txBody>
          <a:bodyPr spcFirstLastPara="1" wrap="square" lIns="91425" tIns="91425" rIns="91425" bIns="91425" anchor="t" anchorCtr="0">
            <a:normAutofit/>
          </a:bodyPr>
          <a:lstStyle/>
          <a:p>
            <a:pPr marL="101600" lvl="0" indent="0" algn="l" rtl="0">
              <a:spcBef>
                <a:spcPts val="0"/>
              </a:spcBef>
              <a:spcAft>
                <a:spcPts val="500"/>
              </a:spcAft>
              <a:buClr>
                <a:srgbClr val="595959"/>
              </a:buClr>
              <a:buSzPts val="2000"/>
              <a:buNone/>
            </a:pPr>
            <a:r>
              <a:rPr lang="en" sz="2400" dirty="0">
                <a:solidFill>
                  <a:srgbClr val="595959"/>
                </a:solidFill>
              </a:rPr>
              <a:t>Accountable Threshold Signatures (ATS)</a:t>
            </a:r>
            <a:endParaRPr sz="2200" dirty="0">
              <a:solidFill>
                <a:srgbClr val="595959"/>
              </a:solidFill>
            </a:endParaRPr>
          </a:p>
          <a:p>
            <a:pPr marL="914400" lvl="1" indent="-355600" algn="l" rtl="0">
              <a:lnSpc>
                <a:spcPct val="125000"/>
              </a:lnSpc>
              <a:spcBef>
                <a:spcPts val="0"/>
              </a:spcBef>
              <a:spcAft>
                <a:spcPts val="500"/>
              </a:spcAft>
              <a:buClr>
                <a:srgbClr val="595959"/>
              </a:buClr>
              <a:buSzPts val="2000"/>
              <a:buFont typeface="Arial"/>
              <a:buChar char="●"/>
            </a:pPr>
            <a:r>
              <a:rPr lang="en" sz="2200" dirty="0">
                <a:solidFill>
                  <a:srgbClr val="595959"/>
                </a:solidFill>
              </a:rPr>
              <a:t>Sig securely identifies the coalition</a:t>
            </a:r>
          </a:p>
          <a:p>
            <a:pPr marL="914400" lvl="1" indent="-355600" algn="l" rtl="0">
              <a:lnSpc>
                <a:spcPct val="125000"/>
              </a:lnSpc>
              <a:spcBef>
                <a:spcPts val="0"/>
              </a:spcBef>
              <a:spcAft>
                <a:spcPts val="500"/>
              </a:spcAft>
              <a:buClr>
                <a:srgbClr val="595959"/>
              </a:buClr>
              <a:buSzPts val="2000"/>
              <a:buFont typeface="Arial"/>
              <a:buChar char="●"/>
            </a:pPr>
            <a:endParaRPr lang="en-US" sz="2200" dirty="0"/>
          </a:p>
          <a:p>
            <a:pPr marL="914400" lvl="1" indent="-355600" algn="l" rtl="0">
              <a:lnSpc>
                <a:spcPct val="125000"/>
              </a:lnSpc>
              <a:spcBef>
                <a:spcPts val="0"/>
              </a:spcBef>
              <a:spcAft>
                <a:spcPts val="500"/>
              </a:spcAft>
              <a:buClr>
                <a:srgbClr val="595959"/>
              </a:buClr>
              <a:buSzPts val="2000"/>
              <a:buFont typeface="Arial"/>
              <a:buChar char="●"/>
            </a:pPr>
            <a:endParaRPr lang="en-US" sz="2200" dirty="0"/>
          </a:p>
          <a:p>
            <a:pPr lvl="1" indent="-355600">
              <a:lnSpc>
                <a:spcPct val="125000"/>
              </a:lnSpc>
              <a:spcAft>
                <a:spcPts val="500"/>
              </a:spcAft>
              <a:buClr>
                <a:srgbClr val="595959"/>
              </a:buClr>
              <a:buSzPts val="2000"/>
              <a:buFont typeface="Arial"/>
              <a:buChar char="●"/>
            </a:pPr>
            <a:r>
              <a:rPr lang="en-US" sz="2200" dirty="0"/>
              <a:t>“Accountable” : one malicious coalition cannot frame another</a:t>
            </a:r>
          </a:p>
          <a:p>
            <a:pPr marL="914400" lvl="1" indent="-355600" algn="l" rtl="0">
              <a:lnSpc>
                <a:spcPct val="125000"/>
              </a:lnSpc>
              <a:spcBef>
                <a:spcPts val="0"/>
              </a:spcBef>
              <a:spcAft>
                <a:spcPts val="500"/>
              </a:spcAft>
              <a:buClr>
                <a:srgbClr val="595959"/>
              </a:buClr>
              <a:buSzPts val="2000"/>
              <a:buFont typeface="Arial"/>
              <a:buChar char="●"/>
            </a:pPr>
            <a:r>
              <a:rPr lang="en-US" sz="2200" dirty="0"/>
              <a:t>Used in financial applications to hold parties accountable</a:t>
            </a:r>
            <a:endParaRPr sz="2200" dirty="0"/>
          </a:p>
        </p:txBody>
      </p:sp>
      <p:cxnSp>
        <p:nvCxnSpPr>
          <p:cNvPr id="5" name="Straight Arrow Connector 4">
            <a:extLst>
              <a:ext uri="{FF2B5EF4-FFF2-40B4-BE49-F238E27FC236}">
                <a16:creationId xmlns:a16="http://schemas.microsoft.com/office/drawing/2014/main" id="{A01FE046-CA25-02D8-0D8B-36A227ADAC52}"/>
              </a:ext>
            </a:extLst>
          </p:cNvPr>
          <p:cNvCxnSpPr>
            <a:cxnSpLocks/>
          </p:cNvCxnSpPr>
          <p:nvPr/>
        </p:nvCxnSpPr>
        <p:spPr>
          <a:xfrm flipV="1">
            <a:off x="4057559" y="2235966"/>
            <a:ext cx="110175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64EF009-FE47-E2E6-74B1-D195EA60FA35}"/>
                  </a:ext>
                </a:extLst>
              </p:cNvPr>
              <p:cNvSpPr txBox="1"/>
              <p:nvPr/>
            </p:nvSpPr>
            <p:spPr>
              <a:xfrm>
                <a:off x="5228738" y="1986303"/>
                <a:ext cx="646043"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𝐽</m:t>
                      </m:r>
                    </m:oMath>
                  </m:oMathPara>
                </a14:m>
                <a:endParaRPr lang="en-US" sz="2400" dirty="0">
                  <a:solidFill>
                    <a:schemeClr val="accent1">
                      <a:lumMod val="50000"/>
                    </a:schemeClr>
                  </a:solidFill>
                  <a:latin typeface="PT Serif" panose="020A0603040505020204" pitchFamily="18" charset="77"/>
                </a:endParaRPr>
              </a:p>
            </p:txBody>
          </p:sp>
        </mc:Choice>
        <mc:Fallback>
          <p:sp>
            <p:nvSpPr>
              <p:cNvPr id="6" name="TextBox 5">
                <a:extLst>
                  <a:ext uri="{FF2B5EF4-FFF2-40B4-BE49-F238E27FC236}">
                    <a16:creationId xmlns:a16="http://schemas.microsoft.com/office/drawing/2014/main" id="{A64EF009-FE47-E2E6-74B1-D195EA60FA35}"/>
                  </a:ext>
                </a:extLst>
              </p:cNvPr>
              <p:cNvSpPr txBox="1">
                <a:spLocks noRot="1" noChangeAspect="1" noMove="1" noResize="1" noEditPoints="1" noAdjustHandles="1" noChangeArrowheads="1" noChangeShapeType="1" noTextEdit="1"/>
              </p:cNvSpPr>
              <p:nvPr/>
            </p:nvSpPr>
            <p:spPr>
              <a:xfrm>
                <a:off x="5228738" y="1986303"/>
                <a:ext cx="646043" cy="461665"/>
              </a:xfrm>
              <a:prstGeom prst="rect">
                <a:avLst/>
              </a:prstGeom>
              <a:blipFill>
                <a:blip r:embed="rId3"/>
                <a:stretch>
                  <a:fillRect b="-162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20594D2-3BD2-358B-DA69-8E8DCF0A28A9}"/>
                  </a:ext>
                </a:extLst>
              </p:cNvPr>
              <p:cNvSpPr txBox="1"/>
              <p:nvPr/>
            </p:nvSpPr>
            <p:spPr>
              <a:xfrm>
                <a:off x="1582551" y="1975404"/>
                <a:ext cx="2187778" cy="461665"/>
              </a:xfrm>
              <a:prstGeom prst="rect">
                <a:avLst/>
              </a:prstGeom>
              <a:noFill/>
            </p:spPr>
            <p:txBody>
              <a:bodyPr wrap="none" rtlCol="0">
                <a:spAutoFit/>
              </a:bodyPr>
              <a:lstStyle/>
              <a:p>
                <a:r>
                  <a:rPr lang="en-US" sz="2400" dirty="0">
                    <a:solidFill>
                      <a:schemeClr val="accent1">
                        <a:lumMod val="50000"/>
                      </a:schemeClr>
                    </a:solidFill>
                    <a:latin typeface="PT Serif" panose="020A0603040505020204" pitchFamily="18" charset="77"/>
                  </a:rPr>
                  <a:t>Trace(</a:t>
                </a:r>
                <a14:m>
                  <m:oMath xmlns:m="http://schemas.openxmlformats.org/officeDocument/2006/math">
                    <m:r>
                      <a:rPr lang="en-US" sz="2400" b="0" i="1" smtClean="0">
                        <a:solidFill>
                          <a:schemeClr val="accent1">
                            <a:lumMod val="50000"/>
                          </a:schemeClr>
                        </a:solidFill>
                        <a:latin typeface="Cambria Math" panose="02040503050406030204" pitchFamily="18" charset="0"/>
                      </a:rPr>
                      <m:t>𝑝𝑘</m:t>
                    </m:r>
                    <m:r>
                      <a:rPr lang="en-US" sz="2400" b="0" i="1" smtClean="0">
                        <a:solidFill>
                          <a:schemeClr val="accent1">
                            <a:lumMod val="50000"/>
                          </a:schemeClr>
                        </a:solidFill>
                        <a:latin typeface="Cambria Math" panose="02040503050406030204" pitchFamily="18" charset="0"/>
                      </a:rPr>
                      <m:t>, </m:t>
                    </m:r>
                    <m:r>
                      <a:rPr lang="en-US" sz="2400" b="0" i="1" smtClean="0">
                        <a:solidFill>
                          <a:schemeClr val="accent1">
                            <a:lumMod val="50000"/>
                          </a:schemeClr>
                        </a:solidFill>
                        <a:latin typeface="Cambria Math" panose="02040503050406030204" pitchFamily="18" charset="0"/>
                      </a:rPr>
                      <m:t>𝑚</m:t>
                    </m:r>
                    <m:r>
                      <a:rPr lang="en-US" sz="2400" b="0" i="1" smtClean="0">
                        <a:solidFill>
                          <a:schemeClr val="accent1">
                            <a:lumMod val="50000"/>
                          </a:schemeClr>
                        </a:solidFill>
                        <a:latin typeface="Cambria Math" panose="02040503050406030204" pitchFamily="18" charset="0"/>
                      </a:rPr>
                      <m:t>, </m:t>
                    </m:r>
                    <m:r>
                      <a:rPr lang="en-US" sz="2400" b="0" i="1" smtClean="0">
                        <a:solidFill>
                          <a:schemeClr val="accent1">
                            <a:lumMod val="50000"/>
                          </a:schemeClr>
                        </a:solidFill>
                        <a:latin typeface="Cambria Math" panose="02040503050406030204" pitchFamily="18" charset="0"/>
                        <a:ea typeface="Cambria Math" panose="02040503050406030204" pitchFamily="18" charset="0"/>
                      </a:rPr>
                      <m:t>𝜎</m:t>
                    </m:r>
                  </m:oMath>
                </a14:m>
                <a:r>
                  <a:rPr lang="en-US" sz="2400" dirty="0">
                    <a:solidFill>
                      <a:schemeClr val="accent1">
                        <a:lumMod val="50000"/>
                      </a:schemeClr>
                    </a:solidFill>
                    <a:latin typeface="PT Serif" panose="020A0603040505020204" pitchFamily="18" charset="77"/>
                  </a:rPr>
                  <a:t>)</a:t>
                </a:r>
              </a:p>
            </p:txBody>
          </p:sp>
        </mc:Choice>
        <mc:Fallback>
          <p:sp>
            <p:nvSpPr>
              <p:cNvPr id="7" name="TextBox 6">
                <a:extLst>
                  <a:ext uri="{FF2B5EF4-FFF2-40B4-BE49-F238E27FC236}">
                    <a16:creationId xmlns:a16="http://schemas.microsoft.com/office/drawing/2014/main" id="{520594D2-3BD2-358B-DA69-8E8DCF0A28A9}"/>
                  </a:ext>
                </a:extLst>
              </p:cNvPr>
              <p:cNvSpPr txBox="1">
                <a:spLocks noRot="1" noChangeAspect="1" noMove="1" noResize="1" noEditPoints="1" noAdjustHandles="1" noChangeArrowheads="1" noChangeShapeType="1" noTextEdit="1"/>
              </p:cNvSpPr>
              <p:nvPr/>
            </p:nvSpPr>
            <p:spPr>
              <a:xfrm>
                <a:off x="1582551" y="1975404"/>
                <a:ext cx="2187778" cy="461665"/>
              </a:xfrm>
              <a:prstGeom prst="rect">
                <a:avLst/>
              </a:prstGeom>
              <a:blipFill>
                <a:blip r:embed="rId4"/>
                <a:stretch>
                  <a:fillRect l="-4046" t="-10811" r="-3468" b="-32432"/>
                </a:stretch>
              </a:blipFill>
            </p:spPr>
            <p:txBody>
              <a:bodyPr/>
              <a:lstStyle/>
              <a:p>
                <a:r>
                  <a:rPr lang="en-US">
                    <a:noFill/>
                  </a:rPr>
                  <a:t> </a:t>
                </a:r>
              </a:p>
            </p:txBody>
          </p:sp>
        </mc:Fallback>
      </mc:AlternateContent>
    </p:spTree>
    <p:extLst>
      <p:ext uri="{BB962C8B-B14F-4D97-AF65-F5344CB8AC3E}">
        <p14:creationId xmlns:p14="http://schemas.microsoft.com/office/powerpoint/2010/main" val="1819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wipe(down)">
                                      <p:cBhvr>
                                        <p:cTn id="7" dur="500"/>
                                        <p:tgtEl>
                                          <p:spTgt spid="14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7">
                                            <p:txEl>
                                              <p:pRg st="1" end="1"/>
                                            </p:txEl>
                                          </p:spTgt>
                                        </p:tgtEl>
                                        <p:attrNameLst>
                                          <p:attrName>style.visibility</p:attrName>
                                        </p:attrNameLst>
                                      </p:cBhvr>
                                      <p:to>
                                        <p:strVal val="visible"/>
                                      </p:to>
                                    </p:set>
                                    <p:animEffect transition="in" filter="wipe(down)">
                                      <p:cBhvr>
                                        <p:cTn id="10" dur="500"/>
                                        <p:tgtEl>
                                          <p:spTgt spid="14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7">
                                            <p:txEl>
                                              <p:pRg st="4" end="4"/>
                                            </p:txEl>
                                          </p:spTgt>
                                        </p:tgtEl>
                                        <p:attrNameLst>
                                          <p:attrName>style.visibility</p:attrName>
                                        </p:attrNameLst>
                                      </p:cBhvr>
                                      <p:to>
                                        <p:strVal val="visible"/>
                                      </p:to>
                                    </p:set>
                                    <p:animEffect transition="in" filter="wipe(down)">
                                      <p:cBhvr>
                                        <p:cTn id="32" dur="500"/>
                                        <p:tgtEl>
                                          <p:spTgt spid="1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7">
                                            <p:txEl>
                                              <p:pRg st="5" end="5"/>
                                            </p:txEl>
                                          </p:spTgt>
                                        </p:tgtEl>
                                        <p:attrNameLst>
                                          <p:attrName>style.visibility</p:attrName>
                                        </p:attrNameLst>
                                      </p:cBhvr>
                                      <p:to>
                                        <p:strVal val="visible"/>
                                      </p:to>
                                    </p:set>
                                    <p:animEffect transition="in" filter="wipe(down)">
                                      <p:cBhvr>
                                        <p:cTn id="37" dur="500"/>
                                        <p:tgtEl>
                                          <p:spTgt spid="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uiExpand="1" build="p"/>
      <p:bldP spid="6" grpId="0"/>
      <p:bldP spid="7"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32426</TotalTime>
  <Words>11194</Words>
  <Application>Microsoft Macintosh PowerPoint</Application>
  <PresentationFormat>On-screen Show (16:9)</PresentationFormat>
  <Paragraphs>951</Paragraphs>
  <Slides>64</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Cambria Math</vt:lpstr>
      <vt:lpstr>Wingdings</vt:lpstr>
      <vt:lpstr>PT Serif</vt:lpstr>
      <vt:lpstr>Symbol</vt:lpstr>
      <vt:lpstr>Arial</vt:lpstr>
      <vt:lpstr>Simple Light</vt:lpstr>
      <vt:lpstr>Proactive Refresh for  Accountable Threshold Signatures</vt:lpstr>
      <vt:lpstr>Signatures</vt:lpstr>
      <vt:lpstr>Signatures</vt:lpstr>
      <vt:lpstr>Unforgeability of Signatures</vt:lpstr>
      <vt:lpstr>PowerPoint Presentation</vt:lpstr>
      <vt:lpstr>Threshold Signatures [D87]</vt:lpstr>
      <vt:lpstr>Two types of Threshold Signatures </vt:lpstr>
      <vt:lpstr>Two types of Threshold Signatures - Private </vt:lpstr>
      <vt:lpstr>Two types of Threshold Signatures </vt:lpstr>
      <vt:lpstr>Two types of Threshold Signatures - Accountable </vt:lpstr>
      <vt:lpstr>Warm-up</vt:lpstr>
      <vt:lpstr>The Trivial ATS</vt:lpstr>
      <vt:lpstr>The Trivial ATS</vt:lpstr>
      <vt:lpstr>Problem: Perpetual Leakage!</vt:lpstr>
      <vt:lpstr>Solution: Threshold Sigs with Proactive Refresh [OY91]</vt:lpstr>
      <vt:lpstr>Existing Threshold Schemes</vt:lpstr>
      <vt:lpstr>The Trivial ATS is not Refreshable!</vt:lpstr>
      <vt:lpstr>The Trivial ATS is not Refreshable!</vt:lpstr>
      <vt:lpstr>The Trivial ATS is not Refreshable!</vt:lpstr>
      <vt:lpstr>The Trivial ATS is not Refreshable!</vt:lpstr>
      <vt:lpstr>The Trivial ATS is not Refreshable!</vt:lpstr>
      <vt:lpstr>This work</vt:lpstr>
      <vt:lpstr>Defining Security for an ATS with Proactive Refresh</vt:lpstr>
      <vt:lpstr>Challenger Setup</vt:lpstr>
      <vt:lpstr>Defining Unforgeability for ATS with Proactive Refresh</vt:lpstr>
      <vt:lpstr>uf-1 Unforgeability for ATS with Proactive Refresh</vt:lpstr>
      <vt:lpstr>uf-0 Unforgeability for ATS with Proactive Refresh</vt:lpstr>
      <vt:lpstr>Defining Accountability for ATS with Proactive Refresh</vt:lpstr>
      <vt:lpstr>acc-1 Accountability for ATS with Proactive Refresh</vt:lpstr>
      <vt:lpstr>acc-0 Accountability for ATS with Proactive Refresh</vt:lpstr>
      <vt:lpstr>Our Constructions for ATS with Proactive Refresh</vt:lpstr>
      <vt:lpstr>BLS Overview</vt:lpstr>
      <vt:lpstr>BLS-based Accountable TS (no Proactive Refresh)</vt:lpstr>
      <vt:lpstr>BLS-based Accountable TS (no Proactive Refresh)</vt:lpstr>
      <vt:lpstr>BLS-based Accountable TS (no Proactive Refresh)</vt:lpstr>
      <vt:lpstr>Adding Proactive Refresh to Accountable TS - Attempt 1</vt:lpstr>
      <vt:lpstr>BLS-PR: Adding Proactive Refresh to Accountable TS</vt:lpstr>
      <vt:lpstr>Security Analysis</vt:lpstr>
      <vt:lpstr>Is BLS-PR acc-1 secure?</vt:lpstr>
      <vt:lpstr>Our Constructions for ATS with Proactive Refresh</vt:lpstr>
      <vt:lpstr>2-Level ATS with Proactive Refresh</vt:lpstr>
      <vt:lpstr>2-Level ATS with Proactive Refresh – Sign</vt:lpstr>
      <vt:lpstr>2-Level ATS with Proactive Refresh - Update</vt:lpstr>
      <vt:lpstr>2-Level ATS with Proactive Refresh</vt:lpstr>
      <vt:lpstr>2-Level ATS with Proactive Refresh</vt:lpstr>
      <vt:lpstr>2-Level ATS with Proactive Refresh</vt:lpstr>
      <vt:lpstr>2-Level ATS with Proactive Refresh</vt:lpstr>
      <vt:lpstr>2-Level ATS with Proactive Refresh</vt:lpstr>
      <vt:lpstr>Security Analysis of 2-Level ATS with Proactive Refresh</vt:lpstr>
      <vt:lpstr>Efficiency of 2-Level ATS with Proactive Refresh</vt:lpstr>
      <vt:lpstr>New: ATS with short public keys and efficient DKG</vt:lpstr>
      <vt:lpstr>Using accumulators to improve the trivial ATS</vt:lpstr>
      <vt:lpstr>Signature from Proof of Knowledge [FS86,CL06..]</vt:lpstr>
      <vt:lpstr>RSA-ATS: Short public keys and efficient DKG</vt:lpstr>
      <vt:lpstr>RSA-ATS: Short public keys and efficient DKG</vt:lpstr>
      <vt:lpstr>RSA-ATS: Short public keys and efficient DKG</vt:lpstr>
      <vt:lpstr>RSA-ATS: Short public keys and efficient DKG</vt:lpstr>
      <vt:lpstr>RSA-ATS: Short public keys and efficient DKG</vt:lpstr>
      <vt:lpstr>Security Analysis of RSA-ATS</vt:lpstr>
      <vt:lpstr>RSA-ATS: Short public keys and efficient DKG?</vt:lpstr>
      <vt:lpstr>Our Constructions for ATS with Proactive Refresh</vt:lpstr>
      <vt:lpstr>Summary</vt:lpstr>
      <vt:lpstr>Conclusions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Proactive Refresh for  Accountable Threshold Signatures</dc:title>
  <cp:lastModifiedBy>Aditi Partap</cp:lastModifiedBy>
  <cp:revision>1084</cp:revision>
  <dcterms:modified xsi:type="dcterms:W3CDTF">2023-06-20T17:57:41Z</dcterms:modified>
</cp:coreProperties>
</file>