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8" r:id="rId3"/>
    <p:sldId id="349" r:id="rId4"/>
    <p:sldId id="337" r:id="rId5"/>
    <p:sldId id="350" r:id="rId6"/>
    <p:sldId id="260" r:id="rId7"/>
    <p:sldId id="353" r:id="rId8"/>
    <p:sldId id="355" r:id="rId9"/>
    <p:sldId id="310" r:id="rId10"/>
    <p:sldId id="264" r:id="rId11"/>
    <p:sldId id="266" r:id="rId12"/>
    <p:sldId id="274" r:id="rId13"/>
    <p:sldId id="275" r:id="rId14"/>
    <p:sldId id="338" r:id="rId15"/>
    <p:sldId id="277" r:id="rId16"/>
    <p:sldId id="322" r:id="rId17"/>
    <p:sldId id="339" r:id="rId18"/>
    <p:sldId id="323" r:id="rId19"/>
    <p:sldId id="340" r:id="rId20"/>
    <p:sldId id="267" r:id="rId21"/>
    <p:sldId id="324" r:id="rId22"/>
    <p:sldId id="269" r:id="rId23"/>
    <p:sldId id="282" r:id="rId24"/>
    <p:sldId id="278" r:id="rId25"/>
    <p:sldId id="283" r:id="rId26"/>
    <p:sldId id="328" r:id="rId27"/>
    <p:sldId id="326" r:id="rId28"/>
    <p:sldId id="341" r:id="rId29"/>
    <p:sldId id="342" r:id="rId30"/>
    <p:sldId id="344" r:id="rId31"/>
    <p:sldId id="347" r:id="rId32"/>
    <p:sldId id="333" r:id="rId33"/>
    <p:sldId id="346" r:id="rId34"/>
    <p:sldId id="357" r:id="rId35"/>
    <p:sldId id="332" r:id="rId36"/>
    <p:sldId id="358" r:id="rId37"/>
    <p:sldId id="335" r:id="rId38"/>
    <p:sldId id="285" r:id="rId39"/>
    <p:sldId id="343" r:id="rId40"/>
    <p:sldId id="270" r:id="rId41"/>
    <p:sldId id="291" r:id="rId42"/>
    <p:sldId id="287" r:id="rId43"/>
    <p:sldId id="292" r:id="rId44"/>
    <p:sldId id="351" r:id="rId45"/>
    <p:sldId id="286" r:id="rId46"/>
    <p:sldId id="352" r:id="rId47"/>
    <p:sldId id="288" r:id="rId48"/>
    <p:sldId id="293" r:id="rId49"/>
    <p:sldId id="289" r:id="rId50"/>
    <p:sldId id="272" r:id="rId51"/>
    <p:sldId id="359" r:id="rId52"/>
    <p:sldId id="360" r:id="rId53"/>
    <p:sldId id="296" r:id="rId54"/>
    <p:sldId id="356" r:id="rId55"/>
    <p:sldId id="297" r:id="rId56"/>
    <p:sldId id="298" r:id="rId57"/>
    <p:sldId id="299" r:id="rId58"/>
    <p:sldId id="271" r:id="rId59"/>
    <p:sldId id="301" r:id="rId60"/>
    <p:sldId id="300" r:id="rId61"/>
    <p:sldId id="302" r:id="rId62"/>
    <p:sldId id="306" r:id="rId63"/>
    <p:sldId id="348" r:id="rId64"/>
    <p:sldId id="303" r:id="rId65"/>
    <p:sldId id="304" r:id="rId66"/>
    <p:sldId id="305" r:id="rId67"/>
    <p:sldId id="307" r:id="rId68"/>
    <p:sldId id="273" r:id="rId69"/>
    <p:sldId id="308" r:id="rId70"/>
    <p:sldId id="30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ACB9"/>
    <a:srgbClr val="CF1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5"/>
    <p:restoredTop sz="69092"/>
  </p:normalViewPr>
  <p:slideViewPr>
    <p:cSldViewPr snapToGrid="0">
      <p:cViewPr varScale="1">
        <p:scale>
          <a:sx n="81" d="100"/>
          <a:sy n="81"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CF8B6-A702-A04C-BC66-72694CBF005F}" type="datetimeFigureOut">
              <a:rPr lang="en-US" smtClean="0"/>
              <a:t>3/15/24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E4B7F-AEE0-F64D-BFFF-7F0E7A4BFF27}" type="slidenum">
              <a:rPr lang="en-US" smtClean="0"/>
              <a:t>‹#›</a:t>
            </a:fld>
            <a:endParaRPr lang="en-US"/>
          </a:p>
        </p:txBody>
      </p:sp>
    </p:spTree>
    <p:extLst>
      <p:ext uri="{BB962C8B-B14F-4D97-AF65-F5344CB8AC3E}">
        <p14:creationId xmlns:p14="http://schemas.microsoft.com/office/powerpoint/2010/main" val="255940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1</a:t>
            </a:fld>
            <a:endParaRPr lang="en-US"/>
          </a:p>
        </p:txBody>
      </p:sp>
    </p:spTree>
    <p:extLst>
      <p:ext uri="{BB962C8B-B14F-4D97-AF65-F5344CB8AC3E}">
        <p14:creationId xmlns:p14="http://schemas.microsoft.com/office/powerpoint/2010/main" val="117377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our work, where we define accountability for threshold decryption, and to the best of our knowledge, this is the first work to consider this problem. </a:t>
            </a:r>
          </a:p>
          <a:p>
            <a:r>
              <a:rPr lang="en-US" dirty="0"/>
              <a:t>We consider two scenarios: accountability against a malicious coalition of size more than t, and against a coalition of size less than t. In today’s talk, I’ll focus on the first scenario</a:t>
            </a:r>
          </a:p>
          <a:p>
            <a:r>
              <a:rPr lang="en-US" dirty="0"/>
              <a:t> we’ll first cover the definitions and then cover our constructions of accountable threshold decryption schemes.</a:t>
            </a:r>
          </a:p>
        </p:txBody>
      </p:sp>
      <p:sp>
        <p:nvSpPr>
          <p:cNvPr id="4" name="Slide Number Placeholder 3"/>
          <p:cNvSpPr>
            <a:spLocks noGrp="1"/>
          </p:cNvSpPr>
          <p:nvPr>
            <p:ph type="sldNum" sz="quarter" idx="5"/>
          </p:nvPr>
        </p:nvSpPr>
        <p:spPr/>
        <p:txBody>
          <a:bodyPr/>
          <a:lstStyle/>
          <a:p>
            <a:fld id="{E1FE4B7F-AEE0-F64D-BFFF-7F0E7A4BFF27}" type="slidenum">
              <a:rPr lang="en-US" smtClean="0"/>
              <a:t>10</a:t>
            </a:fld>
            <a:endParaRPr lang="en-US"/>
          </a:p>
        </p:txBody>
      </p:sp>
    </p:spTree>
    <p:extLst>
      <p:ext uri="{BB962C8B-B14F-4D97-AF65-F5344CB8AC3E}">
        <p14:creationId xmlns:p14="http://schemas.microsoft.com/office/powerpoint/2010/main" val="323480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lets start with some definitions. I'm considering KEM just for simplicity here. Also for those of you who are familiar with the notion of traitor tracing, </a:t>
            </a:r>
            <a:r>
              <a:rPr lang="en-US" dirty="0" err="1"/>
              <a:t>i'll</a:t>
            </a:r>
            <a:r>
              <a:rPr lang="en-US" dirty="0"/>
              <a:t> talk more about the connection later.</a:t>
            </a:r>
          </a:p>
          <a:p>
            <a:r>
              <a:rPr lang="en-US" dirty="0"/>
              <a:t>It has 5 algorithms, </a:t>
            </a:r>
            <a:r>
              <a:rPr lang="en-US" dirty="0" err="1"/>
              <a:t>KeyGen</a:t>
            </a:r>
            <a:r>
              <a:rPr lang="en-US" dirty="0"/>
              <a:t> which takes n, t as inputs and outputs the public key, the combiner key, a tracing key </a:t>
            </a:r>
            <a:r>
              <a:rPr lang="en-US" dirty="0" err="1"/>
              <a:t>tk</a:t>
            </a:r>
            <a:r>
              <a:rPr lang="en-US" dirty="0"/>
              <a:t> and a secret key for all parties…..it also has an Encapsulate function which outputs a key k and its encryption ct. then we have Decapsulate and Combine functions which are </a:t>
            </a:r>
            <a:r>
              <a:rPr lang="en-US" dirty="0" err="1"/>
              <a:t>simialr</a:t>
            </a:r>
            <a:r>
              <a:rPr lang="en-US" dirty="0"/>
              <a:t> to threshold decryption.</a:t>
            </a:r>
          </a:p>
          <a:p>
            <a:r>
              <a:rPr lang="en-US" dirty="0">
                <a:solidFill>
                  <a:schemeClr val="bg2">
                    <a:lumMod val="25000"/>
                  </a:schemeClr>
                </a:solidFill>
                <a:latin typeface="PT Serif" panose="020A0603040505020204" pitchFamily="18" charset="77"/>
                <a:ea typeface="PT Serif"/>
                <a:cs typeface="PT Serif"/>
                <a:sym typeface="PT Serif"/>
              </a:rPr>
              <a:t>we have an additional PPT algorithm called Trace, which, when given the public key and the tracing key, along with </a:t>
            </a:r>
            <a:r>
              <a:rPr lang="en-US" dirty="0" err="1">
                <a:solidFill>
                  <a:schemeClr val="bg2">
                    <a:lumMod val="25000"/>
                  </a:schemeClr>
                </a:solidFill>
                <a:latin typeface="PT Serif" panose="020A0603040505020204" pitchFamily="18" charset="77"/>
                <a:ea typeface="PT Serif"/>
                <a:cs typeface="PT Serif"/>
                <a:sym typeface="PT Serif"/>
              </a:rPr>
              <a:t>blackbox</a:t>
            </a:r>
            <a:r>
              <a:rPr lang="en-US" dirty="0">
                <a:solidFill>
                  <a:schemeClr val="bg2">
                    <a:lumMod val="25000"/>
                  </a:schemeClr>
                </a:solidFill>
                <a:latin typeface="PT Serif" panose="020A0603040505020204" pitchFamily="18" charset="77"/>
                <a:ea typeface="PT Serif"/>
                <a:cs typeface="PT Serif"/>
                <a:sym typeface="PT Serif"/>
              </a:rPr>
              <a:t> access to a decoder D, outputs a set </a:t>
            </a:r>
            <a:r>
              <a:rPr lang="en-US" dirty="0" err="1">
                <a:solidFill>
                  <a:schemeClr val="bg2">
                    <a:lumMod val="25000"/>
                  </a:schemeClr>
                </a:solidFill>
                <a:latin typeface="PT Serif" panose="020A0603040505020204" pitchFamily="18" charset="77"/>
                <a:ea typeface="PT Serif"/>
                <a:cs typeface="PT Serif"/>
                <a:sym typeface="PT Serif"/>
              </a:rPr>
              <a:t>Jhat</a:t>
            </a:r>
            <a:r>
              <a:rPr lang="en-US" dirty="0">
                <a:solidFill>
                  <a:schemeClr val="bg2">
                    <a:lumMod val="25000"/>
                  </a:schemeClr>
                </a:solidFill>
                <a:latin typeface="PT Serif" panose="020A0603040505020204" pitchFamily="18" charset="77"/>
                <a:ea typeface="PT Serif"/>
                <a:cs typeface="PT Serif"/>
                <a:sym typeface="PT Serif"/>
              </a:rPr>
              <a:t>. </a:t>
            </a:r>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11</a:t>
            </a:fld>
            <a:endParaRPr lang="en-US"/>
          </a:p>
        </p:txBody>
      </p:sp>
    </p:spTree>
    <p:extLst>
      <p:ext uri="{BB962C8B-B14F-4D97-AF65-F5344CB8AC3E}">
        <p14:creationId xmlns:p14="http://schemas.microsoft.com/office/powerpoint/2010/main" val="282255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Informally, a traitor tracing threshold KEM scheme must be correct, meaning any t honest parties can decrypt the ciphertext,</a:t>
            </a:r>
          </a:p>
          <a:p>
            <a:r>
              <a:rPr lang="en-US" dirty="0"/>
              <a:t> it should also be semantically secure, which means that for an adv that corrupts less than t parties, a valid key, ciphertext tuple should look </a:t>
            </a:r>
            <a:r>
              <a:rPr lang="en-US" dirty="0" err="1"/>
              <a:t>indisinguishable</a:t>
            </a:r>
            <a:r>
              <a:rPr lang="en-US" dirty="0"/>
              <a:t> from a random key, </a:t>
            </a:r>
            <a:r>
              <a:rPr lang="en-US" dirty="0" err="1"/>
              <a:t>ct</a:t>
            </a:r>
            <a:r>
              <a:rPr lang="en-US" dirty="0"/>
              <a:t> tuple.</a:t>
            </a:r>
          </a:p>
          <a:p>
            <a:r>
              <a:rPr lang="en" dirty="0">
                <a:solidFill>
                  <a:schemeClr val="bg2">
                    <a:lumMod val="25000"/>
                  </a:schemeClr>
                </a:solidFill>
                <a:latin typeface="PT Serif" panose="020A0603040505020204" pitchFamily="18" charset="77"/>
                <a:sym typeface="PT Serif"/>
              </a:rPr>
              <a:t>The main new property that We want is tracing security. this means that the Trace algorithm should be able to trace a decoder to at least one party that manufactured D. Note that we consider only </a:t>
            </a:r>
            <a:r>
              <a:rPr lang="en" dirty="0" err="1">
                <a:solidFill>
                  <a:schemeClr val="bg2">
                    <a:lumMod val="25000"/>
                  </a:schemeClr>
                </a:solidFill>
                <a:latin typeface="PT Serif" panose="020A0603040505020204" pitchFamily="18" charset="77"/>
                <a:sym typeface="PT Serif"/>
              </a:rPr>
              <a:t>blackbox</a:t>
            </a:r>
            <a:r>
              <a:rPr lang="en" dirty="0">
                <a:solidFill>
                  <a:schemeClr val="bg2">
                    <a:lumMod val="25000"/>
                  </a:schemeClr>
                </a:solidFill>
                <a:latin typeface="PT Serif" panose="020A0603040505020204" pitchFamily="18" charset="77"/>
                <a:sym typeface="PT Serif"/>
              </a:rPr>
              <a:t> access to D because it can be obfuscated.</a:t>
            </a:r>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12</a:t>
            </a:fld>
            <a:endParaRPr lang="en-US"/>
          </a:p>
        </p:txBody>
      </p:sp>
    </p:spTree>
    <p:extLst>
      <p:ext uri="{BB962C8B-B14F-4D97-AF65-F5344CB8AC3E}">
        <p14:creationId xmlns:p14="http://schemas.microsoft.com/office/powerpoint/2010/main" val="387939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some more intuition about tracing security: lets say we have n parties, and a set J of t parties use their secret keys to make a decoder. For this example, we consider J to be parties 1 to t. Then, we get J’ when we run Trace on this decoder D. What we want is that, first, we should never accuse an honest party. Second, if the decoder works, then, we should find at least one traitor.</a:t>
            </a:r>
          </a:p>
        </p:txBody>
      </p:sp>
      <p:sp>
        <p:nvSpPr>
          <p:cNvPr id="4" name="Slide Number Placeholder 3"/>
          <p:cNvSpPr>
            <a:spLocks noGrp="1"/>
          </p:cNvSpPr>
          <p:nvPr>
            <p:ph type="sldNum" sz="quarter" idx="5"/>
          </p:nvPr>
        </p:nvSpPr>
        <p:spPr/>
        <p:txBody>
          <a:bodyPr/>
          <a:lstStyle/>
          <a:p>
            <a:fld id="{E1FE4B7F-AEE0-F64D-BFFF-7F0E7A4BFF27}" type="slidenum">
              <a:rPr lang="en-US" smtClean="0"/>
              <a:t>13</a:t>
            </a:fld>
            <a:endParaRPr lang="en-US"/>
          </a:p>
        </p:txBody>
      </p:sp>
    </p:spTree>
    <p:extLst>
      <p:ext uri="{BB962C8B-B14F-4D97-AF65-F5344CB8AC3E}">
        <p14:creationId xmlns:p14="http://schemas.microsoft.com/office/powerpoint/2010/main" val="225751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formalize this using a game based definition:</a:t>
            </a:r>
          </a:p>
          <a:p>
            <a:r>
              <a:rPr lang="en-US" dirty="0"/>
              <a:t>We have the </a:t>
            </a:r>
            <a:r>
              <a:rPr lang="en-US" dirty="0" err="1"/>
              <a:t>Chal</a:t>
            </a:r>
            <a:r>
              <a:rPr lang="en-US" dirty="0"/>
              <a:t> on the left and the Adv on the right. The game starts with the Adv sending n, the number of parties and t, the threshold to the challenger. Then, the challenger runs the </a:t>
            </a:r>
            <a:r>
              <a:rPr lang="en-US" dirty="0" err="1"/>
              <a:t>KeyGen</a:t>
            </a:r>
            <a:r>
              <a:rPr lang="en-US" dirty="0"/>
              <a:t> algorithm to sample a public key pk, combining key </a:t>
            </a:r>
            <a:r>
              <a:rPr lang="en-US" dirty="0" err="1"/>
              <a:t>pkc</a:t>
            </a:r>
            <a:r>
              <a:rPr lang="en-US" dirty="0"/>
              <a:t>, the tracing key </a:t>
            </a:r>
            <a:r>
              <a:rPr lang="en-US" dirty="0" err="1"/>
              <a:t>tk</a:t>
            </a:r>
            <a:r>
              <a:rPr lang="en-US" dirty="0"/>
              <a:t> along with the secret keys of all parties from 1 to n.</a:t>
            </a:r>
          </a:p>
          <a:p>
            <a:r>
              <a:rPr lang="en-US" dirty="0"/>
              <a:t>It then sends the keys pk, </a:t>
            </a:r>
            <a:r>
              <a:rPr lang="en-US" dirty="0" err="1"/>
              <a:t>pkc</a:t>
            </a:r>
            <a:r>
              <a:rPr lang="en-US" dirty="0"/>
              <a:t> to the Adv.</a:t>
            </a:r>
          </a:p>
          <a:p>
            <a:r>
              <a:rPr lang="en-US" dirty="0"/>
              <a:t>Next, the adv sends a set J of all the parties it wants to corrupt. The challenger returns the secret keys ski of all I in J, to the adv. </a:t>
            </a:r>
          </a:p>
          <a:p>
            <a:r>
              <a:rPr lang="en-US" dirty="0"/>
              <a:t>After this, the adv outputs a decoder algorithm. the challenger then runs the trace algorithm on this decoder to get a set J’.</a:t>
            </a:r>
          </a:p>
          <a:p>
            <a:r>
              <a:rPr lang="en-US" dirty="0"/>
              <a:t>We say that the adv wins if either the we accuse an honest party i.e. J’ is not a subset of J, or if the decoder works but no traitor was found.</a:t>
            </a:r>
          </a:p>
          <a:p>
            <a:r>
              <a:rPr lang="en-US" dirty="0"/>
              <a:t>Here, we say that the decoder works if it can learn any meaningful information about the encrypted key.</a:t>
            </a:r>
          </a:p>
          <a:p>
            <a:r>
              <a:rPr lang="en-US" dirty="0"/>
              <a:t>We formalize this with an experiment where we first run Encapsulate to get a key and its ciphertext, and we sample a random key k1, </a:t>
            </a:r>
          </a:p>
          <a:p>
            <a:r>
              <a:rPr lang="en-US" dirty="0"/>
              <a:t>then we give this ciphertext to the decoder, and we either give it the correct key k0 or the random key k1. and we say that the decoder works if it can distinguish whether we gave it the right key or not, with non negligible probability. So the adv wins if the decoder works by this definition, but we don’t find any traitor.</a:t>
            </a:r>
          </a:p>
          <a:p>
            <a:r>
              <a:rPr lang="en-US" dirty="0"/>
              <a:t>Note here that we're considering a really strong adversary here: the decoder box that gives us doesn't need to decrypt, it just needs to distinguish between a random and the correct key.</a:t>
            </a:r>
          </a:p>
        </p:txBody>
      </p:sp>
      <p:sp>
        <p:nvSpPr>
          <p:cNvPr id="4" name="Slide Number Placeholder 3"/>
          <p:cNvSpPr>
            <a:spLocks noGrp="1"/>
          </p:cNvSpPr>
          <p:nvPr>
            <p:ph type="sldNum" sz="quarter" idx="5"/>
          </p:nvPr>
        </p:nvSpPr>
        <p:spPr/>
        <p:txBody>
          <a:bodyPr/>
          <a:lstStyle/>
          <a:p>
            <a:fld id="{E1FE4B7F-AEE0-F64D-BFFF-7F0E7A4BFF27}" type="slidenum">
              <a:rPr lang="en-US" smtClean="0"/>
              <a:t>14</a:t>
            </a:fld>
            <a:endParaRPr lang="en-US"/>
          </a:p>
        </p:txBody>
      </p:sp>
    </p:spTree>
    <p:extLst>
      <p:ext uri="{BB962C8B-B14F-4D97-AF65-F5344CB8AC3E}">
        <p14:creationId xmlns:p14="http://schemas.microsoft.com/office/powerpoint/2010/main" val="354619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TTT-KEM scheme is secure if no efficient adv can win this game with non </a:t>
            </a:r>
            <a:r>
              <a:rPr lang="en-US" dirty="0" err="1"/>
              <a:t>negl</a:t>
            </a:r>
            <a:r>
              <a:rPr lang="en-US" dirty="0"/>
              <a:t> probability.</a:t>
            </a:r>
          </a:p>
        </p:txBody>
      </p:sp>
      <p:sp>
        <p:nvSpPr>
          <p:cNvPr id="4" name="Slide Number Placeholder 3"/>
          <p:cNvSpPr>
            <a:spLocks noGrp="1"/>
          </p:cNvSpPr>
          <p:nvPr>
            <p:ph type="sldNum" sz="quarter" idx="5"/>
          </p:nvPr>
        </p:nvSpPr>
        <p:spPr/>
        <p:txBody>
          <a:bodyPr/>
          <a:lstStyle/>
          <a:p>
            <a:fld id="{E1FE4B7F-AEE0-F64D-BFFF-7F0E7A4BFF27}" type="slidenum">
              <a:rPr lang="en-US" smtClean="0"/>
              <a:t>15</a:t>
            </a:fld>
            <a:endParaRPr lang="en-US"/>
          </a:p>
        </p:txBody>
      </p:sp>
    </p:spTree>
    <p:extLst>
      <p:ext uri="{BB962C8B-B14F-4D97-AF65-F5344CB8AC3E}">
        <p14:creationId xmlns:p14="http://schemas.microsoft.com/office/powerpoint/2010/main" val="286466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defined traitor tracing for threshold KEM, lets see how we can construct such a scheme. A natural starting point is to look at traitor tracing, which is a basically a special case of our TT for threshold KEM definition, with 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hopefully we can take a TT scheme and generalize it to the threshold setting. </a:t>
            </a:r>
          </a:p>
          <a:p>
            <a:r>
              <a:rPr lang="en-US" dirty="0"/>
              <a:t>Lets start with looking at traitor tracing in more detail: here every party can decrypt the ciphertext on its own. This was commonly used in the 90s in DVD players: so each player would have its own secret key, and then a DVD would have an encryption of a movie, and each DVD player can decrypt the movie using its secret key.</a:t>
            </a:r>
          </a:p>
        </p:txBody>
      </p:sp>
      <p:sp>
        <p:nvSpPr>
          <p:cNvPr id="4" name="Slide Number Placeholder 3"/>
          <p:cNvSpPr>
            <a:spLocks noGrp="1"/>
          </p:cNvSpPr>
          <p:nvPr>
            <p:ph type="sldNum" sz="quarter" idx="5"/>
          </p:nvPr>
        </p:nvSpPr>
        <p:spPr/>
        <p:txBody>
          <a:bodyPr/>
          <a:lstStyle/>
          <a:p>
            <a:fld id="{E1FE4B7F-AEE0-F64D-BFFF-7F0E7A4BFF27}" type="slidenum">
              <a:rPr lang="en-US" smtClean="0"/>
              <a:t>16</a:t>
            </a:fld>
            <a:endParaRPr lang="en-US"/>
          </a:p>
        </p:txBody>
      </p:sp>
    </p:spTree>
    <p:extLst>
      <p:ext uri="{BB962C8B-B14F-4D97-AF65-F5344CB8AC3E}">
        <p14:creationId xmlns:p14="http://schemas.microsoft.com/office/powerpoint/2010/main" val="278051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a bunch of DVD players, lets say players 1 and 2 could come together to make a pirate decoder D, that can decrypt movies.</a:t>
            </a:r>
          </a:p>
          <a:p>
            <a:r>
              <a:rPr lang="en-US" dirty="0"/>
              <a:t> and the goal of traitor tracing is to trace this decoder to </a:t>
            </a:r>
            <a:r>
              <a:rPr lang="en-US" dirty="0" err="1"/>
              <a:t>atleast</a:t>
            </a:r>
            <a:r>
              <a:rPr lang="en-US" dirty="0"/>
              <a:t> one party who manufactured it.</a:t>
            </a:r>
          </a:p>
        </p:txBody>
      </p:sp>
      <p:sp>
        <p:nvSpPr>
          <p:cNvPr id="4" name="Slide Number Placeholder 3"/>
          <p:cNvSpPr>
            <a:spLocks noGrp="1"/>
          </p:cNvSpPr>
          <p:nvPr>
            <p:ph type="sldNum" sz="quarter" idx="5"/>
          </p:nvPr>
        </p:nvSpPr>
        <p:spPr/>
        <p:txBody>
          <a:bodyPr/>
          <a:lstStyle/>
          <a:p>
            <a:fld id="{E1FE4B7F-AEE0-F64D-BFFF-7F0E7A4BFF27}" type="slidenum">
              <a:rPr lang="en-US" smtClean="0"/>
              <a:t>17</a:t>
            </a:fld>
            <a:endParaRPr lang="en-US"/>
          </a:p>
        </p:txBody>
      </p:sp>
    </p:spTree>
    <p:extLst>
      <p:ext uri="{BB962C8B-B14F-4D97-AF65-F5344CB8AC3E}">
        <p14:creationId xmlns:p14="http://schemas.microsoft.com/office/powerpoint/2010/main" val="2201254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lot of work on building traitor tracing for decryption, I’ll list a few works here, and this is not an exhaustive list. Note that I’m focusing on fully collusion resistant TT schemes, which means that we should be able to trace the decoder to </a:t>
            </a:r>
            <a:r>
              <a:rPr lang="en-US" dirty="0" err="1"/>
              <a:t>atleast</a:t>
            </a:r>
            <a:r>
              <a:rPr lang="en-US" dirty="0"/>
              <a:t> one traitor even if many parties collude.</a:t>
            </a:r>
          </a:p>
          <a:p>
            <a:r>
              <a:rPr lang="en-US" dirty="0"/>
              <a:t>One of the early works was by </a:t>
            </a:r>
            <a:r>
              <a:rPr lang="en-US" dirty="0" err="1"/>
              <a:t>boneh</a:t>
            </a:r>
            <a:r>
              <a:rPr lang="en-US" dirty="0"/>
              <a:t> and </a:t>
            </a:r>
            <a:r>
              <a:rPr lang="en-US" dirty="0" err="1"/>
              <a:t>naor</a:t>
            </a:r>
            <a:r>
              <a:rPr lang="en-US" dirty="0"/>
              <a:t> in 2008, which gave a combinatorial scheme, with constant size CT and public key and secret keys polynomial in n.</a:t>
            </a:r>
          </a:p>
          <a:p>
            <a:r>
              <a:rPr lang="en-US" dirty="0"/>
              <a:t>There has been a lot of work on building TT from pairings, including BSW06, </a:t>
            </a:r>
            <a:r>
              <a:rPr lang="en-US" dirty="0" err="1"/>
              <a:t>Zhandry</a:t>
            </a:r>
            <a:r>
              <a:rPr lang="en-US" dirty="0"/>
              <a:t> in 2020 and Wee at </a:t>
            </a:r>
            <a:r>
              <a:rPr lang="en-US" dirty="0" err="1"/>
              <a:t>el</a:t>
            </a:r>
            <a:r>
              <a:rPr lang="en-US" dirty="0"/>
              <a:t> in 23 – the latest work achieves constant size secret key and both CT and public key </a:t>
            </a:r>
            <a:r>
              <a:rPr lang="en-US" dirty="0" err="1"/>
              <a:t>cuberoot</a:t>
            </a:r>
            <a:r>
              <a:rPr lang="en-US" dirty="0"/>
              <a:t> of n.</a:t>
            </a:r>
          </a:p>
          <a:p>
            <a:r>
              <a:rPr lang="en-US" dirty="0" err="1"/>
              <a:t>Boneh</a:t>
            </a:r>
            <a:r>
              <a:rPr lang="en-US" dirty="0"/>
              <a:t> and </a:t>
            </a:r>
            <a:r>
              <a:rPr lang="en-US" dirty="0" err="1"/>
              <a:t>Zhandry</a:t>
            </a:r>
            <a:r>
              <a:rPr lang="en-US" dirty="0"/>
              <a:t> proposed a TT scheme based on </a:t>
            </a:r>
            <a:r>
              <a:rPr lang="en-US" dirty="0" err="1"/>
              <a:t>iO</a:t>
            </a:r>
            <a:r>
              <a:rPr lang="en-US" dirty="0"/>
              <a:t> in 2014, which has polylog parameters. More recently, Goyal et al proposed a lattice based scheme, which also achieves polylog parameters.</a:t>
            </a:r>
          </a:p>
          <a:p>
            <a:r>
              <a:rPr lang="en-US" dirty="0"/>
              <a:t>Note that there is no prior work on traitor tracing for threshold decryption.</a:t>
            </a:r>
          </a:p>
        </p:txBody>
      </p:sp>
      <p:sp>
        <p:nvSpPr>
          <p:cNvPr id="4" name="Slide Number Placeholder 3"/>
          <p:cNvSpPr>
            <a:spLocks noGrp="1"/>
          </p:cNvSpPr>
          <p:nvPr>
            <p:ph type="sldNum" sz="quarter" idx="5"/>
          </p:nvPr>
        </p:nvSpPr>
        <p:spPr/>
        <p:txBody>
          <a:bodyPr/>
          <a:lstStyle/>
          <a:p>
            <a:fld id="{E1FE4B7F-AEE0-F64D-BFFF-7F0E7A4BFF27}" type="slidenum">
              <a:rPr lang="en-US" smtClean="0"/>
              <a:t>18</a:t>
            </a:fld>
            <a:endParaRPr lang="en-US"/>
          </a:p>
        </p:txBody>
      </p:sp>
    </p:spTree>
    <p:extLst>
      <p:ext uri="{BB962C8B-B14F-4D97-AF65-F5344CB8AC3E}">
        <p14:creationId xmlns:p14="http://schemas.microsoft.com/office/powerpoint/2010/main" val="168757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construct TT for </a:t>
            </a:r>
            <a:r>
              <a:rPr lang="en-US" dirty="0" err="1"/>
              <a:t>thrteshold</a:t>
            </a:r>
            <a:r>
              <a:rPr lang="en-US" dirty="0"/>
              <a:t> </a:t>
            </a:r>
            <a:r>
              <a:rPr lang="en-US" dirty="0" err="1"/>
              <a:t>kem</a:t>
            </a:r>
            <a:r>
              <a:rPr lang="en-US" dirty="0"/>
              <a:t>, at a high level, we would like to adapt these TT schemes to the threshold setting. in our work, we </a:t>
            </a:r>
            <a:r>
              <a:rPr lang="en-US" dirty="0" err="1"/>
              <a:t>thresholdize</a:t>
            </a:r>
            <a:r>
              <a:rPr lang="en-US" dirty="0"/>
              <a:t> the BN08 combinatorial scheme. and there's a lot of work to be done in </a:t>
            </a:r>
            <a:r>
              <a:rPr lang="en-US" dirty="0" err="1"/>
              <a:t>thresholdizing</a:t>
            </a:r>
            <a:r>
              <a:rPr lang="en-US" dirty="0"/>
              <a:t> all the other TT schemes, and this might require new ideas.</a:t>
            </a:r>
          </a:p>
        </p:txBody>
      </p:sp>
      <p:sp>
        <p:nvSpPr>
          <p:cNvPr id="4" name="Slide Number Placeholder 3"/>
          <p:cNvSpPr>
            <a:spLocks noGrp="1"/>
          </p:cNvSpPr>
          <p:nvPr>
            <p:ph type="sldNum" sz="quarter" idx="5"/>
          </p:nvPr>
        </p:nvSpPr>
        <p:spPr/>
        <p:txBody>
          <a:bodyPr/>
          <a:lstStyle/>
          <a:p>
            <a:fld id="{E1FE4B7F-AEE0-F64D-BFFF-7F0E7A4BFF27}" type="slidenum">
              <a:rPr lang="en-US" smtClean="0"/>
              <a:t>19</a:t>
            </a:fld>
            <a:endParaRPr lang="en-US"/>
          </a:p>
        </p:txBody>
      </p:sp>
    </p:spTree>
    <p:extLst>
      <p:ext uri="{BB962C8B-B14F-4D97-AF65-F5344CB8AC3E}">
        <p14:creationId xmlns:p14="http://schemas.microsoft.com/office/powerpoint/2010/main" val="334761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defining threshold decryption. It basically allows us to distribute the decryption key among a bunch of parties, so that we need at least t parties to decrypt.</a:t>
            </a:r>
          </a:p>
          <a:p>
            <a:r>
              <a:rPr lang="en-US" dirty="0"/>
              <a:t>For the example of 3 parties and a threshold of 2:</a:t>
            </a:r>
          </a:p>
          <a:p>
            <a:r>
              <a:rPr lang="en-US" dirty="0"/>
              <a:t>We first run the keygen function, which outputs a public key pk, a combining key </a:t>
            </a:r>
            <a:r>
              <a:rPr lang="en-US" dirty="0" err="1"/>
              <a:t>pkc</a:t>
            </a:r>
            <a:r>
              <a:rPr lang="en-US" dirty="0"/>
              <a:t> and a secret key share for each party.</a:t>
            </a:r>
          </a:p>
          <a:p>
            <a:r>
              <a:rPr lang="en-US" dirty="0"/>
              <a:t>Anyone can encrypt a msg using the public key to get a ciphertext c.</a:t>
            </a:r>
          </a:p>
          <a:p>
            <a:r>
              <a:rPr lang="en-US" dirty="0"/>
              <a:t>And this ciphertext can be decrypted by any t parties. So, lets say Alice and Charlie run the Decrypt function to get decryption shares d1 and d3, These shares can then be combined to get the message.</a:t>
            </a:r>
          </a:p>
        </p:txBody>
      </p:sp>
      <p:sp>
        <p:nvSpPr>
          <p:cNvPr id="4" name="Slide Number Placeholder 3"/>
          <p:cNvSpPr>
            <a:spLocks noGrp="1"/>
          </p:cNvSpPr>
          <p:nvPr>
            <p:ph type="sldNum" sz="quarter" idx="5"/>
          </p:nvPr>
        </p:nvSpPr>
        <p:spPr/>
        <p:txBody>
          <a:bodyPr/>
          <a:lstStyle/>
          <a:p>
            <a:fld id="{E1FE4B7F-AEE0-F64D-BFFF-7F0E7A4BFF27}" type="slidenum">
              <a:rPr lang="en-US" smtClean="0"/>
              <a:t>2</a:t>
            </a:fld>
            <a:endParaRPr lang="en-US"/>
          </a:p>
        </p:txBody>
      </p:sp>
    </p:spTree>
    <p:extLst>
      <p:ext uri="{BB962C8B-B14F-4D97-AF65-F5344CB8AC3E}">
        <p14:creationId xmlns:p14="http://schemas.microsoft.com/office/powerpoint/2010/main" val="275420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here are the results from our work:</a:t>
            </a:r>
          </a:p>
          <a:p>
            <a:r>
              <a:rPr lang="en-US" dirty="0"/>
              <a:t>We give three constructions for TT for threshold KEM, by adapting the </a:t>
            </a:r>
            <a:r>
              <a:rPr lang="en-US" dirty="0" err="1"/>
              <a:t>boneh</a:t>
            </a:r>
            <a:r>
              <a:rPr lang="en-US" dirty="0"/>
              <a:t> </a:t>
            </a:r>
            <a:r>
              <a:rPr lang="en-US" dirty="0" err="1"/>
              <a:t>naor</a:t>
            </a:r>
            <a:r>
              <a:rPr lang="en-US" dirty="0"/>
              <a:t> scheme to the threshold setting.</a:t>
            </a:r>
          </a:p>
          <a:p>
            <a:r>
              <a:rPr lang="en-US" dirty="0"/>
              <a:t>Our first one is a generic construction, which uses a threshold KEM (key encapsulation mechanism) as the building block, but has large ciphertext and public keys. The 2</a:t>
            </a:r>
            <a:r>
              <a:rPr lang="en-US" baseline="30000" dirty="0"/>
              <a:t>nd</a:t>
            </a:r>
            <a:r>
              <a:rPr lang="en-US" dirty="0"/>
              <a:t> one is DDH-based, which has a short CT but n^2 public key.</a:t>
            </a:r>
          </a:p>
          <a:p>
            <a:r>
              <a:rPr lang="en-US" dirty="0"/>
              <a:t>Our 3</a:t>
            </a:r>
            <a:r>
              <a:rPr lang="en-US" baseline="30000" dirty="0"/>
              <a:t>rd</a:t>
            </a:r>
            <a:r>
              <a:rPr lang="en-US" dirty="0"/>
              <a:t> construction is pairings-based, has short CT and public keys, and relies on a DDH like assumption and also a decisional BDH like assumption.</a:t>
            </a:r>
          </a:p>
        </p:txBody>
      </p:sp>
      <p:sp>
        <p:nvSpPr>
          <p:cNvPr id="4" name="Slide Number Placeholder 3"/>
          <p:cNvSpPr>
            <a:spLocks noGrp="1"/>
          </p:cNvSpPr>
          <p:nvPr>
            <p:ph type="sldNum" sz="quarter" idx="5"/>
          </p:nvPr>
        </p:nvSpPr>
        <p:spPr/>
        <p:txBody>
          <a:bodyPr/>
          <a:lstStyle/>
          <a:p>
            <a:fld id="{E1FE4B7F-AEE0-F64D-BFFF-7F0E7A4BFF27}" type="slidenum">
              <a:rPr lang="en-US" smtClean="0"/>
              <a:t>20</a:t>
            </a:fld>
            <a:endParaRPr lang="en-US"/>
          </a:p>
        </p:txBody>
      </p:sp>
    </p:spTree>
    <p:extLst>
      <p:ext uri="{BB962C8B-B14F-4D97-AF65-F5344CB8AC3E}">
        <p14:creationId xmlns:p14="http://schemas.microsoft.com/office/powerpoint/2010/main" val="222411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describing our constructions, let us first review the BN traitor tracing scheme, which forms the basis for all our constructions. so the BN scheme has 2 building blocks, the first one is a collusion resistant Fingerprinting code, and the 2nd one is any public key encryption scheme. </a:t>
            </a:r>
          </a:p>
          <a:p>
            <a:r>
              <a:rPr lang="en-US" dirty="0"/>
              <a:t>I'll now start with explaining what Fingerprinting codes are:</a:t>
            </a:r>
          </a:p>
        </p:txBody>
      </p:sp>
      <p:sp>
        <p:nvSpPr>
          <p:cNvPr id="4" name="Slide Number Placeholder 3"/>
          <p:cNvSpPr>
            <a:spLocks noGrp="1"/>
          </p:cNvSpPr>
          <p:nvPr>
            <p:ph type="sldNum" sz="quarter" idx="5"/>
          </p:nvPr>
        </p:nvSpPr>
        <p:spPr/>
        <p:txBody>
          <a:bodyPr/>
          <a:lstStyle/>
          <a:p>
            <a:fld id="{E1FE4B7F-AEE0-F64D-BFFF-7F0E7A4BFF27}" type="slidenum">
              <a:rPr lang="en-US" smtClean="0"/>
              <a:t>21</a:t>
            </a:fld>
            <a:endParaRPr lang="en-US"/>
          </a:p>
        </p:txBody>
      </p:sp>
    </p:spTree>
    <p:extLst>
      <p:ext uri="{BB962C8B-B14F-4D97-AF65-F5344CB8AC3E}">
        <p14:creationId xmlns:p14="http://schemas.microsoft.com/office/powerpoint/2010/main" val="245237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some notation before </a:t>
            </a:r>
            <a:r>
              <a:rPr lang="en-US" dirty="0" err="1"/>
              <a:t>i</a:t>
            </a:r>
            <a:r>
              <a:rPr lang="en-US" dirty="0"/>
              <a:t> define Fingerprinting codes:</a:t>
            </a:r>
          </a:p>
          <a:p>
            <a:r>
              <a:rPr lang="en-US" dirty="0"/>
              <a:t>A word is defined as a binary string of length l</a:t>
            </a:r>
          </a:p>
          <a:p>
            <a:r>
              <a:rPr lang="en-US" dirty="0"/>
              <a:t>For a set of words W, a word w* is feasible for W if for all positions </a:t>
            </a:r>
            <a:r>
              <a:rPr lang="en-US" dirty="0" err="1"/>
              <a:t>i</a:t>
            </a:r>
            <a:r>
              <a:rPr lang="en-US" dirty="0"/>
              <a:t> in l, there exists some word </a:t>
            </a:r>
            <a:r>
              <a:rPr lang="en-US" dirty="0" err="1"/>
              <a:t>wj</a:t>
            </a:r>
            <a:r>
              <a:rPr lang="en-US" dirty="0"/>
              <a:t> in the set W, such that w* matches with </a:t>
            </a:r>
            <a:r>
              <a:rPr lang="en-US" dirty="0" err="1"/>
              <a:t>wj</a:t>
            </a:r>
            <a:r>
              <a:rPr lang="en-US" dirty="0"/>
              <a:t> at this position.</a:t>
            </a:r>
          </a:p>
        </p:txBody>
      </p:sp>
      <p:sp>
        <p:nvSpPr>
          <p:cNvPr id="4" name="Slide Number Placeholder 3"/>
          <p:cNvSpPr>
            <a:spLocks noGrp="1"/>
          </p:cNvSpPr>
          <p:nvPr>
            <p:ph type="sldNum" sz="quarter" idx="5"/>
          </p:nvPr>
        </p:nvSpPr>
        <p:spPr/>
        <p:txBody>
          <a:bodyPr/>
          <a:lstStyle/>
          <a:p>
            <a:fld id="{E1FE4B7F-AEE0-F64D-BFFF-7F0E7A4BFF27}" type="slidenum">
              <a:rPr lang="en-US" smtClean="0"/>
              <a:t>22</a:t>
            </a:fld>
            <a:endParaRPr lang="en-US"/>
          </a:p>
        </p:txBody>
      </p:sp>
    </p:spTree>
    <p:extLst>
      <p:ext uri="{BB962C8B-B14F-4D97-AF65-F5344CB8AC3E}">
        <p14:creationId xmlns:p14="http://schemas.microsoft.com/office/powerpoint/2010/main" val="150008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denote the feasible set for a set of words W as F(W), and this is the set of all words that are feasible for W. for example, consider l = 4 and a set W that has 2 words, 0011 and 1001. then, the feasible set F(W) would be as follows:</a:t>
            </a:r>
          </a:p>
          <a:p>
            <a:r>
              <a:rPr lang="en-US" dirty="0"/>
              <a:t>At the first position, a feasible word could have either of 0,1 since the first word in W has 0 and the second has 1. at the 2</a:t>
            </a:r>
            <a:r>
              <a:rPr lang="en-US" baseline="30000" dirty="0"/>
              <a:t>nd</a:t>
            </a:r>
            <a:r>
              <a:rPr lang="en-US" dirty="0"/>
              <a:t> position, both words in W have a 0, so any feasible word must also have a 0 at the 2</a:t>
            </a:r>
            <a:r>
              <a:rPr lang="en-US" baseline="30000" dirty="0"/>
              <a:t>nd</a:t>
            </a:r>
            <a:r>
              <a:rPr lang="en-US" dirty="0"/>
              <a:t> position. Similarly, at the 3rd position, it could be either 0 or 1, and at 4</a:t>
            </a:r>
            <a:r>
              <a:rPr lang="en-US" baseline="30000" dirty="0"/>
              <a:t>th</a:t>
            </a:r>
            <a:r>
              <a:rPr lang="en-US" dirty="0"/>
              <a:t> position, the feasible words must be 1.</a:t>
            </a:r>
          </a:p>
          <a:p>
            <a:r>
              <a:rPr lang="en-US" dirty="0"/>
              <a:t>This gives us a total of 4 feasible words: 0001, 0011, 1001 and 1011. </a:t>
            </a:r>
          </a:p>
        </p:txBody>
      </p:sp>
      <p:sp>
        <p:nvSpPr>
          <p:cNvPr id="4" name="Slide Number Placeholder 3"/>
          <p:cNvSpPr>
            <a:spLocks noGrp="1"/>
          </p:cNvSpPr>
          <p:nvPr>
            <p:ph type="sldNum" sz="quarter" idx="5"/>
          </p:nvPr>
        </p:nvSpPr>
        <p:spPr/>
        <p:txBody>
          <a:bodyPr/>
          <a:lstStyle/>
          <a:p>
            <a:fld id="{E1FE4B7F-AEE0-F64D-BFFF-7F0E7A4BFF27}" type="slidenum">
              <a:rPr lang="en-US" smtClean="0"/>
              <a:t>23</a:t>
            </a:fld>
            <a:endParaRPr lang="en-US"/>
          </a:p>
        </p:txBody>
      </p:sp>
    </p:spTree>
    <p:extLst>
      <p:ext uri="{BB962C8B-B14F-4D97-AF65-F5344CB8AC3E}">
        <p14:creationId xmlns:p14="http://schemas.microsoft.com/office/powerpoint/2010/main" val="2780202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notation, we can now define a fingerprinting code:</a:t>
            </a:r>
          </a:p>
          <a:p>
            <a:r>
              <a:rPr lang="en-US" dirty="0"/>
              <a:t>a FC has two algorithms, </a:t>
            </a:r>
            <a:r>
              <a:rPr lang="en-US" dirty="0" err="1"/>
              <a:t>FCGen</a:t>
            </a:r>
            <a:r>
              <a:rPr lang="en-US" dirty="0"/>
              <a:t> which takes n as input, and outputs a set of n words </a:t>
            </a:r>
            <a:r>
              <a:rPr lang="en-US" dirty="0" err="1"/>
              <a:t>alongwith</a:t>
            </a:r>
            <a:r>
              <a:rPr lang="en-US" dirty="0"/>
              <a:t> a tracing key tk.</a:t>
            </a:r>
          </a:p>
          <a:p>
            <a:r>
              <a:rPr lang="en-US" dirty="0"/>
              <a:t>The 2nd algo is </a:t>
            </a:r>
            <a:r>
              <a:rPr lang="en-US" dirty="0" err="1"/>
              <a:t>FCTrace</a:t>
            </a:r>
            <a:r>
              <a:rPr lang="en-US" dirty="0"/>
              <a:t>, which, given a word w* and the tracing key </a:t>
            </a:r>
            <a:r>
              <a:rPr lang="en-US" dirty="0" err="1"/>
              <a:t>tk</a:t>
            </a:r>
            <a:r>
              <a:rPr lang="en-US" dirty="0"/>
              <a:t>, outputs a subset of words 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best known constructions for fingerprinting codes have word length in the order of n^2. So we have n words, each of which are pretty long: of length n^2.</a:t>
            </a:r>
          </a:p>
          <a:p>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24</a:t>
            </a:fld>
            <a:endParaRPr lang="en-US"/>
          </a:p>
        </p:txBody>
      </p:sp>
    </p:spTree>
    <p:extLst>
      <p:ext uri="{BB962C8B-B14F-4D97-AF65-F5344CB8AC3E}">
        <p14:creationId xmlns:p14="http://schemas.microsoft.com/office/powerpoint/2010/main" val="332477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informally, a FC is secure if for any adversary A that has a subset of words W, and outputs a word w* that is in the feasible set of W, then, </a:t>
            </a:r>
            <a:r>
              <a:rPr lang="en-US" dirty="0" err="1"/>
              <a:t>FCTrace</a:t>
            </a:r>
            <a:r>
              <a:rPr lang="en-US" dirty="0"/>
              <a:t> should be able to trace this word back to </a:t>
            </a:r>
            <a:r>
              <a:rPr lang="en-US" dirty="0" err="1"/>
              <a:t>atleast</a:t>
            </a:r>
            <a:r>
              <a:rPr lang="en-US" dirty="0"/>
              <a:t> one word in W. </a:t>
            </a:r>
          </a:p>
          <a:p>
            <a:endParaRPr lang="en-US" dirty="0"/>
          </a:p>
          <a:p>
            <a:r>
              <a:rPr lang="en-US" dirty="0"/>
              <a:t>A corollary of the security of FC, is that for any subset of words W, for many positions j in l, either all words in W have a 0 at position j, or, all words have a 1 at position j. We will rely on this corollary for traitor tracing.</a:t>
            </a:r>
          </a:p>
        </p:txBody>
      </p:sp>
      <p:sp>
        <p:nvSpPr>
          <p:cNvPr id="4" name="Slide Number Placeholder 3"/>
          <p:cNvSpPr>
            <a:spLocks noGrp="1"/>
          </p:cNvSpPr>
          <p:nvPr>
            <p:ph type="sldNum" sz="quarter" idx="5"/>
          </p:nvPr>
        </p:nvSpPr>
        <p:spPr/>
        <p:txBody>
          <a:bodyPr/>
          <a:lstStyle/>
          <a:p>
            <a:fld id="{E1FE4B7F-AEE0-F64D-BFFF-7F0E7A4BFF27}" type="slidenum">
              <a:rPr lang="en-US" smtClean="0"/>
              <a:t>25</a:t>
            </a:fld>
            <a:endParaRPr lang="en-US"/>
          </a:p>
        </p:txBody>
      </p:sp>
    </p:spTree>
    <p:extLst>
      <p:ext uri="{BB962C8B-B14F-4D97-AF65-F5344CB8AC3E}">
        <p14:creationId xmlns:p14="http://schemas.microsoft.com/office/powerpoint/2010/main" val="2162387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we're ready to define the BN traitor tracing scheme: it relies on a Finger. code C, and an encryption scheme E.</a:t>
            </a:r>
          </a:p>
        </p:txBody>
      </p:sp>
      <p:sp>
        <p:nvSpPr>
          <p:cNvPr id="4" name="Slide Number Placeholder 3"/>
          <p:cNvSpPr>
            <a:spLocks noGrp="1"/>
          </p:cNvSpPr>
          <p:nvPr>
            <p:ph type="sldNum" sz="quarter" idx="5"/>
          </p:nvPr>
        </p:nvSpPr>
        <p:spPr/>
        <p:txBody>
          <a:bodyPr/>
          <a:lstStyle/>
          <a:p>
            <a:fld id="{E1FE4B7F-AEE0-F64D-BFFF-7F0E7A4BFF27}" type="slidenum">
              <a:rPr lang="en-US" smtClean="0"/>
              <a:t>26</a:t>
            </a:fld>
            <a:endParaRPr lang="en-US"/>
          </a:p>
        </p:txBody>
      </p:sp>
    </p:spTree>
    <p:extLst>
      <p:ext uri="{BB962C8B-B14F-4D97-AF65-F5344CB8AC3E}">
        <p14:creationId xmlns:p14="http://schemas.microsoft.com/office/powerpoint/2010/main" val="2894759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a:t>
            </a:r>
            <a:r>
              <a:rPr lang="en-US" dirty="0" err="1"/>
              <a:t>KeyGen</a:t>
            </a:r>
            <a:r>
              <a:rPr lang="en-US" dirty="0"/>
              <a:t> </a:t>
            </a:r>
            <a:r>
              <a:rPr lang="en-US" dirty="0" err="1"/>
              <a:t>func</a:t>
            </a:r>
            <a:r>
              <a:rPr lang="en-US" dirty="0"/>
              <a:t>: first, we run </a:t>
            </a:r>
            <a:r>
              <a:rPr lang="en-US" dirty="0" err="1"/>
              <a:t>FCGen</a:t>
            </a:r>
            <a:r>
              <a:rPr lang="en-US" dirty="0"/>
              <a:t> for the Fingerprint code, to get a tracing key and a list of n words.</a:t>
            </a:r>
          </a:p>
          <a:p>
            <a:r>
              <a:rPr lang="en-US" dirty="0"/>
              <a:t>Then, we sample 2l independent key pairs for the encryption scheme. so for each position j in l, we will have a left key and a right key</a:t>
            </a:r>
          </a:p>
          <a:p>
            <a:r>
              <a:rPr lang="en-US" dirty="0"/>
              <a:t>the public key then includes all 2l public keys.</a:t>
            </a:r>
          </a:p>
          <a:p>
            <a:r>
              <a:rPr lang="en-US" dirty="0"/>
              <a:t>Here note the public key size would be polynomial in n, but it can be made constant size by using an Identity Based Encryption instead of a PKE.</a:t>
            </a:r>
          </a:p>
        </p:txBody>
      </p:sp>
      <p:sp>
        <p:nvSpPr>
          <p:cNvPr id="4" name="Slide Number Placeholder 3"/>
          <p:cNvSpPr>
            <a:spLocks noGrp="1"/>
          </p:cNvSpPr>
          <p:nvPr>
            <p:ph type="sldNum" sz="quarter" idx="5"/>
          </p:nvPr>
        </p:nvSpPr>
        <p:spPr/>
        <p:txBody>
          <a:bodyPr/>
          <a:lstStyle/>
          <a:p>
            <a:fld id="{E1FE4B7F-AEE0-F64D-BFFF-7F0E7A4BFF27}" type="slidenum">
              <a:rPr lang="en-US" smtClean="0"/>
              <a:t>27</a:t>
            </a:fld>
            <a:endParaRPr lang="en-US"/>
          </a:p>
        </p:txBody>
      </p:sp>
    </p:spTree>
    <p:extLst>
      <p:ext uri="{BB962C8B-B14F-4D97-AF65-F5344CB8AC3E}">
        <p14:creationId xmlns:p14="http://schemas.microsoft.com/office/powerpoint/2010/main" val="283977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Party I’s secret key is assigned based on the </a:t>
            </a:r>
            <a:r>
              <a:rPr lang="en-US" dirty="0" err="1"/>
              <a:t>ith</a:t>
            </a:r>
            <a:r>
              <a:rPr lang="en-US" dirty="0"/>
              <a:t> word. For example, lets say </a:t>
            </a:r>
            <a:r>
              <a:rPr lang="en-US" dirty="0" err="1"/>
              <a:t>wi</a:t>
            </a:r>
            <a:r>
              <a:rPr lang="en-US" dirty="0"/>
              <a:t> starts with 01 and ends with a 1. then, we’ll start with position 1: </a:t>
            </a:r>
            <a:r>
              <a:rPr lang="en-US" dirty="0" err="1"/>
              <a:t>wi</a:t>
            </a:r>
            <a:r>
              <a:rPr lang="en-US" dirty="0"/>
              <a:t> is 0 at position 1, so we’ll pick the left secret key for position 1. then, for position j = 2, </a:t>
            </a:r>
            <a:r>
              <a:rPr lang="en-US" dirty="0" err="1"/>
              <a:t>wi</a:t>
            </a:r>
            <a:r>
              <a:rPr lang="en-US" dirty="0"/>
              <a:t> has a 1, so we’ll pick the right secret key, and so on, for position j = l, we’ll pick the right </a:t>
            </a:r>
            <a:r>
              <a:rPr lang="en-US" dirty="0" err="1"/>
              <a:t>sk</a:t>
            </a:r>
            <a:r>
              <a:rPr lang="en-US" dirty="0"/>
              <a:t> since </a:t>
            </a:r>
            <a:r>
              <a:rPr lang="en-US" dirty="0" err="1"/>
              <a:t>wi</a:t>
            </a:r>
            <a:r>
              <a:rPr lang="en-US" dirty="0"/>
              <a:t> ends with a 1. So, secret key for party I will be a tuple of l secret keys, sk10, sk21 and skl1. we’ll do a similar process for each party. The main thing to note here is that each party would end up with one key per position, either the left or the right key.</a:t>
            </a:r>
          </a:p>
        </p:txBody>
      </p:sp>
      <p:sp>
        <p:nvSpPr>
          <p:cNvPr id="4" name="Slide Number Placeholder 3"/>
          <p:cNvSpPr>
            <a:spLocks noGrp="1"/>
          </p:cNvSpPr>
          <p:nvPr>
            <p:ph type="sldNum" sz="quarter" idx="5"/>
          </p:nvPr>
        </p:nvSpPr>
        <p:spPr/>
        <p:txBody>
          <a:bodyPr/>
          <a:lstStyle/>
          <a:p>
            <a:fld id="{E1FE4B7F-AEE0-F64D-BFFF-7F0E7A4BFF27}" type="slidenum">
              <a:rPr lang="en-US" smtClean="0"/>
              <a:t>28</a:t>
            </a:fld>
            <a:endParaRPr lang="en-US"/>
          </a:p>
        </p:txBody>
      </p:sp>
    </p:spTree>
    <p:extLst>
      <p:ext uri="{BB962C8B-B14F-4D97-AF65-F5344CB8AC3E}">
        <p14:creationId xmlns:p14="http://schemas.microsoft.com/office/powerpoint/2010/main" val="3253945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see how encryption and decryption works: so we’ll sample a random position j in l, lets </a:t>
            </a:r>
            <a:r>
              <a:rPr lang="en-US" dirty="0" err="1"/>
              <a:t>sayj</a:t>
            </a:r>
            <a:r>
              <a:rPr lang="en-US" dirty="0"/>
              <a:t> is equal to l. then, we encrypt the msg with respect to both the public keys for this position. so the left ciphertext c0 will be enc </a:t>
            </a:r>
            <a:r>
              <a:rPr lang="en-US" dirty="0" err="1"/>
              <a:t>wrt</a:t>
            </a:r>
            <a:r>
              <a:rPr lang="en-US" dirty="0"/>
              <a:t> left public key, and similarly c1 is with respect to the right public key.</a:t>
            </a:r>
          </a:p>
          <a:p>
            <a:r>
              <a:rPr lang="en-US" dirty="0"/>
              <a:t>Any party can decrypt this using its key for position j. if a party has the left key, it can decrypt c0 and similarly decrypt c1 if it has the right key.</a:t>
            </a:r>
          </a:p>
        </p:txBody>
      </p:sp>
      <p:sp>
        <p:nvSpPr>
          <p:cNvPr id="4" name="Slide Number Placeholder 3"/>
          <p:cNvSpPr>
            <a:spLocks noGrp="1"/>
          </p:cNvSpPr>
          <p:nvPr>
            <p:ph type="sldNum" sz="quarter" idx="5"/>
          </p:nvPr>
        </p:nvSpPr>
        <p:spPr/>
        <p:txBody>
          <a:bodyPr/>
          <a:lstStyle/>
          <a:p>
            <a:fld id="{E1FE4B7F-AEE0-F64D-BFFF-7F0E7A4BFF27}" type="slidenum">
              <a:rPr lang="en-US" smtClean="0"/>
              <a:t>29</a:t>
            </a:fld>
            <a:endParaRPr lang="en-US"/>
          </a:p>
        </p:txBody>
      </p:sp>
    </p:spTree>
    <p:extLst>
      <p:ext uri="{BB962C8B-B14F-4D97-AF65-F5344CB8AC3E}">
        <p14:creationId xmlns:p14="http://schemas.microsoft.com/office/powerpoint/2010/main" val="202157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 decryption has a lot of applications, including sealed bid auctions, secret voting and encrypted </a:t>
            </a:r>
            <a:r>
              <a:rPr lang="en-US" dirty="0" err="1"/>
              <a:t>mempools</a:t>
            </a:r>
            <a:r>
              <a:rPr lang="en-US" dirty="0"/>
              <a:t> in blockchains</a:t>
            </a:r>
          </a:p>
        </p:txBody>
      </p:sp>
      <p:sp>
        <p:nvSpPr>
          <p:cNvPr id="4" name="Slide Number Placeholder 3"/>
          <p:cNvSpPr>
            <a:spLocks noGrp="1"/>
          </p:cNvSpPr>
          <p:nvPr>
            <p:ph type="sldNum" sz="quarter" idx="5"/>
          </p:nvPr>
        </p:nvSpPr>
        <p:spPr/>
        <p:txBody>
          <a:bodyPr/>
          <a:lstStyle/>
          <a:p>
            <a:fld id="{E1FE4B7F-AEE0-F64D-BFFF-7F0E7A4BFF27}" type="slidenum">
              <a:rPr lang="en-US" smtClean="0"/>
              <a:t>3</a:t>
            </a:fld>
            <a:endParaRPr lang="en-US"/>
          </a:p>
        </p:txBody>
      </p:sp>
    </p:spTree>
    <p:extLst>
      <p:ext uri="{BB962C8B-B14F-4D97-AF65-F5344CB8AC3E}">
        <p14:creationId xmlns:p14="http://schemas.microsoft.com/office/powerpoint/2010/main" val="110564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see how we can trace a decoder. lets say any set J of t parties come together to make a decoder D, lets say that J is the first t parties, then let W denote the words corresponding to these t parties, so W will be w1 to </a:t>
            </a:r>
            <a:r>
              <a:rPr lang="en-US" dirty="0" err="1"/>
              <a:t>wt</a:t>
            </a:r>
            <a:r>
              <a:rPr lang="en-US" dirty="0"/>
              <a:t> for our example. then, The tracing algorithm at a high level is going to be 2 steps: first, we will use the decoder D to derive a word w* that is made from W, or is in the feasible set of W,</a:t>
            </a:r>
          </a:p>
          <a:p>
            <a:r>
              <a:rPr lang="en-US" dirty="0"/>
              <a:t>second, we will simply run the </a:t>
            </a:r>
            <a:r>
              <a:rPr lang="en-US" dirty="0" err="1"/>
              <a:t>FCTrace</a:t>
            </a:r>
            <a:r>
              <a:rPr lang="en-US" dirty="0"/>
              <a:t> algorithm of the fingerprinting code, to trace to at least one party in J. We will now see how we can derive w* from the decoder, at a very high level:</a:t>
            </a:r>
          </a:p>
          <a:p>
            <a:r>
              <a:rPr lang="en-US" dirty="0"/>
              <a:t>Just to keep it simple, I will focus on a perfect decoder that can decrypt any ciphertext with non negligible probability.</a:t>
            </a:r>
          </a:p>
        </p:txBody>
      </p:sp>
      <p:sp>
        <p:nvSpPr>
          <p:cNvPr id="4" name="Slide Number Placeholder 3"/>
          <p:cNvSpPr>
            <a:spLocks noGrp="1"/>
          </p:cNvSpPr>
          <p:nvPr>
            <p:ph type="sldNum" sz="quarter" idx="5"/>
          </p:nvPr>
        </p:nvSpPr>
        <p:spPr/>
        <p:txBody>
          <a:bodyPr/>
          <a:lstStyle/>
          <a:p>
            <a:fld id="{E1FE4B7F-AEE0-F64D-BFFF-7F0E7A4BFF27}" type="slidenum">
              <a:rPr lang="en-US" smtClean="0"/>
              <a:t>30</a:t>
            </a:fld>
            <a:endParaRPr lang="en-US"/>
          </a:p>
        </p:txBody>
      </p:sp>
    </p:spTree>
    <p:extLst>
      <p:ext uri="{BB962C8B-B14F-4D97-AF65-F5344CB8AC3E}">
        <p14:creationId xmlns:p14="http://schemas.microsoft.com/office/powerpoint/2010/main" val="2269610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adv that corrupts a subset J of n, and outputs a decoder D.</a:t>
            </a:r>
          </a:p>
          <a:p>
            <a:r>
              <a:rPr lang="en-US" dirty="0"/>
              <a:t>then, A has secret keys corresponding to all words </a:t>
            </a:r>
            <a:r>
              <a:rPr lang="en-US" dirty="0" err="1"/>
              <a:t>wi</a:t>
            </a:r>
            <a:r>
              <a:rPr lang="en-US" dirty="0"/>
              <a:t> in the set W.</a:t>
            </a:r>
          </a:p>
          <a:p>
            <a:r>
              <a:rPr lang="en-US" dirty="0"/>
              <a:t>Then, by the security of the fingerprinting code, we have that, for many positions j in l, A will have exactly one key, we consider two cases:</a:t>
            </a:r>
          </a:p>
          <a:p>
            <a:pPr marL="228600" indent="-228600">
              <a:buAutoNum type="arabicPeriod"/>
            </a:pPr>
            <a:r>
              <a:rPr lang="en-US" dirty="0"/>
              <a:t>if all words in W are 0 at position j, then A only has the left key for this position, i.e. </a:t>
            </a:r>
            <a:r>
              <a:rPr lang="en-US" dirty="0" err="1"/>
              <a:t>sk</a:t>
            </a:r>
            <a:r>
              <a:rPr lang="en-US" dirty="0"/>
              <a:t> j,0</a:t>
            </a:r>
          </a:p>
          <a:p>
            <a:pPr marL="228600" indent="-228600">
              <a:buAutoNum type="arabicPeriod"/>
            </a:pPr>
            <a:r>
              <a:rPr lang="en-US" dirty="0"/>
              <a:t>Similarly, if all words in W are 1 at position j, then A only has the right key for this position, i.e. </a:t>
            </a:r>
            <a:r>
              <a:rPr lang="en-US" dirty="0" err="1"/>
              <a:t>sk</a:t>
            </a:r>
            <a:r>
              <a:rPr lang="en-US" dirty="0"/>
              <a:t> j,1. We will now exploit this observation.</a:t>
            </a:r>
          </a:p>
        </p:txBody>
      </p:sp>
      <p:sp>
        <p:nvSpPr>
          <p:cNvPr id="4" name="Slide Number Placeholder 3"/>
          <p:cNvSpPr>
            <a:spLocks noGrp="1"/>
          </p:cNvSpPr>
          <p:nvPr>
            <p:ph type="sldNum" sz="quarter" idx="5"/>
          </p:nvPr>
        </p:nvSpPr>
        <p:spPr/>
        <p:txBody>
          <a:bodyPr/>
          <a:lstStyle/>
          <a:p>
            <a:fld id="{E1FE4B7F-AEE0-F64D-BFFF-7F0E7A4BFF27}" type="slidenum">
              <a:rPr lang="en-US" smtClean="0"/>
              <a:t>31</a:t>
            </a:fld>
            <a:endParaRPr lang="en-US"/>
          </a:p>
        </p:txBody>
      </p:sp>
    </p:spTree>
    <p:extLst>
      <p:ext uri="{BB962C8B-B14F-4D97-AF65-F5344CB8AC3E}">
        <p14:creationId xmlns:p14="http://schemas.microsoft.com/office/powerpoint/2010/main" val="1400074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for any position j in l, we sample two </a:t>
            </a:r>
            <a:r>
              <a:rPr lang="en-US" dirty="0" err="1"/>
              <a:t>msgs</a:t>
            </a:r>
            <a:r>
              <a:rPr lang="en-US" dirty="0"/>
              <a:t> m and m’. Then we construct a ciphertext, where on the left side, we have c0, an encryption of m, but on the right side , we encrypt m’ : so the tuple c0, c1’ is an invalid ciphertext. </a:t>
            </a:r>
          </a:p>
          <a:p>
            <a:r>
              <a:rPr lang="en-US" dirty="0"/>
              <a:t>Then, we give this as input to the decoder. </a:t>
            </a:r>
          </a:p>
          <a:p>
            <a:r>
              <a:rPr lang="en-US" dirty="0"/>
              <a:t>So, In the first case, where the adv only has the left key for position j, this CT will look indistinguishable from an honest CT because of semantic security of the right side.</a:t>
            </a:r>
          </a:p>
          <a:p>
            <a:r>
              <a:rPr lang="en-US" dirty="0"/>
              <a:t>So the decoder will just decrypt the left ciphertext, and</a:t>
            </a:r>
          </a:p>
          <a:p>
            <a:r>
              <a:rPr lang="en-US" dirty="0"/>
              <a:t>and it wont even realize that this is an invalid ciphertext, so it’ll just output m.</a:t>
            </a:r>
          </a:p>
        </p:txBody>
      </p:sp>
      <p:sp>
        <p:nvSpPr>
          <p:cNvPr id="4" name="Slide Number Placeholder 3"/>
          <p:cNvSpPr>
            <a:spLocks noGrp="1"/>
          </p:cNvSpPr>
          <p:nvPr>
            <p:ph type="sldNum" sz="quarter" idx="5"/>
          </p:nvPr>
        </p:nvSpPr>
        <p:spPr/>
        <p:txBody>
          <a:bodyPr/>
          <a:lstStyle/>
          <a:p>
            <a:fld id="{E1FE4B7F-AEE0-F64D-BFFF-7F0E7A4BFF27}" type="slidenum">
              <a:rPr lang="en-US" smtClean="0"/>
              <a:t>32</a:t>
            </a:fld>
            <a:endParaRPr lang="en-US"/>
          </a:p>
        </p:txBody>
      </p:sp>
    </p:spTree>
    <p:extLst>
      <p:ext uri="{BB962C8B-B14F-4D97-AF65-F5344CB8AC3E}">
        <p14:creationId xmlns:p14="http://schemas.microsoft.com/office/powerpoint/2010/main" val="1945479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in the 2nd case, when all words in W are 1 at position j, the adv only has the right key. By semantic security of the left side, the adv wont </a:t>
            </a:r>
            <a:r>
              <a:rPr lang="en-US" dirty="0" err="1"/>
              <a:t>realise</a:t>
            </a:r>
            <a:r>
              <a:rPr lang="en-US" dirty="0"/>
              <a:t> that this ciphertext is invalid,</a:t>
            </a:r>
          </a:p>
          <a:p>
            <a:r>
              <a:rPr lang="en-US" dirty="0"/>
              <a:t>So the decoder will only decrypt the right side, and it’ll just output m’.</a:t>
            </a:r>
          </a:p>
          <a:p>
            <a:r>
              <a:rPr lang="en-US" dirty="0"/>
              <a:t> So there’s a clear difference in the decoder’s behavior in the 2 cases. </a:t>
            </a:r>
          </a:p>
          <a:p>
            <a:r>
              <a:rPr lang="en-US" dirty="0"/>
              <a:t>So what we do, is that we set w* at position j to be 0 if the decoder output m, and set it to 1 otherwise. So the </a:t>
            </a:r>
            <a:r>
              <a:rPr lang="en-US" dirty="0" err="1"/>
              <a:t>jth</a:t>
            </a:r>
            <a:r>
              <a:rPr lang="en-US" dirty="0"/>
              <a:t> bit of w* will match up with the </a:t>
            </a:r>
            <a:r>
              <a:rPr lang="en-US" dirty="0" err="1"/>
              <a:t>jth</a:t>
            </a:r>
            <a:r>
              <a:rPr lang="en-US" dirty="0"/>
              <a:t> bit of all words in W,</a:t>
            </a:r>
          </a:p>
          <a:p>
            <a:r>
              <a:rPr lang="en-US" dirty="0"/>
              <a:t>And This means that w* will indeed be in the feasible set of W, which is exactly what we wanted.</a:t>
            </a:r>
          </a:p>
        </p:txBody>
      </p:sp>
      <p:sp>
        <p:nvSpPr>
          <p:cNvPr id="4" name="Slide Number Placeholder 3"/>
          <p:cNvSpPr>
            <a:spLocks noGrp="1"/>
          </p:cNvSpPr>
          <p:nvPr>
            <p:ph type="sldNum" sz="quarter" idx="5"/>
          </p:nvPr>
        </p:nvSpPr>
        <p:spPr/>
        <p:txBody>
          <a:bodyPr/>
          <a:lstStyle/>
          <a:p>
            <a:fld id="{E1FE4B7F-AEE0-F64D-BFFF-7F0E7A4BFF27}" type="slidenum">
              <a:rPr lang="en-US" smtClean="0"/>
              <a:t>33</a:t>
            </a:fld>
            <a:endParaRPr lang="en-US"/>
          </a:p>
        </p:txBody>
      </p:sp>
    </p:spTree>
    <p:extLst>
      <p:ext uri="{BB962C8B-B14F-4D97-AF65-F5344CB8AC3E}">
        <p14:creationId xmlns:p14="http://schemas.microsoft.com/office/powerpoint/2010/main" val="2606299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seen how to derive a word w* using the box D. Now, we simply run the </a:t>
            </a:r>
            <a:r>
              <a:rPr lang="en-US" dirty="0" err="1"/>
              <a:t>FCTrace</a:t>
            </a:r>
            <a:r>
              <a:rPr lang="en-US" dirty="0"/>
              <a:t> algorithm of the fingerprinting codes, to find a traitor.</a:t>
            </a:r>
          </a:p>
        </p:txBody>
      </p:sp>
      <p:sp>
        <p:nvSpPr>
          <p:cNvPr id="4" name="Slide Number Placeholder 3"/>
          <p:cNvSpPr>
            <a:spLocks noGrp="1"/>
          </p:cNvSpPr>
          <p:nvPr>
            <p:ph type="sldNum" sz="quarter" idx="5"/>
          </p:nvPr>
        </p:nvSpPr>
        <p:spPr/>
        <p:txBody>
          <a:bodyPr/>
          <a:lstStyle/>
          <a:p>
            <a:fld id="{E1FE4B7F-AEE0-F64D-BFFF-7F0E7A4BFF27}" type="slidenum">
              <a:rPr lang="en-US" smtClean="0"/>
              <a:t>34</a:t>
            </a:fld>
            <a:endParaRPr lang="en-US"/>
          </a:p>
        </p:txBody>
      </p:sp>
    </p:spTree>
    <p:extLst>
      <p:ext uri="{BB962C8B-B14F-4D97-AF65-F5344CB8AC3E}">
        <p14:creationId xmlns:p14="http://schemas.microsoft.com/office/powerpoint/2010/main" val="2974916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 now want to </a:t>
            </a:r>
            <a:r>
              <a:rPr lang="en-US" dirty="0" err="1"/>
              <a:t>thresholdize</a:t>
            </a:r>
            <a:r>
              <a:rPr lang="en-US" dirty="0"/>
              <a:t> this BN technique. The most natural thing to do would be to simply replace the encryption scheme E with a threshold encryption scheme Et. Everything else remains the same, i.e. we generate 2 l independent key pairs for Et. We’ll use the same technique as before to assign secret keys, meaning that each party will have one key, either left or right, for each position j in l.</a:t>
            </a:r>
          </a:p>
        </p:txBody>
      </p:sp>
      <p:sp>
        <p:nvSpPr>
          <p:cNvPr id="4" name="Slide Number Placeholder 3"/>
          <p:cNvSpPr>
            <a:spLocks noGrp="1"/>
          </p:cNvSpPr>
          <p:nvPr>
            <p:ph type="sldNum" sz="quarter" idx="5"/>
          </p:nvPr>
        </p:nvSpPr>
        <p:spPr/>
        <p:txBody>
          <a:bodyPr/>
          <a:lstStyle/>
          <a:p>
            <a:fld id="{E1FE4B7F-AEE0-F64D-BFFF-7F0E7A4BFF27}" type="slidenum">
              <a:rPr lang="en-US" smtClean="0"/>
              <a:t>35</a:t>
            </a:fld>
            <a:endParaRPr lang="en-US"/>
          </a:p>
        </p:txBody>
      </p:sp>
    </p:spTree>
    <p:extLst>
      <p:ext uri="{BB962C8B-B14F-4D97-AF65-F5344CB8AC3E}">
        <p14:creationId xmlns:p14="http://schemas.microsoft.com/office/powerpoint/2010/main" val="1569760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encryption can work the same as before: we sample a random position j and encrypt the msg m with respect to both the left public key and the right public key for this position.</a:t>
            </a:r>
          </a:p>
        </p:txBody>
      </p:sp>
      <p:sp>
        <p:nvSpPr>
          <p:cNvPr id="4" name="Slide Number Placeholder 3"/>
          <p:cNvSpPr>
            <a:spLocks noGrp="1"/>
          </p:cNvSpPr>
          <p:nvPr>
            <p:ph type="sldNum" sz="quarter" idx="5"/>
          </p:nvPr>
        </p:nvSpPr>
        <p:spPr/>
        <p:txBody>
          <a:bodyPr/>
          <a:lstStyle/>
          <a:p>
            <a:fld id="{E1FE4B7F-AEE0-F64D-BFFF-7F0E7A4BFF27}" type="slidenum">
              <a:rPr lang="en-US" smtClean="0"/>
              <a:t>36</a:t>
            </a:fld>
            <a:endParaRPr lang="en-US"/>
          </a:p>
        </p:txBody>
      </p:sp>
    </p:spTree>
    <p:extLst>
      <p:ext uri="{BB962C8B-B14F-4D97-AF65-F5344CB8AC3E}">
        <p14:creationId xmlns:p14="http://schemas.microsoft.com/office/powerpoint/2010/main" val="1304005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problem in this scheme is that correctness breaks down! Notice that for any coalition J of size t, for any position j in l, there’ll be some parties which will have only the left key: lets say there are k such parties, then, the remaining t-k parties have the right key for this position. This means that we don’t have enough keys to decrypt c0 or c1 because they were both encrypted under independent threshold decryption schemes! So even an honest coalition cannot decrypt the CT!</a:t>
            </a:r>
          </a:p>
          <a:p>
            <a:r>
              <a:rPr lang="en-US" dirty="0"/>
              <a:t>The main take away here is that we would like some correlation between c0 and c1 so </a:t>
            </a:r>
            <a:r>
              <a:rPr lang="en-US" dirty="0" err="1"/>
              <a:t>tha</a:t>
            </a:r>
            <a:r>
              <a:rPr lang="en-US" dirty="0"/>
              <a:t> a coalition with k left keys and t-k right keys should be able to decrypt.</a:t>
            </a:r>
          </a:p>
          <a:p>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37</a:t>
            </a:fld>
            <a:endParaRPr lang="en-US"/>
          </a:p>
        </p:txBody>
      </p:sp>
    </p:spTree>
    <p:extLst>
      <p:ext uri="{BB962C8B-B14F-4D97-AF65-F5344CB8AC3E}">
        <p14:creationId xmlns:p14="http://schemas.microsoft.com/office/powerpoint/2010/main" val="2290443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this insight, we introduce a new type of threshold decryption scheme, which we call Bipartite Threshold KEM, we'll now cover this.</a:t>
            </a:r>
          </a:p>
        </p:txBody>
      </p:sp>
      <p:sp>
        <p:nvSpPr>
          <p:cNvPr id="4" name="Slide Number Placeholder 3"/>
          <p:cNvSpPr>
            <a:spLocks noGrp="1"/>
          </p:cNvSpPr>
          <p:nvPr>
            <p:ph type="sldNum" sz="quarter" idx="5"/>
          </p:nvPr>
        </p:nvSpPr>
        <p:spPr/>
        <p:txBody>
          <a:bodyPr/>
          <a:lstStyle/>
          <a:p>
            <a:fld id="{E1FE4B7F-AEE0-F64D-BFFF-7F0E7A4BFF27}" type="slidenum">
              <a:rPr lang="en-US" smtClean="0"/>
              <a:t>38</a:t>
            </a:fld>
            <a:endParaRPr lang="en-US"/>
          </a:p>
        </p:txBody>
      </p:sp>
    </p:spTree>
    <p:extLst>
      <p:ext uri="{BB962C8B-B14F-4D97-AF65-F5344CB8AC3E}">
        <p14:creationId xmlns:p14="http://schemas.microsoft.com/office/powerpoint/2010/main" val="4007513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Bipartite threshold KEM or BT-KEM is a special type of threshold KEM scheme, where there's left and right keys for l positions,</a:t>
            </a:r>
          </a:p>
          <a:p>
            <a:r>
              <a:rPr lang="en-US" dirty="0"/>
              <a:t>and it has the following properties:</a:t>
            </a:r>
          </a:p>
          <a:p>
            <a:r>
              <a:rPr lang="en-US" dirty="0"/>
              <a:t>the first one is semantic security, this is the usual IND-CPA property, that the scheme should be secure even with </a:t>
            </a:r>
            <a:r>
              <a:rPr lang="en-US" dirty="0" err="1"/>
              <a:t>upto</a:t>
            </a:r>
            <a:r>
              <a:rPr lang="en-US" dirty="0"/>
              <a:t> t-1 corruptions.</a:t>
            </a:r>
          </a:p>
          <a:p>
            <a:r>
              <a:rPr lang="en-US" dirty="0"/>
              <a:t>Second, it must be two side correct, this is related to the insight that we saw before: that an honest coalition with k left keys and t-k right keys should be able to decrypt the ciphertext for any k in t. note that this would mean that the left and the right keys are correlated somehow.</a:t>
            </a:r>
          </a:p>
          <a:p>
            <a:endParaRPr lang="en-US" dirty="0"/>
          </a:p>
          <a:p>
            <a:r>
              <a:rPr lang="en-US" dirty="0"/>
              <a:t>Now, we also need what we call one side security. Recall that in the tracing algorithm in BN, we relied on semantic security of the encryption scheme, specifically, an adversary with only the left key for a position, could not distinguish an honest right ciphertext from a random right ciphertext for that position. </a:t>
            </a:r>
          </a:p>
          <a:p>
            <a:r>
              <a:rPr lang="en-US" dirty="0"/>
              <a:t>But in our case, because of 2-side correctness, the left and the right sides are not going to be independent, so we need a separate notion that we can rely on instead of semantic security:</a:t>
            </a:r>
          </a:p>
          <a:p>
            <a:r>
              <a:rPr lang="en-US" dirty="0"/>
              <a:t>And One-side security gives us exactly that: we say that an adv with only left keys should not be able to distinguish b/w an honest right CT and a random right CT. And similarly for the right side.</a:t>
            </a:r>
          </a:p>
          <a:p>
            <a:r>
              <a:rPr lang="en-US" dirty="0"/>
              <a:t>we will now formally define all these properties:</a:t>
            </a:r>
          </a:p>
        </p:txBody>
      </p:sp>
      <p:sp>
        <p:nvSpPr>
          <p:cNvPr id="4" name="Slide Number Placeholder 3"/>
          <p:cNvSpPr>
            <a:spLocks noGrp="1"/>
          </p:cNvSpPr>
          <p:nvPr>
            <p:ph type="sldNum" sz="quarter" idx="5"/>
          </p:nvPr>
        </p:nvSpPr>
        <p:spPr/>
        <p:txBody>
          <a:bodyPr/>
          <a:lstStyle/>
          <a:p>
            <a:fld id="{E1FE4B7F-AEE0-F64D-BFFF-7F0E7A4BFF27}" type="slidenum">
              <a:rPr lang="en-US" smtClean="0"/>
              <a:t>39</a:t>
            </a:fld>
            <a:endParaRPr lang="en-US"/>
          </a:p>
        </p:txBody>
      </p:sp>
    </p:spTree>
    <p:extLst>
      <p:ext uri="{BB962C8B-B14F-4D97-AF65-F5344CB8AC3E}">
        <p14:creationId xmlns:p14="http://schemas.microsoft.com/office/powerpoint/2010/main" val="237791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one limitation in existing threshold decryption schemes, which is accountability.</a:t>
            </a:r>
          </a:p>
          <a:p>
            <a:r>
              <a:rPr lang="en-US" dirty="0"/>
              <a:t>The question we ask is, what happens if an adversary offers to buy the secret keys of t </a:t>
            </a:r>
            <a:r>
              <a:rPr lang="en-US" dirty="0" err="1"/>
              <a:t>decryptors</a:t>
            </a:r>
            <a:r>
              <a:rPr lang="en-US" dirty="0"/>
              <a:t>? Lets say </a:t>
            </a:r>
            <a:r>
              <a:rPr lang="en-US" dirty="0" err="1"/>
              <a:t>alice</a:t>
            </a:r>
            <a:r>
              <a:rPr lang="en-US" dirty="0"/>
              <a:t> and bob agree to sell their keys. we would like to hold them accountable.</a:t>
            </a:r>
          </a:p>
          <a:p>
            <a:r>
              <a:rPr lang="en-US" dirty="0"/>
              <a:t>But If Alice and Bob simply give their keys directly to the adv, and if these keys get leaked, then they could be easily traced back to the traitors: </a:t>
            </a:r>
            <a:r>
              <a:rPr lang="en-US" dirty="0" err="1"/>
              <a:t>alice</a:t>
            </a:r>
            <a:r>
              <a:rPr lang="en-US" dirty="0"/>
              <a:t> and bob. But this doesn’t mean that we are done,</a:t>
            </a:r>
          </a:p>
          <a:p>
            <a:r>
              <a:rPr lang="en-US" dirty="0"/>
              <a:t>because Alice and bob can do something smarter to get around this:</a:t>
            </a:r>
          </a:p>
        </p:txBody>
      </p:sp>
      <p:sp>
        <p:nvSpPr>
          <p:cNvPr id="4" name="Slide Number Placeholder 3"/>
          <p:cNvSpPr>
            <a:spLocks noGrp="1"/>
          </p:cNvSpPr>
          <p:nvPr>
            <p:ph type="sldNum" sz="quarter" idx="5"/>
          </p:nvPr>
        </p:nvSpPr>
        <p:spPr/>
        <p:txBody>
          <a:bodyPr/>
          <a:lstStyle/>
          <a:p>
            <a:fld id="{E1FE4B7F-AEE0-F64D-BFFF-7F0E7A4BFF27}" type="slidenum">
              <a:rPr lang="en-US" smtClean="0"/>
              <a:t>4</a:t>
            </a:fld>
            <a:endParaRPr lang="en-US"/>
          </a:p>
        </p:txBody>
      </p:sp>
    </p:spTree>
    <p:extLst>
      <p:ext uri="{BB962C8B-B14F-4D97-AF65-F5344CB8AC3E}">
        <p14:creationId xmlns:p14="http://schemas.microsoft.com/office/powerpoint/2010/main" val="2554399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see the syntax first. A BT KEM has 4 algorithms,</a:t>
            </a:r>
          </a:p>
          <a:p>
            <a:r>
              <a:rPr lang="en-US" dirty="0"/>
              <a:t>where the 1st algo is </a:t>
            </a:r>
            <a:r>
              <a:rPr lang="en-US" dirty="0" err="1"/>
              <a:t>KeyGen</a:t>
            </a:r>
            <a:r>
              <a:rPr lang="en-US" dirty="0"/>
              <a:t>, which takes as input n, the number of parties, t the threshold and l which is the length of fingerprinting words, and outputs the public key pk and the combiner </a:t>
            </a:r>
            <a:r>
              <a:rPr lang="en-US" dirty="0" err="1"/>
              <a:t>pkc</a:t>
            </a:r>
            <a:r>
              <a:rPr lang="en-US" dirty="0"/>
              <a:t>, and for the secret keys, it outputs: l rows of keys, where in each row, we have a left and a right key for each party:</a:t>
            </a:r>
          </a:p>
          <a:p>
            <a:r>
              <a:rPr lang="en-US" dirty="0"/>
              <a:t>for every j in l, we have 2n keys: skj_1,0 , skj1,1 and so on for each </a:t>
            </a:r>
            <a:r>
              <a:rPr lang="en-US" dirty="0" err="1"/>
              <a:t>i</a:t>
            </a:r>
            <a:r>
              <a:rPr lang="en-US" dirty="0"/>
              <a:t> in n. </a:t>
            </a:r>
          </a:p>
          <a:p>
            <a:r>
              <a:rPr lang="en-US" dirty="0"/>
              <a:t>the key </a:t>
            </a:r>
            <a:r>
              <a:rPr lang="en-US" dirty="0" err="1"/>
              <a:t>skl</a:t>
            </a:r>
            <a:r>
              <a:rPr lang="en-US" dirty="0"/>
              <a:t> 1,0 is referred to as the left key for party </a:t>
            </a:r>
            <a:r>
              <a:rPr lang="en-US" dirty="0" err="1"/>
              <a:t>i</a:t>
            </a:r>
            <a:r>
              <a:rPr lang="en-US" dirty="0"/>
              <a:t>=1 for position j = l. similarly the key </a:t>
            </a:r>
            <a:r>
              <a:rPr lang="en-US" dirty="0" err="1"/>
              <a:t>skl</a:t>
            </a:r>
            <a:r>
              <a:rPr lang="en-US" dirty="0"/>
              <a:t> 1,1 is referred to as the right key for 1,l. </a:t>
            </a:r>
          </a:p>
        </p:txBody>
      </p:sp>
      <p:sp>
        <p:nvSpPr>
          <p:cNvPr id="4" name="Slide Number Placeholder 3"/>
          <p:cNvSpPr>
            <a:spLocks noGrp="1"/>
          </p:cNvSpPr>
          <p:nvPr>
            <p:ph type="sldNum" sz="quarter" idx="5"/>
          </p:nvPr>
        </p:nvSpPr>
        <p:spPr/>
        <p:txBody>
          <a:bodyPr/>
          <a:lstStyle/>
          <a:p>
            <a:fld id="{E1FE4B7F-AEE0-F64D-BFFF-7F0E7A4BFF27}" type="slidenum">
              <a:rPr lang="en-US" smtClean="0"/>
              <a:t>40</a:t>
            </a:fld>
            <a:endParaRPr lang="en-US"/>
          </a:p>
        </p:txBody>
      </p:sp>
    </p:spTree>
    <p:extLst>
      <p:ext uri="{BB962C8B-B14F-4D97-AF65-F5344CB8AC3E}">
        <p14:creationId xmlns:p14="http://schemas.microsoft.com/office/powerpoint/2010/main" val="4069736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an Encapsulate function which takes as input a position j in l, and outputs a key k, and a ciphertext </a:t>
            </a:r>
            <a:r>
              <a:rPr lang="en-US" dirty="0" err="1"/>
              <a:t>ct</a:t>
            </a:r>
            <a:r>
              <a:rPr lang="en-US" dirty="0"/>
              <a:t> which is a tuple of c0, c1. here c0 is called the left CT, and c1 is the right ciphertext.</a:t>
            </a:r>
          </a:p>
          <a:p>
            <a:r>
              <a:rPr lang="en-US" dirty="0"/>
              <a:t>Next we have a Decrypt function , which takes as input the position j, a ciphertext </a:t>
            </a:r>
            <a:r>
              <a:rPr lang="en-US" dirty="0" err="1"/>
              <a:t>ct</a:t>
            </a:r>
            <a:r>
              <a:rPr lang="en-US" dirty="0"/>
              <a:t> and a secret key for party I, position j, and this can either be the left key or </a:t>
            </a:r>
            <a:r>
              <a:rPr lang="en-US" dirty="0" err="1"/>
              <a:t>thr</a:t>
            </a:r>
            <a:r>
              <a:rPr lang="en-US" dirty="0"/>
              <a:t> right key. This outputs a decryption share di.</a:t>
            </a:r>
          </a:p>
          <a:p>
            <a:r>
              <a:rPr lang="en-US" dirty="0"/>
              <a:t>Lastly, we have the combine function, which is similar to classic threshold KEM, so it combines dec shares and outputs a key or bot.</a:t>
            </a:r>
          </a:p>
        </p:txBody>
      </p:sp>
      <p:sp>
        <p:nvSpPr>
          <p:cNvPr id="4" name="Slide Number Placeholder 3"/>
          <p:cNvSpPr>
            <a:spLocks noGrp="1"/>
          </p:cNvSpPr>
          <p:nvPr>
            <p:ph type="sldNum" sz="quarter" idx="5"/>
          </p:nvPr>
        </p:nvSpPr>
        <p:spPr/>
        <p:txBody>
          <a:bodyPr/>
          <a:lstStyle/>
          <a:p>
            <a:fld id="{E1FE4B7F-AEE0-F64D-BFFF-7F0E7A4BFF27}" type="slidenum">
              <a:rPr lang="en-US" smtClean="0"/>
              <a:t>41</a:t>
            </a:fld>
            <a:endParaRPr lang="en-US"/>
          </a:p>
        </p:txBody>
      </p:sp>
    </p:spTree>
    <p:extLst>
      <p:ext uri="{BB962C8B-B14F-4D97-AF65-F5344CB8AC3E}">
        <p14:creationId xmlns:p14="http://schemas.microsoft.com/office/powerpoint/2010/main" val="3308698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define semantic security for a BT-KEM. We use a game based definition, and this looks very similar to classic IND-CPA for threshold KEM: the game starts with Adv sending n, t, l to the challenger. The </a:t>
            </a:r>
            <a:r>
              <a:rPr lang="en-US" dirty="0" err="1"/>
              <a:t>chal</a:t>
            </a:r>
            <a:r>
              <a:rPr lang="en-US" dirty="0"/>
              <a:t> then runs </a:t>
            </a:r>
            <a:r>
              <a:rPr lang="en-US" dirty="0" err="1"/>
              <a:t>KeyGen</a:t>
            </a:r>
            <a:r>
              <a:rPr lang="en-US" dirty="0"/>
              <a:t>, and sends pk, </a:t>
            </a:r>
            <a:r>
              <a:rPr lang="en-US" dirty="0" err="1"/>
              <a:t>pkc</a:t>
            </a:r>
            <a:r>
              <a:rPr lang="en-US" dirty="0"/>
              <a:t> to Adv. </a:t>
            </a:r>
          </a:p>
          <a:p>
            <a:r>
              <a:rPr lang="en-US" dirty="0"/>
              <a:t>Next, the adv sends a set J of all the parties it wants to corrupt. The challenger returns the secret keys ski of all I in J, to the adv. </a:t>
            </a:r>
          </a:p>
          <a:p>
            <a:r>
              <a:rPr lang="en-US" dirty="0"/>
              <a:t>The challenger samples a position j, samples a bit b, then calls Encapsulate to get a key k0 and its corresponding ciphertext c, and it also samples a random key k1. then the </a:t>
            </a:r>
            <a:r>
              <a:rPr lang="en-US" dirty="0" err="1"/>
              <a:t>chal</a:t>
            </a:r>
            <a:r>
              <a:rPr lang="en-US" dirty="0"/>
              <a:t> sends the position j, the </a:t>
            </a:r>
            <a:r>
              <a:rPr lang="en-US" dirty="0" err="1"/>
              <a:t>ct</a:t>
            </a:r>
            <a:r>
              <a:rPr lang="en-US" dirty="0"/>
              <a:t> C, and key kb to Adv. Notice that if b=0: we’re sending the correct key, and if b=1: we’re sending a random key. The adv outputs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it wins this game if J has &lt;t parties, and b = b’. Informally, what this means, is that the adversary corrupted less than t parties, but was still able to differentiate between a random key and the key whose CT is given.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42</a:t>
            </a:fld>
            <a:endParaRPr lang="en-US"/>
          </a:p>
        </p:txBody>
      </p:sp>
    </p:spTree>
    <p:extLst>
      <p:ext uri="{BB962C8B-B14F-4D97-AF65-F5344CB8AC3E}">
        <p14:creationId xmlns:p14="http://schemas.microsoft.com/office/powerpoint/2010/main" val="1397978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say that a BT-KEM has semantic security if no adv can win this game with non </a:t>
            </a:r>
            <a:r>
              <a:rPr lang="en-US" dirty="0" err="1"/>
              <a:t>negl</a:t>
            </a:r>
            <a:r>
              <a:rPr lang="en-US" dirty="0"/>
              <a:t> prob.</a:t>
            </a:r>
          </a:p>
        </p:txBody>
      </p:sp>
      <p:sp>
        <p:nvSpPr>
          <p:cNvPr id="4" name="Slide Number Placeholder 3"/>
          <p:cNvSpPr>
            <a:spLocks noGrp="1"/>
          </p:cNvSpPr>
          <p:nvPr>
            <p:ph type="sldNum" sz="quarter" idx="5"/>
          </p:nvPr>
        </p:nvSpPr>
        <p:spPr/>
        <p:txBody>
          <a:bodyPr/>
          <a:lstStyle/>
          <a:p>
            <a:fld id="{E1FE4B7F-AEE0-F64D-BFFF-7F0E7A4BFF27}" type="slidenum">
              <a:rPr lang="en-US" smtClean="0"/>
              <a:t>43</a:t>
            </a:fld>
            <a:endParaRPr lang="en-US"/>
          </a:p>
        </p:txBody>
      </p:sp>
    </p:spTree>
    <p:extLst>
      <p:ext uri="{BB962C8B-B14F-4D97-AF65-F5344CB8AC3E}">
        <p14:creationId xmlns:p14="http://schemas.microsoft.com/office/powerpoint/2010/main" val="2793164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two side correctness for a BT-KEM scheme: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what we want is that decryption should work using any k left keys and t-k right keys. We formalize this as follows:</a:t>
            </a:r>
          </a:p>
        </p:txBody>
      </p:sp>
      <p:sp>
        <p:nvSpPr>
          <p:cNvPr id="4" name="Slide Number Placeholder 3"/>
          <p:cNvSpPr>
            <a:spLocks noGrp="1"/>
          </p:cNvSpPr>
          <p:nvPr>
            <p:ph type="sldNum" sz="quarter" idx="5"/>
          </p:nvPr>
        </p:nvSpPr>
        <p:spPr/>
        <p:txBody>
          <a:bodyPr/>
          <a:lstStyle/>
          <a:p>
            <a:fld id="{E1FE4B7F-AEE0-F64D-BFFF-7F0E7A4BFF27}" type="slidenum">
              <a:rPr lang="en-US" smtClean="0"/>
              <a:t>44</a:t>
            </a:fld>
            <a:endParaRPr lang="en-US"/>
          </a:p>
        </p:txBody>
      </p:sp>
    </p:spTree>
    <p:extLst>
      <p:ext uri="{BB962C8B-B14F-4D97-AF65-F5344CB8AC3E}">
        <p14:creationId xmlns:p14="http://schemas.microsoft.com/office/powerpoint/2010/main" val="1851709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values of n, t, l, and for all positions j in [l], all subsets J of [n], of size </a:t>
            </a:r>
            <a:r>
              <a:rPr lang="en-US" dirty="0" err="1"/>
              <a:t>atleast</a:t>
            </a:r>
            <a:r>
              <a:rPr lang="en-US" dirty="0"/>
              <a:t> t, and for all binary strings s of length n, we have that, if we honestly run </a:t>
            </a:r>
            <a:r>
              <a:rPr lang="en-US" dirty="0" err="1"/>
              <a:t>KeyGen</a:t>
            </a:r>
            <a:r>
              <a:rPr lang="en-US" dirty="0"/>
              <a:t>, then run Encapsulate for position j, then decrypt the ciphertext c using one secret key for each parties in the set J, then, Combining these decryption shares should output the same key k that was generated in Encapsulate. Here the string s is used to choose the left or the right key for each party.</a:t>
            </a:r>
          </a:p>
          <a:p>
            <a:r>
              <a:rPr lang="en-US" dirty="0"/>
              <a:t>informally, what we're saying, is that for all positions j, decryption works correctly even if each party uses only one of its keys for </a:t>
            </a:r>
            <a:r>
              <a:rPr lang="en-US" dirty="0" err="1"/>
              <a:t>positoin</a:t>
            </a:r>
            <a:r>
              <a:rPr lang="en-US" dirty="0"/>
              <a:t> j, i.e. either the left or the right key, as long as there are t parties.</a:t>
            </a:r>
          </a:p>
          <a:p>
            <a:r>
              <a:rPr lang="en-US" dirty="0"/>
              <a:t>This is in line with the insight we saw before. </a:t>
            </a:r>
          </a:p>
        </p:txBody>
      </p:sp>
      <p:sp>
        <p:nvSpPr>
          <p:cNvPr id="4" name="Slide Number Placeholder 3"/>
          <p:cNvSpPr>
            <a:spLocks noGrp="1"/>
          </p:cNvSpPr>
          <p:nvPr>
            <p:ph type="sldNum" sz="quarter" idx="5"/>
          </p:nvPr>
        </p:nvSpPr>
        <p:spPr/>
        <p:txBody>
          <a:bodyPr/>
          <a:lstStyle/>
          <a:p>
            <a:fld id="{E1FE4B7F-AEE0-F64D-BFFF-7F0E7A4BFF27}" type="slidenum">
              <a:rPr lang="en-US" smtClean="0"/>
              <a:t>45</a:t>
            </a:fld>
            <a:endParaRPr lang="en-US"/>
          </a:p>
        </p:txBody>
      </p:sp>
    </p:spTree>
    <p:extLst>
      <p:ext uri="{BB962C8B-B14F-4D97-AF65-F5344CB8AC3E}">
        <p14:creationId xmlns:p14="http://schemas.microsoft.com/office/powerpoint/2010/main" val="2937786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define one side security. </a:t>
            </a:r>
          </a:p>
          <a:p>
            <a:r>
              <a:rPr lang="en-US" dirty="0"/>
              <a:t>Recall that at a high level, one side security means that, for any position, an adv with only left keys should not be able to distinguish b/w an honest right CT and a random right CT. We use a game based definition to capture this notion:</a:t>
            </a:r>
          </a:p>
        </p:txBody>
      </p:sp>
      <p:sp>
        <p:nvSpPr>
          <p:cNvPr id="4" name="Slide Number Placeholder 3"/>
          <p:cNvSpPr>
            <a:spLocks noGrp="1"/>
          </p:cNvSpPr>
          <p:nvPr>
            <p:ph type="sldNum" sz="quarter" idx="5"/>
          </p:nvPr>
        </p:nvSpPr>
        <p:spPr/>
        <p:txBody>
          <a:bodyPr/>
          <a:lstStyle/>
          <a:p>
            <a:fld id="{E1FE4B7F-AEE0-F64D-BFFF-7F0E7A4BFF27}" type="slidenum">
              <a:rPr lang="en-US" smtClean="0"/>
              <a:t>46</a:t>
            </a:fld>
            <a:endParaRPr lang="en-US"/>
          </a:p>
        </p:txBody>
      </p:sp>
    </p:spTree>
    <p:extLst>
      <p:ext uri="{BB962C8B-B14F-4D97-AF65-F5344CB8AC3E}">
        <p14:creationId xmlns:p14="http://schemas.microsoft.com/office/powerpoint/2010/main" val="1206151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game starts with the adv sending n, t, l, and a position u to </a:t>
            </a:r>
            <a:r>
              <a:rPr lang="en-US" dirty="0" err="1"/>
              <a:t>Chal</a:t>
            </a:r>
            <a:r>
              <a:rPr lang="en-US" dirty="0"/>
              <a:t>. The </a:t>
            </a:r>
            <a:r>
              <a:rPr lang="en-US" dirty="0" err="1"/>
              <a:t>chal</a:t>
            </a:r>
            <a:r>
              <a:rPr lang="en-US" dirty="0"/>
              <a:t> then runs </a:t>
            </a:r>
            <a:r>
              <a:rPr lang="en-US" dirty="0" err="1"/>
              <a:t>KeyGen</a:t>
            </a:r>
            <a:r>
              <a:rPr lang="en-US" dirty="0"/>
              <a:t>, and it generates two different key-CT pairs by calling </a:t>
            </a:r>
            <a:r>
              <a:rPr lang="en-US" dirty="0" err="1"/>
              <a:t>Encapsualte</a:t>
            </a:r>
            <a:r>
              <a:rPr lang="en-US" dirty="0"/>
              <a:t> twice for position u. so we get k0 c0 and k1, c1. we then set c0* to be the left </a:t>
            </a:r>
            <a:r>
              <a:rPr lang="en-US" dirty="0" err="1"/>
              <a:t>ct</a:t>
            </a:r>
            <a:r>
              <a:rPr lang="en-US" dirty="0"/>
              <a:t> for k0, i.e. c00. we sample a bit b, and if b=1 we set c1* to be the correct right </a:t>
            </a:r>
            <a:r>
              <a:rPr lang="en-US" dirty="0" err="1"/>
              <a:t>ct</a:t>
            </a:r>
            <a:r>
              <a:rPr lang="en-US" dirty="0"/>
              <a:t>: c01. but if b=0, we set c1* to be c11, which is not valid for k0. then we send pk, </a:t>
            </a:r>
            <a:r>
              <a:rPr lang="en-US" dirty="0" err="1"/>
              <a:t>pkc</a:t>
            </a:r>
            <a:r>
              <a:rPr lang="en-US" dirty="0"/>
              <a:t>, along with k0 and c0* c1* : here note if b=1 this CT is valid, but if b=0 this is an invalid CT. </a:t>
            </a:r>
          </a:p>
          <a:p>
            <a:endParaRPr lang="en-US" dirty="0"/>
          </a:p>
          <a:p>
            <a:r>
              <a:rPr lang="en-US" dirty="0"/>
              <a:t>We also give the adversary both the left &amp; right keys for all </a:t>
            </a:r>
            <a:r>
              <a:rPr lang="en-US" dirty="0" err="1"/>
              <a:t>i</a:t>
            </a:r>
            <a:r>
              <a:rPr lang="en-US" dirty="0"/>
              <a:t> in n, for all positions other than u. informally, these keys should be useless to the adv for decrypting ciphertexts for position u. Next, we give the adv all the left keys for position u, i.e. </a:t>
            </a:r>
            <a:r>
              <a:rPr lang="en-US" dirty="0" err="1"/>
              <a:t>sk</a:t>
            </a:r>
            <a:r>
              <a:rPr lang="en-US" dirty="0"/>
              <a:t>(u) I,0 for all I in n. this means the adv should only be able to decrypt the left ciphertext, and hence should not be able to identify if the right ciphertext is valid or not.</a:t>
            </a:r>
          </a:p>
          <a:p>
            <a:r>
              <a:rPr lang="en-US" dirty="0"/>
              <a:t>The adv then outputs b’ which is its guess for b. We say that the adv wins if b=b’.</a:t>
            </a:r>
          </a:p>
        </p:txBody>
      </p:sp>
      <p:sp>
        <p:nvSpPr>
          <p:cNvPr id="4" name="Slide Number Placeholder 3"/>
          <p:cNvSpPr>
            <a:spLocks noGrp="1"/>
          </p:cNvSpPr>
          <p:nvPr>
            <p:ph type="sldNum" sz="quarter" idx="5"/>
          </p:nvPr>
        </p:nvSpPr>
        <p:spPr/>
        <p:txBody>
          <a:bodyPr/>
          <a:lstStyle/>
          <a:p>
            <a:fld id="{E1FE4B7F-AEE0-F64D-BFFF-7F0E7A4BFF27}" type="slidenum">
              <a:rPr lang="en-US" smtClean="0"/>
              <a:t>47</a:t>
            </a:fld>
            <a:endParaRPr lang="en-US"/>
          </a:p>
        </p:txBody>
      </p:sp>
    </p:spTree>
    <p:extLst>
      <p:ext uri="{BB962C8B-B14F-4D97-AF65-F5344CB8AC3E}">
        <p14:creationId xmlns:p14="http://schemas.microsoft.com/office/powerpoint/2010/main" val="1276061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BT-KEM is said to be one-side secure if no efficient adv can win this game. </a:t>
            </a:r>
          </a:p>
          <a:p>
            <a:r>
              <a:rPr lang="en-US" dirty="0"/>
              <a:t>Note that I defined the left side security game, but we can define an analogous game where we give the adv all the right keys instead.</a:t>
            </a:r>
          </a:p>
        </p:txBody>
      </p:sp>
      <p:sp>
        <p:nvSpPr>
          <p:cNvPr id="4" name="Slide Number Placeholder 3"/>
          <p:cNvSpPr>
            <a:spLocks noGrp="1"/>
          </p:cNvSpPr>
          <p:nvPr>
            <p:ph type="sldNum" sz="quarter" idx="5"/>
          </p:nvPr>
        </p:nvSpPr>
        <p:spPr/>
        <p:txBody>
          <a:bodyPr/>
          <a:lstStyle/>
          <a:p>
            <a:fld id="{E1FE4B7F-AEE0-F64D-BFFF-7F0E7A4BFF27}" type="slidenum">
              <a:rPr lang="en-US" smtClean="0"/>
              <a:t>48</a:t>
            </a:fld>
            <a:endParaRPr lang="en-US"/>
          </a:p>
        </p:txBody>
      </p:sp>
    </p:spTree>
    <p:extLst>
      <p:ext uri="{BB962C8B-B14F-4D97-AF65-F5344CB8AC3E}">
        <p14:creationId xmlns:p14="http://schemas.microsoft.com/office/powerpoint/2010/main" val="3922504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3 constructions for a BT-KEM, the 1</a:t>
            </a:r>
            <a:r>
              <a:rPr lang="en-US" baseline="30000" dirty="0"/>
              <a:t>st</a:t>
            </a:r>
            <a:r>
              <a:rPr lang="en-US" dirty="0"/>
              <a:t> one is a generic construction, based on threshold KEM, its CT is O(t) and pk is O(t*n^2), so its quite inefficient.</a:t>
            </a:r>
          </a:p>
          <a:p>
            <a:r>
              <a:rPr lang="en-US" dirty="0"/>
              <a:t>Our 2</a:t>
            </a:r>
            <a:r>
              <a:rPr lang="en-US" baseline="30000" dirty="0"/>
              <a:t>nd</a:t>
            </a:r>
            <a:r>
              <a:rPr lang="en-US" dirty="0"/>
              <a:t> construction is DDH based, with constant </a:t>
            </a:r>
            <a:r>
              <a:rPr lang="en-US" dirty="0" err="1"/>
              <a:t>ct</a:t>
            </a:r>
            <a:r>
              <a:rPr lang="en-US" dirty="0"/>
              <a:t> but n^2 pk. Our 3rd construction is based on pairings, and it relies on a decisional BDH like assumption and a DDH-like assumption. This construction is the most efficient, with constant size CT and pk. We’ll now look at this 3</a:t>
            </a:r>
            <a:r>
              <a:rPr lang="en-US" baseline="30000" dirty="0"/>
              <a:t>rd</a:t>
            </a:r>
            <a:r>
              <a:rPr lang="en-US" dirty="0"/>
              <a:t> construction:</a:t>
            </a:r>
          </a:p>
        </p:txBody>
      </p:sp>
      <p:sp>
        <p:nvSpPr>
          <p:cNvPr id="4" name="Slide Number Placeholder 3"/>
          <p:cNvSpPr>
            <a:spLocks noGrp="1"/>
          </p:cNvSpPr>
          <p:nvPr>
            <p:ph type="sldNum" sz="quarter" idx="5"/>
          </p:nvPr>
        </p:nvSpPr>
        <p:spPr/>
        <p:txBody>
          <a:bodyPr/>
          <a:lstStyle/>
          <a:p>
            <a:fld id="{E1FE4B7F-AEE0-F64D-BFFF-7F0E7A4BFF27}" type="slidenum">
              <a:rPr lang="en-US" smtClean="0"/>
              <a:t>49</a:t>
            </a:fld>
            <a:endParaRPr lang="en-US"/>
          </a:p>
        </p:txBody>
      </p:sp>
    </p:spTree>
    <p:extLst>
      <p:ext uri="{BB962C8B-B14F-4D97-AF65-F5344CB8AC3E}">
        <p14:creationId xmlns:p14="http://schemas.microsoft.com/office/powerpoint/2010/main" val="274136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will obfuscate their keys and make a decoder algorithm and give that to the adversary. The adversary can use this algorithm to decrypt any ciphertext. Now, there's no trivial way to trace this box to Alice &amp; Bob.</a:t>
            </a:r>
          </a:p>
          <a:p>
            <a:r>
              <a:rPr lang="en-US" dirty="0"/>
              <a:t>This is where our work comes in:</a:t>
            </a:r>
          </a:p>
          <a:p>
            <a:r>
              <a:rPr lang="en-US" dirty="0"/>
              <a:t>The question we ask, is, if a whistleblower releases this decoder box, then, how can we trace it to at least one party who manufactured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we assume that this decoder is stateless, this is reasonable since an algorithm is stateless by definition.</a:t>
            </a:r>
          </a:p>
        </p:txBody>
      </p:sp>
      <p:sp>
        <p:nvSpPr>
          <p:cNvPr id="4" name="Slide Number Placeholder 3"/>
          <p:cNvSpPr>
            <a:spLocks noGrp="1"/>
          </p:cNvSpPr>
          <p:nvPr>
            <p:ph type="sldNum" sz="quarter" idx="5"/>
          </p:nvPr>
        </p:nvSpPr>
        <p:spPr/>
        <p:txBody>
          <a:bodyPr/>
          <a:lstStyle/>
          <a:p>
            <a:fld id="{E1FE4B7F-AEE0-F64D-BFFF-7F0E7A4BFF27}" type="slidenum">
              <a:rPr lang="en-US" smtClean="0"/>
              <a:t>5</a:t>
            </a:fld>
            <a:endParaRPr lang="en-US"/>
          </a:p>
        </p:txBody>
      </p:sp>
    </p:spTree>
    <p:extLst>
      <p:ext uri="{BB962C8B-B14F-4D97-AF65-F5344CB8AC3E}">
        <p14:creationId xmlns:p14="http://schemas.microsoft.com/office/powerpoint/2010/main" val="966188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start with </a:t>
            </a:r>
            <a:r>
              <a:rPr lang="en-US" dirty="0" err="1"/>
              <a:t>Kgen</a:t>
            </a:r>
            <a:r>
              <a:rPr lang="en-US" dirty="0"/>
              <a:t>: we rely on an asymmetric bilinear group, so we have groups G1, G2 generated by g1, g2, and e is a pairing.</a:t>
            </a:r>
          </a:p>
          <a:p>
            <a:r>
              <a:rPr lang="en-US" dirty="0"/>
              <a:t>In </a:t>
            </a:r>
            <a:r>
              <a:rPr lang="en-US" dirty="0" err="1"/>
              <a:t>Kgen</a:t>
            </a:r>
            <a:r>
              <a:rPr lang="en-US" dirty="0"/>
              <a:t>, we sample 3 random numbers in </a:t>
            </a:r>
            <a:r>
              <a:rPr lang="en-US" dirty="0" err="1"/>
              <a:t>Zp</a:t>
            </a:r>
            <a:r>
              <a:rPr lang="en-US" dirty="0"/>
              <a:t>: y, z, and x. then, we set Y to be g1 to the power y, Z : g1^z, and X : g1 raised to </a:t>
            </a:r>
            <a:r>
              <a:rPr lang="en-US" dirty="0" err="1"/>
              <a:t>xyz</a:t>
            </a:r>
            <a:r>
              <a:rPr lang="en-US" dirty="0"/>
              <a:t>. These 3 elements are the public key.</a:t>
            </a:r>
          </a:p>
          <a:p>
            <a:r>
              <a:rPr lang="en-US" dirty="0"/>
              <a:t>Next, for secret keys: we first sample a t-n </a:t>
            </a:r>
            <a:r>
              <a:rPr lang="en-US" dirty="0" err="1"/>
              <a:t>shamir</a:t>
            </a:r>
            <a:r>
              <a:rPr lang="en-US" dirty="0"/>
              <a:t> secret sharing of x. So we’ll have s1, s2, </a:t>
            </a:r>
            <a:r>
              <a:rPr lang="en-US" dirty="0" err="1"/>
              <a:t>sn</a:t>
            </a:r>
            <a:r>
              <a:rPr lang="en-US" dirty="0"/>
              <a:t>.</a:t>
            </a:r>
          </a:p>
          <a:p>
            <a:r>
              <a:rPr lang="en-US" dirty="0"/>
              <a:t>Then, for position j = 1, the left secret key for party </a:t>
            </a:r>
            <a:r>
              <a:rPr lang="en-US" dirty="0" err="1"/>
              <a:t>i</a:t>
            </a:r>
            <a:r>
              <a:rPr lang="en-US" dirty="0"/>
              <a:t> will be two elements, hash of 1 raised to z times </a:t>
            </a:r>
            <a:r>
              <a:rPr lang="en-US" dirty="0" err="1"/>
              <a:t>si</a:t>
            </a:r>
            <a:r>
              <a:rPr lang="en-US" dirty="0"/>
              <a:t> and g2 raised to the same exponent, z times </a:t>
            </a:r>
            <a:r>
              <a:rPr lang="en-US" dirty="0" err="1"/>
              <a:t>si</a:t>
            </a:r>
            <a:r>
              <a:rPr lang="en-US" dirty="0"/>
              <a:t>.</a:t>
            </a:r>
          </a:p>
        </p:txBody>
      </p:sp>
      <p:sp>
        <p:nvSpPr>
          <p:cNvPr id="4" name="Slide Number Placeholder 3"/>
          <p:cNvSpPr>
            <a:spLocks noGrp="1"/>
          </p:cNvSpPr>
          <p:nvPr>
            <p:ph type="sldNum" sz="quarter" idx="5"/>
          </p:nvPr>
        </p:nvSpPr>
        <p:spPr/>
        <p:txBody>
          <a:bodyPr/>
          <a:lstStyle/>
          <a:p>
            <a:fld id="{E1FE4B7F-AEE0-F64D-BFFF-7F0E7A4BFF27}" type="slidenum">
              <a:rPr lang="en-US" smtClean="0"/>
              <a:t>50</a:t>
            </a:fld>
            <a:endParaRPr lang="en-US"/>
          </a:p>
        </p:txBody>
      </p:sp>
    </p:spTree>
    <p:extLst>
      <p:ext uri="{BB962C8B-B14F-4D97-AF65-F5344CB8AC3E}">
        <p14:creationId xmlns:p14="http://schemas.microsoft.com/office/powerpoint/2010/main" val="948997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right key for party </a:t>
            </a:r>
            <a:r>
              <a:rPr lang="en-US" dirty="0" err="1"/>
              <a:t>i</a:t>
            </a:r>
            <a:r>
              <a:rPr lang="en-US" dirty="0"/>
              <a:t> will be hash of 1 raised to y times </a:t>
            </a:r>
            <a:r>
              <a:rPr lang="en-US" dirty="0" err="1"/>
              <a:t>si</a:t>
            </a:r>
            <a:r>
              <a:rPr lang="en-US" dirty="0"/>
              <a:t> along with g2 raised to the power y times </a:t>
            </a:r>
            <a:r>
              <a:rPr lang="en-US" dirty="0" err="1"/>
              <a:t>si</a:t>
            </a:r>
            <a:r>
              <a:rPr lang="en-US" dirty="0"/>
              <a:t>. So effectively we put z in the exponent for the left secret keys and y in the right secret keys.</a:t>
            </a:r>
          </a:p>
          <a:p>
            <a:r>
              <a:rPr lang="en-US" dirty="0"/>
              <a:t>We do this for all positions,</a:t>
            </a:r>
          </a:p>
        </p:txBody>
      </p:sp>
      <p:sp>
        <p:nvSpPr>
          <p:cNvPr id="4" name="Slide Number Placeholder 3"/>
          <p:cNvSpPr>
            <a:spLocks noGrp="1"/>
          </p:cNvSpPr>
          <p:nvPr>
            <p:ph type="sldNum" sz="quarter" idx="5"/>
          </p:nvPr>
        </p:nvSpPr>
        <p:spPr/>
        <p:txBody>
          <a:bodyPr/>
          <a:lstStyle/>
          <a:p>
            <a:fld id="{E1FE4B7F-AEE0-F64D-BFFF-7F0E7A4BFF27}" type="slidenum">
              <a:rPr lang="en-US" smtClean="0"/>
              <a:t>51</a:t>
            </a:fld>
            <a:endParaRPr lang="en-US"/>
          </a:p>
        </p:txBody>
      </p:sp>
    </p:spTree>
    <p:extLst>
      <p:ext uri="{BB962C8B-B14F-4D97-AF65-F5344CB8AC3E}">
        <p14:creationId xmlns:p14="http://schemas.microsoft.com/office/powerpoint/2010/main" val="1631656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example, for j = l, the left secret key for party I would be hash of l raised to z times </a:t>
            </a:r>
            <a:r>
              <a:rPr lang="en-US" dirty="0" err="1"/>
              <a:t>si</a:t>
            </a:r>
            <a:r>
              <a:rPr lang="en-US" dirty="0"/>
              <a:t> and g2 to the power z times </a:t>
            </a:r>
            <a:r>
              <a:rPr lang="en-US" dirty="0" err="1"/>
              <a:t>si</a:t>
            </a:r>
            <a:r>
              <a:rPr lang="en-US" dirty="0"/>
              <a:t>. And the right secret key would be hash of l raised to y times </a:t>
            </a:r>
            <a:r>
              <a:rPr lang="en-US" dirty="0" err="1"/>
              <a:t>si</a:t>
            </a:r>
            <a:r>
              <a:rPr lang="en-US" dirty="0"/>
              <a:t> and g2 to the power y times </a:t>
            </a:r>
            <a:r>
              <a:rPr lang="en-US" dirty="0" err="1"/>
              <a:t>si</a:t>
            </a:r>
            <a:r>
              <a:rPr lang="en-US" dirty="0"/>
              <a:t>. Also note that the 2</a:t>
            </a:r>
            <a:r>
              <a:rPr lang="en-US" baseline="30000" dirty="0"/>
              <a:t>nd</a:t>
            </a:r>
            <a:r>
              <a:rPr lang="en-US" dirty="0"/>
              <a:t> term, g2^ysi is shared across all positions, similarly g2 to the z times </a:t>
            </a:r>
            <a:r>
              <a:rPr lang="en-US" dirty="0" err="1"/>
              <a:t>si</a:t>
            </a:r>
            <a:r>
              <a:rPr lang="en-US" dirty="0"/>
              <a:t> is shared across all positions on the left side.</a:t>
            </a:r>
          </a:p>
          <a:p>
            <a:r>
              <a:rPr lang="en-US" dirty="0"/>
              <a:t>All of these terms together form the secret key for party </a:t>
            </a:r>
            <a:r>
              <a:rPr lang="en-US" dirty="0" err="1"/>
              <a:t>i</a:t>
            </a:r>
            <a:r>
              <a:rPr lang="en-US" dirty="0"/>
              <a:t>.</a:t>
            </a:r>
          </a:p>
        </p:txBody>
      </p:sp>
      <p:sp>
        <p:nvSpPr>
          <p:cNvPr id="4" name="Slide Number Placeholder 3"/>
          <p:cNvSpPr>
            <a:spLocks noGrp="1"/>
          </p:cNvSpPr>
          <p:nvPr>
            <p:ph type="sldNum" sz="quarter" idx="5"/>
          </p:nvPr>
        </p:nvSpPr>
        <p:spPr/>
        <p:txBody>
          <a:bodyPr/>
          <a:lstStyle/>
          <a:p>
            <a:fld id="{E1FE4B7F-AEE0-F64D-BFFF-7F0E7A4BFF27}" type="slidenum">
              <a:rPr lang="en-US" smtClean="0"/>
              <a:t>52</a:t>
            </a:fld>
            <a:endParaRPr lang="en-US"/>
          </a:p>
        </p:txBody>
      </p:sp>
    </p:spTree>
    <p:extLst>
      <p:ext uri="{BB962C8B-B14F-4D97-AF65-F5344CB8AC3E}">
        <p14:creationId xmlns:p14="http://schemas.microsoft.com/office/powerpoint/2010/main" val="1428317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encapsulate for position j, we sample three random numbers r, t0 and t1 in </a:t>
            </a:r>
            <a:r>
              <a:rPr lang="en-US" dirty="0" err="1"/>
              <a:t>Zp</a:t>
            </a:r>
            <a:r>
              <a:rPr lang="en-US" dirty="0"/>
              <a:t> then set our key to be the pairing of </a:t>
            </a:r>
            <a:r>
              <a:rPr lang="en-US" dirty="0" err="1"/>
              <a:t>X^r</a:t>
            </a:r>
            <a:r>
              <a:rPr lang="en-US" dirty="0"/>
              <a:t> with g2. this means that the key is equal to e(g1, g2) raised to </a:t>
            </a:r>
            <a:r>
              <a:rPr lang="en-US" dirty="0" err="1"/>
              <a:t>rxyz</a:t>
            </a:r>
            <a:r>
              <a:rPr lang="en-US" dirty="0"/>
              <a:t>. </a:t>
            </a:r>
          </a:p>
          <a:p>
            <a:r>
              <a:rPr lang="en-US" dirty="0"/>
              <a:t>Then, the ciphertext has two components: c0 and c1. c0, which is the left ciphertext, is basically the </a:t>
            </a:r>
            <a:r>
              <a:rPr lang="en-US" dirty="0" err="1"/>
              <a:t>el</a:t>
            </a:r>
            <a:r>
              <a:rPr lang="en-US" dirty="0"/>
              <a:t> </a:t>
            </a:r>
            <a:r>
              <a:rPr lang="en-US" dirty="0" err="1"/>
              <a:t>gamal</a:t>
            </a:r>
            <a:r>
              <a:rPr lang="en-US" dirty="0"/>
              <a:t> encryption of </a:t>
            </a:r>
            <a:r>
              <a:rPr lang="en-US" dirty="0" err="1"/>
              <a:t>Y^r</a:t>
            </a:r>
            <a:r>
              <a:rPr lang="en-US" dirty="0"/>
              <a:t>. specifically, it’s two elements: g2^t0 and </a:t>
            </a:r>
            <a:r>
              <a:rPr lang="en-US" dirty="0" err="1"/>
              <a:t>Y^r</a:t>
            </a:r>
            <a:r>
              <a:rPr lang="en-US" dirty="0"/>
              <a:t> times Hash of j raised to t0. Similarly, c1 is an </a:t>
            </a:r>
            <a:r>
              <a:rPr lang="en-US" dirty="0" err="1"/>
              <a:t>el</a:t>
            </a:r>
            <a:r>
              <a:rPr lang="en-US" dirty="0"/>
              <a:t> </a:t>
            </a:r>
            <a:r>
              <a:rPr lang="en-US" dirty="0" err="1"/>
              <a:t>gamal</a:t>
            </a:r>
            <a:r>
              <a:rPr lang="en-US" dirty="0"/>
              <a:t> encryption of </a:t>
            </a:r>
            <a:r>
              <a:rPr lang="en-US" dirty="0" err="1"/>
              <a:t>Z^r</a:t>
            </a:r>
            <a:r>
              <a:rPr lang="en-US" dirty="0"/>
              <a:t>.</a:t>
            </a:r>
          </a:p>
          <a:p>
            <a:r>
              <a:rPr lang="en-US" dirty="0"/>
              <a:t>Then we output the key k along with </a:t>
            </a:r>
            <a:r>
              <a:rPr lang="en-US" dirty="0" err="1"/>
              <a:t>ct</a:t>
            </a:r>
            <a:r>
              <a:rPr lang="en-US" dirty="0"/>
              <a:t> = c0,c1.</a:t>
            </a:r>
          </a:p>
        </p:txBody>
      </p:sp>
      <p:sp>
        <p:nvSpPr>
          <p:cNvPr id="4" name="Slide Number Placeholder 3"/>
          <p:cNvSpPr>
            <a:spLocks noGrp="1"/>
          </p:cNvSpPr>
          <p:nvPr>
            <p:ph type="sldNum" sz="quarter" idx="5"/>
          </p:nvPr>
        </p:nvSpPr>
        <p:spPr/>
        <p:txBody>
          <a:bodyPr/>
          <a:lstStyle/>
          <a:p>
            <a:fld id="{E1FE4B7F-AEE0-F64D-BFFF-7F0E7A4BFF27}" type="slidenum">
              <a:rPr lang="en-US" smtClean="0"/>
              <a:t>53</a:t>
            </a:fld>
            <a:endParaRPr lang="en-US"/>
          </a:p>
        </p:txBody>
      </p:sp>
    </p:spTree>
    <p:extLst>
      <p:ext uri="{BB962C8B-B14F-4D97-AF65-F5344CB8AC3E}">
        <p14:creationId xmlns:p14="http://schemas.microsoft.com/office/powerpoint/2010/main" val="835480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decrypt this CT using a key </a:t>
            </a:r>
            <a:r>
              <a:rPr lang="en-US" dirty="0" err="1"/>
              <a:t>skib</a:t>
            </a:r>
            <a:r>
              <a:rPr lang="en-US" dirty="0"/>
              <a:t> for position j, lets consider the simple case where b = 0: so we use the left secret key to decrypt the left ciphertext.</a:t>
            </a:r>
          </a:p>
          <a:p>
            <a:r>
              <a:rPr lang="en-US" dirty="0"/>
              <a:t>Lets say the key ski0 for position j has k0,k1 and lets say c0 is the tuple u, v.</a:t>
            </a:r>
          </a:p>
          <a:p>
            <a:r>
              <a:rPr lang="en-US" dirty="0"/>
              <a:t>Then, We pair v with the k1, and divide that by the pairing of k0 with </a:t>
            </a:r>
            <a:r>
              <a:rPr lang="en-US" dirty="0" err="1"/>
              <a:t>ub</a:t>
            </a:r>
            <a:r>
              <a:rPr lang="en-US" dirty="0"/>
              <a:t>.</a:t>
            </a:r>
          </a:p>
          <a:p>
            <a:endParaRPr lang="en-US" dirty="0"/>
          </a:p>
          <a:p>
            <a:r>
              <a:rPr lang="en-US" dirty="0"/>
              <a:t>When we replace all these terms by their values, we get that the decryption share di will be e(g1,g2) raised to the power r times y z times </a:t>
            </a:r>
            <a:r>
              <a:rPr lang="en-US" dirty="0" err="1"/>
              <a:t>si</a:t>
            </a:r>
            <a:r>
              <a:rPr lang="en-US" dirty="0"/>
              <a:t>. Recall here that </a:t>
            </a:r>
            <a:r>
              <a:rPr lang="en-US" dirty="0" err="1"/>
              <a:t>si</a:t>
            </a:r>
            <a:r>
              <a:rPr lang="en-US" dirty="0"/>
              <a:t> is a </a:t>
            </a:r>
            <a:r>
              <a:rPr lang="en-US" dirty="0" err="1"/>
              <a:t>shamir</a:t>
            </a:r>
            <a:r>
              <a:rPr lang="en-US" dirty="0"/>
              <a:t> share of x.</a:t>
            </a:r>
          </a:p>
        </p:txBody>
      </p:sp>
      <p:sp>
        <p:nvSpPr>
          <p:cNvPr id="4" name="Slide Number Placeholder 3"/>
          <p:cNvSpPr>
            <a:spLocks noGrp="1"/>
          </p:cNvSpPr>
          <p:nvPr>
            <p:ph type="sldNum" sz="quarter" idx="5"/>
          </p:nvPr>
        </p:nvSpPr>
        <p:spPr/>
        <p:txBody>
          <a:bodyPr/>
          <a:lstStyle/>
          <a:p>
            <a:fld id="{E1FE4B7F-AEE0-F64D-BFFF-7F0E7A4BFF27}" type="slidenum">
              <a:rPr lang="en-US" smtClean="0"/>
              <a:t>54</a:t>
            </a:fld>
            <a:endParaRPr lang="en-US"/>
          </a:p>
        </p:txBody>
      </p:sp>
    </p:spTree>
    <p:extLst>
      <p:ext uri="{BB962C8B-B14F-4D97-AF65-F5344CB8AC3E}">
        <p14:creationId xmlns:p14="http://schemas.microsoft.com/office/powerpoint/2010/main" val="1302102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is combining these decryption shares together: as u might’ve guessed, we just do </a:t>
            </a:r>
            <a:r>
              <a:rPr lang="en-US" dirty="0" err="1"/>
              <a:t>lagrange</a:t>
            </a:r>
            <a:r>
              <a:rPr lang="en-US" dirty="0"/>
              <a:t> interpolation in thee </a:t>
            </a:r>
            <a:r>
              <a:rPr lang="en-US" dirty="0" err="1"/>
              <a:t>xponent</a:t>
            </a:r>
            <a:r>
              <a:rPr lang="en-US" dirty="0"/>
              <a:t>: we output product of di raised to lambda </a:t>
            </a:r>
            <a:r>
              <a:rPr lang="en-US" dirty="0" err="1"/>
              <a:t>i</a:t>
            </a:r>
            <a:r>
              <a:rPr lang="en-US" dirty="0"/>
              <a:t>. this is going to be equal to the product of e(g1, hash of j) raised to </a:t>
            </a:r>
            <a:r>
              <a:rPr lang="en-US" dirty="0" err="1"/>
              <a:t>ryz</a:t>
            </a:r>
            <a:r>
              <a:rPr lang="en-US" dirty="0"/>
              <a:t> times </a:t>
            </a:r>
            <a:r>
              <a:rPr lang="en-US" dirty="0" err="1"/>
              <a:t>si</a:t>
            </a:r>
            <a:r>
              <a:rPr lang="en-US" dirty="0"/>
              <a:t> times lambda </a:t>
            </a:r>
            <a:r>
              <a:rPr lang="en-US" dirty="0" err="1"/>
              <a:t>i</a:t>
            </a:r>
            <a:r>
              <a:rPr lang="en-US" dirty="0"/>
              <a:t>. Since </a:t>
            </a:r>
            <a:r>
              <a:rPr lang="en-US" dirty="0" err="1"/>
              <a:t>si</a:t>
            </a:r>
            <a:r>
              <a:rPr lang="en-US" dirty="0"/>
              <a:t> are secret shares of x, the exponent is going to be </a:t>
            </a:r>
            <a:r>
              <a:rPr lang="en-US" dirty="0" err="1"/>
              <a:t>ryzx</a:t>
            </a:r>
            <a:r>
              <a:rPr lang="en-US" dirty="0"/>
              <a:t>, which means that the output of Combine is indeed equal to the key.</a:t>
            </a:r>
          </a:p>
        </p:txBody>
      </p:sp>
      <p:sp>
        <p:nvSpPr>
          <p:cNvPr id="4" name="Slide Number Placeholder 3"/>
          <p:cNvSpPr>
            <a:spLocks noGrp="1"/>
          </p:cNvSpPr>
          <p:nvPr>
            <p:ph type="sldNum" sz="quarter" idx="5"/>
          </p:nvPr>
        </p:nvSpPr>
        <p:spPr/>
        <p:txBody>
          <a:bodyPr/>
          <a:lstStyle/>
          <a:p>
            <a:fld id="{E1FE4B7F-AEE0-F64D-BFFF-7F0E7A4BFF27}" type="slidenum">
              <a:rPr lang="en-US" smtClean="0"/>
              <a:t>55</a:t>
            </a:fld>
            <a:endParaRPr lang="en-US"/>
          </a:p>
        </p:txBody>
      </p:sp>
    </p:spTree>
    <p:extLst>
      <p:ext uri="{BB962C8B-B14F-4D97-AF65-F5344CB8AC3E}">
        <p14:creationId xmlns:p14="http://schemas.microsoft.com/office/powerpoint/2010/main" val="41526088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see if BTBF achieves our 3 properties: we've already seen 2side correctness so any t parties can decrypt even with one of their keys.</a:t>
            </a:r>
          </a:p>
          <a:p>
            <a:r>
              <a:rPr lang="en-US" dirty="0"/>
              <a:t>Semantic security follows from a decisional BDH like assumption. We prove a </a:t>
            </a:r>
            <a:r>
              <a:rPr lang="en-US" dirty="0" err="1"/>
              <a:t>thm</a:t>
            </a:r>
            <a:r>
              <a:rPr lang="en-US" dirty="0"/>
              <a:t> that says that for every adv A that breaks </a:t>
            </a:r>
            <a:r>
              <a:rPr lang="en-US" dirty="0" err="1"/>
              <a:t>cpa</a:t>
            </a:r>
            <a:r>
              <a:rPr lang="en-US" dirty="0"/>
              <a:t> of BTBF, there exists an adv B that breaks decisional BDH, </a:t>
            </a:r>
            <a:r>
              <a:rPr lang="en-US" dirty="0" err="1"/>
              <a:t>s.t.</a:t>
            </a:r>
            <a:r>
              <a:rPr lang="en-US" dirty="0"/>
              <a:t> the adv of A is bounded by the adv of B.</a:t>
            </a:r>
          </a:p>
        </p:txBody>
      </p:sp>
      <p:sp>
        <p:nvSpPr>
          <p:cNvPr id="4" name="Slide Number Placeholder 3"/>
          <p:cNvSpPr>
            <a:spLocks noGrp="1"/>
          </p:cNvSpPr>
          <p:nvPr>
            <p:ph type="sldNum" sz="quarter" idx="5"/>
          </p:nvPr>
        </p:nvSpPr>
        <p:spPr/>
        <p:txBody>
          <a:bodyPr/>
          <a:lstStyle/>
          <a:p>
            <a:fld id="{E1FE4B7F-AEE0-F64D-BFFF-7F0E7A4BFF27}" type="slidenum">
              <a:rPr lang="en-US" smtClean="0"/>
              <a:t>56</a:t>
            </a:fld>
            <a:endParaRPr lang="en-US"/>
          </a:p>
        </p:txBody>
      </p:sp>
    </p:spTree>
    <p:extLst>
      <p:ext uri="{BB962C8B-B14F-4D97-AF65-F5344CB8AC3E}">
        <p14:creationId xmlns:p14="http://schemas.microsoft.com/office/powerpoint/2010/main" val="26208335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prove one-side security of BTBF based on a DDH-like assumption, that u can find in our paper.</a:t>
            </a:r>
          </a:p>
          <a:p>
            <a:r>
              <a:rPr lang="en-US" dirty="0">
                <a:effectLst/>
                <a:latin typeface="Helvetica" pitchFamily="2" charset="0"/>
              </a:rPr>
              <a:t>We prove that for any adv that breaks OSS for BTBF, there exists an adv B that breaks our new assumption, such that the adv of A is bounded by 2L times the advantage of B.</a:t>
            </a:r>
          </a:p>
        </p:txBody>
      </p:sp>
      <p:sp>
        <p:nvSpPr>
          <p:cNvPr id="4" name="Slide Number Placeholder 3"/>
          <p:cNvSpPr>
            <a:spLocks noGrp="1"/>
          </p:cNvSpPr>
          <p:nvPr>
            <p:ph type="sldNum" sz="quarter" idx="5"/>
          </p:nvPr>
        </p:nvSpPr>
        <p:spPr/>
        <p:txBody>
          <a:bodyPr/>
          <a:lstStyle/>
          <a:p>
            <a:fld id="{E1FE4B7F-AEE0-F64D-BFFF-7F0E7A4BFF27}" type="slidenum">
              <a:rPr lang="en-US" smtClean="0"/>
              <a:t>57</a:t>
            </a:fld>
            <a:endParaRPr lang="en-US"/>
          </a:p>
        </p:txBody>
      </p:sp>
    </p:spTree>
    <p:extLst>
      <p:ext uri="{BB962C8B-B14F-4D97-AF65-F5344CB8AC3E}">
        <p14:creationId xmlns:p14="http://schemas.microsoft.com/office/powerpoint/2010/main" val="503327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seen how BT-KEM works, lets see how we can generalize the BN traitor tracing to the threshold setting. So we have 2 building blocks: the Finger code F and a BT-KEM scheme BTE.</a:t>
            </a:r>
          </a:p>
        </p:txBody>
      </p:sp>
      <p:sp>
        <p:nvSpPr>
          <p:cNvPr id="4" name="Slide Number Placeholder 3"/>
          <p:cNvSpPr>
            <a:spLocks noGrp="1"/>
          </p:cNvSpPr>
          <p:nvPr>
            <p:ph type="sldNum" sz="quarter" idx="5"/>
          </p:nvPr>
        </p:nvSpPr>
        <p:spPr/>
        <p:txBody>
          <a:bodyPr/>
          <a:lstStyle/>
          <a:p>
            <a:fld id="{E1FE4B7F-AEE0-F64D-BFFF-7F0E7A4BFF27}" type="slidenum">
              <a:rPr lang="en-US" smtClean="0"/>
              <a:t>58</a:t>
            </a:fld>
            <a:endParaRPr lang="en-US"/>
          </a:p>
        </p:txBody>
      </p:sp>
    </p:spTree>
    <p:extLst>
      <p:ext uri="{BB962C8B-B14F-4D97-AF65-F5344CB8AC3E}">
        <p14:creationId xmlns:p14="http://schemas.microsoft.com/office/powerpoint/2010/main" val="41970521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recap how a traitor tracing for threshold KEM scheme is defined: it has 5 algorithms, keygen which outputs public keys, a tracing key </a:t>
            </a:r>
            <a:r>
              <a:rPr lang="en-US" dirty="0" err="1"/>
              <a:t>tk</a:t>
            </a:r>
            <a:r>
              <a:rPr lang="en-US" dirty="0"/>
              <a:t>, and n secret keys, then we have encapsulate, decrypt and combine, lastly, we also have a trace function, which, given oracle access to a decoder D, outputs a set </a:t>
            </a:r>
            <a:r>
              <a:rPr lang="en-US" dirty="0" err="1"/>
              <a:t>Jhat</a:t>
            </a:r>
            <a:r>
              <a:rPr lang="en-US" dirty="0"/>
              <a:t> that is responsible for creating D. the properties that we want are correctness, semantic security and tracing security which we defined earlier.</a:t>
            </a:r>
          </a:p>
        </p:txBody>
      </p:sp>
      <p:sp>
        <p:nvSpPr>
          <p:cNvPr id="4" name="Slide Number Placeholder 3"/>
          <p:cNvSpPr>
            <a:spLocks noGrp="1"/>
          </p:cNvSpPr>
          <p:nvPr>
            <p:ph type="sldNum" sz="quarter" idx="5"/>
          </p:nvPr>
        </p:nvSpPr>
        <p:spPr/>
        <p:txBody>
          <a:bodyPr/>
          <a:lstStyle/>
          <a:p>
            <a:fld id="{E1FE4B7F-AEE0-F64D-BFFF-7F0E7A4BFF27}" type="slidenum">
              <a:rPr lang="en-US" smtClean="0"/>
              <a:t>59</a:t>
            </a:fld>
            <a:endParaRPr lang="en-US"/>
          </a:p>
        </p:txBody>
      </p:sp>
    </p:spTree>
    <p:extLst>
      <p:ext uri="{BB962C8B-B14F-4D97-AF65-F5344CB8AC3E}">
        <p14:creationId xmlns:p14="http://schemas.microsoft.com/office/powerpoint/2010/main" val="309257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is actually needed in all the applications that we saw before. For example, in auctions, all the bids should be decrypted only at the end of the auction,</a:t>
            </a:r>
          </a:p>
          <a:p>
            <a:r>
              <a:rPr lang="en-US" dirty="0"/>
              <a:t>But an adv could buy t secret key shares and decrypt bids before the auction ends. So we want to be able to catch the parties who sell their secret keys.</a:t>
            </a:r>
          </a:p>
        </p:txBody>
      </p:sp>
      <p:sp>
        <p:nvSpPr>
          <p:cNvPr id="4" name="Slide Number Placeholder 3"/>
          <p:cNvSpPr>
            <a:spLocks noGrp="1"/>
          </p:cNvSpPr>
          <p:nvPr>
            <p:ph type="sldNum" sz="quarter" idx="5"/>
          </p:nvPr>
        </p:nvSpPr>
        <p:spPr/>
        <p:txBody>
          <a:bodyPr/>
          <a:lstStyle/>
          <a:p>
            <a:fld id="{E1FE4B7F-AEE0-F64D-BFFF-7F0E7A4BFF27}" type="slidenum">
              <a:rPr lang="en-US" smtClean="0"/>
              <a:t>6</a:t>
            </a:fld>
            <a:endParaRPr lang="en-US"/>
          </a:p>
        </p:txBody>
      </p:sp>
    </p:spTree>
    <p:extLst>
      <p:ext uri="{BB962C8B-B14F-4D97-AF65-F5344CB8AC3E}">
        <p14:creationId xmlns:p14="http://schemas.microsoft.com/office/powerpoint/2010/main" val="34841234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KeyGen</a:t>
            </a:r>
            <a:r>
              <a:rPr lang="en-US" dirty="0"/>
              <a:t>, similar to the BN scheme, we first run </a:t>
            </a:r>
            <a:r>
              <a:rPr lang="en-US" dirty="0" err="1"/>
              <a:t>C.fcgEN</a:t>
            </a:r>
            <a:r>
              <a:rPr lang="en-US" dirty="0"/>
              <a:t> TO get a tracing key and a set of N words W1 TO WN.</a:t>
            </a:r>
          </a:p>
          <a:p>
            <a:r>
              <a:rPr lang="en-US" dirty="0"/>
              <a:t>Then instead of 2l independent copies of an encryption scheme, we use a BT-KEM which gives us the properties we need:</a:t>
            </a:r>
          </a:p>
          <a:p>
            <a:r>
              <a:rPr lang="en-US" dirty="0"/>
              <a:t>So we run </a:t>
            </a:r>
            <a:r>
              <a:rPr lang="en-US" dirty="0" err="1"/>
              <a:t>BTE.KeyGen</a:t>
            </a:r>
            <a:r>
              <a:rPr lang="en-US" dirty="0"/>
              <a:t> to get pk, </a:t>
            </a:r>
            <a:r>
              <a:rPr lang="en-US" dirty="0" err="1"/>
              <a:t>pkc</a:t>
            </a:r>
            <a:r>
              <a:rPr lang="en-US" dirty="0"/>
              <a:t> and l rows of secret keys. pk, </a:t>
            </a:r>
            <a:r>
              <a:rPr lang="en-US" dirty="0" err="1"/>
              <a:t>pkc</a:t>
            </a:r>
            <a:r>
              <a:rPr lang="en-US" dirty="0"/>
              <a:t> are the public keys for our scheme.</a:t>
            </a:r>
          </a:p>
          <a:p>
            <a:r>
              <a:rPr lang="en-US" dirty="0"/>
              <a:t>then, similar to the BN scheme, we will use the </a:t>
            </a:r>
            <a:r>
              <a:rPr lang="en-US" dirty="0" err="1"/>
              <a:t>ith</a:t>
            </a:r>
            <a:r>
              <a:rPr lang="en-US" dirty="0"/>
              <a:t> codeword to set keys for party </a:t>
            </a:r>
            <a:r>
              <a:rPr lang="en-US" dirty="0" err="1"/>
              <a:t>i</a:t>
            </a:r>
            <a:r>
              <a:rPr lang="en-US" dirty="0"/>
              <a:t>.</a:t>
            </a:r>
          </a:p>
          <a:p>
            <a:r>
              <a:rPr lang="en-US" dirty="0"/>
              <a:t>Lets say w1 is the string 01…and ends with a 1. and lets say </a:t>
            </a:r>
            <a:r>
              <a:rPr lang="en-US" dirty="0" err="1"/>
              <a:t>wn</a:t>
            </a:r>
            <a:r>
              <a:rPr lang="en-US" dirty="0"/>
              <a:t> is 10…ending with a 1.</a:t>
            </a:r>
          </a:p>
          <a:p>
            <a:r>
              <a:rPr lang="en-US" dirty="0"/>
              <a:t>then, for secret key for party 1, we will look at w1, since the 1</a:t>
            </a:r>
            <a:r>
              <a:rPr lang="en-US" baseline="30000" dirty="0"/>
              <a:t>st</a:t>
            </a:r>
            <a:r>
              <a:rPr lang="en-US" dirty="0"/>
              <a:t> bit of w1 is 0, we’ll only put sk1,0 in the secret key. Similarly, for position 2, because w1 is 1, we’ll put the right key in, and again the right key in position l since w1 ends with a 1. </a:t>
            </a:r>
          </a:p>
          <a:p>
            <a:r>
              <a:rPr lang="en-US" dirty="0"/>
              <a:t>So sk1 will have </a:t>
            </a:r>
            <a:r>
              <a:rPr lang="en-US" dirty="0" err="1"/>
              <a:t>sk</a:t>
            </a:r>
            <a:r>
              <a:rPr lang="en-US" dirty="0"/>
              <a:t>(1) 10 and so on,</a:t>
            </a:r>
          </a:p>
          <a:p>
            <a:r>
              <a:rPr lang="en-US" dirty="0"/>
              <a:t>Similarly for party n, based on </a:t>
            </a:r>
            <a:r>
              <a:rPr lang="en-US" dirty="0" err="1"/>
              <a:t>wn</a:t>
            </a:r>
            <a:r>
              <a:rPr lang="en-US" dirty="0"/>
              <a:t>, we’ll keep the right key for position 1, the left key for position 2 and the right key for position l.</a:t>
            </a:r>
          </a:p>
          <a:p>
            <a:r>
              <a:rPr lang="en-US" dirty="0"/>
              <a:t>the main thing to note is that each party will end up with only one key for each position, according to its word in T. And since out BT-Kem has two-side correctness, any t parties can still decrypt.</a:t>
            </a:r>
          </a:p>
        </p:txBody>
      </p:sp>
      <p:sp>
        <p:nvSpPr>
          <p:cNvPr id="4" name="Slide Number Placeholder 3"/>
          <p:cNvSpPr>
            <a:spLocks noGrp="1"/>
          </p:cNvSpPr>
          <p:nvPr>
            <p:ph type="sldNum" sz="quarter" idx="5"/>
          </p:nvPr>
        </p:nvSpPr>
        <p:spPr/>
        <p:txBody>
          <a:bodyPr/>
          <a:lstStyle/>
          <a:p>
            <a:fld id="{E1FE4B7F-AEE0-F64D-BFFF-7F0E7A4BFF27}" type="slidenum">
              <a:rPr lang="en-US" smtClean="0"/>
              <a:t>60</a:t>
            </a:fld>
            <a:endParaRPr lang="en-US"/>
          </a:p>
        </p:txBody>
      </p:sp>
    </p:spTree>
    <p:extLst>
      <p:ext uri="{BB962C8B-B14F-4D97-AF65-F5344CB8AC3E}">
        <p14:creationId xmlns:p14="http://schemas.microsoft.com/office/powerpoint/2010/main" val="13802376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encapsulate, we sample a position j in l, and just call </a:t>
            </a:r>
            <a:r>
              <a:rPr lang="en-US" dirty="0" err="1"/>
              <a:t>BTE.Encapsulate</a:t>
            </a:r>
            <a:r>
              <a:rPr lang="en-US" dirty="0"/>
              <a:t> to get a key k and ciphertext c’. Our output will then be </a:t>
            </a:r>
            <a:r>
              <a:rPr lang="en-US" dirty="0" err="1"/>
              <a:t>theposiion</a:t>
            </a:r>
            <a:r>
              <a:rPr lang="en-US" dirty="0"/>
              <a:t> j </a:t>
            </a:r>
            <a:r>
              <a:rPr lang="en-US" dirty="0" err="1"/>
              <a:t>alongwith</a:t>
            </a:r>
            <a:r>
              <a:rPr lang="en-US" dirty="0"/>
              <a:t> c’</a:t>
            </a:r>
          </a:p>
          <a:p>
            <a:r>
              <a:rPr lang="en-US" dirty="0"/>
              <a:t>To decrypt this CT using secret key </a:t>
            </a:r>
            <a:r>
              <a:rPr lang="en-US" dirty="0" err="1"/>
              <a:t>ski,we</a:t>
            </a:r>
            <a:r>
              <a:rPr lang="en-US" dirty="0"/>
              <a:t> simply call </a:t>
            </a:r>
            <a:r>
              <a:rPr lang="en-US" dirty="0" err="1"/>
              <a:t>BTE.Dec</a:t>
            </a:r>
            <a:r>
              <a:rPr lang="en-US" dirty="0"/>
              <a:t> on the ciphertext and the secret key for position j.</a:t>
            </a:r>
          </a:p>
          <a:p>
            <a:r>
              <a:rPr lang="en-US" dirty="0"/>
              <a:t>Lastly, to combine dec shares, we just call </a:t>
            </a:r>
            <a:r>
              <a:rPr lang="en-US" dirty="0" err="1"/>
              <a:t>BTE.Combine</a:t>
            </a:r>
            <a:r>
              <a:rPr lang="en-US" dirty="0"/>
              <a:t> with t decryption shares.</a:t>
            </a:r>
          </a:p>
        </p:txBody>
      </p:sp>
      <p:sp>
        <p:nvSpPr>
          <p:cNvPr id="4" name="Slide Number Placeholder 3"/>
          <p:cNvSpPr>
            <a:spLocks noGrp="1"/>
          </p:cNvSpPr>
          <p:nvPr>
            <p:ph type="sldNum" sz="quarter" idx="5"/>
          </p:nvPr>
        </p:nvSpPr>
        <p:spPr/>
        <p:txBody>
          <a:bodyPr/>
          <a:lstStyle/>
          <a:p>
            <a:fld id="{E1FE4B7F-AEE0-F64D-BFFF-7F0E7A4BFF27}" type="slidenum">
              <a:rPr lang="en-US" smtClean="0"/>
              <a:t>61</a:t>
            </a:fld>
            <a:endParaRPr lang="en-US"/>
          </a:p>
        </p:txBody>
      </p:sp>
    </p:spTree>
    <p:extLst>
      <p:ext uri="{BB962C8B-B14F-4D97-AF65-F5344CB8AC3E}">
        <p14:creationId xmlns:p14="http://schemas.microsoft.com/office/powerpoint/2010/main" val="2068477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TTT-KEM already satisfies the first 2 properties that we wanted: Correctness follows immediately from the correctness of BTE, Semantic security also follows directly from semantic security of BTE, we prove a </a:t>
            </a:r>
            <a:r>
              <a:rPr lang="en-US" dirty="0" err="1"/>
              <a:t>thm</a:t>
            </a:r>
            <a:r>
              <a:rPr lang="en-US" dirty="0"/>
              <a:t> that for any adv A that breaks semantic security for our traitor tracing scheme, there exists another adv B that breaks semantic security for BTE.</a:t>
            </a:r>
          </a:p>
        </p:txBody>
      </p:sp>
      <p:sp>
        <p:nvSpPr>
          <p:cNvPr id="4" name="Slide Number Placeholder 3"/>
          <p:cNvSpPr>
            <a:spLocks noGrp="1"/>
          </p:cNvSpPr>
          <p:nvPr>
            <p:ph type="sldNum" sz="quarter" idx="5"/>
          </p:nvPr>
        </p:nvSpPr>
        <p:spPr/>
        <p:txBody>
          <a:bodyPr/>
          <a:lstStyle/>
          <a:p>
            <a:fld id="{E1FE4B7F-AEE0-F64D-BFFF-7F0E7A4BFF27}" type="slidenum">
              <a:rPr lang="en-US" smtClean="0"/>
              <a:t>62</a:t>
            </a:fld>
            <a:endParaRPr lang="en-US"/>
          </a:p>
        </p:txBody>
      </p:sp>
    </p:spTree>
    <p:extLst>
      <p:ext uri="{BB962C8B-B14F-4D97-AF65-F5344CB8AC3E}">
        <p14:creationId xmlns:p14="http://schemas.microsoft.com/office/powerpoint/2010/main" val="1096217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see how we can trace a decoder. Let J be the set of corrupt parties, </a:t>
            </a:r>
            <a:r>
              <a:rPr lang="en-US" dirty="0" err="1"/>
              <a:t>na</a:t>
            </a:r>
            <a:r>
              <a:rPr lang="en-US" dirty="0"/>
              <a:t> </a:t>
            </a:r>
            <a:r>
              <a:rPr lang="en-US" dirty="0" err="1"/>
              <a:t>dlet</a:t>
            </a:r>
            <a:r>
              <a:rPr lang="en-US" dirty="0"/>
              <a:t> W be the set of words corresponding to all parties in J,</a:t>
            </a:r>
          </a:p>
          <a:p>
            <a:r>
              <a:rPr lang="en-US" dirty="0"/>
              <a:t>then Our tracing algorithm at a high level is going to be the same 2 steps that we saw in the BN tracing scheme: first, we will use the decoder D to derive a word w* that is made from W, or is in the feasible set of W, second, we will simply run the </a:t>
            </a:r>
            <a:r>
              <a:rPr lang="en-US" dirty="0" err="1"/>
              <a:t>FCTrace</a:t>
            </a:r>
            <a:r>
              <a:rPr lang="en-US" dirty="0"/>
              <a:t> algorithm of the fingerprinting code, to trace to at least one party in J.</a:t>
            </a:r>
          </a:p>
          <a:p>
            <a:r>
              <a:rPr lang="en-US" dirty="0"/>
              <a:t>This time, we’ll rely on the one side security of BTE instead of semantic security for our tracing security.</a:t>
            </a:r>
          </a:p>
          <a:p>
            <a:r>
              <a:rPr lang="en-US" dirty="0"/>
              <a:t>We will now see how we can derive w* from the decoder:</a:t>
            </a:r>
          </a:p>
        </p:txBody>
      </p:sp>
      <p:sp>
        <p:nvSpPr>
          <p:cNvPr id="4" name="Slide Number Placeholder 3"/>
          <p:cNvSpPr>
            <a:spLocks noGrp="1"/>
          </p:cNvSpPr>
          <p:nvPr>
            <p:ph type="sldNum" sz="quarter" idx="5"/>
          </p:nvPr>
        </p:nvSpPr>
        <p:spPr/>
        <p:txBody>
          <a:bodyPr/>
          <a:lstStyle/>
          <a:p>
            <a:fld id="{E1FE4B7F-AEE0-F64D-BFFF-7F0E7A4BFF27}" type="slidenum">
              <a:rPr lang="en-US" smtClean="0"/>
              <a:t>63</a:t>
            </a:fld>
            <a:endParaRPr lang="en-US"/>
          </a:p>
        </p:txBody>
      </p:sp>
    </p:spTree>
    <p:extLst>
      <p:ext uri="{BB962C8B-B14F-4D97-AF65-F5344CB8AC3E}">
        <p14:creationId xmlns:p14="http://schemas.microsoft.com/office/powerpoint/2010/main" val="2725955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position j in [l], we run </a:t>
            </a:r>
            <a:r>
              <a:rPr lang="en-US" dirty="0" err="1"/>
              <a:t>BTE.Enc</a:t>
            </a:r>
            <a:r>
              <a:rPr lang="en-US" dirty="0"/>
              <a:t> to get a key k0 and a ciphertext c00 and c01. we run </a:t>
            </a:r>
            <a:r>
              <a:rPr lang="en-US" dirty="0" err="1"/>
              <a:t>BTE.Encapsulate</a:t>
            </a:r>
            <a:r>
              <a:rPr lang="en-US" dirty="0"/>
              <a:t> again to get a different key k1 and corresponding ciphertexts c10 and c11. then, we run the decoder with inputs k1, and c00, c01. note that both of these ciphertexts are for a different key k0, so they’re ‘wrong’. We repeat this process multiple times, and lets say that the decoder outputs 1 in this experiment with probability p.</a:t>
            </a:r>
          </a:p>
          <a:p>
            <a:r>
              <a:rPr lang="en-US" dirty="0"/>
              <a:t>Next, we run a slightly different experiment: we run </a:t>
            </a:r>
            <a:r>
              <a:rPr lang="en-US" dirty="0" err="1"/>
              <a:t>BTE.Encapsulate</a:t>
            </a:r>
            <a:r>
              <a:rPr lang="en-US" dirty="0"/>
              <a:t> twice, to get two key-ciphertext pairs as before. Then, we run the decoder with inputs k1, but slightly different ciphertext: we give c10 and c01, so it’s the correct left CT but invalid right CT, we run this multiple times, and let p' be the probability that the  decoder outputs 1.</a:t>
            </a:r>
          </a:p>
          <a:p>
            <a:r>
              <a:rPr lang="en-US" dirty="0"/>
              <a:t>Informally, the idea is that, by one-side security of the BT-KEM, the decoder can distinguish between these 2 scenarios only if it has </a:t>
            </a:r>
            <a:r>
              <a:rPr lang="en-US" dirty="0" err="1"/>
              <a:t>atleast</a:t>
            </a:r>
            <a:r>
              <a:rPr lang="en-US" dirty="0"/>
              <a:t> one left key for position j. that’s why, if p - p' is more than beta, we put 0 in position j in the word w*, to denote that the decoder has </a:t>
            </a:r>
            <a:r>
              <a:rPr lang="en-US" dirty="0" err="1"/>
              <a:t>atleast</a:t>
            </a:r>
            <a:r>
              <a:rPr lang="en-US" dirty="0"/>
              <a:t> one left key. So w* This will be in the feasible set of W.</a:t>
            </a:r>
          </a:p>
        </p:txBody>
      </p:sp>
      <p:sp>
        <p:nvSpPr>
          <p:cNvPr id="4" name="Slide Number Placeholder 3"/>
          <p:cNvSpPr>
            <a:spLocks noGrp="1"/>
          </p:cNvSpPr>
          <p:nvPr>
            <p:ph type="sldNum" sz="quarter" idx="5"/>
          </p:nvPr>
        </p:nvSpPr>
        <p:spPr/>
        <p:txBody>
          <a:bodyPr/>
          <a:lstStyle/>
          <a:p>
            <a:fld id="{E1FE4B7F-AEE0-F64D-BFFF-7F0E7A4BFF27}" type="slidenum">
              <a:rPr lang="en-US" smtClean="0"/>
              <a:t>64</a:t>
            </a:fld>
            <a:endParaRPr lang="en-US"/>
          </a:p>
        </p:txBody>
      </p:sp>
    </p:spTree>
    <p:extLst>
      <p:ext uri="{BB962C8B-B14F-4D97-AF65-F5344CB8AC3E}">
        <p14:creationId xmlns:p14="http://schemas.microsoft.com/office/powerpoint/2010/main" val="13376690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Otherwise, we want to see if the decoder has right keys for position j. To check that, we again run 2 experiments: the 1</a:t>
            </a:r>
            <a:r>
              <a:rPr lang="en-US" baseline="30000" dirty="0"/>
              <a:t>st</a:t>
            </a:r>
            <a:r>
              <a:rPr lang="en-US" dirty="0"/>
              <a:t> one is same as before, we run </a:t>
            </a:r>
            <a:r>
              <a:rPr lang="en-US" dirty="0" err="1"/>
              <a:t>BTE.Enc</a:t>
            </a:r>
            <a:r>
              <a:rPr lang="en-US" dirty="0"/>
              <a:t> twice to get two pairs of keys and CTs. Then we run the decoder with k1 and c10, c01: so it’s the correct left CT but invalid right ct.</a:t>
            </a:r>
          </a:p>
          <a:p>
            <a:r>
              <a:rPr lang="en-US" dirty="0"/>
              <a:t>In the 2</a:t>
            </a:r>
            <a:r>
              <a:rPr lang="en-US" baseline="30000" dirty="0"/>
              <a:t>nd</a:t>
            </a:r>
            <a:r>
              <a:rPr lang="en-US" dirty="0"/>
              <a:t> experiment, we again have two pairs of key – ciphertext. Then, we give k1 with c10, c11 to the decoder: so here both left and right CT are valid </a:t>
            </a:r>
            <a:r>
              <a:rPr lang="en-US" dirty="0" err="1"/>
              <a:t>wrt</a:t>
            </a:r>
            <a:r>
              <a:rPr lang="en-US" dirty="0"/>
              <a:t> k1.  let p'' be the probability that the decoder outputs 1 in this experiment.</a:t>
            </a:r>
          </a:p>
          <a:p>
            <a:endParaRPr lang="en-US" dirty="0"/>
          </a:p>
          <a:p>
            <a:r>
              <a:rPr lang="en-US" dirty="0"/>
              <a:t>again the intuition here is that, by one side security of BT-KEM, the decoder can distinguish between these 2 experiments only if it has at least one right key for position j. So if the probability gap is &gt; beta, we set </a:t>
            </a:r>
            <a:r>
              <a:rPr lang="en-US" dirty="0" err="1"/>
              <a:t>wj</a:t>
            </a:r>
            <a:r>
              <a:rPr lang="en-US" dirty="0"/>
              <a:t>* to 1, so again here w* will be in the feasible set F(W). because it has at least one right key meaning at least one word in W will have a 1 at position j.</a:t>
            </a:r>
          </a:p>
          <a:p>
            <a:r>
              <a:rPr lang="en-US" dirty="0"/>
              <a:t>Note that We assume that D is a perfect decoder for simplicity, i.e. it works for every position, But in our paper we also generalize to the setting for non perfect decoders.</a:t>
            </a:r>
          </a:p>
        </p:txBody>
      </p:sp>
      <p:sp>
        <p:nvSpPr>
          <p:cNvPr id="4" name="Slide Number Placeholder 3"/>
          <p:cNvSpPr>
            <a:spLocks noGrp="1"/>
          </p:cNvSpPr>
          <p:nvPr>
            <p:ph type="sldNum" sz="quarter" idx="5"/>
          </p:nvPr>
        </p:nvSpPr>
        <p:spPr/>
        <p:txBody>
          <a:bodyPr/>
          <a:lstStyle/>
          <a:p>
            <a:fld id="{E1FE4B7F-AEE0-F64D-BFFF-7F0E7A4BFF27}" type="slidenum">
              <a:rPr lang="en-US" smtClean="0"/>
              <a:t>65</a:t>
            </a:fld>
            <a:endParaRPr lang="en-US"/>
          </a:p>
        </p:txBody>
      </p:sp>
    </p:spTree>
    <p:extLst>
      <p:ext uri="{BB962C8B-B14F-4D97-AF65-F5344CB8AC3E}">
        <p14:creationId xmlns:p14="http://schemas.microsoft.com/office/powerpoint/2010/main" val="3617478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just call </a:t>
            </a:r>
            <a:r>
              <a:rPr lang="en-US" dirty="0" err="1"/>
              <a:t>C.FCTrace</a:t>
            </a:r>
            <a:r>
              <a:rPr lang="en-US" dirty="0"/>
              <a:t> on w* to get J.</a:t>
            </a:r>
          </a:p>
        </p:txBody>
      </p:sp>
      <p:sp>
        <p:nvSpPr>
          <p:cNvPr id="4" name="Slide Number Placeholder 3"/>
          <p:cNvSpPr>
            <a:spLocks noGrp="1"/>
          </p:cNvSpPr>
          <p:nvPr>
            <p:ph type="sldNum" sz="quarter" idx="5"/>
          </p:nvPr>
        </p:nvSpPr>
        <p:spPr/>
        <p:txBody>
          <a:bodyPr/>
          <a:lstStyle/>
          <a:p>
            <a:fld id="{E1FE4B7F-AEE0-F64D-BFFF-7F0E7A4BFF27}" type="slidenum">
              <a:rPr lang="en-US" smtClean="0"/>
              <a:t>66</a:t>
            </a:fld>
            <a:endParaRPr lang="en-US"/>
          </a:p>
        </p:txBody>
      </p:sp>
    </p:spTree>
    <p:extLst>
      <p:ext uri="{BB962C8B-B14F-4D97-AF65-F5344CB8AC3E}">
        <p14:creationId xmlns:p14="http://schemas.microsoft.com/office/powerpoint/2010/main" val="1151045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en-US" dirty="0" err="1"/>
              <a:t>thats</a:t>
            </a:r>
            <a:r>
              <a:rPr lang="en-US" dirty="0"/>
              <a:t> how our traitor tracing for threshold KEM works.</a:t>
            </a:r>
          </a:p>
          <a:p>
            <a:r>
              <a:rPr lang="en-US" dirty="0"/>
              <a:t>Its tracing security follows from one side security of BTE and security of C. We prove the following </a:t>
            </a:r>
            <a:r>
              <a:rPr lang="en-US" dirty="0" err="1"/>
              <a:t>thm</a:t>
            </a:r>
            <a:r>
              <a:rPr lang="en-US" dirty="0"/>
              <a:t> that says that for every adv A that breaks tracing security for TTT-KEM, there exists an adv B that breaks </a:t>
            </a:r>
            <a:r>
              <a:rPr lang="en-US" dirty="0" err="1"/>
              <a:t>oss</a:t>
            </a:r>
            <a:r>
              <a:rPr lang="en-US" dirty="0"/>
              <a:t> for BTE, such that, adv of A is bounded by this expression.</a:t>
            </a:r>
          </a:p>
        </p:txBody>
      </p:sp>
      <p:sp>
        <p:nvSpPr>
          <p:cNvPr id="4" name="Slide Number Placeholder 3"/>
          <p:cNvSpPr>
            <a:spLocks noGrp="1"/>
          </p:cNvSpPr>
          <p:nvPr>
            <p:ph type="sldNum" sz="quarter" idx="5"/>
          </p:nvPr>
        </p:nvSpPr>
        <p:spPr/>
        <p:txBody>
          <a:bodyPr/>
          <a:lstStyle/>
          <a:p>
            <a:fld id="{E1FE4B7F-AEE0-F64D-BFFF-7F0E7A4BFF27}" type="slidenum">
              <a:rPr lang="en-US" smtClean="0"/>
              <a:t>67</a:t>
            </a:fld>
            <a:endParaRPr lang="en-US"/>
          </a:p>
        </p:txBody>
      </p:sp>
    </p:spTree>
    <p:extLst>
      <p:ext uri="{BB962C8B-B14F-4D97-AF65-F5344CB8AC3E}">
        <p14:creationId xmlns:p14="http://schemas.microsoft.com/office/powerpoint/2010/main" val="644127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additional results in our paper for the case where less than t parties are corrupt. …</a:t>
            </a:r>
          </a:p>
        </p:txBody>
      </p:sp>
      <p:sp>
        <p:nvSpPr>
          <p:cNvPr id="4" name="Slide Number Placeholder 3"/>
          <p:cNvSpPr>
            <a:spLocks noGrp="1"/>
          </p:cNvSpPr>
          <p:nvPr>
            <p:ph type="sldNum" sz="quarter" idx="5"/>
          </p:nvPr>
        </p:nvSpPr>
        <p:spPr/>
        <p:txBody>
          <a:bodyPr/>
          <a:lstStyle/>
          <a:p>
            <a:fld id="{E1FE4B7F-AEE0-F64D-BFFF-7F0E7A4BFF27}" type="slidenum">
              <a:rPr lang="en-US" smtClean="0"/>
              <a:t>68</a:t>
            </a:fld>
            <a:endParaRPr lang="en-US"/>
          </a:p>
        </p:txBody>
      </p:sp>
    </p:spTree>
    <p:extLst>
      <p:ext uri="{BB962C8B-B14F-4D97-AF65-F5344CB8AC3E}">
        <p14:creationId xmlns:p14="http://schemas.microsoft.com/office/powerpoint/2010/main" val="907161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open questions, the 1st one is how to adapt other TT schemes to the threshold setting: in an upcoming work we’ll actually adapt the GLW23 construction to the threshold setting.</a:t>
            </a:r>
          </a:p>
          <a:p>
            <a:r>
              <a:rPr lang="en-US" dirty="0"/>
              <a:t>and secondly, can we strengthen the construction to detect all t traitors.</a:t>
            </a:r>
          </a:p>
          <a:p>
            <a:r>
              <a:rPr lang="en-US" dirty="0"/>
              <a:t>Notice that for basic traitor tracing, this question doesn't make sense because </a:t>
            </a:r>
            <a:r>
              <a:rPr lang="en-US" dirty="0" err="1"/>
              <a:t>oen</a:t>
            </a:r>
            <a:r>
              <a:rPr lang="en-US" dirty="0"/>
              <a:t> </a:t>
            </a:r>
            <a:r>
              <a:rPr lang="en-US" dirty="0" err="1"/>
              <a:t>aprty</a:t>
            </a:r>
            <a:r>
              <a:rPr lang="en-US" dirty="0"/>
              <a:t> is enough to decrypt</a:t>
            </a:r>
          </a:p>
          <a:p>
            <a:r>
              <a:rPr lang="en-US" dirty="0"/>
              <a:t>, but in the threshold setting,  the decoder has to have at least t keys embedded to be able to decrypt. So its a reasonable question to ask whether we can trace all t traitors.</a:t>
            </a:r>
          </a:p>
        </p:txBody>
      </p:sp>
      <p:sp>
        <p:nvSpPr>
          <p:cNvPr id="4" name="Slide Number Placeholder 3"/>
          <p:cNvSpPr>
            <a:spLocks noGrp="1"/>
          </p:cNvSpPr>
          <p:nvPr>
            <p:ph type="sldNum" sz="quarter" idx="5"/>
          </p:nvPr>
        </p:nvSpPr>
        <p:spPr/>
        <p:txBody>
          <a:bodyPr/>
          <a:lstStyle/>
          <a:p>
            <a:fld id="{E1FE4B7F-AEE0-F64D-BFFF-7F0E7A4BFF27}" type="slidenum">
              <a:rPr lang="en-US" smtClean="0"/>
              <a:t>69</a:t>
            </a:fld>
            <a:endParaRPr lang="en-US"/>
          </a:p>
        </p:txBody>
      </p:sp>
    </p:spTree>
    <p:extLst>
      <p:ext uri="{BB962C8B-B14F-4D97-AF65-F5344CB8AC3E}">
        <p14:creationId xmlns:p14="http://schemas.microsoft.com/office/powerpoint/2010/main" val="122313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be wondering, why are we focusing on tracing a decoder? What if, instead of giving a decoder box to the adv, these t parties host an anonymous decryption service? Now, the adv will query the service with a ciphertext c, and get back a message m. </a:t>
            </a:r>
          </a:p>
        </p:txBody>
      </p:sp>
      <p:sp>
        <p:nvSpPr>
          <p:cNvPr id="4" name="Slide Number Placeholder 3"/>
          <p:cNvSpPr>
            <a:spLocks noGrp="1"/>
          </p:cNvSpPr>
          <p:nvPr>
            <p:ph type="sldNum" sz="quarter" idx="5"/>
          </p:nvPr>
        </p:nvSpPr>
        <p:spPr/>
        <p:txBody>
          <a:bodyPr/>
          <a:lstStyle/>
          <a:p>
            <a:fld id="{E1FE4B7F-AEE0-F64D-BFFF-7F0E7A4BFF27}" type="slidenum">
              <a:rPr lang="en-US" smtClean="0"/>
              <a:t>7</a:t>
            </a:fld>
            <a:endParaRPr lang="en-US"/>
          </a:p>
        </p:txBody>
      </p:sp>
    </p:spTree>
    <p:extLst>
      <p:ext uri="{BB962C8B-B14F-4D97-AF65-F5344CB8AC3E}">
        <p14:creationId xmlns:p14="http://schemas.microsoft.com/office/powerpoint/2010/main" val="57628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3 reasons why the adv might prefer a decoder algorithm over this: first, an adv might want to keep its decryptions private, for example, in the auction scenario, the </a:t>
            </a:r>
            <a:r>
              <a:rPr lang="en-US" dirty="0" err="1"/>
              <a:t>decryptors</a:t>
            </a:r>
            <a:r>
              <a:rPr lang="en-US" dirty="0"/>
              <a:t> will be able to see the decrypted bids themselves, so they can use this information for their own benefit, and just cut off the adversary.</a:t>
            </a:r>
          </a:p>
          <a:p>
            <a:r>
              <a:rPr lang="en-US" dirty="0"/>
              <a:t>Next, it can be a hassle if the adv wants to decrypt multiple ciphertexts, lastly, there are some impossibility results in the literature on tracing such a stateful decoder. Hence, we focus on a stateless decoder algorithm.</a:t>
            </a:r>
          </a:p>
        </p:txBody>
      </p:sp>
      <p:sp>
        <p:nvSpPr>
          <p:cNvPr id="4" name="Slide Number Placeholder 3"/>
          <p:cNvSpPr>
            <a:spLocks noGrp="1"/>
          </p:cNvSpPr>
          <p:nvPr>
            <p:ph type="sldNum" sz="quarter" idx="5"/>
          </p:nvPr>
        </p:nvSpPr>
        <p:spPr/>
        <p:txBody>
          <a:bodyPr/>
          <a:lstStyle/>
          <a:p>
            <a:fld id="{E1FE4B7F-AEE0-F64D-BFFF-7F0E7A4BFF27}" type="slidenum">
              <a:rPr lang="en-US" smtClean="0"/>
              <a:t>8</a:t>
            </a:fld>
            <a:endParaRPr lang="en-US"/>
          </a:p>
        </p:txBody>
      </p:sp>
    </p:spTree>
    <p:extLst>
      <p:ext uri="{BB962C8B-B14F-4D97-AF65-F5344CB8AC3E}">
        <p14:creationId xmlns:p14="http://schemas.microsoft.com/office/powerpoint/2010/main" val="373915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standard threshold decryption schemes are not accountable. This is because, they are generally based on t-out-of-n secret sharing of the secret key. But the problem is that any t secret key shares are enough to derive the full secret key, </a:t>
            </a:r>
          </a:p>
          <a:p>
            <a:r>
              <a:rPr lang="en-US" dirty="0"/>
              <a:t>meaning that a malicious coalition of size t can just make a decoder with the full secret key </a:t>
            </a:r>
            <a:r>
              <a:rPr lang="en-US" dirty="0" err="1"/>
              <a:t>sk</a:t>
            </a:r>
            <a:r>
              <a:rPr lang="en-US" dirty="0"/>
              <a:t>, and the distribution of such a decoder will be independent of the set who manufactured it!</a:t>
            </a:r>
          </a:p>
          <a:p>
            <a:r>
              <a:rPr lang="en-US" dirty="0"/>
              <a:t>This means that, selling secret keys provides risk free profit for </a:t>
            </a:r>
            <a:r>
              <a:rPr lang="en-US" dirty="0" err="1"/>
              <a:t>decryptors</a:t>
            </a:r>
            <a:r>
              <a:rPr lang="en-US" dirty="0"/>
              <a:t> in existing threshold decryption  schemes!</a:t>
            </a:r>
          </a:p>
        </p:txBody>
      </p:sp>
      <p:sp>
        <p:nvSpPr>
          <p:cNvPr id="4" name="Slide Number Placeholder 3"/>
          <p:cNvSpPr>
            <a:spLocks noGrp="1"/>
          </p:cNvSpPr>
          <p:nvPr>
            <p:ph type="sldNum" sz="quarter" idx="5"/>
          </p:nvPr>
        </p:nvSpPr>
        <p:spPr/>
        <p:txBody>
          <a:bodyPr/>
          <a:lstStyle/>
          <a:p>
            <a:fld id="{E1FE4B7F-AEE0-F64D-BFFF-7F0E7A4BFF27}" type="slidenum">
              <a:rPr lang="en-US" smtClean="0"/>
              <a:t>9</a:t>
            </a:fld>
            <a:endParaRPr lang="en-US"/>
          </a:p>
        </p:txBody>
      </p:sp>
    </p:spTree>
    <p:extLst>
      <p:ext uri="{BB962C8B-B14F-4D97-AF65-F5344CB8AC3E}">
        <p14:creationId xmlns:p14="http://schemas.microsoft.com/office/powerpoint/2010/main" val="135182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D9C5-1771-81C6-F8E8-B862DB64C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B0865-6579-E402-DF50-34405228B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D3A8E-E129-E20E-26C2-E2A36F035F17}"/>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5" name="Footer Placeholder 4">
            <a:extLst>
              <a:ext uri="{FF2B5EF4-FFF2-40B4-BE49-F238E27FC236}">
                <a16:creationId xmlns:a16="http://schemas.microsoft.com/office/drawing/2014/main" id="{26E90698-723C-5E43-A30E-36BD800D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B265A-E136-CED8-D3A0-D25E8E7E43AB}"/>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213632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9CA7-CF10-7A3D-2400-9417EF52DE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6FC8B4-14A7-54E0-9CD1-E11B80C626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EBADB-E2AA-D7D8-26E1-2A581051243C}"/>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5" name="Footer Placeholder 4">
            <a:extLst>
              <a:ext uri="{FF2B5EF4-FFF2-40B4-BE49-F238E27FC236}">
                <a16:creationId xmlns:a16="http://schemas.microsoft.com/office/drawing/2014/main" id="{6B638535-15D2-D7EE-BD3F-198AF8890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AF5BC-25E2-D8EB-D056-00B7F65AFDAB}"/>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405009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23C3F-FB32-8307-D60C-3BCFA07E33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A9615-324B-67E4-DD61-07BE5FCB7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01A90-D3EE-FB2F-2D29-9CD1204D28FE}"/>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5" name="Footer Placeholder 4">
            <a:extLst>
              <a:ext uri="{FF2B5EF4-FFF2-40B4-BE49-F238E27FC236}">
                <a16:creationId xmlns:a16="http://schemas.microsoft.com/office/drawing/2014/main" id="{C0339B49-95A6-22AF-1D41-89F23C19D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9396F-B573-61CE-727D-8E141AEECC32}"/>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398083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047D-7129-A635-44A0-B95A6B3BB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1F681-6EA4-4A4B-2D3F-E916C6B9F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E7CE5-97FA-21BA-4DCF-983E5DDD6542}"/>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5" name="Footer Placeholder 4">
            <a:extLst>
              <a:ext uri="{FF2B5EF4-FFF2-40B4-BE49-F238E27FC236}">
                <a16:creationId xmlns:a16="http://schemas.microsoft.com/office/drawing/2014/main" id="{2D191925-D41E-3AD8-024D-256CF8915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B7ECC-9FE4-C32C-ED67-3DD12A3EA5A4}"/>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8242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FF19-83AF-1361-771A-25DDF2B1D4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957E5-0549-3345-740B-83C7ABB9F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392FD2-EC4A-761A-C40B-41FAE2F879A2}"/>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5" name="Footer Placeholder 4">
            <a:extLst>
              <a:ext uri="{FF2B5EF4-FFF2-40B4-BE49-F238E27FC236}">
                <a16:creationId xmlns:a16="http://schemas.microsoft.com/office/drawing/2014/main" id="{FEE1435A-6E6F-1E46-6E5E-CDD28CCDC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4550E-441D-8805-63EB-DC4AB9D30439}"/>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84912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8BD1-1BE5-BBE6-CAB9-0DE35FCC4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1D922E-F16D-2D60-3DAC-C7993D190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528DD-F41F-2508-EA81-E8A10E67FC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A0F4-7C4F-8F5E-CC98-848221D75B7B}"/>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6" name="Footer Placeholder 5">
            <a:extLst>
              <a:ext uri="{FF2B5EF4-FFF2-40B4-BE49-F238E27FC236}">
                <a16:creationId xmlns:a16="http://schemas.microsoft.com/office/drawing/2014/main" id="{F13D9C59-4159-B456-2E95-AB54F4195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A0CF4-F9EA-8856-43F9-673731C2B7A2}"/>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93037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ADA-5D77-AD42-F22E-D3EF826C6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93292-583B-950C-9903-7251F67D7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31C39E-498D-05BC-3090-E7AEE9048A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477730-3791-7128-FEA3-B34951D5B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D16FC8-DFEE-BF28-0F73-7670EFDBAE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39E46-0868-A4F6-0FAA-177B618E0703}"/>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8" name="Footer Placeholder 7">
            <a:extLst>
              <a:ext uri="{FF2B5EF4-FFF2-40B4-BE49-F238E27FC236}">
                <a16:creationId xmlns:a16="http://schemas.microsoft.com/office/drawing/2014/main" id="{316B9075-A5AA-74CC-306D-398B88ED6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42F22-6ADC-6B7E-9093-8E93DFBE54E6}"/>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45756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41AE-454A-A1A8-170D-E6F1DD15E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103D9-0BDF-0D44-625D-85913D75CFEF}"/>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4" name="Footer Placeholder 3">
            <a:extLst>
              <a:ext uri="{FF2B5EF4-FFF2-40B4-BE49-F238E27FC236}">
                <a16:creationId xmlns:a16="http://schemas.microsoft.com/office/drawing/2014/main" id="{0DA29DA3-C305-7BE2-2E7A-CB3EB909B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4E96-C536-E8BB-11DE-84B4747FC66E}"/>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38352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2CE3B-7AAB-2AC2-2FC7-19E9FE299831}"/>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3" name="Footer Placeholder 2">
            <a:extLst>
              <a:ext uri="{FF2B5EF4-FFF2-40B4-BE49-F238E27FC236}">
                <a16:creationId xmlns:a16="http://schemas.microsoft.com/office/drawing/2014/main" id="{DFC70C66-0A2B-0C9C-E608-E92450F5F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764158-FCD8-89AA-8F3A-F254F7186D86}"/>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56341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56D-C4B4-6915-0FAB-C511CBBA6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9C62D7-62A4-A517-47AD-164205D91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2194BF-6584-626F-AB18-9944D8AEC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7220E-8B0A-F68E-4C73-F93CFF2AC933}"/>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6" name="Footer Placeholder 5">
            <a:extLst>
              <a:ext uri="{FF2B5EF4-FFF2-40B4-BE49-F238E27FC236}">
                <a16:creationId xmlns:a16="http://schemas.microsoft.com/office/drawing/2014/main" id="{B64A1FE0-0183-9ABD-EA4B-E218F92AB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EA659-41E1-778E-C8C8-1B6746E876A2}"/>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318874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CDA0-A725-B091-6D41-0C8DBB414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EF22C-7123-1457-798A-BA0436DFF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949382-1844-35F4-D866-C039C44A4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505EB-6D01-36D6-0EC8-BB9B348EDB60}"/>
              </a:ext>
            </a:extLst>
          </p:cNvPr>
          <p:cNvSpPr>
            <a:spLocks noGrp="1"/>
          </p:cNvSpPr>
          <p:nvPr>
            <p:ph type="dt" sz="half" idx="10"/>
          </p:nvPr>
        </p:nvSpPr>
        <p:spPr/>
        <p:txBody>
          <a:bodyPr/>
          <a:lstStyle/>
          <a:p>
            <a:fld id="{B63454F1-B5F8-6046-B819-9F29503BB938}" type="datetimeFigureOut">
              <a:rPr lang="en-US" smtClean="0"/>
              <a:t>3/15/24</a:t>
            </a:fld>
            <a:endParaRPr lang="en-US"/>
          </a:p>
        </p:txBody>
      </p:sp>
      <p:sp>
        <p:nvSpPr>
          <p:cNvPr id="6" name="Footer Placeholder 5">
            <a:extLst>
              <a:ext uri="{FF2B5EF4-FFF2-40B4-BE49-F238E27FC236}">
                <a16:creationId xmlns:a16="http://schemas.microsoft.com/office/drawing/2014/main" id="{F1CBA477-747B-AD59-89FB-34C030357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511DA-BC31-0F1C-6E2C-DDB0C4C4C8E9}"/>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248101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CB2CF-72C5-A7FB-0235-B2109583FBC3}"/>
              </a:ext>
            </a:extLst>
          </p:cNvPr>
          <p:cNvSpPr>
            <a:spLocks noGrp="1"/>
          </p:cNvSpPr>
          <p:nvPr>
            <p:ph type="title"/>
          </p:nvPr>
        </p:nvSpPr>
        <p:spPr>
          <a:xfrm>
            <a:off x="197073" y="17594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CCE64D-CA32-47CD-6000-CA073521A757}"/>
              </a:ext>
            </a:extLst>
          </p:cNvPr>
          <p:cNvSpPr>
            <a:spLocks noGrp="1"/>
          </p:cNvSpPr>
          <p:nvPr>
            <p:ph type="body" idx="1"/>
          </p:nvPr>
        </p:nvSpPr>
        <p:spPr>
          <a:xfrm>
            <a:off x="197073" y="163644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BA2F6-033E-BEFA-48D0-32571C4816F0}"/>
              </a:ext>
            </a:extLst>
          </p:cNvPr>
          <p:cNvSpPr>
            <a:spLocks noGrp="1"/>
          </p:cNvSpPr>
          <p:nvPr>
            <p:ph type="dt" sz="half" idx="2"/>
          </p:nvPr>
        </p:nvSpPr>
        <p:spPr>
          <a:xfrm>
            <a:off x="197073" y="616716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454F1-B5F8-6046-B819-9F29503BB938}" type="datetimeFigureOut">
              <a:rPr lang="en-US" smtClean="0"/>
              <a:t>3/15/24</a:t>
            </a:fld>
            <a:endParaRPr lang="en-US"/>
          </a:p>
        </p:txBody>
      </p:sp>
      <p:sp>
        <p:nvSpPr>
          <p:cNvPr id="5" name="Footer Placeholder 4">
            <a:extLst>
              <a:ext uri="{FF2B5EF4-FFF2-40B4-BE49-F238E27FC236}">
                <a16:creationId xmlns:a16="http://schemas.microsoft.com/office/drawing/2014/main" id="{F5FEB173-FEFA-8ADF-770A-E2F2B9A33EED}"/>
              </a:ext>
            </a:extLst>
          </p:cNvPr>
          <p:cNvSpPr>
            <a:spLocks noGrp="1"/>
          </p:cNvSpPr>
          <p:nvPr>
            <p:ph type="ftr" sz="quarter" idx="3"/>
          </p:nvPr>
        </p:nvSpPr>
        <p:spPr>
          <a:xfrm>
            <a:off x="3397473" y="616716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8D95B-F067-1160-07FA-066D0B83D7F6}"/>
              </a:ext>
            </a:extLst>
          </p:cNvPr>
          <p:cNvSpPr>
            <a:spLocks noGrp="1"/>
          </p:cNvSpPr>
          <p:nvPr>
            <p:ph type="sldNum" sz="quarter" idx="4"/>
          </p:nvPr>
        </p:nvSpPr>
        <p:spPr>
          <a:xfrm>
            <a:off x="7969473" y="616716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8B0B3-DCBE-9141-B785-C904D4941F11}" type="slidenum">
              <a:rPr lang="en-US" smtClean="0"/>
              <a:t>‹#›</a:t>
            </a:fld>
            <a:endParaRPr lang="en-US"/>
          </a:p>
        </p:txBody>
      </p:sp>
    </p:spTree>
    <p:extLst>
      <p:ext uri="{BB962C8B-B14F-4D97-AF65-F5344CB8AC3E}">
        <p14:creationId xmlns:p14="http://schemas.microsoft.com/office/powerpoint/2010/main" val="293861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0.png"/><Relationship Id="rId3" Type="http://schemas.openxmlformats.org/officeDocument/2006/relationships/image" Target="../media/image390.png"/><Relationship Id="rId7" Type="http://schemas.openxmlformats.org/officeDocument/2006/relationships/image" Target="../media/image400.png"/><Relationship Id="rId12" Type="http://schemas.openxmlformats.org/officeDocument/2006/relationships/image" Target="../media/image4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40.png"/><Relationship Id="rId5" Type="http://schemas.openxmlformats.org/officeDocument/2006/relationships/image" Target="../media/image3.png"/><Relationship Id="rId10" Type="http://schemas.openxmlformats.org/officeDocument/2006/relationships/image" Target="../media/image430.png"/><Relationship Id="rId4" Type="http://schemas.openxmlformats.org/officeDocument/2006/relationships/image" Target="../media/image2.png"/><Relationship Id="rId9" Type="http://schemas.openxmlformats.org/officeDocument/2006/relationships/image" Target="../media/image47.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1.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4.png"/><Relationship Id="rId7"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83.png"/><Relationship Id="rId4" Type="http://schemas.openxmlformats.org/officeDocument/2006/relationships/image" Target="../media/image85.png"/><Relationship Id="rId9" Type="http://schemas.openxmlformats.org/officeDocument/2006/relationships/image" Target="../media/image88.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image" Target="../media/image9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9.png"/><Relationship Id="rId4" Type="http://schemas.openxmlformats.org/officeDocument/2006/relationships/image" Target="../media/image101.png"/><Relationship Id="rId9" Type="http://schemas.openxmlformats.org/officeDocument/2006/relationships/image" Target="../media/image108.png"/></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36.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4.png"/></Relationships>
</file>

<file path=ppt/slides/_rels/slide3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7.pn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590.png"/></Relationships>
</file>

<file path=ppt/slides/_rels/slide4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49.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0.png"/><Relationship Id="rId10" Type="http://schemas.openxmlformats.org/officeDocument/2006/relationships/image" Target="../media/image134.png"/><Relationship Id="rId4" Type="http://schemas.openxmlformats.org/officeDocument/2006/relationships/image" Target="../media/image640.png"/><Relationship Id="rId9" Type="http://schemas.openxmlformats.org/officeDocument/2006/relationships/image" Target="../media/image1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49.png"/><Relationship Id="rId7" Type="http://schemas.openxmlformats.org/officeDocument/2006/relationships/image" Target="../media/image14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3.png"/><Relationship Id="rId17" Type="http://schemas.openxmlformats.org/officeDocument/2006/relationships/image" Target="../media/image310.png"/><Relationship Id="rId2" Type="http://schemas.openxmlformats.org/officeDocument/2006/relationships/notesSlide" Target="../notesSlides/notesSlide5.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32.png"/><Relationship Id="rId14" Type="http://schemas.openxmlformats.org/officeDocument/2006/relationships/image" Target="../media/image26.png"/></Relationships>
</file>

<file path=ppt/slides/_rels/slide50.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 Id="rId9" Type="http://schemas.openxmlformats.org/officeDocument/2006/relationships/image" Target="../media/image154.png"/></Relationships>
</file>

<file path=ppt/slides/_rels/slide51.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 Id="rId9" Type="http://schemas.openxmlformats.org/officeDocument/2006/relationships/image" Target="../media/image155.png"/></Relationships>
</file>

<file path=ppt/slides/_rels/slide52.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10" Type="http://schemas.openxmlformats.org/officeDocument/2006/relationships/image" Target="../media/image1551.png"/><Relationship Id="rId4" Type="http://schemas.openxmlformats.org/officeDocument/2006/relationships/image" Target="../media/image149.png"/><Relationship Id="rId9" Type="http://schemas.openxmlformats.org/officeDocument/2006/relationships/image" Target="../media/image1541.png"/></Relationships>
</file>

<file path=ppt/slides/_rels/slide5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5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5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5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9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0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10.png"/><Relationship Id="rId7" Type="http://schemas.openxmlformats.org/officeDocument/2006/relationships/image" Target="../media/image1650.png"/><Relationship Id="rId12" Type="http://schemas.openxmlformats.org/officeDocument/2006/relationships/image" Target="../media/image17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640.png"/><Relationship Id="rId11" Type="http://schemas.openxmlformats.org/officeDocument/2006/relationships/image" Target="../media/image169.png"/><Relationship Id="rId5" Type="http://schemas.openxmlformats.org/officeDocument/2006/relationships/image" Target="../media/image1630.png"/><Relationship Id="rId10" Type="http://schemas.openxmlformats.org/officeDocument/2006/relationships/image" Target="../media/image168.png"/><Relationship Id="rId4" Type="http://schemas.openxmlformats.org/officeDocument/2006/relationships/image" Target="../media/image1620.png"/><Relationship Id="rId9" Type="http://schemas.openxmlformats.org/officeDocument/2006/relationships/image" Target="../media/image167.png"/><Relationship Id="rId14" Type="http://schemas.openxmlformats.org/officeDocument/2006/relationships/image" Target="../media/image172.png"/></Relationships>
</file>

<file path=ppt/slides/_rels/slide61.xml.rels><?xml version="1.0" encoding="UTF-8" standalone="yes"?>
<Relationships xmlns="http://schemas.openxmlformats.org/package/2006/relationships"><Relationship Id="rId8" Type="http://schemas.openxmlformats.org/officeDocument/2006/relationships/image" Target="../media/image1110.png"/><Relationship Id="rId3" Type="http://schemas.openxmlformats.org/officeDocument/2006/relationships/image" Target="../media/image173.png"/><Relationship Id="rId7" Type="http://schemas.openxmlformats.org/officeDocument/2006/relationships/image" Target="../media/image177.png"/><Relationship Id="rId12" Type="http://schemas.openxmlformats.org/officeDocument/2006/relationships/image" Target="../media/image18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76.png"/><Relationship Id="rId11" Type="http://schemas.openxmlformats.org/officeDocument/2006/relationships/image" Target="../media/image180.png"/><Relationship Id="rId5" Type="http://schemas.openxmlformats.org/officeDocument/2006/relationships/image" Target="../media/image175.png"/><Relationship Id="rId10" Type="http://schemas.openxmlformats.org/officeDocument/2006/relationships/image" Target="../media/image179.png"/><Relationship Id="rId4" Type="http://schemas.openxmlformats.org/officeDocument/2006/relationships/image" Target="../media/image174.png"/><Relationship Id="rId9" Type="http://schemas.openxmlformats.org/officeDocument/2006/relationships/image" Target="../media/image178.png"/></Relationships>
</file>

<file path=ppt/slides/_rels/slide62.xml.rels><?xml version="1.0" encoding="UTF-8" standalone="yes"?>
<Relationships xmlns="http://schemas.openxmlformats.org/package/2006/relationships"><Relationship Id="rId3" Type="http://schemas.openxmlformats.org/officeDocument/2006/relationships/image" Target="../media/image153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540.png"/></Relationships>
</file>

<file path=ppt/slides/_rels/slide6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0.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47.png"/></Relationships>
</file>

<file path=ppt/slides/_rels/slide64.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image" Target="../media/image192.png"/><Relationship Id="rId18" Type="http://schemas.openxmlformats.org/officeDocument/2006/relationships/image" Target="../media/image197.png"/><Relationship Id="rId3" Type="http://schemas.openxmlformats.org/officeDocument/2006/relationships/image" Target="../media/image182.png"/><Relationship Id="rId7" Type="http://schemas.openxmlformats.org/officeDocument/2006/relationships/image" Target="../media/image186.png"/><Relationship Id="rId12" Type="http://schemas.openxmlformats.org/officeDocument/2006/relationships/image" Target="../media/image191.png"/><Relationship Id="rId17" Type="http://schemas.openxmlformats.org/officeDocument/2006/relationships/image" Target="../media/image196.png"/><Relationship Id="rId2" Type="http://schemas.openxmlformats.org/officeDocument/2006/relationships/notesSlide" Target="../notesSlides/notesSlide64.xml"/><Relationship Id="rId16" Type="http://schemas.openxmlformats.org/officeDocument/2006/relationships/image" Target="../media/image195.png"/><Relationship Id="rId20" Type="http://schemas.openxmlformats.org/officeDocument/2006/relationships/image" Target="../media/image199.png"/><Relationship Id="rId1" Type="http://schemas.openxmlformats.org/officeDocument/2006/relationships/slideLayout" Target="../slideLayouts/slideLayout2.xml"/><Relationship Id="rId6" Type="http://schemas.openxmlformats.org/officeDocument/2006/relationships/image" Target="../media/image185.png"/><Relationship Id="rId11" Type="http://schemas.openxmlformats.org/officeDocument/2006/relationships/image" Target="../media/image190.png"/><Relationship Id="rId5" Type="http://schemas.openxmlformats.org/officeDocument/2006/relationships/image" Target="../media/image184.png"/><Relationship Id="rId15" Type="http://schemas.openxmlformats.org/officeDocument/2006/relationships/image" Target="../media/image194.png"/><Relationship Id="rId10" Type="http://schemas.openxmlformats.org/officeDocument/2006/relationships/image" Target="../media/image189.png"/><Relationship Id="rId19" Type="http://schemas.openxmlformats.org/officeDocument/2006/relationships/image" Target="../media/image198.png"/><Relationship Id="rId4" Type="http://schemas.openxmlformats.org/officeDocument/2006/relationships/image" Target="../media/image183.png"/><Relationship Id="rId9" Type="http://schemas.openxmlformats.org/officeDocument/2006/relationships/image" Target="../media/image188.png"/><Relationship Id="rId14" Type="http://schemas.openxmlformats.org/officeDocument/2006/relationships/image" Target="../media/image193.png"/></Relationships>
</file>

<file path=ppt/slides/_rels/slide65.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10.png"/><Relationship Id="rId18" Type="http://schemas.openxmlformats.org/officeDocument/2006/relationships/image" Target="../media/image215.png"/><Relationship Id="rId3" Type="http://schemas.openxmlformats.org/officeDocument/2006/relationships/image" Target="../media/image200.png"/><Relationship Id="rId7" Type="http://schemas.openxmlformats.org/officeDocument/2006/relationships/image" Target="../media/image204.png"/><Relationship Id="rId12" Type="http://schemas.openxmlformats.org/officeDocument/2006/relationships/image" Target="../media/image209.png"/><Relationship Id="rId17" Type="http://schemas.openxmlformats.org/officeDocument/2006/relationships/image" Target="../media/image214.png"/><Relationship Id="rId2" Type="http://schemas.openxmlformats.org/officeDocument/2006/relationships/notesSlide" Target="../notesSlides/notesSlide65.xml"/><Relationship Id="rId16" Type="http://schemas.openxmlformats.org/officeDocument/2006/relationships/image" Target="../media/image213.png"/><Relationship Id="rId20" Type="http://schemas.openxmlformats.org/officeDocument/2006/relationships/image" Target="../media/image217.png"/><Relationship Id="rId1" Type="http://schemas.openxmlformats.org/officeDocument/2006/relationships/slideLayout" Target="../slideLayouts/slideLayout2.xml"/><Relationship Id="rId6" Type="http://schemas.openxmlformats.org/officeDocument/2006/relationships/image" Target="../media/image203.png"/><Relationship Id="rId11" Type="http://schemas.openxmlformats.org/officeDocument/2006/relationships/image" Target="../media/image208.png"/><Relationship Id="rId5" Type="http://schemas.openxmlformats.org/officeDocument/2006/relationships/image" Target="../media/image202.png"/><Relationship Id="rId15" Type="http://schemas.openxmlformats.org/officeDocument/2006/relationships/image" Target="../media/image212.png"/><Relationship Id="rId10" Type="http://schemas.openxmlformats.org/officeDocument/2006/relationships/image" Target="../media/image207.png"/><Relationship Id="rId19" Type="http://schemas.openxmlformats.org/officeDocument/2006/relationships/image" Target="../media/image216.png"/><Relationship Id="rId4" Type="http://schemas.openxmlformats.org/officeDocument/2006/relationships/image" Target="../media/image201.png"/><Relationship Id="rId9" Type="http://schemas.openxmlformats.org/officeDocument/2006/relationships/image" Target="../media/image206.png"/><Relationship Id="rId14" Type="http://schemas.openxmlformats.org/officeDocument/2006/relationships/image" Target="../media/image211.png"/></Relationships>
</file>

<file path=ppt/slides/_rels/slide66.xml.rels><?xml version="1.0" encoding="UTF-8" standalone="yes"?>
<Relationships xmlns="http://schemas.openxmlformats.org/package/2006/relationships"><Relationship Id="rId3" Type="http://schemas.openxmlformats.org/officeDocument/2006/relationships/image" Target="../media/image217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18.png"/></Relationships>
</file>

<file path=ppt/slides/_rels/slide67.xml.rels><?xml version="1.0" encoding="UTF-8" standalone="yes"?>
<Relationships xmlns="http://schemas.openxmlformats.org/package/2006/relationships"><Relationship Id="rId3" Type="http://schemas.openxmlformats.org/officeDocument/2006/relationships/image" Target="../media/image155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9.png"/></Relationships>
</file>

<file path=ppt/slides/_rels/slide68.xml.rels><?xml version="1.0" encoding="UTF-8" standalone="yes"?>
<Relationships xmlns="http://schemas.openxmlformats.org/package/2006/relationships"><Relationship Id="rId3" Type="http://schemas.openxmlformats.org/officeDocument/2006/relationships/image" Target="../media/image157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90.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21.svg"/><Relationship Id="rId4" Type="http://schemas.openxmlformats.org/officeDocument/2006/relationships/image" Target="../media/image220.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36.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2.pn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5.png"/><Relationship Id="rId9" Type="http://schemas.openxmlformats.org/officeDocument/2006/relationships/image" Target="../media/image38.png"/><Relationship Id="rId14" Type="http://schemas.openxmlformats.org/officeDocument/2006/relationships/image" Target="../media/image4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36.png"/><Relationship Id="rId12" Type="http://schemas.openxmlformats.org/officeDocument/2006/relationships/image" Target="../media/image29.png"/><Relationship Id="rId17"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2.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5.png"/><Relationship Id="rId9" Type="http://schemas.openxmlformats.org/officeDocument/2006/relationships/image" Target="../media/image38.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91C-A137-A6A9-63C8-3DC3281C1E4A}"/>
              </a:ext>
            </a:extLst>
          </p:cNvPr>
          <p:cNvSpPr>
            <a:spLocks noGrp="1"/>
          </p:cNvSpPr>
          <p:nvPr>
            <p:ph type="ctrTitle"/>
          </p:nvPr>
        </p:nvSpPr>
        <p:spPr>
          <a:xfrm>
            <a:off x="142876" y="1122363"/>
            <a:ext cx="11930062" cy="2387600"/>
          </a:xfrm>
        </p:spPr>
        <p:txBody>
          <a:bodyPr>
            <a:noAutofit/>
          </a:bodyPr>
          <a:lstStyle/>
          <a:p>
            <a:r>
              <a:rPr lang="en-US" sz="5200" dirty="0">
                <a:latin typeface="PT Serif" panose="020A0603040505020204" pitchFamily="18" charset="77"/>
              </a:rPr>
              <a:t>Accountability in Threshold Decryption via Threshold Traitor Tracing</a:t>
            </a:r>
          </a:p>
        </p:txBody>
      </p:sp>
      <p:sp>
        <p:nvSpPr>
          <p:cNvPr id="4" name="Google Shape;55;p13">
            <a:extLst>
              <a:ext uri="{FF2B5EF4-FFF2-40B4-BE49-F238E27FC236}">
                <a16:creationId xmlns:a16="http://schemas.microsoft.com/office/drawing/2014/main" id="{D9015944-F9E4-91E2-7F8E-157B3D5E67F0}"/>
              </a:ext>
            </a:extLst>
          </p:cNvPr>
          <p:cNvSpPr txBox="1">
            <a:spLocks noGrp="1"/>
          </p:cNvSpPr>
          <p:nvPr>
            <p:ph type="subTitle" idx="1"/>
          </p:nvPr>
        </p:nvSpPr>
        <p:spPr>
          <a:xfrm>
            <a:off x="1835700" y="4150436"/>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800" dirty="0">
                <a:latin typeface="PT Serif" panose="020A0603040505020204" pitchFamily="18" charset="77"/>
              </a:rPr>
              <a:t>Dan </a:t>
            </a:r>
            <a:r>
              <a:rPr lang="en" sz="2800" dirty="0" err="1">
                <a:latin typeface="PT Serif" panose="020A0603040505020204" pitchFamily="18" charset="77"/>
              </a:rPr>
              <a:t>Boneh</a:t>
            </a:r>
            <a:r>
              <a:rPr lang="en" sz="2800" dirty="0">
                <a:latin typeface="PT Serif" panose="020A0603040505020204" pitchFamily="18" charset="77"/>
              </a:rPr>
              <a:t> , </a:t>
            </a:r>
            <a:r>
              <a:rPr lang="en" sz="2800" b="1" dirty="0">
                <a:latin typeface="PT Serif" panose="020A0603040505020204" pitchFamily="18" charset="77"/>
              </a:rPr>
              <a:t>Aditi Partap </a:t>
            </a:r>
            <a:r>
              <a:rPr lang="en" sz="2800" dirty="0">
                <a:latin typeface="PT Serif" panose="020A0603040505020204" pitchFamily="18" charset="77"/>
              </a:rPr>
              <a:t>, </a:t>
            </a:r>
            <a:r>
              <a:rPr lang="en" sz="2800" dirty="0" err="1">
                <a:latin typeface="PT Serif" panose="020A0603040505020204" pitchFamily="18" charset="77"/>
              </a:rPr>
              <a:t>Lior</a:t>
            </a:r>
            <a:r>
              <a:rPr lang="en" sz="2800" dirty="0">
                <a:latin typeface="PT Serif" panose="020A0603040505020204" pitchFamily="18" charset="77"/>
              </a:rPr>
              <a:t> </a:t>
            </a:r>
            <a:r>
              <a:rPr lang="en" sz="2800" dirty="0" err="1">
                <a:latin typeface="PT Serif" panose="020A0603040505020204" pitchFamily="18" charset="77"/>
              </a:rPr>
              <a:t>Rotem</a:t>
            </a:r>
            <a:endParaRPr sz="2800" dirty="0">
              <a:latin typeface="PT Serif" panose="020A0603040505020204" pitchFamily="18" charset="77"/>
            </a:endParaRPr>
          </a:p>
        </p:txBody>
      </p:sp>
      <p:pic>
        <p:nvPicPr>
          <p:cNvPr id="5" name="Google Shape;56;p13">
            <a:extLst>
              <a:ext uri="{FF2B5EF4-FFF2-40B4-BE49-F238E27FC236}">
                <a16:creationId xmlns:a16="http://schemas.microsoft.com/office/drawing/2014/main" id="{568A9927-AF4A-B89E-E9CF-DF1C03EB3954}"/>
              </a:ext>
            </a:extLst>
          </p:cNvPr>
          <p:cNvPicPr preferRelativeResize="0"/>
          <p:nvPr/>
        </p:nvPicPr>
        <p:blipFill>
          <a:blip r:embed="rId3">
            <a:alphaModFix/>
          </a:blip>
          <a:stretch>
            <a:fillRect/>
          </a:stretch>
        </p:blipFill>
        <p:spPr>
          <a:xfrm>
            <a:off x="4407560" y="4943037"/>
            <a:ext cx="3376894" cy="792600"/>
          </a:xfrm>
          <a:prstGeom prst="rect">
            <a:avLst/>
          </a:prstGeom>
          <a:noFill/>
          <a:ln>
            <a:noFill/>
          </a:ln>
        </p:spPr>
      </p:pic>
    </p:spTree>
    <p:extLst>
      <p:ext uri="{BB962C8B-B14F-4D97-AF65-F5344CB8AC3E}">
        <p14:creationId xmlns:p14="http://schemas.microsoft.com/office/powerpoint/2010/main" val="377604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4F2F-CEFA-60DB-E61D-3CBE86985818}"/>
              </a:ext>
            </a:extLst>
          </p:cNvPr>
          <p:cNvSpPr>
            <a:spLocks noGrp="1"/>
          </p:cNvSpPr>
          <p:nvPr>
            <p:ph type="title"/>
          </p:nvPr>
        </p:nvSpPr>
        <p:spPr>
          <a:xfrm>
            <a:off x="291934" y="270122"/>
            <a:ext cx="11461153" cy="1325563"/>
          </a:xfrm>
        </p:spPr>
        <p:txBody>
          <a:bodyPr/>
          <a:lstStyle/>
          <a:p>
            <a:r>
              <a:rPr lang="en-US" dirty="0">
                <a:latin typeface="PT Serif" panose="020A0603040505020204" pitchFamily="18" charset="77"/>
              </a:rPr>
              <a:t>This work : </a:t>
            </a:r>
            <a:r>
              <a:rPr lang="en-US" sz="3000" dirty="0">
                <a:latin typeface="PT Serif" panose="020A0603040505020204" pitchFamily="18" charset="77"/>
              </a:rPr>
              <a:t>Making Threshold Decryption Accountable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82FE00-DC40-22F5-BB95-BD52CBA72354}"/>
                  </a:ext>
                </a:extLst>
              </p:cNvPr>
              <p:cNvSpPr txBox="1">
                <a:spLocks/>
              </p:cNvSpPr>
              <p:nvPr/>
            </p:nvSpPr>
            <p:spPr>
              <a:xfrm>
                <a:off x="291935" y="1524434"/>
                <a:ext cx="11461152" cy="4579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3000" dirty="0">
                    <a:latin typeface="PT Serif" panose="020A0603040505020204" pitchFamily="18" charset="77"/>
                  </a:rPr>
                  <a:t>Define accountability for Threshold decryption for two cases:</a:t>
                </a:r>
              </a:p>
              <a:p>
                <a:pPr lvl="1">
                  <a:lnSpc>
                    <a:spcPct val="150000"/>
                  </a:lnSpc>
                </a:pPr>
                <a:endParaRPr lang="en-US" sz="2800" dirty="0">
                  <a:latin typeface="PT Serif" panose="020A0603040505020204" pitchFamily="18" charset="77"/>
                </a:endParaRPr>
              </a:p>
              <a:p>
                <a:pPr lvl="1">
                  <a:lnSpc>
                    <a:spcPct val="150000"/>
                  </a:lnSpc>
                </a:pPr>
                <a:r>
                  <a:rPr lang="en-US" sz="2800" dirty="0">
                    <a:latin typeface="PT Serif" panose="020A0603040505020204" pitchFamily="18" charset="77"/>
                  </a:rPr>
                  <a:t>A malicious coalition of size </a:t>
                </a:r>
                <a14:m>
                  <m:oMath xmlns:m="http://schemas.openxmlformats.org/officeDocument/2006/math">
                    <m:r>
                      <a:rPr lang="en-US" sz="2800" i="1" smtClean="0">
                        <a:latin typeface="Cambria Math" panose="02040503050406030204" pitchFamily="18" charset="0"/>
                      </a:rPr>
                      <m:t>≥</m:t>
                    </m:r>
                    <m:r>
                      <a:rPr lang="en-US" sz="2800" i="1" smtClean="0">
                        <a:latin typeface="Cambria Math" panose="02040503050406030204" pitchFamily="18" charset="0"/>
                      </a:rPr>
                      <m:t>𝑡</m:t>
                    </m:r>
                  </m:oMath>
                </a14:m>
                <a:endParaRPr lang="en-US" sz="2800" dirty="0">
                  <a:latin typeface="PT Serif" panose="020A0603040505020204" pitchFamily="18" charset="77"/>
                </a:endParaRPr>
              </a:p>
              <a:p>
                <a:pPr lvl="1">
                  <a:lnSpc>
                    <a:spcPct val="150000"/>
                  </a:lnSpc>
                </a:pPr>
                <a:endParaRPr lang="en-US" sz="2800" dirty="0">
                  <a:latin typeface="PT Serif" panose="020A0603040505020204" pitchFamily="18" charset="77"/>
                </a:endParaRPr>
              </a:p>
              <a:p>
                <a:pPr lvl="1">
                  <a:lnSpc>
                    <a:spcPct val="150000"/>
                  </a:lnSpc>
                </a:pPr>
                <a:r>
                  <a:rPr lang="en-US" sz="2800" dirty="0">
                    <a:latin typeface="PT Serif" panose="020A0603040505020204" pitchFamily="18" charset="77"/>
                  </a:rPr>
                  <a:t>A malicious coalition of size &lt; t</a:t>
                </a:r>
              </a:p>
            </p:txBody>
          </p:sp>
        </mc:Choice>
        <mc:Fallback xmlns="">
          <p:sp>
            <p:nvSpPr>
              <p:cNvPr id="7" name="Content Placeholder 2">
                <a:extLst>
                  <a:ext uri="{FF2B5EF4-FFF2-40B4-BE49-F238E27FC236}">
                    <a16:creationId xmlns:a16="http://schemas.microsoft.com/office/drawing/2014/main" id="{1C82FE00-DC40-22F5-BB95-BD52CBA72354}"/>
                  </a:ext>
                </a:extLst>
              </p:cNvPr>
              <p:cNvSpPr txBox="1">
                <a:spLocks noRot="1" noChangeAspect="1" noMove="1" noResize="1" noEditPoints="1" noAdjustHandles="1" noChangeArrowheads="1" noChangeShapeType="1" noTextEdit="1"/>
              </p:cNvSpPr>
              <p:nvPr/>
            </p:nvSpPr>
            <p:spPr>
              <a:xfrm>
                <a:off x="291935" y="1524434"/>
                <a:ext cx="11461152" cy="4579803"/>
              </a:xfrm>
              <a:prstGeom prst="rect">
                <a:avLst/>
              </a:prstGeom>
              <a:blipFill>
                <a:blip r:embed="rId3"/>
                <a:stretch>
                  <a:fillRect l="-1218"/>
                </a:stretch>
              </a:blipFill>
            </p:spPr>
            <p:txBody>
              <a:bodyPr/>
              <a:lstStyle/>
              <a:p>
                <a:r>
                  <a:rPr lang="en-US">
                    <a:noFill/>
                  </a:rPr>
                  <a:t> </a:t>
                </a:r>
              </a:p>
            </p:txBody>
          </p:sp>
        </mc:Fallback>
      </mc:AlternateContent>
      <p:sp>
        <p:nvSpPr>
          <p:cNvPr id="8" name="Round Diagonal Corner Rectangle 7">
            <a:extLst>
              <a:ext uri="{FF2B5EF4-FFF2-40B4-BE49-F238E27FC236}">
                <a16:creationId xmlns:a16="http://schemas.microsoft.com/office/drawing/2014/main" id="{E3B94B53-2246-211B-96B7-720E4C2A6AC0}"/>
              </a:ext>
            </a:extLst>
          </p:cNvPr>
          <p:cNvSpPr/>
          <p:nvPr/>
        </p:nvSpPr>
        <p:spPr>
          <a:xfrm>
            <a:off x="592567" y="2974135"/>
            <a:ext cx="5948227" cy="837484"/>
          </a:xfrm>
          <a:prstGeom prst="round2DiagRect">
            <a:avLst/>
          </a:prstGeom>
          <a:solidFill>
            <a:schemeClr val="accent1">
              <a:lumMod val="60000"/>
              <a:lumOff val="40000"/>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3F4D-6967-60C4-45DA-7CAD9A55B612}"/>
              </a:ext>
            </a:extLst>
          </p:cNvPr>
          <p:cNvSpPr>
            <a:spLocks noGrp="1"/>
          </p:cNvSpPr>
          <p:nvPr>
            <p:ph type="title"/>
          </p:nvPr>
        </p:nvSpPr>
        <p:spPr>
          <a:xfrm>
            <a:off x="256309" y="246372"/>
            <a:ext cx="10515600" cy="1107415"/>
          </a:xfrm>
        </p:spPr>
        <p:txBody>
          <a:bodyPr>
            <a:normAutofit fontScale="90000"/>
          </a:bodyPr>
          <a:lstStyle/>
          <a:p>
            <a:r>
              <a:rPr lang="en-US" sz="4400" dirty="0">
                <a:latin typeface="PT Serif" panose="020A0603040505020204" pitchFamily="18" charset="77"/>
              </a:rPr>
              <a:t>Defining Traitor tracing for threshold 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1FAB7-BA9C-7ABE-11AD-90903C0EBDB6}"/>
                  </a:ext>
                </a:extLst>
              </p:cNvPr>
              <p:cNvSpPr>
                <a:spLocks noGrp="1"/>
              </p:cNvSpPr>
              <p:nvPr>
                <p:ph idx="1"/>
              </p:nvPr>
            </p:nvSpPr>
            <p:spPr>
              <a:xfrm>
                <a:off x="256308" y="1353787"/>
                <a:ext cx="11679383" cy="5257841"/>
              </a:xfrm>
            </p:spPr>
            <p:txBody>
              <a:bodyPr>
                <a:normAutofit/>
              </a:bodyPr>
              <a:lstStyle/>
              <a:p>
                <a:pPr marL="0" indent="0">
                  <a:lnSpc>
                    <a:spcPct val="130000"/>
                  </a:lnSpc>
                  <a:buNone/>
                </a:pPr>
                <a:r>
                  <a:rPr lang="en-US" sz="2400" dirty="0">
                    <a:solidFill>
                      <a:schemeClr val="bg2">
                        <a:lumMod val="25000"/>
                      </a:schemeClr>
                    </a:solidFill>
                    <a:latin typeface="PT Serif" panose="020A0603040505020204" pitchFamily="18" charset="77"/>
                  </a:rPr>
                  <a:t>A Traitor tracing for Threshold KEM (Key Encapsulation Mechanism) has 5 algorithms:</a:t>
                </a:r>
              </a:p>
              <a:p>
                <a:pPr marL="444500" lvl="3" indent="-342900">
                  <a:lnSpc>
                    <a:spcPct val="130000"/>
                  </a:lnSpc>
                  <a:spcBef>
                    <a:spcPts val="600"/>
                  </a:spcBef>
                  <a:spcAft>
                    <a:spcPts val="600"/>
                  </a:spcAft>
                  <a:buSzPts val="2000"/>
                  <a:buFont typeface="Arial" panose="020B0604020202020204" pitchFamily="34" charset="0"/>
                  <a:buChar char="•"/>
                </a:pPr>
                <a:r>
                  <a:rPr lang="en" sz="2400" dirty="0">
                    <a:solidFill>
                      <a:schemeClr val="bg2">
                        <a:lumMod val="25000"/>
                      </a:schemeClr>
                    </a:solidFill>
                    <a:latin typeface="PT Serif" panose="020A0603040505020204" pitchFamily="18" charset="77"/>
                    <a:ea typeface="PT Serif"/>
                    <a:cs typeface="PT Serif"/>
                    <a:sym typeface="PT Serif"/>
                  </a:rPr>
                  <a:t>KeyGen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𝑛</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𝑡</m:t>
                    </m:r>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𝑡𝑘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sub>
                    </m:sSub>
                  </m:oMath>
                </a14:m>
                <a:endParaRPr lang="en" sz="2400" baseline="-250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pPr>
                <a:r>
                  <a:rPr lang="en-US" sz="2400" dirty="0">
                    <a:solidFill>
                      <a:schemeClr val="bg2">
                        <a:lumMod val="25000"/>
                      </a:schemeClr>
                    </a:solidFill>
                    <a:latin typeface="PT Serif" panose="020A0603040505020204" pitchFamily="18" charset="77"/>
                    <a:ea typeface="PT Serif"/>
                    <a:cs typeface="PT Serif"/>
                    <a:sym typeface="PT Serif"/>
                  </a:rPr>
                  <a:t>Enc(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oMath>
                </a14:m>
                <a:r>
                  <a:rPr lang="en-US" sz="2400" dirty="0">
                    <a:solidFill>
                      <a:schemeClr val="bg2">
                        <a:lumMod val="25000"/>
                      </a:schemeClr>
                    </a:solidFill>
                    <a:latin typeface="PT Serif" panose="020A0603040505020204" pitchFamily="18" charset="77"/>
                    <a:ea typeface="PT Serif"/>
                    <a:cs typeface="PT Serif"/>
                    <a:sym typeface="PT Serif"/>
                  </a:rPr>
                  <a:t> )    	  	  	</a:t>
                </a:r>
                <a:r>
                  <a:rPr lang="en" sz="24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a:t>
                </a:r>
                <a:r>
                  <a:rPr lang="en-US" sz="2400" dirty="0">
                    <a:solidFill>
                      <a:schemeClr val="bg2">
                        <a:lumMod val="25000"/>
                      </a:schemeClr>
                    </a:solidFill>
                    <a:latin typeface="PT Serif" panose="020A0603040505020204" pitchFamily="18" charset="77"/>
                    <a:ea typeface="PT Serif"/>
                    <a:cs typeface="PT Serif"/>
                    <a:sym typeface="PT Serif"/>
                  </a:rPr>
                  <a:t>Encapsulation,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𝑘</m:t>
                    </m:r>
                    <m:r>
                      <a:rPr lang="en-US" sz="2400" b="0" i="1" smtClean="0">
                        <a:solidFill>
                          <a:schemeClr val="bg2">
                            <a:lumMod val="25000"/>
                          </a:schemeClr>
                        </a:solidFill>
                        <a:latin typeface="Cambria Math" panose="02040503050406030204" pitchFamily="18" charset="0"/>
                        <a:ea typeface="PT Serif"/>
                        <a:cs typeface="PT Serif"/>
                        <a:sym typeface="PT Serif"/>
                      </a:rPr>
                      <m:t>∈</m:t>
                    </m:r>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pPr>
                <a:r>
                  <a:rPr lang="en" sz="2400" dirty="0">
                    <a:solidFill>
                      <a:schemeClr val="bg2">
                        <a:lumMod val="25000"/>
                      </a:schemeClr>
                    </a:solidFill>
                    <a:latin typeface="PT Serif" panose="020A0603040505020204" pitchFamily="18" charset="77"/>
                    <a:ea typeface="PT Serif"/>
                    <a:cs typeface="PT Serif"/>
                    <a:sym typeface="PT Serif"/>
                  </a:rPr>
                  <a:t>Dec(</a:t>
                </a:r>
                <a14:m>
                  <m:oMath xmlns:m="http://schemas.openxmlformats.org/officeDocument/2006/math">
                    <m:r>
                      <a:rPr lang="en-US" sz="2400" b="0" i="0"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buFont typeface="Arial" panose="020B0604020202020204" pitchFamily="34" charset="0"/>
                  <a:buChar char="•"/>
                </a:pPr>
                <a:r>
                  <a:rPr lang="en" sz="2400" dirty="0">
                    <a:solidFill>
                      <a:schemeClr val="bg2">
                        <a:lumMod val="25000"/>
                      </a:schemeClr>
                    </a:solidFill>
                    <a:latin typeface="PT Serif" panose="020A0603040505020204" pitchFamily="18" charset="77"/>
                    <a:ea typeface="PT Serif"/>
                    <a:cs typeface="PT Serif"/>
                    <a:sym typeface="PT Serif"/>
                  </a:rPr>
                  <a:t>Combine(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 </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𝑘</m:t>
                    </m:r>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pPr>
                <a14:m>
                  <m:oMath xmlns:m="http://schemas.openxmlformats.org/officeDocument/2006/math">
                    <m:sSup>
                      <m:sSupPr>
                        <m:ctrlPr>
                          <a:rPr lang="en-US" sz="2400" i="1">
                            <a:solidFill>
                              <a:schemeClr val="bg2">
                                <a:lumMod val="25000"/>
                              </a:schemeClr>
                            </a:solidFill>
                            <a:latin typeface="Cambria Math" panose="02040503050406030204" pitchFamily="18" charset="0"/>
                            <a:ea typeface="PT Serif"/>
                            <a:cs typeface="PT Serif"/>
                            <a:sym typeface="PT Serif"/>
                          </a:rPr>
                        </m:ctrlPr>
                      </m:sSupPr>
                      <m:e>
                        <m:r>
                          <m:rPr>
                            <m:sty m:val="p"/>
                          </m:rPr>
                          <a:rPr lang="en-US" sz="2400">
                            <a:solidFill>
                              <a:schemeClr val="bg2">
                                <a:lumMod val="25000"/>
                              </a:schemeClr>
                            </a:solidFill>
                            <a:latin typeface="Cambria Math" panose="02040503050406030204" pitchFamily="18" charset="0"/>
                            <a:ea typeface="PT Serif"/>
                            <a:cs typeface="PT Serif"/>
                            <a:sym typeface="PT Serif"/>
                          </a:rPr>
                          <m:t>Trace</m:t>
                        </m:r>
                      </m:e>
                      <m:sup>
                        <m:r>
                          <a:rPr lang="en-US" sz="2400" i="1">
                            <a:solidFill>
                              <a:schemeClr val="bg2">
                                <a:lumMod val="25000"/>
                              </a:schemeClr>
                            </a:solidFill>
                            <a:latin typeface="Cambria Math" panose="02040503050406030204" pitchFamily="18" charset="0"/>
                            <a:ea typeface="PT Serif"/>
                            <a:cs typeface="PT Serif"/>
                            <a:sym typeface="PT Serif"/>
                          </a:rPr>
                          <m:t> </m:t>
                        </m:r>
                        <m:r>
                          <m:rPr>
                            <m:sty m:val="p"/>
                          </m:rPr>
                          <a:rPr lang="en-US" sz="2400">
                            <a:solidFill>
                              <a:schemeClr val="bg2">
                                <a:lumMod val="25000"/>
                              </a:schemeClr>
                            </a:solidFill>
                            <a:latin typeface="Cambria Math" panose="02040503050406030204" pitchFamily="18" charset="0"/>
                            <a:ea typeface="PT Serif"/>
                            <a:cs typeface="PT Serif"/>
                            <a:sym typeface="PT Serif"/>
                          </a:rPr>
                          <m:t>D</m:t>
                        </m:r>
                        <m:r>
                          <a:rPr lang="en-US" sz="2400">
                            <a:solidFill>
                              <a:schemeClr val="bg2">
                                <a:lumMod val="25000"/>
                              </a:schemeClr>
                            </a:solidFill>
                            <a:latin typeface="Cambria Math" panose="02040503050406030204" pitchFamily="18" charset="0"/>
                            <a:ea typeface="PT Serif"/>
                            <a:cs typeface="PT Serif"/>
                            <a:sym typeface="PT Serif"/>
                          </a:rPr>
                          <m:t>(·)</m:t>
                        </m:r>
                      </m:sup>
                    </m:sSup>
                    <m:r>
                      <a:rPr lang="en-US" sz="2400">
                        <a:solidFill>
                          <a:schemeClr val="bg2">
                            <a:lumMod val="25000"/>
                          </a:schemeClr>
                        </a:solidFill>
                        <a:latin typeface="Cambria Math" panose="02040503050406030204" pitchFamily="18" charset="0"/>
                        <a:ea typeface="PT Serif"/>
                        <a:cs typeface="PT Serif"/>
                        <a:sym typeface="PT Serif"/>
                      </a:rPr>
                      <m:t> ( </m:t>
                    </m:r>
                    <m:r>
                      <a:rPr lang="en-US" sz="2400" i="1">
                        <a:solidFill>
                          <a:schemeClr val="bg2">
                            <a:lumMod val="25000"/>
                          </a:schemeClr>
                        </a:solidFill>
                        <a:latin typeface="Cambria Math" panose="02040503050406030204" pitchFamily="18" charset="0"/>
                        <a:ea typeface="PT Serif"/>
                        <a:cs typeface="PT Serif"/>
                        <a:sym typeface="PT Serif"/>
                      </a:rPr>
                      <m:t>𝑝𝑘</m:t>
                    </m:r>
                    <m:r>
                      <a:rPr lang="en-US" sz="2400" i="1">
                        <a:solidFill>
                          <a:schemeClr val="bg2">
                            <a:lumMod val="25000"/>
                          </a:schemeClr>
                        </a:solidFill>
                        <a:latin typeface="Cambria Math" panose="02040503050406030204" pitchFamily="18" charset="0"/>
                        <a:ea typeface="PT Serif"/>
                        <a:cs typeface="PT Serif"/>
                        <a:sym typeface="PT Serif"/>
                      </a:rPr>
                      <m:t> , </m:t>
                    </m:r>
                    <m:r>
                      <a:rPr lang="en-US" sz="2400" i="1">
                        <a:solidFill>
                          <a:schemeClr val="bg2">
                            <a:lumMod val="25000"/>
                          </a:schemeClr>
                        </a:solidFill>
                        <a:latin typeface="Cambria Math" panose="02040503050406030204" pitchFamily="18" charset="0"/>
                        <a:ea typeface="PT Serif"/>
                        <a:cs typeface="PT Serif"/>
                        <a:sym typeface="PT Serif"/>
                      </a:rPr>
                      <m:t>𝑡𝑘</m:t>
                    </m:r>
                    <m:r>
                      <a:rPr lang="en-US" sz="2400" i="1">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a:t>
                </a:r>
                <a14:m>
                  <m:oMath xmlns:m="http://schemas.openxmlformats.org/officeDocument/2006/math">
                    <m:acc>
                      <m:accPr>
                        <m:chr m:val="̂"/>
                        <m:ctrlPr>
                          <a:rPr lang="en" sz="2400" i="1">
                            <a:solidFill>
                              <a:schemeClr val="bg2">
                                <a:lumMod val="25000"/>
                              </a:schemeClr>
                            </a:solidFill>
                            <a:latin typeface="Cambria Math" panose="02040503050406030204" pitchFamily="18" charset="0"/>
                            <a:sym typeface="PT Serif"/>
                          </a:rPr>
                        </m:ctrlPr>
                      </m:accPr>
                      <m:e>
                        <m:r>
                          <a:rPr lang="en-US" sz="2400" i="1">
                            <a:solidFill>
                              <a:schemeClr val="bg2">
                                <a:lumMod val="25000"/>
                              </a:schemeClr>
                            </a:solidFill>
                            <a:latin typeface="Cambria Math" panose="02040503050406030204" pitchFamily="18" charset="0"/>
                            <a:ea typeface="Cambria Math" panose="02040503050406030204" pitchFamily="18" charset="0"/>
                            <a:sym typeface="PT Serif"/>
                          </a:rPr>
                          <m:t>𝒥</m:t>
                        </m:r>
                      </m:e>
                    </m:acc>
                  </m:oMath>
                </a14:m>
                <a:endParaRPr lang="en" sz="2400" dirty="0">
                  <a:solidFill>
                    <a:schemeClr val="bg2">
                      <a:lumMod val="25000"/>
                    </a:schemeClr>
                  </a:solidFill>
                  <a:latin typeface="PT Serif" panose="020A0603040505020204" pitchFamily="18" charset="77"/>
                  <a:ea typeface="PT Serif"/>
                  <a:cs typeface="PT Serif"/>
                  <a:sym typeface="PT Serif"/>
                </a:endParaRPr>
              </a:p>
            </p:txBody>
          </p:sp>
        </mc:Choice>
        <mc:Fallback xmlns="">
          <p:sp>
            <p:nvSpPr>
              <p:cNvPr id="3" name="Content Placeholder 2">
                <a:extLst>
                  <a:ext uri="{FF2B5EF4-FFF2-40B4-BE49-F238E27FC236}">
                    <a16:creationId xmlns:a16="http://schemas.microsoft.com/office/drawing/2014/main" id="{C6A1FAB7-BA9C-7ABE-11AD-90903C0EBDB6}"/>
                  </a:ext>
                </a:extLst>
              </p:cNvPr>
              <p:cNvSpPr>
                <a:spLocks noGrp="1" noRot="1" noChangeAspect="1" noMove="1" noResize="1" noEditPoints="1" noAdjustHandles="1" noChangeArrowheads="1" noChangeShapeType="1" noTextEdit="1"/>
              </p:cNvSpPr>
              <p:nvPr>
                <p:ph idx="1"/>
              </p:nvPr>
            </p:nvSpPr>
            <p:spPr>
              <a:xfrm>
                <a:off x="256308" y="1353787"/>
                <a:ext cx="11679383" cy="5257841"/>
              </a:xfrm>
              <a:blipFill>
                <a:blip r:embed="rId3"/>
                <a:stretch>
                  <a:fillRect l="-870"/>
                </a:stretch>
              </a:blipFill>
            </p:spPr>
            <p:txBody>
              <a:bodyPr/>
              <a:lstStyle/>
              <a:p>
                <a:r>
                  <a:rPr lang="en-US">
                    <a:noFill/>
                  </a:rPr>
                  <a:t> </a:t>
                </a:r>
              </a:p>
            </p:txBody>
          </p:sp>
        </mc:Fallback>
      </mc:AlternateContent>
      <p:pic>
        <p:nvPicPr>
          <p:cNvPr id="5" name="Picture 4" descr="A black letter k on a white background&#10;&#10;Description automatically generated">
            <a:extLst>
              <a:ext uri="{FF2B5EF4-FFF2-40B4-BE49-F238E27FC236}">
                <a16:creationId xmlns:a16="http://schemas.microsoft.com/office/drawing/2014/main" id="{493828EB-9F76-AD39-E033-FD07CFFAC725}"/>
              </a:ext>
            </a:extLst>
          </p:cNvPr>
          <p:cNvPicPr>
            <a:picLocks noChangeAspect="1"/>
          </p:cNvPicPr>
          <p:nvPr/>
        </p:nvPicPr>
        <p:blipFill>
          <a:blip r:embed="rId4"/>
          <a:stretch>
            <a:fillRect/>
          </a:stretch>
        </p:blipFill>
        <p:spPr>
          <a:xfrm>
            <a:off x="10613076" y="3084831"/>
            <a:ext cx="397177" cy="397177"/>
          </a:xfrm>
          <a:prstGeom prst="rect">
            <a:avLst/>
          </a:prstGeom>
        </p:spPr>
      </p:pic>
    </p:spTree>
    <p:extLst>
      <p:ext uri="{BB962C8B-B14F-4D97-AF65-F5344CB8AC3E}">
        <p14:creationId xmlns:p14="http://schemas.microsoft.com/office/powerpoint/2010/main" val="3596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1FAB7-BA9C-7ABE-11AD-90903C0EBDB6}"/>
                  </a:ext>
                </a:extLst>
              </p:cNvPr>
              <p:cNvSpPr>
                <a:spLocks noGrp="1"/>
              </p:cNvSpPr>
              <p:nvPr>
                <p:ph idx="1"/>
              </p:nvPr>
            </p:nvSpPr>
            <p:spPr>
              <a:xfrm>
                <a:off x="256308" y="1353787"/>
                <a:ext cx="11679382" cy="4999512"/>
              </a:xfrm>
            </p:spPr>
            <p:txBody>
              <a:bodyPr>
                <a:normAutofit/>
              </a:bodyPr>
              <a:lstStyle/>
              <a:p>
                <a:pPr marL="0" indent="0">
                  <a:lnSpc>
                    <a:spcPct val="130000"/>
                  </a:lnSpc>
                  <a:buNone/>
                </a:pPr>
                <a:r>
                  <a:rPr lang="en" dirty="0">
                    <a:solidFill>
                      <a:schemeClr val="bg2">
                        <a:lumMod val="25000"/>
                      </a:schemeClr>
                    </a:solidFill>
                    <a:latin typeface="PT Serif" panose="020A0603040505020204" pitchFamily="18" charset="77"/>
                    <a:ea typeface="PT Serif"/>
                    <a:cs typeface="PT Serif"/>
                    <a:sym typeface="PT Serif"/>
                  </a:rPr>
                  <a:t>Informally…</a:t>
                </a:r>
              </a:p>
              <a:p>
                <a:pPr fontAlgn="base">
                  <a:lnSpc>
                    <a:spcPct val="130000"/>
                  </a:lnSpc>
                  <a:spcBef>
                    <a:spcPts val="300"/>
                  </a:spcBef>
                  <a:spcAft>
                    <a:spcPts val="900"/>
                  </a:spcAft>
                </a:pPr>
                <a:r>
                  <a:rPr lang="en-US" sz="2600" dirty="0">
                    <a:solidFill>
                      <a:schemeClr val="bg2">
                        <a:lumMod val="25000"/>
                      </a:schemeClr>
                    </a:solidFill>
                    <a:latin typeface="PT Serif" panose="020A0603040505020204" pitchFamily="18" charset="77"/>
                  </a:rPr>
                  <a:t>Correct: Combining honest decryption shares of any coalition of size ≥ t gives the right key.</a:t>
                </a:r>
              </a:p>
              <a:p>
                <a:pPr fontAlgn="base">
                  <a:lnSpc>
                    <a:spcPct val="130000"/>
                  </a:lnSpc>
                  <a:spcBef>
                    <a:spcPts val="300"/>
                  </a:spcBef>
                  <a:spcAft>
                    <a:spcPts val="900"/>
                  </a:spcAft>
                </a:pPr>
                <a:r>
                  <a:rPr lang="en-US" sz="2600" dirty="0">
                    <a:solidFill>
                      <a:schemeClr val="bg2">
                        <a:lumMod val="25000"/>
                      </a:schemeClr>
                    </a:solidFill>
                    <a:latin typeface="PT Serif" panose="020A0603040505020204" pitchFamily="18" charset="77"/>
                  </a:rPr>
                  <a:t>Semantic Security: For a</a:t>
                </a:r>
                <a:r>
                  <a:rPr lang="en-US" sz="2600" dirty="0">
                    <a:solidFill>
                      <a:schemeClr val="tx1">
                        <a:lumMod val="85000"/>
                        <a:lumOff val="15000"/>
                      </a:schemeClr>
                    </a:solidFill>
                    <a:latin typeface="PT Serif" panose="020A0603040505020204" pitchFamily="18" charset="77"/>
                  </a:rPr>
                  <a:t>n adversary </a:t>
                </a:r>
                <a14:m>
                  <m:oMath xmlns:m="http://schemas.openxmlformats.org/officeDocument/2006/math">
                    <m:r>
                      <a:rPr lang="en-US" sz="2600" i="1">
                        <a:solidFill>
                          <a:schemeClr val="tx1">
                            <a:lumMod val="85000"/>
                            <a:lumOff val="15000"/>
                          </a:schemeClr>
                        </a:solidFill>
                        <a:latin typeface="Cambria Math" panose="02040503050406030204" pitchFamily="18" charset="0"/>
                        <a:ea typeface="Cambria Math" panose="02040503050406030204" pitchFamily="18" charset="0"/>
                      </a:rPr>
                      <m:t>𝒜</m:t>
                    </m:r>
                  </m:oMath>
                </a14:m>
                <a:r>
                  <a:rPr lang="en-US" sz="2600" dirty="0">
                    <a:solidFill>
                      <a:schemeClr val="tx1">
                        <a:lumMod val="85000"/>
                        <a:lumOff val="15000"/>
                      </a:schemeClr>
                    </a:solidFill>
                    <a:latin typeface="PT Serif" panose="020A0603040505020204" pitchFamily="18" charset="77"/>
                  </a:rPr>
                  <a:t> that corrupts &lt; t parties, 		</a:t>
                </a:r>
                <a14:m>
                  <m:oMath xmlns:m="http://schemas.openxmlformats.org/officeDocument/2006/math">
                    <m:d>
                      <m:dPr>
                        <m:ctrlPr>
                          <a:rPr lang="en-US" sz="2600" i="1">
                            <a:solidFill>
                              <a:schemeClr val="bg2">
                                <a:lumMod val="25000"/>
                              </a:schemeClr>
                            </a:solidFill>
                            <a:latin typeface="Cambria Math" panose="02040503050406030204" pitchFamily="18" charset="0"/>
                            <a:ea typeface="PT Serif"/>
                            <a:cs typeface="PT Serif"/>
                            <a:sym typeface="PT Serif"/>
                          </a:rPr>
                        </m:ctrlPr>
                      </m:dPr>
                      <m:e>
                        <m:r>
                          <a:rPr lang="en-US" sz="2600" i="1">
                            <a:solidFill>
                              <a:schemeClr val="bg2">
                                <a:lumMod val="25000"/>
                              </a:schemeClr>
                            </a:solidFill>
                            <a:latin typeface="Cambria Math" panose="02040503050406030204" pitchFamily="18" charset="0"/>
                            <a:ea typeface="PT Serif"/>
                            <a:cs typeface="PT Serif"/>
                            <a:sym typeface="PT Serif"/>
                          </a:rPr>
                          <m:t>𝑘</m:t>
                        </m:r>
                        <m:r>
                          <a:rPr lang="en-US" sz="2600" i="1">
                            <a:solidFill>
                              <a:schemeClr val="bg2">
                                <a:lumMod val="25000"/>
                              </a:schemeClr>
                            </a:solidFill>
                            <a:latin typeface="Cambria Math" panose="02040503050406030204" pitchFamily="18" charset="0"/>
                            <a:ea typeface="PT Serif"/>
                            <a:cs typeface="PT Serif"/>
                            <a:sym typeface="PT Serif"/>
                          </a:rPr>
                          <m:t> , </m:t>
                        </m:r>
                        <m:r>
                          <a:rPr lang="en-US" sz="2600" i="1">
                            <a:solidFill>
                              <a:schemeClr val="bg2">
                                <a:lumMod val="25000"/>
                              </a:schemeClr>
                            </a:solidFill>
                            <a:latin typeface="Cambria Math" panose="02040503050406030204" pitchFamily="18" charset="0"/>
                            <a:ea typeface="PT Serif"/>
                            <a:cs typeface="PT Serif"/>
                            <a:sym typeface="PT Serif"/>
                          </a:rPr>
                          <m:t>𝑐𝑡</m:t>
                        </m:r>
                      </m:e>
                    </m:d>
                    <m:r>
                      <a:rPr lang="en-US" sz="2600" i="1">
                        <a:solidFill>
                          <a:schemeClr val="bg2">
                            <a:lumMod val="25000"/>
                          </a:schemeClr>
                        </a:solidFill>
                        <a:latin typeface="Cambria Math" panose="02040503050406030204" pitchFamily="18" charset="0"/>
                        <a:ea typeface="PT Serif"/>
                        <a:cs typeface="PT Serif"/>
                        <a:sym typeface="PT Serif"/>
                      </a:rPr>
                      <m:t> </m:t>
                    </m:r>
                    <m:r>
                      <a:rPr lang="en-US" sz="2600" i="1">
                        <a:solidFill>
                          <a:schemeClr val="bg2">
                            <a:lumMod val="25000"/>
                          </a:schemeClr>
                        </a:solidFill>
                        <a:latin typeface="Cambria Math" panose="02040503050406030204" pitchFamily="18" charset="0"/>
                        <a:ea typeface="Cambria Math" panose="02040503050406030204" pitchFamily="18" charset="0"/>
                        <a:cs typeface="PT Serif"/>
                        <a:sym typeface="PT Serif"/>
                      </a:rPr>
                      <m:t>←</m:t>
                    </m:r>
                  </m:oMath>
                </a14:m>
                <a:r>
                  <a:rPr lang="en-US" sz="2000" dirty="0">
                    <a:solidFill>
                      <a:schemeClr val="bg2">
                        <a:lumMod val="25000"/>
                      </a:schemeClr>
                    </a:solidFill>
                    <a:latin typeface="PT Serif" panose="020A0603040505020204" pitchFamily="18" charset="77"/>
                  </a:rPr>
                  <a:t>$</a:t>
                </a:r>
                <a:r>
                  <a:rPr lang="en-US" sz="2600" dirty="0">
                    <a:solidFill>
                      <a:schemeClr val="bg2">
                        <a:lumMod val="25000"/>
                      </a:schemeClr>
                    </a:solidFill>
                    <a:latin typeface="PT Serif" panose="020A0603040505020204" pitchFamily="18" charset="77"/>
                  </a:rPr>
                  <a:t> </a:t>
                </a:r>
                <a:r>
                  <a:rPr lang="en-US" sz="2600" dirty="0">
                    <a:solidFill>
                      <a:schemeClr val="bg2">
                        <a:lumMod val="25000"/>
                      </a:schemeClr>
                    </a:solidFill>
                    <a:latin typeface="PT Serif" panose="020A0603040505020204" pitchFamily="18" charset="77"/>
                    <a:ea typeface="PT Serif"/>
                    <a:cs typeface="PT Serif"/>
                    <a:sym typeface="PT Serif"/>
                  </a:rPr>
                  <a:t>Enc( </a:t>
                </a:r>
                <a14:m>
                  <m:oMath xmlns:m="http://schemas.openxmlformats.org/officeDocument/2006/math">
                    <m:r>
                      <a:rPr lang="en-US" sz="2600" i="1">
                        <a:solidFill>
                          <a:schemeClr val="bg2">
                            <a:lumMod val="25000"/>
                          </a:schemeClr>
                        </a:solidFill>
                        <a:latin typeface="Cambria Math" panose="02040503050406030204" pitchFamily="18" charset="0"/>
                        <a:ea typeface="PT Serif"/>
                        <a:cs typeface="PT Serif"/>
                        <a:sym typeface="PT Serif"/>
                      </a:rPr>
                      <m:t>𝑝𝑘</m:t>
                    </m:r>
                  </m:oMath>
                </a14:m>
                <a:r>
                  <a:rPr lang="en-US" sz="2600" dirty="0">
                    <a:solidFill>
                      <a:schemeClr val="bg2">
                        <a:lumMod val="25000"/>
                      </a:schemeClr>
                    </a:solidFill>
                    <a:latin typeface="PT Serif" panose="020A0603040505020204" pitchFamily="18" charset="77"/>
                    <a:ea typeface="PT Serif"/>
                    <a:cs typeface="PT Serif"/>
                    <a:sym typeface="PT Serif"/>
                  </a:rPr>
                  <a:t> ) is indistinguishable from ( random key , </a:t>
                </a:r>
                <a14:m>
                  <m:oMath xmlns:m="http://schemas.openxmlformats.org/officeDocument/2006/math">
                    <m:r>
                      <a:rPr lang="en-US" sz="2600" i="1">
                        <a:solidFill>
                          <a:schemeClr val="bg2">
                            <a:lumMod val="25000"/>
                          </a:schemeClr>
                        </a:solidFill>
                        <a:latin typeface="Cambria Math" panose="02040503050406030204" pitchFamily="18" charset="0"/>
                        <a:ea typeface="PT Serif"/>
                        <a:cs typeface="PT Serif"/>
                        <a:sym typeface="PT Serif"/>
                      </a:rPr>
                      <m:t>𝑐𝑡</m:t>
                    </m:r>
                  </m:oMath>
                </a14:m>
                <a:r>
                  <a:rPr lang="en-US" sz="2600" dirty="0">
                    <a:solidFill>
                      <a:schemeClr val="bg2">
                        <a:lumMod val="25000"/>
                      </a:schemeClr>
                    </a:solidFill>
                    <a:latin typeface="PT Serif" panose="020A0603040505020204" pitchFamily="18" charset="77"/>
                    <a:ea typeface="PT Serif"/>
                    <a:cs typeface="PT Serif"/>
                    <a:sym typeface="PT Serif"/>
                  </a:rPr>
                  <a:t> )</a:t>
                </a:r>
                <a:endParaRPr lang="en" sz="2600" dirty="0">
                  <a:solidFill>
                    <a:schemeClr val="bg2">
                      <a:lumMod val="25000"/>
                    </a:schemeClr>
                  </a:solidFill>
                  <a:latin typeface="PT Serif" panose="020A0603040505020204" pitchFamily="18" charset="77"/>
                  <a:ea typeface="PT Serif"/>
                  <a:cs typeface="PT Serif"/>
                  <a:sym typeface="PT Serif"/>
                </a:endParaRPr>
              </a:p>
              <a:p>
                <a:pPr fontAlgn="base">
                  <a:lnSpc>
                    <a:spcPct val="130000"/>
                  </a:lnSpc>
                  <a:spcBef>
                    <a:spcPts val="300"/>
                  </a:spcBef>
                  <a:spcAft>
                    <a:spcPts val="900"/>
                  </a:spcAft>
                </a:pPr>
                <a:r>
                  <a:rPr lang="en" sz="2600" dirty="0">
                    <a:solidFill>
                      <a:schemeClr val="bg2">
                        <a:lumMod val="25000"/>
                      </a:schemeClr>
                    </a:solidFill>
                    <a:latin typeface="PT Serif" panose="020A0603040505020204" pitchFamily="18" charset="77"/>
                    <a:ea typeface="PT Serif"/>
                    <a:cs typeface="PT Serif"/>
                    <a:sym typeface="PT Serif"/>
                  </a:rPr>
                  <a:t>Tracing Security: Trace traces </a:t>
                </a:r>
                <a14:m>
                  <m:oMath xmlns:m="http://schemas.openxmlformats.org/officeDocument/2006/math">
                    <m:r>
                      <m:rPr>
                        <m:sty m:val="p"/>
                      </m:rPr>
                      <a:rPr lang="en-US" sz="2600">
                        <a:solidFill>
                          <a:schemeClr val="bg2">
                            <a:lumMod val="25000"/>
                          </a:schemeClr>
                        </a:solidFill>
                        <a:latin typeface="Cambria Math" panose="02040503050406030204" pitchFamily="18" charset="0"/>
                        <a:ea typeface="PT Serif"/>
                        <a:cs typeface="PT Serif"/>
                        <a:sym typeface="PT Serif"/>
                      </a:rPr>
                      <m:t>D</m:t>
                    </m:r>
                  </m:oMath>
                </a14:m>
                <a:r>
                  <a:rPr lang="en" sz="2600" dirty="0">
                    <a:solidFill>
                      <a:schemeClr val="bg2">
                        <a:lumMod val="25000"/>
                      </a:schemeClr>
                    </a:solidFill>
                    <a:latin typeface="PT Serif" panose="020A0603040505020204" pitchFamily="18" charset="77"/>
                    <a:ea typeface="PT Serif"/>
                    <a:cs typeface="PT Serif"/>
                    <a:sym typeface="PT Serif"/>
                  </a:rPr>
                  <a:t> to at least one party that “manufactured” </a:t>
                </a:r>
                <a14:m>
                  <m:oMath xmlns:m="http://schemas.openxmlformats.org/officeDocument/2006/math">
                    <m:r>
                      <m:rPr>
                        <m:sty m:val="p"/>
                      </m:rPr>
                      <a:rPr lang="en-US" sz="2600">
                        <a:solidFill>
                          <a:schemeClr val="bg2">
                            <a:lumMod val="25000"/>
                          </a:schemeClr>
                        </a:solidFill>
                        <a:latin typeface="Cambria Math" panose="02040503050406030204" pitchFamily="18" charset="0"/>
                        <a:ea typeface="PT Serif"/>
                        <a:cs typeface="PT Serif"/>
                        <a:sym typeface="PT Serif"/>
                      </a:rPr>
                      <m:t>D</m:t>
                    </m:r>
                  </m:oMath>
                </a14:m>
                <a:endParaRPr lang="en-US" sz="2600" dirty="0">
                  <a:solidFill>
                    <a:schemeClr val="bg2">
                      <a:lumMod val="25000"/>
                    </a:schemeClr>
                  </a:solidFill>
                  <a:latin typeface="PT Serif" panose="020A0603040505020204" pitchFamily="18" charset="77"/>
                  <a:ea typeface="PT Serif"/>
                  <a:cs typeface="PT Serif"/>
                  <a:sym typeface="PT Serif"/>
                </a:endParaRPr>
              </a:p>
              <a:p>
                <a:pPr lvl="1" fontAlgn="base">
                  <a:lnSpc>
                    <a:spcPct val="130000"/>
                  </a:lnSpc>
                  <a:spcBef>
                    <a:spcPts val="300"/>
                  </a:spcBef>
                  <a:spcAft>
                    <a:spcPts val="900"/>
                  </a:spcAft>
                </a:pPr>
                <a:r>
                  <a:rPr lang="en" dirty="0">
                    <a:solidFill>
                      <a:schemeClr val="bg2">
                        <a:lumMod val="25000"/>
                      </a:schemeClr>
                    </a:solidFill>
                    <a:latin typeface="PT Serif" panose="020A0603040505020204" pitchFamily="18" charset="77"/>
                    <a:ea typeface="PT Serif"/>
                    <a:cs typeface="PT Serif"/>
                    <a:sym typeface="PT Serif"/>
                  </a:rPr>
                  <a:t>Using only black-box access to </a:t>
                </a:r>
                <a14:m>
                  <m:oMath xmlns:m="http://schemas.openxmlformats.org/officeDocument/2006/math">
                    <m:r>
                      <m:rPr>
                        <m:sty m:val="p"/>
                      </m:rPr>
                      <a:rPr lang="en-US" smtClean="0">
                        <a:solidFill>
                          <a:schemeClr val="bg2">
                            <a:lumMod val="25000"/>
                          </a:schemeClr>
                        </a:solidFill>
                        <a:latin typeface="Cambria Math" panose="02040503050406030204" pitchFamily="18" charset="0"/>
                        <a:ea typeface="PT Serif"/>
                        <a:cs typeface="PT Serif"/>
                        <a:sym typeface="PT Serif"/>
                      </a:rPr>
                      <m:t>D</m:t>
                    </m:r>
                  </m:oMath>
                </a14:m>
                <a:r>
                  <a:rPr lang="en" dirty="0">
                    <a:solidFill>
                      <a:schemeClr val="bg2">
                        <a:lumMod val="25000"/>
                      </a:schemeClr>
                    </a:solidFill>
                    <a:latin typeface="PT Serif" panose="020A0603040505020204" pitchFamily="18" charset="77"/>
                    <a:ea typeface="PT Serif"/>
                    <a:cs typeface="PT Serif"/>
                    <a:sym typeface="PT Serif"/>
                  </a:rPr>
                  <a:t>.</a:t>
                </a:r>
              </a:p>
            </p:txBody>
          </p:sp>
        </mc:Choice>
        <mc:Fallback xmlns="">
          <p:sp>
            <p:nvSpPr>
              <p:cNvPr id="3" name="Content Placeholder 2">
                <a:extLst>
                  <a:ext uri="{FF2B5EF4-FFF2-40B4-BE49-F238E27FC236}">
                    <a16:creationId xmlns:a16="http://schemas.microsoft.com/office/drawing/2014/main" id="{C6A1FAB7-BA9C-7ABE-11AD-90903C0EBDB6}"/>
                  </a:ext>
                </a:extLst>
              </p:cNvPr>
              <p:cNvSpPr>
                <a:spLocks noGrp="1" noRot="1" noChangeAspect="1" noMove="1" noResize="1" noEditPoints="1" noAdjustHandles="1" noChangeArrowheads="1" noChangeShapeType="1" noTextEdit="1"/>
              </p:cNvSpPr>
              <p:nvPr>
                <p:ph idx="1"/>
              </p:nvPr>
            </p:nvSpPr>
            <p:spPr>
              <a:xfrm>
                <a:off x="256308" y="1353787"/>
                <a:ext cx="11679382" cy="4999512"/>
              </a:xfrm>
              <a:blipFill>
                <a:blip r:embed="rId3"/>
                <a:stretch>
                  <a:fillRect l="-1087"/>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13DAA859-99F2-1C20-1358-A3F59E0FFB08}"/>
              </a:ext>
            </a:extLst>
          </p:cNvPr>
          <p:cNvSpPr txBox="1">
            <a:spLocks/>
          </p:cNvSpPr>
          <p:nvPr/>
        </p:nvSpPr>
        <p:spPr>
          <a:xfrm>
            <a:off x="256309" y="246372"/>
            <a:ext cx="11679382" cy="1107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PT Serif" panose="020A0603040505020204" pitchFamily="18" charset="77"/>
              </a:rPr>
              <a:t>Defining Traitor tracing for threshold KEM</a:t>
            </a:r>
          </a:p>
        </p:txBody>
      </p:sp>
    </p:spTree>
    <p:extLst>
      <p:ext uri="{BB962C8B-B14F-4D97-AF65-F5344CB8AC3E}">
        <p14:creationId xmlns:p14="http://schemas.microsoft.com/office/powerpoint/2010/main" val="19624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E3CD-84CE-CDEE-7D69-32F0B1876A9B}"/>
              </a:ext>
            </a:extLst>
          </p:cNvPr>
          <p:cNvSpPr>
            <a:spLocks noGrp="1"/>
          </p:cNvSpPr>
          <p:nvPr>
            <p:ph type="title"/>
          </p:nvPr>
        </p:nvSpPr>
        <p:spPr>
          <a:xfrm>
            <a:off x="303810" y="227440"/>
            <a:ext cx="11623147" cy="979221"/>
          </a:xfrm>
        </p:spPr>
        <p:txBody>
          <a:bodyPr>
            <a:normAutofit fontScale="90000"/>
          </a:bodyPr>
          <a:lstStyle/>
          <a:p>
            <a:r>
              <a:rPr lang="en-US" dirty="0">
                <a:latin typeface="PT Serif" panose="020A0603040505020204" pitchFamily="18" charset="77"/>
              </a:rPr>
              <a:t>Tracing Security for Traitor Tracing for Threshold-KEM</a:t>
            </a:r>
          </a:p>
        </p:txBody>
      </p:sp>
      <mc:AlternateContent xmlns:mc="http://schemas.openxmlformats.org/markup-compatibility/2006" xmlns:a14="http://schemas.microsoft.com/office/drawing/2010/main">
        <mc:Choice Requires="a14">
          <p:sp>
            <p:nvSpPr>
              <p:cNvPr id="3" name="Google Shape;75;p15">
                <a:extLst>
                  <a:ext uri="{FF2B5EF4-FFF2-40B4-BE49-F238E27FC236}">
                    <a16:creationId xmlns:a16="http://schemas.microsoft.com/office/drawing/2014/main" id="{7F660124-62C0-1DA6-4A7F-5474019985CD}"/>
                  </a:ext>
                </a:extLst>
              </p:cNvPr>
              <p:cNvSpPr txBox="1"/>
              <p:nvPr/>
            </p:nvSpPr>
            <p:spPr>
              <a:xfrm>
                <a:off x="602491"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3" name="Google Shape;75;p15">
                <a:extLst>
                  <a:ext uri="{FF2B5EF4-FFF2-40B4-BE49-F238E27FC236}">
                    <a16:creationId xmlns:a16="http://schemas.microsoft.com/office/drawing/2014/main" id="{7F660124-62C0-1DA6-4A7F-5474019985CD}"/>
                  </a:ext>
                </a:extLst>
              </p:cNvPr>
              <p:cNvSpPr txBox="1">
                <a:spLocks noRot="1" noChangeAspect="1" noMove="1" noResize="1" noEditPoints="1" noAdjustHandles="1" noChangeArrowheads="1" noChangeShapeType="1" noTextEdit="1"/>
              </p:cNvSpPr>
              <p:nvPr/>
            </p:nvSpPr>
            <p:spPr>
              <a:xfrm>
                <a:off x="602491" y="2420212"/>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4" name="Picture 3" descr="A picture containing text, vector graphics&#10;&#10;Description automatically generated">
            <a:extLst>
              <a:ext uri="{FF2B5EF4-FFF2-40B4-BE49-F238E27FC236}">
                <a16:creationId xmlns:a16="http://schemas.microsoft.com/office/drawing/2014/main" id="{57D33A7B-19A2-3A90-84EE-59DB125BF5BB}"/>
              </a:ext>
            </a:extLst>
          </p:cNvPr>
          <p:cNvPicPr>
            <a:picLocks noChangeAspect="1"/>
          </p:cNvPicPr>
          <p:nvPr/>
        </p:nvPicPr>
        <p:blipFill>
          <a:blip r:embed="rId4"/>
          <a:stretch>
            <a:fillRect/>
          </a:stretch>
        </p:blipFill>
        <p:spPr>
          <a:xfrm>
            <a:off x="8912183" y="1243275"/>
            <a:ext cx="834050" cy="1176937"/>
          </a:xfrm>
          <a:prstGeom prst="rect">
            <a:avLst/>
          </a:prstGeom>
        </p:spPr>
      </p:pic>
      <p:pic>
        <p:nvPicPr>
          <p:cNvPr id="5" name="Google Shape;74;p15">
            <a:extLst>
              <a:ext uri="{FF2B5EF4-FFF2-40B4-BE49-F238E27FC236}">
                <a16:creationId xmlns:a16="http://schemas.microsoft.com/office/drawing/2014/main" id="{5F8241FE-3E7F-619A-3315-F557A85EADD3}"/>
              </a:ext>
            </a:extLst>
          </p:cNvPr>
          <p:cNvPicPr preferRelativeResize="0"/>
          <p:nvPr/>
        </p:nvPicPr>
        <p:blipFill>
          <a:blip r:embed="rId5">
            <a:alphaModFix/>
          </a:blip>
          <a:stretch>
            <a:fillRect/>
          </a:stretch>
        </p:blipFill>
        <p:spPr>
          <a:xfrm>
            <a:off x="447157" y="1267314"/>
            <a:ext cx="834050" cy="1152898"/>
          </a:xfrm>
          <a:prstGeom prst="rect">
            <a:avLst/>
          </a:prstGeom>
          <a:noFill/>
          <a:ln>
            <a:noFill/>
          </a:ln>
        </p:spPr>
      </p:pic>
      <p:pic>
        <p:nvPicPr>
          <p:cNvPr id="6" name="Google Shape;77;p15">
            <a:extLst>
              <a:ext uri="{FF2B5EF4-FFF2-40B4-BE49-F238E27FC236}">
                <a16:creationId xmlns:a16="http://schemas.microsoft.com/office/drawing/2014/main" id="{233C364D-F572-2449-ED88-7B50BAEE0C06}"/>
              </a:ext>
            </a:extLst>
          </p:cNvPr>
          <p:cNvPicPr preferRelativeResize="0"/>
          <p:nvPr/>
        </p:nvPicPr>
        <p:blipFill>
          <a:blip r:embed="rId6">
            <a:alphaModFix/>
          </a:blip>
          <a:stretch>
            <a:fillRect/>
          </a:stretch>
        </p:blipFill>
        <p:spPr>
          <a:xfrm>
            <a:off x="2405169" y="1324495"/>
            <a:ext cx="834050" cy="1095717"/>
          </a:xfrm>
          <a:prstGeom prst="rect">
            <a:avLst/>
          </a:prstGeom>
          <a:noFill/>
          <a:ln>
            <a:noFill/>
          </a:ln>
        </p:spPr>
      </p:pic>
      <mc:AlternateContent xmlns:mc="http://schemas.openxmlformats.org/markup-compatibility/2006" xmlns:a14="http://schemas.microsoft.com/office/drawing/2010/main">
        <mc:Choice Requires="a14">
          <p:sp>
            <p:nvSpPr>
              <p:cNvPr id="15" name="Google Shape;75;p15">
                <a:extLst>
                  <a:ext uri="{FF2B5EF4-FFF2-40B4-BE49-F238E27FC236}">
                    <a16:creationId xmlns:a16="http://schemas.microsoft.com/office/drawing/2014/main" id="{412294FE-14E8-D7DB-B8E4-B1D0697732E8}"/>
                  </a:ext>
                </a:extLst>
              </p:cNvPr>
              <p:cNvSpPr txBox="1"/>
              <p:nvPr/>
            </p:nvSpPr>
            <p:spPr>
              <a:xfrm>
                <a:off x="2493938"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15" name="Google Shape;75;p15">
                <a:extLst>
                  <a:ext uri="{FF2B5EF4-FFF2-40B4-BE49-F238E27FC236}">
                    <a16:creationId xmlns:a16="http://schemas.microsoft.com/office/drawing/2014/main" id="{412294FE-14E8-D7DB-B8E4-B1D0697732E8}"/>
                  </a:ext>
                </a:extLst>
              </p:cNvPr>
              <p:cNvSpPr txBox="1">
                <a:spLocks noRot="1" noChangeAspect="1" noMove="1" noResize="1" noEditPoints="1" noAdjustHandles="1" noChangeArrowheads="1" noChangeShapeType="1" noTextEdit="1"/>
              </p:cNvSpPr>
              <p:nvPr/>
            </p:nvSpPr>
            <p:spPr>
              <a:xfrm>
                <a:off x="2493938" y="2420212"/>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75;p15">
                <a:extLst>
                  <a:ext uri="{FF2B5EF4-FFF2-40B4-BE49-F238E27FC236}">
                    <a16:creationId xmlns:a16="http://schemas.microsoft.com/office/drawing/2014/main" id="{58D69BD2-DD9A-8FC3-84EA-394B091803A0}"/>
                  </a:ext>
                </a:extLst>
              </p:cNvPr>
              <p:cNvSpPr txBox="1"/>
              <p:nvPr/>
            </p:nvSpPr>
            <p:spPr>
              <a:xfrm>
                <a:off x="9000952"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21" name="Google Shape;75;p15">
                <a:extLst>
                  <a:ext uri="{FF2B5EF4-FFF2-40B4-BE49-F238E27FC236}">
                    <a16:creationId xmlns:a16="http://schemas.microsoft.com/office/drawing/2014/main" id="{58D69BD2-DD9A-8FC3-84EA-394B091803A0}"/>
                  </a:ext>
                </a:extLst>
              </p:cNvPr>
              <p:cNvSpPr txBox="1">
                <a:spLocks noRot="1" noChangeAspect="1" noMove="1" noResize="1" noEditPoints="1" noAdjustHandles="1" noChangeArrowheads="1" noChangeShapeType="1" noTextEdit="1"/>
              </p:cNvSpPr>
              <p:nvPr/>
            </p:nvSpPr>
            <p:spPr>
              <a:xfrm>
                <a:off x="9000952" y="2420212"/>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0221F348-6D88-1B82-03EE-58384F52F3A2}"/>
              </a:ext>
            </a:extLst>
          </p:cNvPr>
          <p:cNvSpPr txBox="1"/>
          <p:nvPr/>
        </p:nvSpPr>
        <p:spPr>
          <a:xfrm>
            <a:off x="3566635" y="2420212"/>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23" name="TextBox 22">
            <a:extLst>
              <a:ext uri="{FF2B5EF4-FFF2-40B4-BE49-F238E27FC236}">
                <a16:creationId xmlns:a16="http://schemas.microsoft.com/office/drawing/2014/main" id="{CA05AB26-97E4-15A3-E259-29A2ED064D66}"/>
              </a:ext>
            </a:extLst>
          </p:cNvPr>
          <p:cNvSpPr txBox="1"/>
          <p:nvPr/>
        </p:nvSpPr>
        <p:spPr>
          <a:xfrm>
            <a:off x="3566635" y="1559023"/>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26" name="Picture 25" descr="A person with a beard and mustache&#10;&#10;Description automatically generated">
            <a:extLst>
              <a:ext uri="{FF2B5EF4-FFF2-40B4-BE49-F238E27FC236}">
                <a16:creationId xmlns:a16="http://schemas.microsoft.com/office/drawing/2014/main" id="{C1711741-B158-EEE2-71C7-742D8152C1DE}"/>
              </a:ext>
            </a:extLst>
          </p:cNvPr>
          <p:cNvPicPr>
            <a:picLocks noChangeAspect="1"/>
          </p:cNvPicPr>
          <p:nvPr/>
        </p:nvPicPr>
        <p:blipFill>
          <a:blip r:embed="rId9"/>
          <a:stretch>
            <a:fillRect/>
          </a:stretch>
        </p:blipFill>
        <p:spPr>
          <a:xfrm>
            <a:off x="5028117" y="1192955"/>
            <a:ext cx="874747" cy="1227257"/>
          </a:xfrm>
          <a:prstGeom prst="rect">
            <a:avLst/>
          </a:prstGeom>
        </p:spPr>
      </p:pic>
      <mc:AlternateContent xmlns:mc="http://schemas.openxmlformats.org/markup-compatibility/2006" xmlns:a14="http://schemas.microsoft.com/office/drawing/2010/main">
        <mc:Choice Requires="a14">
          <p:sp>
            <p:nvSpPr>
              <p:cNvPr id="27" name="Google Shape;75;p15">
                <a:extLst>
                  <a:ext uri="{FF2B5EF4-FFF2-40B4-BE49-F238E27FC236}">
                    <a16:creationId xmlns:a16="http://schemas.microsoft.com/office/drawing/2014/main" id="{AE7A3771-3BA6-78FC-D5A2-B3AE53DED2C7}"/>
                  </a:ext>
                </a:extLst>
              </p:cNvPr>
              <p:cNvSpPr txBox="1"/>
              <p:nvPr/>
            </p:nvSpPr>
            <p:spPr>
              <a:xfrm>
                <a:off x="5090933"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27" name="Google Shape;75;p15">
                <a:extLst>
                  <a:ext uri="{FF2B5EF4-FFF2-40B4-BE49-F238E27FC236}">
                    <a16:creationId xmlns:a16="http://schemas.microsoft.com/office/drawing/2014/main" id="{AE7A3771-3BA6-78FC-D5A2-B3AE53DED2C7}"/>
                  </a:ext>
                </a:extLst>
              </p:cNvPr>
              <p:cNvSpPr txBox="1">
                <a:spLocks noRot="1" noChangeAspect="1" noMove="1" noResize="1" noEditPoints="1" noAdjustHandles="1" noChangeArrowheads="1" noChangeShapeType="1" noTextEdit="1"/>
              </p:cNvSpPr>
              <p:nvPr/>
            </p:nvSpPr>
            <p:spPr>
              <a:xfrm>
                <a:off x="5090933" y="2420212"/>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30" name="TextBox 29">
            <a:extLst>
              <a:ext uri="{FF2B5EF4-FFF2-40B4-BE49-F238E27FC236}">
                <a16:creationId xmlns:a16="http://schemas.microsoft.com/office/drawing/2014/main" id="{DF361E43-F2A1-1EC1-9F82-97FB70698821}"/>
              </a:ext>
            </a:extLst>
          </p:cNvPr>
          <p:cNvSpPr txBox="1"/>
          <p:nvPr/>
        </p:nvSpPr>
        <p:spPr>
          <a:xfrm>
            <a:off x="6701496" y="2420212"/>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31" name="TextBox 30">
            <a:extLst>
              <a:ext uri="{FF2B5EF4-FFF2-40B4-BE49-F238E27FC236}">
                <a16:creationId xmlns:a16="http://schemas.microsoft.com/office/drawing/2014/main" id="{0AFDD944-376F-98C0-9A5E-68BCD6DA5E46}"/>
              </a:ext>
            </a:extLst>
          </p:cNvPr>
          <p:cNvSpPr txBox="1"/>
          <p:nvPr/>
        </p:nvSpPr>
        <p:spPr>
          <a:xfrm>
            <a:off x="6701496" y="1559023"/>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A3521F6B-6E04-BAFA-3D7E-5E220A157CE8}"/>
                  </a:ext>
                </a:extLst>
              </p:cNvPr>
              <p:cNvSpPr/>
              <p:nvPr/>
            </p:nvSpPr>
            <p:spPr>
              <a:xfrm>
                <a:off x="2479607" y="4122260"/>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32" name="Rounded Rectangle 31">
                <a:extLst>
                  <a:ext uri="{FF2B5EF4-FFF2-40B4-BE49-F238E27FC236}">
                    <a16:creationId xmlns:a16="http://schemas.microsoft.com/office/drawing/2014/main" id="{A3521F6B-6E04-BAFA-3D7E-5E220A157CE8}"/>
                  </a:ext>
                </a:extLst>
              </p:cNvPr>
              <p:cNvSpPr>
                <a:spLocks noRot="1" noChangeAspect="1" noMove="1" noResize="1" noEditPoints="1" noAdjustHandles="1" noChangeArrowheads="1" noChangeShapeType="1" noTextEdit="1"/>
              </p:cNvSpPr>
              <p:nvPr/>
            </p:nvSpPr>
            <p:spPr>
              <a:xfrm>
                <a:off x="2479607" y="4122260"/>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06D9F4BA-3780-366A-F3CC-800D5EAAE711}"/>
              </a:ext>
            </a:extLst>
          </p:cNvPr>
          <p:cNvCxnSpPr>
            <a:cxnSpLocks/>
            <a:stCxn id="3" idx="2"/>
          </p:cNvCxnSpPr>
          <p:nvPr/>
        </p:nvCxnSpPr>
        <p:spPr>
          <a:xfrm>
            <a:off x="930747" y="2965652"/>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6589FC6-72A5-F762-85A1-95DBFA8A3871}"/>
              </a:ext>
            </a:extLst>
          </p:cNvPr>
          <p:cNvCxnSpPr>
            <a:stCxn id="15" idx="2"/>
          </p:cNvCxnSpPr>
          <p:nvPr/>
        </p:nvCxnSpPr>
        <p:spPr>
          <a:xfrm>
            <a:off x="2822194" y="2965652"/>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5AABC51-5528-E4C7-0071-ED73DDC14AC4}"/>
                  </a:ext>
                </a:extLst>
              </p:cNvPr>
              <p:cNvSpPr txBox="1"/>
              <p:nvPr/>
            </p:nvSpPr>
            <p:spPr>
              <a:xfrm>
                <a:off x="4636348" y="3448272"/>
                <a:ext cx="3858803" cy="461665"/>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p:txBody>
          </p:sp>
        </mc:Choice>
        <mc:Fallback xmlns="">
          <p:sp>
            <p:nvSpPr>
              <p:cNvPr id="35" name="TextBox 34">
                <a:extLst>
                  <a:ext uri="{FF2B5EF4-FFF2-40B4-BE49-F238E27FC236}">
                    <a16:creationId xmlns:a16="http://schemas.microsoft.com/office/drawing/2014/main" id="{85AABC51-5528-E4C7-0071-ED73DDC14AC4}"/>
                  </a:ext>
                </a:extLst>
              </p:cNvPr>
              <p:cNvSpPr txBox="1">
                <a:spLocks noRot="1" noChangeAspect="1" noMove="1" noResize="1" noEditPoints="1" noAdjustHandles="1" noChangeArrowheads="1" noChangeShapeType="1" noTextEdit="1"/>
              </p:cNvSpPr>
              <p:nvPr/>
            </p:nvSpPr>
            <p:spPr>
              <a:xfrm>
                <a:off x="4636348" y="3448272"/>
                <a:ext cx="3858803" cy="461665"/>
              </a:xfrm>
              <a:prstGeom prst="rect">
                <a:avLst/>
              </a:prstGeom>
              <a:blipFill>
                <a:blip r:embed="rId12"/>
                <a:stretch>
                  <a:fillRect l="-656" t="-13514" b="-27027"/>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18A54FB9-099B-69CC-B275-19A25ABE3C79}"/>
              </a:ext>
            </a:extLst>
          </p:cNvPr>
          <p:cNvCxnSpPr>
            <a:cxnSpLocks/>
          </p:cNvCxnSpPr>
          <p:nvPr/>
        </p:nvCxnSpPr>
        <p:spPr>
          <a:xfrm flipH="1">
            <a:off x="3770574" y="2965652"/>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DCEEBD-87DA-37B8-6746-5816E643A77E}"/>
                  </a:ext>
                </a:extLst>
              </p:cNvPr>
              <p:cNvSpPr txBox="1"/>
              <p:nvPr/>
            </p:nvSpPr>
            <p:spPr>
              <a:xfrm>
                <a:off x="1505421" y="5491988"/>
                <a:ext cx="3467595" cy="476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 sz="2400" i="1" smtClean="0">
                              <a:latin typeface="Cambria Math" panose="02040503050406030204" pitchFamily="18" charset="0"/>
                              <a:ea typeface="Cambria Math" panose="02040503050406030204" pitchFamily="18" charset="0"/>
                            </a:rPr>
                            <m:t>ℐ</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Trace</m:t>
                          </m:r>
                        </m:e>
                        <m:sup>
                          <m:r>
                            <a:rPr lang="en-US" sz="2400" b="0" i="0" smtClean="0">
                              <a:latin typeface="Cambria Math" panose="02040503050406030204" pitchFamily="18" charset="0"/>
                              <a:ea typeface="Cambria Math" panose="02040503050406030204" pitchFamily="18" charset="0"/>
                            </a:rPr>
                            <m:t> </m:t>
                          </m:r>
                          <m:r>
                            <m:rPr>
                              <m:sty m:val="p"/>
                            </m:rPr>
                            <a:rPr lang="en-US" sz="2400" b="0" i="0" smtClean="0">
                              <a:solidFill>
                                <a:schemeClr val="bg2">
                                  <a:lumMod val="25000"/>
                                </a:schemeClr>
                              </a:solidFill>
                              <a:latin typeface="Cambria Math" panose="02040503050406030204" pitchFamily="18" charset="0"/>
                              <a:ea typeface="PT Serif"/>
                              <a:cs typeface="PT Serif"/>
                              <a:sym typeface="PT Serif"/>
                            </a:rPr>
                            <m:t>D</m:t>
                          </m:r>
                          <m:r>
                            <a:rPr lang="en-US" sz="2400" b="0" i="0" smtClean="0">
                              <a:solidFill>
                                <a:schemeClr val="bg2">
                                  <a:lumMod val="25000"/>
                                </a:schemeClr>
                              </a:solidFill>
                              <a:latin typeface="Cambria Math" panose="02040503050406030204" pitchFamily="18" charset="0"/>
                              <a:ea typeface="PT Serif"/>
                              <a:cs typeface="PT Serif"/>
                              <a:sym typeface="PT Serif"/>
                            </a:rPr>
                            <m:t>(·)</m:t>
                          </m:r>
                        </m:sup>
                      </m:sSup>
                      <m:r>
                        <a:rPr lang="en-US" sz="2400" b="0" i="1" smtClean="0">
                          <a:latin typeface="Cambria Math" panose="02040503050406030204" pitchFamily="18" charset="0"/>
                          <a:ea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𝑝𝑘</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𝑡𝑘</m:t>
                          </m:r>
                        </m:e>
                      </m:d>
                    </m:oMath>
                  </m:oMathPara>
                </a14:m>
                <a:endParaRPr lang="en-US" sz="2400" dirty="0"/>
              </a:p>
            </p:txBody>
          </p:sp>
        </mc:Choice>
        <mc:Fallback xmlns="">
          <p:sp>
            <p:nvSpPr>
              <p:cNvPr id="37" name="TextBox 36">
                <a:extLst>
                  <a:ext uri="{FF2B5EF4-FFF2-40B4-BE49-F238E27FC236}">
                    <a16:creationId xmlns:a16="http://schemas.microsoft.com/office/drawing/2014/main" id="{49DCEEBD-87DA-37B8-6746-5816E643A77E}"/>
                  </a:ext>
                </a:extLst>
              </p:cNvPr>
              <p:cNvSpPr txBox="1">
                <a:spLocks noRot="1" noChangeAspect="1" noMove="1" noResize="1" noEditPoints="1" noAdjustHandles="1" noChangeArrowheads="1" noChangeShapeType="1" noTextEdit="1"/>
              </p:cNvSpPr>
              <p:nvPr/>
            </p:nvSpPr>
            <p:spPr>
              <a:xfrm>
                <a:off x="1505421" y="5491988"/>
                <a:ext cx="3467595" cy="476990"/>
              </a:xfrm>
              <a:prstGeom prst="rect">
                <a:avLst/>
              </a:prstGeom>
              <a:blipFill>
                <a:blip r:embed="rId13"/>
                <a:stretch>
                  <a:fillRect b="-21053"/>
                </a:stretch>
              </a:blipFill>
            </p:spPr>
            <p:txBody>
              <a:bodyPr/>
              <a:lstStyle/>
              <a:p>
                <a:r>
                  <a:rPr lang="en-US">
                    <a:noFill/>
                  </a:rPr>
                  <a:t> </a:t>
                </a:r>
              </a:p>
            </p:txBody>
          </p:sp>
        </mc:Fallback>
      </mc:AlternateContent>
      <p:sp>
        <p:nvSpPr>
          <p:cNvPr id="38" name="Google Shape;518;p45">
            <a:extLst>
              <a:ext uri="{FF2B5EF4-FFF2-40B4-BE49-F238E27FC236}">
                <a16:creationId xmlns:a16="http://schemas.microsoft.com/office/drawing/2014/main" id="{A076F989-A7BD-56C5-5B0D-88CA5BB1C60D}"/>
              </a:ext>
            </a:extLst>
          </p:cNvPr>
          <p:cNvSpPr/>
          <p:nvPr/>
        </p:nvSpPr>
        <p:spPr>
          <a:xfrm>
            <a:off x="6833597" y="4705776"/>
            <a:ext cx="4574550" cy="908949"/>
          </a:xfrm>
          <a:prstGeom prst="cloud">
            <a:avLst/>
          </a:prstGeom>
          <a:solidFill>
            <a:schemeClr val="accent1">
              <a:lumMod val="20000"/>
              <a:lumOff val="8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lumMod val="50000"/>
                  </a:schemeClr>
                </a:solidFill>
                <a:latin typeface="PT Serif"/>
                <a:ea typeface="PT Serif"/>
                <a:cs typeface="PT Serif"/>
                <a:sym typeface="PT Serif"/>
              </a:rPr>
              <a:t>We never accuse an Honest party</a:t>
            </a:r>
            <a:endParaRPr sz="2200" b="1" dirty="0">
              <a:solidFill>
                <a:schemeClr val="accent1">
                  <a:lumMod val="50000"/>
                </a:schemeClr>
              </a:solidFill>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39" name="Google Shape;518;p45">
                <a:extLst>
                  <a:ext uri="{FF2B5EF4-FFF2-40B4-BE49-F238E27FC236}">
                    <a16:creationId xmlns:a16="http://schemas.microsoft.com/office/drawing/2014/main" id="{82C9CC24-0781-1FCB-D7E2-1366BEF62458}"/>
                  </a:ext>
                </a:extLst>
              </p:cNvPr>
              <p:cNvSpPr/>
              <p:nvPr/>
            </p:nvSpPr>
            <p:spPr>
              <a:xfrm>
                <a:off x="6833597" y="5736955"/>
                <a:ext cx="4604073" cy="908949"/>
              </a:xfrm>
              <a:prstGeom prst="cloud">
                <a:avLst/>
              </a:prstGeom>
              <a:solidFill>
                <a:schemeClr val="accent1">
                  <a:lumMod val="20000"/>
                  <a:lumOff val="8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200" dirty="0">
                    <a:solidFill>
                      <a:schemeClr val="accent1">
                        <a:lumMod val="50000"/>
                      </a:schemeClr>
                    </a:solidFill>
                    <a:latin typeface="PT Serif"/>
                    <a:ea typeface="PT Serif"/>
                    <a:cs typeface="PT Serif"/>
                    <a:sym typeface="PT Serif"/>
                  </a:rPr>
                  <a:t>If </a:t>
                </a:r>
                <a14:m>
                  <m:oMath xmlns:m="http://schemas.openxmlformats.org/officeDocument/2006/math">
                    <m:r>
                      <m:rPr>
                        <m:sty m:val="p"/>
                      </m:rPr>
                      <a:rPr lang="en-US" sz="2200">
                        <a:solidFill>
                          <a:schemeClr val="accent1">
                            <a:lumMod val="50000"/>
                          </a:schemeClr>
                        </a:solidFill>
                        <a:latin typeface="Cambria Math" panose="02040503050406030204" pitchFamily="18" charset="0"/>
                      </a:rPr>
                      <m:t>D</m:t>
                    </m:r>
                  </m:oMath>
                </a14:m>
                <a:r>
                  <a:rPr lang="en-US" sz="2200" dirty="0">
                    <a:solidFill>
                      <a:schemeClr val="accent1">
                        <a:lumMod val="50000"/>
                      </a:schemeClr>
                    </a:solidFill>
                    <a:latin typeface="PT Serif" panose="020A0603040505020204" pitchFamily="18" charset="77"/>
                  </a:rPr>
                  <a:t> “works” then </a:t>
                </a:r>
                <a:r>
                  <a:rPr lang="en-US" sz="2200" dirty="0">
                    <a:solidFill>
                      <a:schemeClr val="accent1">
                        <a:lumMod val="50000"/>
                      </a:schemeClr>
                    </a:solidFill>
                    <a:latin typeface="PT Serif"/>
                    <a:sym typeface="PT Serif"/>
                  </a:rPr>
                  <a:t>a</a:t>
                </a:r>
                <a:r>
                  <a:rPr lang="en-US" sz="2200" dirty="0">
                    <a:solidFill>
                      <a:schemeClr val="accent1">
                        <a:lumMod val="50000"/>
                      </a:schemeClr>
                    </a:solidFill>
                    <a:latin typeface="PT Serif"/>
                    <a:ea typeface="PT Serif"/>
                    <a:cs typeface="PT Serif"/>
                    <a:sym typeface="PT Serif"/>
                  </a:rPr>
                  <a:t>t least one traitor found</a:t>
                </a:r>
                <a:endParaRPr lang="en-US" sz="2200" b="1" dirty="0">
                  <a:solidFill>
                    <a:schemeClr val="accent1">
                      <a:lumMod val="50000"/>
                    </a:schemeClr>
                  </a:solidFill>
                  <a:latin typeface="PT Serif"/>
                  <a:ea typeface="PT Serif"/>
                  <a:cs typeface="PT Serif"/>
                  <a:sym typeface="PT Serif"/>
                </a:endParaRPr>
              </a:p>
            </p:txBody>
          </p:sp>
        </mc:Choice>
        <mc:Fallback xmlns="">
          <p:sp>
            <p:nvSpPr>
              <p:cNvPr id="39" name="Google Shape;518;p45">
                <a:extLst>
                  <a:ext uri="{FF2B5EF4-FFF2-40B4-BE49-F238E27FC236}">
                    <a16:creationId xmlns:a16="http://schemas.microsoft.com/office/drawing/2014/main" id="{82C9CC24-0781-1FCB-D7E2-1366BEF62458}"/>
                  </a:ext>
                </a:extLst>
              </p:cNvPr>
              <p:cNvSpPr>
                <a:spLocks noRot="1" noChangeAspect="1" noMove="1" noResize="1" noEditPoints="1" noAdjustHandles="1" noChangeArrowheads="1" noChangeShapeType="1" noTextEdit="1"/>
              </p:cNvSpPr>
              <p:nvPr/>
            </p:nvSpPr>
            <p:spPr>
              <a:xfrm>
                <a:off x="6833597" y="5736955"/>
                <a:ext cx="4604073" cy="908949"/>
              </a:xfrm>
              <a:prstGeom prst="cloud">
                <a:avLst/>
              </a:prstGeom>
              <a:blipFill>
                <a:blip r:embed="rId14"/>
                <a:stretch>
                  <a:fillRect b="-1333"/>
                </a:stretch>
              </a:blipFill>
              <a:ln w="25400" cap="flat" cmpd="sng">
                <a:solidFill>
                  <a:schemeClr val="accent1"/>
                </a:solidFill>
                <a:prstDash val="solid"/>
                <a:round/>
                <a:headEnd type="none" w="sm" len="sm"/>
                <a:tailEnd type="none" w="sm" len="sm"/>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43248925-4D2D-404F-C5F0-BBE87A6429AE}"/>
              </a:ext>
            </a:extLst>
          </p:cNvPr>
          <p:cNvSpPr txBox="1"/>
          <p:nvPr/>
        </p:nvSpPr>
        <p:spPr>
          <a:xfrm>
            <a:off x="8489668" y="4153396"/>
            <a:ext cx="1105555" cy="461665"/>
          </a:xfrm>
          <a:prstGeom prst="rect">
            <a:avLst/>
          </a:prstGeom>
          <a:noFill/>
        </p:spPr>
        <p:txBody>
          <a:bodyPr wrap="square" rtlCol="0">
            <a:spAutoFit/>
          </a:bodyPr>
          <a:lstStyle/>
          <a:p>
            <a:r>
              <a:rPr lang="en-US" sz="2400" dirty="0">
                <a:latin typeface="PT Serif" panose="020A0603040505020204" pitchFamily="18" charset="77"/>
              </a:rPr>
              <a:t>Goals:</a:t>
            </a:r>
          </a:p>
        </p:txBody>
      </p:sp>
    </p:spTree>
    <p:extLst>
      <p:ext uri="{BB962C8B-B14F-4D97-AF65-F5344CB8AC3E}">
        <p14:creationId xmlns:p14="http://schemas.microsoft.com/office/powerpoint/2010/main" val="338490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9"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dissolve">
                                      <p:cBhvr>
                                        <p:cTn id="59" dur="500"/>
                                        <p:tgtEl>
                                          <p:spTgt spid="38"/>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dissolv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1" grpId="0"/>
      <p:bldP spid="32" grpId="0" animBg="1"/>
      <p:bldP spid="35" grpId="0"/>
      <p:bldP spid="37" grpId="0"/>
      <p:bldP spid="38" grpId="0" animBg="1"/>
      <p:bldP spid="39"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E3B8DBD-4473-FBD7-6F8C-716EE75700AF}"/>
              </a:ext>
            </a:extLst>
          </p:cNvPr>
          <p:cNvSpPr/>
          <p:nvPr/>
        </p:nvSpPr>
        <p:spPr>
          <a:xfrm>
            <a:off x="0" y="4170956"/>
            <a:ext cx="12192000" cy="2687044"/>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1E3CD-84CE-CDEE-7D69-32F0B1876A9B}"/>
              </a:ext>
            </a:extLst>
          </p:cNvPr>
          <p:cNvSpPr>
            <a:spLocks noGrp="1"/>
          </p:cNvSpPr>
          <p:nvPr>
            <p:ph type="title"/>
          </p:nvPr>
        </p:nvSpPr>
        <p:spPr>
          <a:xfrm>
            <a:off x="35454" y="33470"/>
            <a:ext cx="12156546" cy="979221"/>
          </a:xfrm>
        </p:spPr>
        <p:txBody>
          <a:bodyPr>
            <a:noAutofit/>
          </a:bodyPr>
          <a:lstStyle/>
          <a:p>
            <a:r>
              <a:rPr lang="en-US" sz="3800" dirty="0">
                <a:latin typeface="PT Serif" panose="020A0603040505020204" pitchFamily="18" charset="77"/>
              </a:rPr>
              <a:t>Tracing Security for Traitor Tracing for Threshold-KEM</a:t>
            </a:r>
          </a:p>
        </p:txBody>
      </p:sp>
      <p:pic>
        <p:nvPicPr>
          <p:cNvPr id="7" name="Google Shape;504;p44" descr="A picture containing clipart&#10;&#10;Description automatically generated">
            <a:extLst>
              <a:ext uri="{FF2B5EF4-FFF2-40B4-BE49-F238E27FC236}">
                <a16:creationId xmlns:a16="http://schemas.microsoft.com/office/drawing/2014/main" id="{19B6409A-AB88-1994-276C-A4A907D7AA9A}"/>
              </a:ext>
            </a:extLst>
          </p:cNvPr>
          <p:cNvPicPr preferRelativeResize="0"/>
          <p:nvPr/>
        </p:nvPicPr>
        <p:blipFill>
          <a:blip r:embed="rId3">
            <a:alphaModFix/>
          </a:blip>
          <a:stretch>
            <a:fillRect/>
          </a:stretch>
        </p:blipFill>
        <p:spPr>
          <a:xfrm>
            <a:off x="10697120" y="754294"/>
            <a:ext cx="586443" cy="572699"/>
          </a:xfrm>
          <a:prstGeom prst="rect">
            <a:avLst/>
          </a:prstGeom>
          <a:noFill/>
          <a:ln>
            <a:noFill/>
          </a:ln>
        </p:spPr>
      </p:pic>
      <p:sp>
        <p:nvSpPr>
          <p:cNvPr id="8" name="Google Shape;505;p44">
            <a:extLst>
              <a:ext uri="{FF2B5EF4-FFF2-40B4-BE49-F238E27FC236}">
                <a16:creationId xmlns:a16="http://schemas.microsoft.com/office/drawing/2014/main" id="{B70C569D-4E02-A4CF-A19E-5D3531C1EAC5}"/>
              </a:ext>
            </a:extLst>
          </p:cNvPr>
          <p:cNvSpPr txBox="1"/>
          <p:nvPr/>
        </p:nvSpPr>
        <p:spPr>
          <a:xfrm>
            <a:off x="2278087" y="764347"/>
            <a:ext cx="185128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dirty="0">
                <a:latin typeface="PT Serif"/>
                <a:ea typeface="PT Serif"/>
                <a:cs typeface="PT Serif"/>
                <a:sym typeface="PT Serif"/>
              </a:rPr>
              <a:t>Challenger</a:t>
            </a:r>
            <a:endParaRPr sz="2400" u="sng" dirty="0">
              <a:latin typeface="PT Serif"/>
              <a:ea typeface="PT Serif"/>
              <a:cs typeface="PT Serif"/>
              <a:sym typeface="PT Serif"/>
            </a:endParaRPr>
          </a:p>
        </p:txBody>
      </p:sp>
      <p:sp>
        <p:nvSpPr>
          <p:cNvPr id="9" name="Google Shape;506;p44">
            <a:extLst>
              <a:ext uri="{FF2B5EF4-FFF2-40B4-BE49-F238E27FC236}">
                <a16:creationId xmlns:a16="http://schemas.microsoft.com/office/drawing/2014/main" id="{17051F93-1671-FFD6-BF83-BFF59D24662F}"/>
              </a:ext>
            </a:extLst>
          </p:cNvPr>
          <p:cNvSpPr txBox="1"/>
          <p:nvPr/>
        </p:nvSpPr>
        <p:spPr>
          <a:xfrm>
            <a:off x="9189524" y="764347"/>
            <a:ext cx="162391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dirty="0">
                <a:latin typeface="PT Serif"/>
                <a:ea typeface="PT Serif"/>
                <a:cs typeface="PT Serif"/>
                <a:sym typeface="PT Serif"/>
              </a:rPr>
              <a:t>Adversary</a:t>
            </a:r>
            <a:endParaRPr sz="2400" u="sng" dirty="0">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10" name="Google Shape;485;p44">
                <a:extLst>
                  <a:ext uri="{FF2B5EF4-FFF2-40B4-BE49-F238E27FC236}">
                    <a16:creationId xmlns:a16="http://schemas.microsoft.com/office/drawing/2014/main" id="{285D66B7-ABB4-A754-A254-B57F883CDA50}"/>
                  </a:ext>
                </a:extLst>
              </p:cNvPr>
              <p:cNvSpPr txBox="1"/>
              <p:nvPr/>
            </p:nvSpPr>
            <p:spPr>
              <a:xfrm>
                <a:off x="7163968" y="1097204"/>
                <a:ext cx="102705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PT Serif"/>
                          <a:cs typeface="PT Serif"/>
                          <a:sym typeface="PT Serif"/>
                        </a:rPr>
                        <m:t>𝑛</m:t>
                      </m:r>
                      <m:r>
                        <a:rPr lang="en-US" sz="2400" b="0" i="1" smtClean="0">
                          <a:latin typeface="Cambria Math" panose="02040503050406030204" pitchFamily="18" charset="0"/>
                          <a:ea typeface="PT Serif"/>
                          <a:cs typeface="PT Serif"/>
                          <a:sym typeface="PT Serif"/>
                        </a:rPr>
                        <m:t> , </m:t>
                      </m:r>
                      <m:r>
                        <a:rPr lang="en-US" sz="2400" b="0" i="1" smtClean="0">
                          <a:latin typeface="Cambria Math" panose="02040503050406030204" pitchFamily="18" charset="0"/>
                          <a:ea typeface="PT Serif"/>
                          <a:cs typeface="PT Serif"/>
                          <a:sym typeface="PT Serif"/>
                        </a:rPr>
                        <m:t>𝑡</m:t>
                      </m:r>
                      <m:r>
                        <a:rPr lang="en-US" sz="2400" b="0" i="1" smtClean="0">
                          <a:latin typeface="Cambria Math" panose="02040503050406030204" pitchFamily="18" charset="0"/>
                          <a:ea typeface="PT Serif"/>
                          <a:cs typeface="PT Serif"/>
                          <a:sym typeface="PT Serif"/>
                        </a:rPr>
                        <m:t> </m:t>
                      </m:r>
                    </m:oMath>
                  </m:oMathPara>
                </a14:m>
                <a:endParaRPr sz="2400" dirty="0">
                  <a:latin typeface="PT Serif"/>
                  <a:ea typeface="PT Serif"/>
                  <a:cs typeface="PT Serif"/>
                  <a:sym typeface="PT Serif"/>
                </a:endParaRPr>
              </a:p>
            </p:txBody>
          </p:sp>
        </mc:Choice>
        <mc:Fallback xmlns="">
          <p:sp>
            <p:nvSpPr>
              <p:cNvPr id="10" name="Google Shape;485;p44">
                <a:extLst>
                  <a:ext uri="{FF2B5EF4-FFF2-40B4-BE49-F238E27FC236}">
                    <a16:creationId xmlns:a16="http://schemas.microsoft.com/office/drawing/2014/main" id="{285D66B7-ABB4-A754-A254-B57F883CDA50}"/>
                  </a:ext>
                </a:extLst>
              </p:cNvPr>
              <p:cNvSpPr txBox="1">
                <a:spLocks noRot="1" noChangeAspect="1" noMove="1" noResize="1" noEditPoints="1" noAdjustHandles="1" noChangeArrowheads="1" noChangeShapeType="1" noTextEdit="1"/>
              </p:cNvSpPr>
              <p:nvPr/>
            </p:nvSpPr>
            <p:spPr>
              <a:xfrm>
                <a:off x="7163968" y="1097204"/>
                <a:ext cx="1027050" cy="553968"/>
              </a:xfrm>
              <a:prstGeom prst="rect">
                <a:avLst/>
              </a:prstGeom>
              <a:blipFill>
                <a:blip r:embed="rId5"/>
                <a:stretch>
                  <a:fillRect b="-8889"/>
                </a:stretch>
              </a:blipFill>
              <a:ln>
                <a:noFill/>
              </a:ln>
            </p:spPr>
            <p:txBody>
              <a:bodyPr/>
              <a:lstStyle/>
              <a:p>
                <a:r>
                  <a:rPr lang="en-US">
                    <a:noFill/>
                  </a:rPr>
                  <a:t> </a:t>
                </a:r>
              </a:p>
            </p:txBody>
          </p:sp>
        </mc:Fallback>
      </mc:AlternateContent>
      <p:cxnSp>
        <p:nvCxnSpPr>
          <p:cNvPr id="11" name="Google Shape;484;p44">
            <a:extLst>
              <a:ext uri="{FF2B5EF4-FFF2-40B4-BE49-F238E27FC236}">
                <a16:creationId xmlns:a16="http://schemas.microsoft.com/office/drawing/2014/main" id="{39886B66-99B4-5DD1-251B-1F1D6C77136C}"/>
              </a:ext>
            </a:extLst>
          </p:cNvPr>
          <p:cNvCxnSpPr>
            <a:cxnSpLocks/>
          </p:cNvCxnSpPr>
          <p:nvPr/>
        </p:nvCxnSpPr>
        <p:spPr>
          <a:xfrm flipH="1">
            <a:off x="6478643" y="1517624"/>
            <a:ext cx="2731500"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2" name="Google Shape;478;p43">
                <a:extLst>
                  <a:ext uri="{FF2B5EF4-FFF2-40B4-BE49-F238E27FC236}">
                    <a16:creationId xmlns:a16="http://schemas.microsoft.com/office/drawing/2014/main" id="{B42EF0E7-87DE-F9BA-457B-2E297E0772E6}"/>
                  </a:ext>
                </a:extLst>
              </p:cNvPr>
              <p:cNvSpPr txBox="1">
                <a:spLocks/>
              </p:cNvSpPr>
              <p:nvPr/>
            </p:nvSpPr>
            <p:spPr>
              <a:xfrm>
                <a:off x="354520" y="1249061"/>
                <a:ext cx="6275060" cy="9220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𝑡𝑘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sub>
                    </m:sSub>
                  </m:oMath>
                </a14:m>
                <a:r>
                  <a:rPr lang="en" sz="2400" dirty="0">
                    <a:latin typeface="PT Serif" panose="020A0603040505020204" pitchFamily="18" charset="77"/>
                  </a:rPr>
                  <a:t>  ←</a:t>
                </a:r>
                <a:r>
                  <a:rPr lang="en" sz="1800" dirty="0">
                    <a:latin typeface="PT Serif" panose="020A0603040505020204" pitchFamily="18" charset="77"/>
                  </a:rPr>
                  <a:t>$</a:t>
                </a:r>
                <a:r>
                  <a:rPr lang="en" sz="2400" dirty="0">
                    <a:latin typeface="PT Serif" panose="020A0603040505020204" pitchFamily="18" charset="77"/>
                  </a:rPr>
                  <a:t>   </a:t>
                </a:r>
                <a:r>
                  <a:rPr lang="en" sz="2400" dirty="0" err="1">
                    <a:latin typeface="PT Serif" panose="020A0603040505020204" pitchFamily="18" charset="77"/>
                  </a:rPr>
                  <a:t>KeyGen</a:t>
                </a:r>
                <a:r>
                  <a:rPr lang="en" sz="2400" dirty="0">
                    <a:latin typeface="PT Serif" panose="020A0603040505020204" pitchFamily="18" charset="77"/>
                  </a:rPr>
                  <a:t>(</a:t>
                </a:r>
                <a14:m>
                  <m:oMath xmlns:m="http://schemas.openxmlformats.org/officeDocument/2006/math">
                    <m:r>
                      <a:rPr lang="en-US" sz="2400" b="0" i="0" smtClean="0">
                        <a:latin typeface="Cambria Math" panose="02040503050406030204" pitchFamily="18" charset="0"/>
                      </a:rPr>
                      <m:t> </m:t>
                    </m:r>
                    <m:r>
                      <a:rPr lang="en-US" sz="2400" b="0" i="1">
                        <a:latin typeface="Cambria Math" panose="02040503050406030204" pitchFamily="18" charset="0"/>
                      </a:rPr>
                      <m:t>𝑛</m:t>
                    </m:r>
                    <m:r>
                      <a:rPr lang="en-US" sz="2400" b="0" i="1" smtClean="0">
                        <a:latin typeface="Cambria Math" panose="02040503050406030204" pitchFamily="18" charset="0"/>
                      </a:rPr>
                      <m:t> </m:t>
                    </m:r>
                    <m:r>
                      <a:rPr lang="en-US" sz="2400" b="0" i="1">
                        <a:latin typeface="Cambria Math" panose="02040503050406030204" pitchFamily="18" charset="0"/>
                      </a:rPr>
                      <m:t>, </m:t>
                    </m:r>
                    <m:r>
                      <a:rPr lang="en-US" sz="2400" b="0" i="1">
                        <a:latin typeface="Cambria Math" panose="02040503050406030204" pitchFamily="18" charset="0"/>
                      </a:rPr>
                      <m:t>𝑡</m:t>
                    </m:r>
                    <m:r>
                      <a:rPr lang="en-US" sz="2400" b="0" i="1" smtClean="0">
                        <a:latin typeface="Cambria Math" panose="02040503050406030204" pitchFamily="18" charset="0"/>
                      </a:rPr>
                      <m:t> </m:t>
                    </m:r>
                  </m:oMath>
                </a14:m>
                <a:r>
                  <a:rPr lang="en" sz="2400" dirty="0">
                    <a:latin typeface="PT Serif" panose="020A0603040505020204" pitchFamily="18" charset="77"/>
                  </a:rPr>
                  <a:t>)</a:t>
                </a:r>
              </a:p>
            </p:txBody>
          </p:sp>
        </mc:Choice>
        <mc:Fallback xmlns="">
          <p:sp>
            <p:nvSpPr>
              <p:cNvPr id="12" name="Google Shape;478;p43">
                <a:extLst>
                  <a:ext uri="{FF2B5EF4-FFF2-40B4-BE49-F238E27FC236}">
                    <a16:creationId xmlns:a16="http://schemas.microsoft.com/office/drawing/2014/main" id="{B42EF0E7-87DE-F9BA-457B-2E297E0772E6}"/>
                  </a:ext>
                </a:extLst>
              </p:cNvPr>
              <p:cNvSpPr txBox="1">
                <a:spLocks noRot="1" noChangeAspect="1" noMove="1" noResize="1" noEditPoints="1" noAdjustHandles="1" noChangeArrowheads="1" noChangeShapeType="1" noTextEdit="1"/>
              </p:cNvSpPr>
              <p:nvPr/>
            </p:nvSpPr>
            <p:spPr>
              <a:xfrm>
                <a:off x="354520" y="1249061"/>
                <a:ext cx="6275060" cy="922021"/>
              </a:xfrm>
              <a:prstGeom prst="rect">
                <a:avLst/>
              </a:prstGeom>
              <a:blipFill>
                <a:blip r:embed="rId6"/>
                <a:stretch>
                  <a:fillRect l="-605"/>
                </a:stretch>
              </a:blipFill>
            </p:spPr>
            <p:txBody>
              <a:bodyPr/>
              <a:lstStyle/>
              <a:p>
                <a:r>
                  <a:rPr lang="en-US">
                    <a:noFill/>
                  </a:rPr>
                  <a:t> </a:t>
                </a:r>
              </a:p>
            </p:txBody>
          </p:sp>
        </mc:Fallback>
      </mc:AlternateContent>
      <p:cxnSp>
        <p:nvCxnSpPr>
          <p:cNvPr id="13" name="Google Shape;487;p44">
            <a:extLst>
              <a:ext uri="{FF2B5EF4-FFF2-40B4-BE49-F238E27FC236}">
                <a16:creationId xmlns:a16="http://schemas.microsoft.com/office/drawing/2014/main" id="{EA4AB74A-5D26-BE5E-8B9C-EB90C2035B77}"/>
              </a:ext>
            </a:extLst>
          </p:cNvPr>
          <p:cNvCxnSpPr/>
          <p:nvPr/>
        </p:nvCxnSpPr>
        <p:spPr>
          <a:xfrm rot="10800000" flipH="1">
            <a:off x="6478643" y="2081383"/>
            <a:ext cx="2731500" cy="90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4" name="Google Shape;488;p44">
                <a:extLst>
                  <a:ext uri="{FF2B5EF4-FFF2-40B4-BE49-F238E27FC236}">
                    <a16:creationId xmlns:a16="http://schemas.microsoft.com/office/drawing/2014/main" id="{2AAE87AD-FDC0-79E1-2B86-141575410B58}"/>
                  </a:ext>
                </a:extLst>
              </p:cNvPr>
              <p:cNvSpPr txBox="1"/>
              <p:nvPr/>
            </p:nvSpPr>
            <p:spPr>
              <a:xfrm>
                <a:off x="7163969" y="1597971"/>
                <a:ext cx="1027049"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PT Serif"/>
                          <a:cs typeface="PT Serif"/>
                          <a:sym typeface="PT Serif"/>
                        </a:rPr>
                        <m:t>𝑝𝑘</m:t>
                      </m:r>
                      <m:r>
                        <a:rPr lang="en-US" sz="2400" b="0" i="1" smtClean="0">
                          <a:latin typeface="Cambria Math" panose="02040503050406030204" pitchFamily="18" charset="0"/>
                          <a:ea typeface="PT Serif"/>
                          <a:cs typeface="PT Serif"/>
                          <a:sym typeface="PT Serif"/>
                        </a:rPr>
                        <m:t> , </m:t>
                      </m:r>
                      <m:r>
                        <a:rPr lang="en-US" sz="2400" b="0" i="1" smtClean="0">
                          <a:latin typeface="Cambria Math" panose="02040503050406030204" pitchFamily="18" charset="0"/>
                          <a:ea typeface="PT Serif"/>
                          <a:cs typeface="PT Serif"/>
                          <a:sym typeface="PT Serif"/>
                        </a:rPr>
                        <m:t>𝑝𝑘𝑐</m:t>
                      </m:r>
                    </m:oMath>
                  </m:oMathPara>
                </a14:m>
                <a:endParaRPr sz="2400" dirty="0">
                  <a:latin typeface="PT Serif"/>
                  <a:ea typeface="PT Serif"/>
                  <a:cs typeface="PT Serif"/>
                  <a:sym typeface="PT Serif"/>
                </a:endParaRPr>
              </a:p>
            </p:txBody>
          </p:sp>
        </mc:Choice>
        <mc:Fallback xmlns="">
          <p:sp>
            <p:nvSpPr>
              <p:cNvPr id="14" name="Google Shape;488;p44">
                <a:extLst>
                  <a:ext uri="{FF2B5EF4-FFF2-40B4-BE49-F238E27FC236}">
                    <a16:creationId xmlns:a16="http://schemas.microsoft.com/office/drawing/2014/main" id="{2AAE87AD-FDC0-79E1-2B86-141575410B58}"/>
                  </a:ext>
                </a:extLst>
              </p:cNvPr>
              <p:cNvSpPr txBox="1">
                <a:spLocks noRot="1" noChangeAspect="1" noMove="1" noResize="1" noEditPoints="1" noAdjustHandles="1" noChangeArrowheads="1" noChangeShapeType="1" noTextEdit="1"/>
              </p:cNvSpPr>
              <p:nvPr/>
            </p:nvSpPr>
            <p:spPr>
              <a:xfrm>
                <a:off x="7163969" y="1597971"/>
                <a:ext cx="1027049" cy="553968"/>
              </a:xfrm>
              <a:prstGeom prst="rect">
                <a:avLst/>
              </a:prstGeom>
              <a:blipFill>
                <a:blip r:embed="rId7"/>
                <a:stretch>
                  <a:fillRect l="-4878" r="-19512" b="-8889"/>
                </a:stretch>
              </a:blipFill>
              <a:ln>
                <a:noFill/>
              </a:ln>
            </p:spPr>
            <p:txBody>
              <a:bodyPr/>
              <a:lstStyle/>
              <a:p>
                <a:r>
                  <a:rPr lang="en-US">
                    <a:noFill/>
                  </a:rPr>
                  <a:t> </a:t>
                </a:r>
              </a:p>
            </p:txBody>
          </p:sp>
        </mc:Fallback>
      </mc:AlternateContent>
      <p:cxnSp>
        <p:nvCxnSpPr>
          <p:cNvPr id="16" name="Google Shape;489;p44">
            <a:extLst>
              <a:ext uri="{FF2B5EF4-FFF2-40B4-BE49-F238E27FC236}">
                <a16:creationId xmlns:a16="http://schemas.microsoft.com/office/drawing/2014/main" id="{F6F2185D-A087-D47B-8D1B-727504696981}"/>
              </a:ext>
            </a:extLst>
          </p:cNvPr>
          <p:cNvCxnSpPr>
            <a:cxnSpLocks/>
          </p:cNvCxnSpPr>
          <p:nvPr/>
        </p:nvCxnSpPr>
        <p:spPr>
          <a:xfrm flipH="1">
            <a:off x="6487264" y="2653392"/>
            <a:ext cx="2722879"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7" name="Google Shape;490;p44">
                <a:extLst>
                  <a:ext uri="{FF2B5EF4-FFF2-40B4-BE49-F238E27FC236}">
                    <a16:creationId xmlns:a16="http://schemas.microsoft.com/office/drawing/2014/main" id="{26A311CE-5AF2-1D6E-E7E0-A99991D9479F}"/>
                  </a:ext>
                </a:extLst>
              </p:cNvPr>
              <p:cNvSpPr txBox="1"/>
              <p:nvPr/>
            </p:nvSpPr>
            <p:spPr>
              <a:xfrm>
                <a:off x="6983664" y="2186552"/>
                <a:ext cx="1708800" cy="553968"/>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 sz="2400" i="1">
                          <a:latin typeface="Cambria Math" panose="02040503050406030204" pitchFamily="18" charset="0"/>
                          <a:ea typeface="Cambria Math" panose="02040503050406030204" pitchFamily="18" charset="0"/>
                        </a:rPr>
                        <m:t>ℐ</m:t>
                      </m:r>
                    </m:oMath>
                  </m:oMathPara>
                </a14:m>
                <a:endParaRPr sz="2400" dirty="0">
                  <a:latin typeface="PT Serif"/>
                  <a:ea typeface="PT Serif"/>
                  <a:cs typeface="PT Serif"/>
                  <a:sym typeface="PT Serif"/>
                </a:endParaRPr>
              </a:p>
            </p:txBody>
          </p:sp>
        </mc:Choice>
        <mc:Fallback xmlns="">
          <p:sp>
            <p:nvSpPr>
              <p:cNvPr id="17" name="Google Shape;490;p44">
                <a:extLst>
                  <a:ext uri="{FF2B5EF4-FFF2-40B4-BE49-F238E27FC236}">
                    <a16:creationId xmlns:a16="http://schemas.microsoft.com/office/drawing/2014/main" id="{26A311CE-5AF2-1D6E-E7E0-A99991D9479F}"/>
                  </a:ext>
                </a:extLst>
              </p:cNvPr>
              <p:cNvSpPr txBox="1">
                <a:spLocks noRot="1" noChangeAspect="1" noMove="1" noResize="1" noEditPoints="1" noAdjustHandles="1" noChangeArrowheads="1" noChangeShapeType="1" noTextEdit="1"/>
              </p:cNvSpPr>
              <p:nvPr/>
            </p:nvSpPr>
            <p:spPr>
              <a:xfrm>
                <a:off x="6983664" y="2186552"/>
                <a:ext cx="1708800" cy="553968"/>
              </a:xfrm>
              <a:prstGeom prst="rect">
                <a:avLst/>
              </a:prstGeom>
              <a:blipFill>
                <a:blip r:embed="rId8"/>
                <a:stretch>
                  <a:fillRect/>
                </a:stretch>
              </a:blipFill>
              <a:ln>
                <a:noFill/>
              </a:ln>
            </p:spPr>
            <p:txBody>
              <a:bodyPr/>
              <a:lstStyle/>
              <a:p>
                <a:r>
                  <a:rPr lang="en-US">
                    <a:noFill/>
                  </a:rPr>
                  <a:t> </a:t>
                </a:r>
              </a:p>
            </p:txBody>
          </p:sp>
        </mc:Fallback>
      </mc:AlternateContent>
      <p:cxnSp>
        <p:nvCxnSpPr>
          <p:cNvPr id="18" name="Google Shape;492;p44">
            <a:extLst>
              <a:ext uri="{FF2B5EF4-FFF2-40B4-BE49-F238E27FC236}">
                <a16:creationId xmlns:a16="http://schemas.microsoft.com/office/drawing/2014/main" id="{426A50A5-9E58-C963-83B7-70D351F7D56E}"/>
              </a:ext>
            </a:extLst>
          </p:cNvPr>
          <p:cNvCxnSpPr>
            <a:cxnSpLocks/>
          </p:cNvCxnSpPr>
          <p:nvPr/>
        </p:nvCxnSpPr>
        <p:spPr>
          <a:xfrm>
            <a:off x="6514639" y="3288035"/>
            <a:ext cx="2695504"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9" name="Google Shape;493;p44">
                <a:extLst>
                  <a:ext uri="{FF2B5EF4-FFF2-40B4-BE49-F238E27FC236}">
                    <a16:creationId xmlns:a16="http://schemas.microsoft.com/office/drawing/2014/main" id="{C4F8A115-35A7-318F-3F39-BDD2464580A1}"/>
                  </a:ext>
                </a:extLst>
              </p:cNvPr>
              <p:cNvSpPr txBox="1"/>
              <p:nvPr/>
            </p:nvSpPr>
            <p:spPr>
              <a:xfrm>
                <a:off x="7241913" y="2776298"/>
                <a:ext cx="1498051" cy="545440"/>
              </a:xfrm>
              <a:prstGeom prst="rect">
                <a:avLst/>
              </a:prstGeom>
              <a:noFill/>
              <a:ln>
                <a:noFill/>
              </a:ln>
            </p:spPr>
            <p:txBody>
              <a:bodyPr spcFirstLastPara="1" wrap="square" lIns="91425" tIns="91425" rIns="91425" bIns="91425" anchor="t" anchorCtr="0">
                <a:spAutoFit/>
              </a:bodyPr>
              <a:lstStyle/>
              <a:p>
                <a:pPr lvl="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i="1" smtClean="0">
                                  <a:latin typeface="Cambria Math" panose="02040503050406030204" pitchFamily="18" charset="0"/>
                                </a:rPr>
                                <m:t>𝑠</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e>
                          </m:d>
                        </m:e>
                        <m:sub>
                          <m:r>
                            <a:rPr lang="en-US" sz="2400" b="0" i="1" smtClean="0">
                              <a:latin typeface="Cambria Math" panose="02040503050406030204" pitchFamily="18" charset="0"/>
                            </a:rPr>
                            <m:t>𝑖</m:t>
                          </m:r>
                          <m:r>
                            <a:rPr lang="en-US" sz="2400" b="0" i="1" smtClean="0">
                              <a:latin typeface="Cambria Math" panose="02040503050406030204" pitchFamily="18" charset="0"/>
                            </a:rPr>
                            <m:t> ∈ </m:t>
                          </m:r>
                          <m:r>
                            <a:rPr lang="en" sz="2400" i="1">
                              <a:latin typeface="Cambria Math" panose="02040503050406030204" pitchFamily="18" charset="0"/>
                              <a:ea typeface="Cambria Math" panose="02040503050406030204" pitchFamily="18" charset="0"/>
                            </a:rPr>
                            <m:t>ℐ</m:t>
                          </m:r>
                        </m:sub>
                      </m:sSub>
                    </m:oMath>
                  </m:oMathPara>
                </a14:m>
                <a:endParaRPr lang="en" sz="2400" baseline="30000" dirty="0">
                  <a:solidFill>
                    <a:schemeClr val="bg2"/>
                  </a:solidFill>
                  <a:latin typeface="PT Serif"/>
                </a:endParaRPr>
              </a:p>
            </p:txBody>
          </p:sp>
        </mc:Choice>
        <mc:Fallback xmlns="">
          <p:sp>
            <p:nvSpPr>
              <p:cNvPr id="19" name="Google Shape;493;p44">
                <a:extLst>
                  <a:ext uri="{FF2B5EF4-FFF2-40B4-BE49-F238E27FC236}">
                    <a16:creationId xmlns:a16="http://schemas.microsoft.com/office/drawing/2014/main" id="{C4F8A115-35A7-318F-3F39-BDD2464580A1}"/>
                  </a:ext>
                </a:extLst>
              </p:cNvPr>
              <p:cNvSpPr txBox="1">
                <a:spLocks noRot="1" noChangeAspect="1" noMove="1" noResize="1" noEditPoints="1" noAdjustHandles="1" noChangeArrowheads="1" noChangeShapeType="1" noTextEdit="1"/>
              </p:cNvSpPr>
              <p:nvPr/>
            </p:nvSpPr>
            <p:spPr>
              <a:xfrm>
                <a:off x="7241913" y="2776298"/>
                <a:ext cx="1498051" cy="545440"/>
              </a:xfrm>
              <a:prstGeom prst="rect">
                <a:avLst/>
              </a:prstGeom>
              <a:blipFill>
                <a:blip r:embed="rId9"/>
                <a:stretch>
                  <a:fillRect b="-11364"/>
                </a:stretch>
              </a:blipFill>
              <a:ln>
                <a:noFill/>
              </a:ln>
            </p:spPr>
            <p:txBody>
              <a:bodyPr/>
              <a:lstStyle/>
              <a:p>
                <a:r>
                  <a:rPr lang="en-US">
                    <a:noFill/>
                  </a:rPr>
                  <a:t> </a:t>
                </a:r>
              </a:p>
            </p:txBody>
          </p:sp>
        </mc:Fallback>
      </mc:AlternateContent>
      <p:cxnSp>
        <p:nvCxnSpPr>
          <p:cNvPr id="24" name="Google Shape;499;p44">
            <a:extLst>
              <a:ext uri="{FF2B5EF4-FFF2-40B4-BE49-F238E27FC236}">
                <a16:creationId xmlns:a16="http://schemas.microsoft.com/office/drawing/2014/main" id="{112038DE-DDF5-CA8C-9457-D80B83779232}"/>
              </a:ext>
            </a:extLst>
          </p:cNvPr>
          <p:cNvCxnSpPr>
            <a:cxnSpLocks/>
          </p:cNvCxnSpPr>
          <p:nvPr/>
        </p:nvCxnSpPr>
        <p:spPr>
          <a:xfrm flipH="1">
            <a:off x="6521580" y="3839341"/>
            <a:ext cx="2664813"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5" name="Google Shape;500;p44">
                <a:extLst>
                  <a:ext uri="{FF2B5EF4-FFF2-40B4-BE49-F238E27FC236}">
                    <a16:creationId xmlns:a16="http://schemas.microsoft.com/office/drawing/2014/main" id="{0B9F8BBC-879F-5CB1-B89A-EA9D66C72084}"/>
                  </a:ext>
                </a:extLst>
              </p:cNvPr>
              <p:cNvSpPr txBox="1"/>
              <p:nvPr/>
            </p:nvSpPr>
            <p:spPr>
              <a:xfrm>
                <a:off x="7389078" y="3360686"/>
                <a:ext cx="719329"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0" dirty="0">
                    <a:solidFill>
                      <a:srgbClr val="980000"/>
                    </a:solidFill>
                  </a:rPr>
                  <a:t> </a:t>
                </a:r>
                <a14:m>
                  <m:oMath xmlns:m="http://schemas.openxmlformats.org/officeDocument/2006/math">
                    <m:r>
                      <m:rPr>
                        <m:sty m:val="p"/>
                      </m:rPr>
                      <a:rPr lang="en-US" sz="2400" smtClean="0">
                        <a:solidFill>
                          <a:schemeClr val="tx1"/>
                        </a:solidFill>
                        <a:latin typeface="Cambria Math" panose="02040503050406030204" pitchFamily="18" charset="0"/>
                      </a:rPr>
                      <m:t>D</m:t>
                    </m:r>
                  </m:oMath>
                </a14:m>
                <a:endParaRPr sz="2400" dirty="0">
                  <a:solidFill>
                    <a:srgbClr val="980000"/>
                  </a:solidFill>
                </a:endParaRPr>
              </a:p>
            </p:txBody>
          </p:sp>
        </mc:Choice>
        <mc:Fallback xmlns="">
          <p:sp>
            <p:nvSpPr>
              <p:cNvPr id="25" name="Google Shape;500;p44">
                <a:extLst>
                  <a:ext uri="{FF2B5EF4-FFF2-40B4-BE49-F238E27FC236}">
                    <a16:creationId xmlns:a16="http://schemas.microsoft.com/office/drawing/2014/main" id="{0B9F8BBC-879F-5CB1-B89A-EA9D66C72084}"/>
                  </a:ext>
                </a:extLst>
              </p:cNvPr>
              <p:cNvSpPr txBox="1">
                <a:spLocks noRot="1" noChangeAspect="1" noMove="1" noResize="1" noEditPoints="1" noAdjustHandles="1" noChangeArrowheads="1" noChangeShapeType="1" noTextEdit="1"/>
              </p:cNvSpPr>
              <p:nvPr/>
            </p:nvSpPr>
            <p:spPr>
              <a:xfrm>
                <a:off x="7389078" y="3360686"/>
                <a:ext cx="719329" cy="553968"/>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F277293-2555-E0BA-1FBE-E36FD5F627A8}"/>
                  </a:ext>
                </a:extLst>
              </p:cNvPr>
              <p:cNvSpPr txBox="1"/>
              <p:nvPr/>
            </p:nvSpPr>
            <p:spPr>
              <a:xfrm>
                <a:off x="1806390" y="3676159"/>
                <a:ext cx="3467595" cy="476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 sz="2400" i="1" smtClean="0">
                              <a:latin typeface="Cambria Math" panose="02040503050406030204" pitchFamily="18" charset="0"/>
                              <a:ea typeface="Cambria Math" panose="02040503050406030204" pitchFamily="18" charset="0"/>
                            </a:rPr>
                            <m:t>ℐ</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Trace</m:t>
                          </m:r>
                        </m:e>
                        <m:sup>
                          <m:r>
                            <a:rPr lang="en-US" sz="2400" b="0" i="0" smtClean="0">
                              <a:latin typeface="Cambria Math" panose="02040503050406030204" pitchFamily="18" charset="0"/>
                              <a:ea typeface="Cambria Math" panose="02040503050406030204" pitchFamily="18" charset="0"/>
                            </a:rPr>
                            <m:t> </m:t>
                          </m:r>
                          <m:r>
                            <m:rPr>
                              <m:sty m:val="p"/>
                            </m:rPr>
                            <a:rPr lang="en-US" sz="2400" b="0" i="0" smtClean="0">
                              <a:solidFill>
                                <a:schemeClr val="bg2">
                                  <a:lumMod val="25000"/>
                                </a:schemeClr>
                              </a:solidFill>
                              <a:latin typeface="Cambria Math" panose="02040503050406030204" pitchFamily="18" charset="0"/>
                              <a:ea typeface="PT Serif"/>
                              <a:cs typeface="PT Serif"/>
                              <a:sym typeface="PT Serif"/>
                            </a:rPr>
                            <m:t>D</m:t>
                          </m:r>
                          <m:r>
                            <a:rPr lang="en-US" sz="2400" b="0" i="0" smtClean="0">
                              <a:solidFill>
                                <a:schemeClr val="bg2">
                                  <a:lumMod val="25000"/>
                                </a:schemeClr>
                              </a:solidFill>
                              <a:latin typeface="Cambria Math" panose="02040503050406030204" pitchFamily="18" charset="0"/>
                              <a:ea typeface="PT Serif"/>
                              <a:cs typeface="PT Serif"/>
                              <a:sym typeface="PT Serif"/>
                            </a:rPr>
                            <m:t>(·)</m:t>
                          </m:r>
                        </m:sup>
                      </m:sSup>
                      <m:r>
                        <a:rPr lang="en-US" sz="2400" b="0" i="1" smtClean="0">
                          <a:latin typeface="Cambria Math" panose="02040503050406030204" pitchFamily="18" charset="0"/>
                          <a:ea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𝑝𝑘</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𝑡𝑘</m:t>
                          </m:r>
                        </m:e>
                      </m:d>
                    </m:oMath>
                  </m:oMathPara>
                </a14:m>
                <a:endParaRPr lang="en-US" sz="2400" dirty="0"/>
              </a:p>
            </p:txBody>
          </p:sp>
        </mc:Choice>
        <mc:Fallback xmlns="">
          <p:sp>
            <p:nvSpPr>
              <p:cNvPr id="29" name="TextBox 28">
                <a:extLst>
                  <a:ext uri="{FF2B5EF4-FFF2-40B4-BE49-F238E27FC236}">
                    <a16:creationId xmlns:a16="http://schemas.microsoft.com/office/drawing/2014/main" id="{AF277293-2555-E0BA-1FBE-E36FD5F627A8}"/>
                  </a:ext>
                </a:extLst>
              </p:cNvPr>
              <p:cNvSpPr txBox="1">
                <a:spLocks noRot="1" noChangeAspect="1" noMove="1" noResize="1" noEditPoints="1" noAdjustHandles="1" noChangeArrowheads="1" noChangeShapeType="1" noTextEdit="1"/>
              </p:cNvSpPr>
              <p:nvPr/>
            </p:nvSpPr>
            <p:spPr>
              <a:xfrm>
                <a:off x="1806390" y="3676159"/>
                <a:ext cx="3467595" cy="476990"/>
              </a:xfrm>
              <a:prstGeom prst="rect">
                <a:avLst/>
              </a:prstGeom>
              <a:blipFill>
                <a:blip r:embed="rId11"/>
                <a:stretch>
                  <a:fillRect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9DD9346-DBEC-7B19-4B4B-1C2766191EC2}"/>
                  </a:ext>
                </a:extLst>
              </p:cNvPr>
              <p:cNvSpPr txBox="1"/>
              <p:nvPr/>
            </p:nvSpPr>
            <p:spPr>
              <a:xfrm>
                <a:off x="35454" y="4191690"/>
                <a:ext cx="9512307" cy="1977721"/>
              </a:xfrm>
              <a:prstGeom prst="rect">
                <a:avLst/>
              </a:prstGeom>
              <a:noFill/>
              <a:ln>
                <a:noFill/>
              </a:ln>
            </p:spPr>
            <p:txBody>
              <a:bodyPr wrap="square" rtlCol="0">
                <a:spAutoFit/>
              </a:bodyPr>
              <a:lstStyle/>
              <a:p>
                <a:pPr>
                  <a:lnSpc>
                    <a:spcPct val="120000"/>
                  </a:lnSpc>
                </a:pPr>
                <a:r>
                  <a:rPr lang="en-US" sz="2600" dirty="0">
                    <a:solidFill>
                      <a:schemeClr val="bg2">
                        <a:lumMod val="25000"/>
                      </a:schemeClr>
                    </a:solidFill>
                    <a:latin typeface="PT Serif" panose="020A0603040505020204" pitchFamily="18" charset="77"/>
                  </a:rPr>
                  <a:t>Adv wins if:</a:t>
                </a:r>
              </a:p>
              <a:p>
                <a:pPr>
                  <a:lnSpc>
                    <a:spcPct val="120000"/>
                  </a:lnSpc>
                </a:pPr>
                <a:r>
                  <a:rPr lang="en-US" sz="2600" dirty="0">
                    <a:solidFill>
                      <a:schemeClr val="bg2">
                        <a:lumMod val="25000"/>
                      </a:schemeClr>
                    </a:solidFill>
                    <a:latin typeface="PT Serif" panose="020A0603040505020204" pitchFamily="18" charset="77"/>
                  </a:rPr>
                  <a:t>1.</a:t>
                </a:r>
                <a:r>
                  <a:rPr lang="en-US" sz="2600" dirty="0">
                    <a:solidFill>
                      <a:schemeClr val="bg2">
                        <a:lumMod val="25000"/>
                      </a:schemeClr>
                    </a:solidFill>
                    <a:ea typeface="Cambria Math" panose="02040503050406030204" pitchFamily="18" charset="0"/>
                  </a:rPr>
                  <a:t> </a:t>
                </a:r>
                <a14:m>
                  <m:oMath xmlns:m="http://schemas.openxmlformats.org/officeDocument/2006/math">
                    <m:r>
                      <a:rPr lang="en-US" sz="2600" b="0" i="0" smtClean="0">
                        <a:solidFill>
                          <a:schemeClr val="bg2">
                            <a:lumMod val="25000"/>
                          </a:schemeClr>
                        </a:solidFill>
                        <a:latin typeface="Cambria Math" panose="02040503050406030204" pitchFamily="18" charset="0"/>
                        <a:ea typeface="Cambria Math" panose="02040503050406030204" pitchFamily="18" charset="0"/>
                      </a:rPr>
                      <m:t>  </m:t>
                    </m:r>
                    <m:r>
                      <a:rPr lang="en-US" sz="2600" b="0" i="1" smtClean="0">
                        <a:solidFill>
                          <a:schemeClr val="bg2">
                            <a:lumMod val="25000"/>
                          </a:schemeClr>
                        </a:solidFill>
                        <a:latin typeface="Cambria Math" panose="02040503050406030204" pitchFamily="18" charset="0"/>
                        <a:ea typeface="Cambria Math" panose="02040503050406030204" pitchFamily="18" charset="0"/>
                      </a:rPr>
                      <m:t>∅ ≠ </m:t>
                    </m:r>
                    <m:sSup>
                      <m:sSupPr>
                        <m:ctrlPr>
                          <a:rPr lang="en-US" sz="2600" i="1" smtClean="0">
                            <a:solidFill>
                              <a:schemeClr val="bg2">
                                <a:lumMod val="25000"/>
                              </a:schemeClr>
                            </a:solidFill>
                            <a:latin typeface="Cambria Math" panose="02040503050406030204" pitchFamily="18" charset="0"/>
                            <a:ea typeface="Cambria Math" panose="02040503050406030204" pitchFamily="18" charset="0"/>
                          </a:rPr>
                        </m:ctrlPr>
                      </m:sSupPr>
                      <m:e>
                        <m:r>
                          <a:rPr lang="en-US" sz="2600" b="0" i="1" smtClean="0">
                            <a:solidFill>
                              <a:schemeClr val="bg2">
                                <a:lumMod val="25000"/>
                              </a:schemeClr>
                            </a:solidFill>
                            <a:latin typeface="Cambria Math" panose="02040503050406030204" pitchFamily="18" charset="0"/>
                            <a:ea typeface="Cambria Math" panose="02040503050406030204" pitchFamily="18" charset="0"/>
                          </a:rPr>
                          <m:t> </m:t>
                        </m:r>
                        <m:r>
                          <a:rPr lang="en" sz="2600" i="1">
                            <a:solidFill>
                              <a:schemeClr val="bg2">
                                <a:lumMod val="25000"/>
                              </a:schemeClr>
                            </a:solidFill>
                            <a:latin typeface="Cambria Math" panose="02040503050406030204" pitchFamily="18" charset="0"/>
                            <a:ea typeface="Cambria Math" panose="02040503050406030204" pitchFamily="18" charset="0"/>
                          </a:rPr>
                          <m:t>ℐ</m:t>
                        </m:r>
                      </m:e>
                      <m:sup>
                        <m:r>
                          <a:rPr lang="en-US" sz="2600" i="1">
                            <a:solidFill>
                              <a:schemeClr val="bg2">
                                <a:lumMod val="25000"/>
                              </a:schemeClr>
                            </a:solidFill>
                            <a:latin typeface="Cambria Math" panose="02040503050406030204" pitchFamily="18" charset="0"/>
                            <a:ea typeface="Cambria Math" panose="02040503050406030204" pitchFamily="18" charset="0"/>
                          </a:rPr>
                          <m:t>′</m:t>
                        </m:r>
                      </m:sup>
                    </m:sSup>
                    <m:r>
                      <a:rPr lang="en-US" sz="2600" b="0" i="1" smtClean="0">
                        <a:solidFill>
                          <a:schemeClr val="bg2">
                            <a:lumMod val="25000"/>
                          </a:schemeClr>
                        </a:solidFill>
                        <a:latin typeface="Cambria Math" panose="02040503050406030204" pitchFamily="18" charset="0"/>
                        <a:ea typeface="Cambria Math" panose="02040503050406030204" pitchFamily="18" charset="0"/>
                      </a:rPr>
                      <m:t> </m:t>
                    </m:r>
                    <m:r>
                      <a:rPr lang="en-US" sz="2600" b="0" i="1" dirty="0" smtClean="0">
                        <a:solidFill>
                          <a:schemeClr val="bg2">
                            <a:lumMod val="25000"/>
                          </a:schemeClr>
                        </a:solidFill>
                        <a:latin typeface="Cambria Math" panose="02040503050406030204" pitchFamily="18" charset="0"/>
                        <a:ea typeface="Cambria Math" panose="02040503050406030204" pitchFamily="18" charset="0"/>
                      </a:rPr>
                      <m:t>⊈ </m:t>
                    </m:r>
                    <m:r>
                      <a:rPr lang="en" sz="2600" i="1" smtClean="0">
                        <a:solidFill>
                          <a:schemeClr val="bg2">
                            <a:lumMod val="25000"/>
                          </a:schemeClr>
                        </a:solidFill>
                        <a:latin typeface="Cambria Math" panose="02040503050406030204" pitchFamily="18" charset="0"/>
                        <a:ea typeface="Cambria Math" panose="02040503050406030204" pitchFamily="18" charset="0"/>
                      </a:rPr>
                      <m:t>ℐ</m:t>
                    </m:r>
                    <m:r>
                      <a:rPr lang="en-US" sz="2600" b="0" i="1" smtClean="0">
                        <a:solidFill>
                          <a:schemeClr val="bg2">
                            <a:lumMod val="25000"/>
                          </a:schemeClr>
                        </a:solidFill>
                        <a:latin typeface="Cambria Math" panose="02040503050406030204" pitchFamily="18" charset="0"/>
                        <a:ea typeface="Cambria Math" panose="02040503050406030204" pitchFamily="18" charset="0"/>
                      </a:rPr>
                      <m:t> </m:t>
                    </m:r>
                  </m:oMath>
                </a14:m>
                <a:r>
                  <a:rPr lang="en-US" sz="2600" dirty="0">
                    <a:solidFill>
                      <a:schemeClr val="bg2">
                        <a:lumMod val="25000"/>
                      </a:schemeClr>
                    </a:solidFill>
                    <a:latin typeface="PT Serif" panose="020A0603040505020204" pitchFamily="18" charset="77"/>
                  </a:rPr>
                  <a:t>     OR</a:t>
                </a:r>
              </a:p>
              <a:p>
                <a:pPr>
                  <a:lnSpc>
                    <a:spcPct val="120000"/>
                  </a:lnSpc>
                </a:pPr>
                <a:endParaRPr lang="en-US" sz="2600" dirty="0">
                  <a:solidFill>
                    <a:schemeClr val="bg2">
                      <a:lumMod val="25000"/>
                    </a:schemeClr>
                  </a:solidFill>
                  <a:latin typeface="PT Serif" panose="020A0603040505020204" pitchFamily="18" charset="77"/>
                  <a:ea typeface="PT Serif"/>
                  <a:cs typeface="PT Serif"/>
                  <a:sym typeface="PT Serif"/>
                </a:endParaRPr>
              </a:p>
              <a:p>
                <a:pPr>
                  <a:lnSpc>
                    <a:spcPct val="120000"/>
                  </a:lnSpc>
                </a:pPr>
                <a:r>
                  <a:rPr lang="en-US" sz="2600" dirty="0">
                    <a:solidFill>
                      <a:schemeClr val="bg2">
                        <a:lumMod val="25000"/>
                      </a:schemeClr>
                    </a:solidFill>
                    <a:latin typeface="PT Serif" panose="020A0603040505020204" pitchFamily="18" charset="77"/>
                    <a:ea typeface="PT Serif"/>
                    <a:cs typeface="PT Serif"/>
                    <a:sym typeface="PT Serif"/>
                  </a:rPr>
                  <a:t>2.							          </a:t>
                </a:r>
                <a:r>
                  <a:rPr lang="en-US" sz="2600" dirty="0">
                    <a:solidFill>
                      <a:schemeClr val="bg2">
                        <a:lumMod val="25000"/>
                      </a:schemeClr>
                    </a:solidFill>
                    <a:latin typeface="PT Serif" panose="020A0603040505020204" pitchFamily="18" charset="77"/>
                  </a:rPr>
                  <a:t>but </a:t>
                </a:r>
                <a14:m>
                  <m:oMath xmlns:m="http://schemas.openxmlformats.org/officeDocument/2006/math">
                    <m:sSup>
                      <m:sSupPr>
                        <m:ctrlPr>
                          <a:rPr lang="en-US" sz="2600" i="1">
                            <a:solidFill>
                              <a:schemeClr val="bg2">
                                <a:lumMod val="25000"/>
                              </a:schemeClr>
                            </a:solidFill>
                            <a:latin typeface="Cambria Math" panose="02040503050406030204" pitchFamily="18" charset="0"/>
                            <a:ea typeface="Cambria Math" panose="02040503050406030204" pitchFamily="18" charset="0"/>
                          </a:rPr>
                        </m:ctrlPr>
                      </m:sSupPr>
                      <m:e>
                        <m:r>
                          <a:rPr lang="en-US" sz="2600" i="1">
                            <a:solidFill>
                              <a:schemeClr val="bg2">
                                <a:lumMod val="25000"/>
                              </a:schemeClr>
                            </a:solidFill>
                            <a:latin typeface="Cambria Math" panose="02040503050406030204" pitchFamily="18" charset="0"/>
                            <a:ea typeface="Cambria Math" panose="02040503050406030204" pitchFamily="18" charset="0"/>
                          </a:rPr>
                          <m:t> </m:t>
                        </m:r>
                        <m:r>
                          <a:rPr lang="en" sz="2600" i="1">
                            <a:solidFill>
                              <a:schemeClr val="bg2">
                                <a:lumMod val="25000"/>
                              </a:schemeClr>
                            </a:solidFill>
                            <a:latin typeface="Cambria Math" panose="02040503050406030204" pitchFamily="18" charset="0"/>
                            <a:ea typeface="Cambria Math" panose="02040503050406030204" pitchFamily="18" charset="0"/>
                          </a:rPr>
                          <m:t>ℐ</m:t>
                        </m:r>
                      </m:e>
                      <m:sup>
                        <m:r>
                          <a:rPr lang="en-US" sz="2600" i="1">
                            <a:solidFill>
                              <a:schemeClr val="bg2">
                                <a:lumMod val="25000"/>
                              </a:schemeClr>
                            </a:solidFill>
                            <a:latin typeface="Cambria Math" panose="02040503050406030204" pitchFamily="18" charset="0"/>
                            <a:ea typeface="Cambria Math" panose="02040503050406030204" pitchFamily="18" charset="0"/>
                          </a:rPr>
                          <m:t>′</m:t>
                        </m:r>
                      </m:sup>
                    </m:sSup>
                    <m:r>
                      <a:rPr lang="en-US" sz="2600" i="1">
                        <a:solidFill>
                          <a:schemeClr val="bg2">
                            <a:lumMod val="25000"/>
                          </a:schemeClr>
                        </a:solidFill>
                        <a:latin typeface="Cambria Math" panose="02040503050406030204" pitchFamily="18" charset="0"/>
                        <a:ea typeface="Cambria Math" panose="02040503050406030204" pitchFamily="18" charset="0"/>
                      </a:rPr>
                      <m:t>=∅</m:t>
                    </m:r>
                  </m:oMath>
                </a14:m>
                <a:r>
                  <a:rPr lang="en-US" sz="2600" dirty="0">
                    <a:solidFill>
                      <a:schemeClr val="bg2">
                        <a:lumMod val="25000"/>
                      </a:schemeClr>
                    </a:solidFill>
                    <a:latin typeface="PT Serif" panose="020A0603040505020204" pitchFamily="18" charset="77"/>
                    <a:ea typeface="PT Serif"/>
                    <a:cs typeface="PT Serif"/>
                    <a:sym typeface="PT Serif"/>
                  </a:rPr>
                  <a:t> </a:t>
                </a:r>
              </a:p>
            </p:txBody>
          </p:sp>
        </mc:Choice>
        <mc:Fallback xmlns="">
          <p:sp>
            <p:nvSpPr>
              <p:cNvPr id="4" name="TextBox 3">
                <a:extLst>
                  <a:ext uri="{FF2B5EF4-FFF2-40B4-BE49-F238E27FC236}">
                    <a16:creationId xmlns:a16="http://schemas.microsoft.com/office/drawing/2014/main" id="{29DD9346-DBEC-7B19-4B4B-1C2766191EC2}"/>
                  </a:ext>
                </a:extLst>
              </p:cNvPr>
              <p:cNvSpPr txBox="1">
                <a:spLocks noRot="1" noChangeAspect="1" noMove="1" noResize="1" noEditPoints="1" noAdjustHandles="1" noChangeArrowheads="1" noChangeShapeType="1" noTextEdit="1"/>
              </p:cNvSpPr>
              <p:nvPr/>
            </p:nvSpPr>
            <p:spPr>
              <a:xfrm>
                <a:off x="35454" y="4191690"/>
                <a:ext cx="9512307" cy="1977721"/>
              </a:xfrm>
              <a:prstGeom prst="rect">
                <a:avLst/>
              </a:prstGeom>
              <a:blipFill>
                <a:blip r:embed="rId12"/>
                <a:stretch>
                  <a:fillRect l="-1067" t="-1282" b="-7051"/>
                </a:stretch>
              </a:blipFill>
              <a:ln>
                <a:noFill/>
              </a:ln>
            </p:spPr>
            <p:txBody>
              <a:bodyPr/>
              <a:lstStyle/>
              <a:p>
                <a:r>
                  <a:rPr lang="en-US">
                    <a:noFill/>
                  </a:rPr>
                  <a:t> </a:t>
                </a:r>
              </a:p>
            </p:txBody>
          </p:sp>
        </mc:Fallback>
      </mc:AlternateContent>
      <p:sp>
        <p:nvSpPr>
          <p:cNvPr id="23" name="Google Shape;518;p45">
            <a:extLst>
              <a:ext uri="{FF2B5EF4-FFF2-40B4-BE49-F238E27FC236}">
                <a16:creationId xmlns:a16="http://schemas.microsoft.com/office/drawing/2014/main" id="{5F7FB200-0DE0-2B3B-3805-78EA6AFCD9AD}"/>
              </a:ext>
            </a:extLst>
          </p:cNvPr>
          <p:cNvSpPr/>
          <p:nvPr/>
        </p:nvSpPr>
        <p:spPr>
          <a:xfrm>
            <a:off x="8211743" y="5908266"/>
            <a:ext cx="3945619" cy="922529"/>
          </a:xfrm>
          <a:prstGeom prst="cloud">
            <a:avLst/>
          </a:prstGeom>
          <a:solidFill>
            <a:schemeClr val="accent1">
              <a:lumMod val="20000"/>
              <a:lumOff val="8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lumMod val="50000"/>
                  </a:schemeClr>
                </a:solidFill>
                <a:latin typeface="PT Serif"/>
                <a:ea typeface="PT Serif"/>
                <a:cs typeface="PT Serif"/>
                <a:sym typeface="PT Serif"/>
              </a:rPr>
              <a:t>D “works” but no traitor found</a:t>
            </a:r>
            <a:endParaRPr sz="2200" b="1" dirty="0">
              <a:solidFill>
                <a:schemeClr val="accent1">
                  <a:lumMod val="50000"/>
                </a:schemeClr>
              </a:solidFill>
              <a:latin typeface="PT Serif"/>
              <a:ea typeface="PT Serif"/>
              <a:cs typeface="PT Serif"/>
              <a:sym typeface="PT Serif"/>
            </a:endParaRPr>
          </a:p>
        </p:txBody>
      </p:sp>
      <p:sp>
        <p:nvSpPr>
          <p:cNvPr id="26" name="Google Shape;518;p45">
            <a:extLst>
              <a:ext uri="{FF2B5EF4-FFF2-40B4-BE49-F238E27FC236}">
                <a16:creationId xmlns:a16="http://schemas.microsoft.com/office/drawing/2014/main" id="{1C3643F0-DC7C-D72F-C92A-F43E7AC759F1}"/>
              </a:ext>
            </a:extLst>
          </p:cNvPr>
          <p:cNvSpPr/>
          <p:nvPr/>
        </p:nvSpPr>
        <p:spPr>
          <a:xfrm>
            <a:off x="8211743" y="4221914"/>
            <a:ext cx="3945619" cy="922530"/>
          </a:xfrm>
          <a:prstGeom prst="cloud">
            <a:avLst/>
          </a:prstGeom>
          <a:solidFill>
            <a:schemeClr val="accent1">
              <a:lumMod val="20000"/>
              <a:lumOff val="8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200" dirty="0">
                <a:solidFill>
                  <a:schemeClr val="accent1">
                    <a:lumMod val="50000"/>
                  </a:schemeClr>
                </a:solidFill>
                <a:latin typeface="PT Serif"/>
                <a:ea typeface="PT Serif"/>
                <a:cs typeface="PT Serif"/>
                <a:sym typeface="PT Serif"/>
              </a:rPr>
              <a:t>Honest party accused</a:t>
            </a:r>
            <a:endParaRPr sz="2200" b="1" dirty="0">
              <a:solidFill>
                <a:schemeClr val="accent1">
                  <a:lumMod val="50000"/>
                </a:schemeClr>
              </a:solidFill>
              <a:latin typeface="PT Serif"/>
              <a:ea typeface="PT Serif"/>
              <a:cs typeface="PT Serif"/>
              <a:sym typeface="PT Serif"/>
            </a:endParaRPr>
          </a:p>
        </p:txBody>
      </p:sp>
      <p:pic>
        <p:nvPicPr>
          <p:cNvPr id="5" name="Picture 4" descr="A black text on a white background&#10;&#10;Description automatically generated">
            <a:extLst>
              <a:ext uri="{FF2B5EF4-FFF2-40B4-BE49-F238E27FC236}">
                <a16:creationId xmlns:a16="http://schemas.microsoft.com/office/drawing/2014/main" id="{48091ABE-1F65-FA77-FFCB-A014839AB6AD}"/>
              </a:ext>
            </a:extLst>
          </p:cNvPr>
          <p:cNvPicPr>
            <a:picLocks noChangeAspect="1"/>
          </p:cNvPicPr>
          <p:nvPr/>
        </p:nvPicPr>
        <p:blipFill>
          <a:blip r:embed="rId13"/>
          <a:stretch>
            <a:fillRect/>
          </a:stretch>
        </p:blipFill>
        <p:spPr>
          <a:xfrm>
            <a:off x="365331" y="5248649"/>
            <a:ext cx="6909059" cy="1361391"/>
          </a:xfrm>
          <a:prstGeom prst="rect">
            <a:avLst/>
          </a:prstGeom>
        </p:spPr>
      </p:pic>
    </p:spTree>
    <p:extLst>
      <p:ext uri="{BB962C8B-B14F-4D97-AF65-F5344CB8AC3E}">
        <p14:creationId xmlns:p14="http://schemas.microsoft.com/office/powerpoint/2010/main" val="423482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9"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dissolve">
                                      <p:cBhvr>
                                        <p:cTn id="60" dur="500"/>
                                        <p:tgtEl>
                                          <p:spTgt spid="26"/>
                                        </p:tgtEl>
                                      </p:cBhvr>
                                    </p:animEffect>
                                  </p:childTnLst>
                                </p:cTn>
                              </p:par>
                              <p:par>
                                <p:cTn id="61" presetID="1"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build="p"/>
      <p:bldP spid="29" grpId="0"/>
      <p:bldP spid="4" grpId="0"/>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AC7832-D547-331D-6250-60F9C9101617}"/>
              </a:ext>
            </a:extLst>
          </p:cNvPr>
          <p:cNvSpPr/>
          <p:nvPr/>
        </p:nvSpPr>
        <p:spPr>
          <a:xfrm>
            <a:off x="535873" y="2758108"/>
            <a:ext cx="10668000"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1">
                    <a:lumMod val="50000"/>
                  </a:schemeClr>
                </a:solidFill>
                <a:latin typeface="PT Serif" panose="020A0603040505020204" pitchFamily="18" charset="77"/>
              </a:rPr>
              <a:t>Defn</a:t>
            </a:r>
            <a:r>
              <a:rPr lang="en-US" sz="2400" dirty="0">
                <a:solidFill>
                  <a:schemeClr val="accent1">
                    <a:lumMod val="50000"/>
                  </a:schemeClr>
                </a:solidFill>
                <a:latin typeface="PT Serif" panose="020A0603040505020204" pitchFamily="18" charset="77"/>
              </a:rPr>
              <a:t>. A Traitor Tracing for Threshold KEM is secure if no efficient adversary can win the tracing game with non-negligible probability.</a:t>
            </a:r>
          </a:p>
        </p:txBody>
      </p:sp>
      <p:sp>
        <p:nvSpPr>
          <p:cNvPr id="2" name="Title 1">
            <a:extLst>
              <a:ext uri="{FF2B5EF4-FFF2-40B4-BE49-F238E27FC236}">
                <a16:creationId xmlns:a16="http://schemas.microsoft.com/office/drawing/2014/main" id="{23FDB1F1-9D59-9B92-E352-9FB4E733A2C3}"/>
              </a:ext>
            </a:extLst>
          </p:cNvPr>
          <p:cNvSpPr>
            <a:spLocks noGrp="1"/>
          </p:cNvSpPr>
          <p:nvPr>
            <p:ph type="title"/>
          </p:nvPr>
        </p:nvSpPr>
        <p:spPr>
          <a:xfrm>
            <a:off x="303810" y="227440"/>
            <a:ext cx="11132127" cy="979221"/>
          </a:xfrm>
        </p:spPr>
        <p:txBody>
          <a:bodyPr>
            <a:normAutofit fontScale="90000"/>
          </a:bodyPr>
          <a:lstStyle/>
          <a:p>
            <a:r>
              <a:rPr lang="en-US" dirty="0">
                <a:latin typeface="PT Serif" panose="020A0603040505020204" pitchFamily="18" charset="77"/>
              </a:rPr>
              <a:t>Tracing Security for Traitor Tracing for Threshold-KEM</a:t>
            </a:r>
          </a:p>
        </p:txBody>
      </p:sp>
    </p:spTree>
    <p:extLst>
      <p:ext uri="{BB962C8B-B14F-4D97-AF65-F5344CB8AC3E}">
        <p14:creationId xmlns:p14="http://schemas.microsoft.com/office/powerpoint/2010/main" val="230068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34B0-EF40-5D82-1C7B-C09EC167D2B0}"/>
              </a:ext>
            </a:extLst>
          </p:cNvPr>
          <p:cNvSpPr>
            <a:spLocks noGrp="1"/>
          </p:cNvSpPr>
          <p:nvPr>
            <p:ph type="title"/>
          </p:nvPr>
        </p:nvSpPr>
        <p:spPr>
          <a:xfrm>
            <a:off x="387626" y="203711"/>
            <a:ext cx="10515600" cy="1325563"/>
          </a:xfrm>
        </p:spPr>
        <p:txBody>
          <a:bodyPr/>
          <a:lstStyle/>
          <a:p>
            <a:r>
              <a:rPr lang="en-US" dirty="0">
                <a:latin typeface="PT Serif" panose="020A0603040505020204" pitchFamily="18" charset="77"/>
              </a:rPr>
              <a:t>Constructing Traitor Tracing for Threshold-KEM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E2E40B-1655-1FB6-D5AF-5CA81E82EEE9}"/>
                  </a:ext>
                </a:extLst>
              </p:cNvPr>
              <p:cNvSpPr>
                <a:spLocks noGrp="1"/>
              </p:cNvSpPr>
              <p:nvPr>
                <p:ph idx="1"/>
              </p:nvPr>
            </p:nvSpPr>
            <p:spPr>
              <a:xfrm>
                <a:off x="387626" y="1664184"/>
                <a:ext cx="10515600" cy="4351338"/>
              </a:xfrm>
            </p:spPr>
            <p:txBody>
              <a:bodyPr/>
              <a:lstStyle/>
              <a:p>
                <a:r>
                  <a:rPr lang="en-US" dirty="0">
                    <a:latin typeface="PT Serif" panose="020A0603040505020204" pitchFamily="18" charset="77"/>
                  </a:rPr>
                  <a:t>Lets start with Traitor Tracing [CFN94]</a:t>
                </a:r>
              </a:p>
              <a:p>
                <a:pPr lvl="1"/>
                <a:r>
                  <a:rPr lang="en-US" dirty="0">
                    <a:latin typeface="PT Serif" panose="020A0603040505020204" pitchFamily="18" charset="77"/>
                  </a:rPr>
                  <a:t>Every party can decrypt </a:t>
                </a:r>
                <a14:m>
                  <m:oMath xmlns:m="http://schemas.openxmlformats.org/officeDocument/2006/math">
                    <m:r>
                      <a:rPr lang="en-US" b="0" i="1" smtClean="0">
                        <a:latin typeface="Cambria Math" panose="02040503050406030204" pitchFamily="18" charset="0"/>
                      </a:rPr>
                      <m:t>𝑐𝑡</m:t>
                    </m:r>
                  </m:oMath>
                </a14:m>
                <a:r>
                  <a:rPr lang="en-US" dirty="0">
                    <a:latin typeface="PT Serif" panose="020A0603040505020204" pitchFamily="18" charset="77"/>
                  </a:rPr>
                  <a:t> on its own (no threshold)</a:t>
                </a:r>
              </a:p>
            </p:txBody>
          </p:sp>
        </mc:Choice>
        <mc:Fallback xmlns="">
          <p:sp>
            <p:nvSpPr>
              <p:cNvPr id="3" name="Content Placeholder 2">
                <a:extLst>
                  <a:ext uri="{FF2B5EF4-FFF2-40B4-BE49-F238E27FC236}">
                    <a16:creationId xmlns:a16="http://schemas.microsoft.com/office/drawing/2014/main" id="{7DE2E40B-1655-1FB6-D5AF-5CA81E82EEE9}"/>
                  </a:ext>
                </a:extLst>
              </p:cNvPr>
              <p:cNvSpPr>
                <a:spLocks noGrp="1" noRot="1" noChangeAspect="1" noMove="1" noResize="1" noEditPoints="1" noAdjustHandles="1" noChangeArrowheads="1" noChangeShapeType="1" noTextEdit="1"/>
              </p:cNvSpPr>
              <p:nvPr>
                <p:ph idx="1"/>
              </p:nvPr>
            </p:nvSpPr>
            <p:spPr>
              <a:xfrm>
                <a:off x="387626" y="1664184"/>
                <a:ext cx="10515600" cy="4351338"/>
              </a:xfrm>
              <a:blipFill>
                <a:blip r:embed="rId3"/>
                <a:stretch>
                  <a:fillRect l="-965" t="-2624"/>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671D4C0C-FABE-1CEA-9CC6-37896E18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433" y="2767242"/>
            <a:ext cx="1250614" cy="1239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dvd&#10;&#10;Description automatically generated">
            <a:extLst>
              <a:ext uri="{FF2B5EF4-FFF2-40B4-BE49-F238E27FC236}">
                <a16:creationId xmlns:a16="http://schemas.microsoft.com/office/drawing/2014/main" id="{8C254AA9-0323-F0E7-4403-80709541361A}"/>
              </a:ext>
            </a:extLst>
          </p:cNvPr>
          <p:cNvPicPr>
            <a:picLocks noChangeAspect="1"/>
          </p:cNvPicPr>
          <p:nvPr/>
        </p:nvPicPr>
        <p:blipFill>
          <a:blip r:embed="rId5"/>
          <a:stretch>
            <a:fillRect/>
          </a:stretch>
        </p:blipFill>
        <p:spPr>
          <a:xfrm>
            <a:off x="944216" y="4513095"/>
            <a:ext cx="2874816" cy="1228929"/>
          </a:xfrm>
          <a:prstGeom prst="rect">
            <a:avLst/>
          </a:prstGeom>
        </p:spPr>
      </p:pic>
      <p:pic>
        <p:nvPicPr>
          <p:cNvPr id="6" name="Picture 5" descr="A close up of a dvd&#10;&#10;Description automatically generated">
            <a:extLst>
              <a:ext uri="{FF2B5EF4-FFF2-40B4-BE49-F238E27FC236}">
                <a16:creationId xmlns:a16="http://schemas.microsoft.com/office/drawing/2014/main" id="{C35FF557-B422-AE4F-43F6-34A76371FF42}"/>
              </a:ext>
            </a:extLst>
          </p:cNvPr>
          <p:cNvPicPr>
            <a:picLocks noChangeAspect="1"/>
          </p:cNvPicPr>
          <p:nvPr/>
        </p:nvPicPr>
        <p:blipFill>
          <a:blip r:embed="rId5"/>
          <a:stretch>
            <a:fillRect/>
          </a:stretch>
        </p:blipFill>
        <p:spPr>
          <a:xfrm>
            <a:off x="4555433" y="4513094"/>
            <a:ext cx="2874816" cy="1228929"/>
          </a:xfrm>
          <a:prstGeom prst="rect">
            <a:avLst/>
          </a:prstGeom>
        </p:spPr>
      </p:pic>
      <p:pic>
        <p:nvPicPr>
          <p:cNvPr id="7" name="Picture 6" descr="A close up of a dvd&#10;&#10;Description automatically generated">
            <a:extLst>
              <a:ext uri="{FF2B5EF4-FFF2-40B4-BE49-F238E27FC236}">
                <a16:creationId xmlns:a16="http://schemas.microsoft.com/office/drawing/2014/main" id="{5C4C9F76-0E6C-4DE8-397C-C13D3A5886E2}"/>
              </a:ext>
            </a:extLst>
          </p:cNvPr>
          <p:cNvPicPr>
            <a:picLocks noChangeAspect="1"/>
          </p:cNvPicPr>
          <p:nvPr/>
        </p:nvPicPr>
        <p:blipFill>
          <a:blip r:embed="rId5"/>
          <a:stretch>
            <a:fillRect/>
          </a:stretch>
        </p:blipFill>
        <p:spPr>
          <a:xfrm>
            <a:off x="8166650" y="4472299"/>
            <a:ext cx="2874816" cy="1228929"/>
          </a:xfrm>
          <a:prstGeom prst="rect">
            <a:avLst/>
          </a:prstGeom>
        </p:spPr>
      </p:pic>
      <mc:AlternateContent xmlns:mc="http://schemas.openxmlformats.org/markup-compatibility/2006" xmlns:a14="http://schemas.microsoft.com/office/drawing/2010/main">
        <mc:Choice Requires="a14">
          <p:sp>
            <p:nvSpPr>
              <p:cNvPr id="8" name="Google Shape;75;p15">
                <a:extLst>
                  <a:ext uri="{FF2B5EF4-FFF2-40B4-BE49-F238E27FC236}">
                    <a16:creationId xmlns:a16="http://schemas.microsoft.com/office/drawing/2014/main" id="{4D5BD756-DDCF-4A48-ABC5-781B6685E29C}"/>
                  </a:ext>
                </a:extLst>
              </p:cNvPr>
              <p:cNvSpPr txBox="1"/>
              <p:nvPr/>
            </p:nvSpPr>
            <p:spPr>
              <a:xfrm>
                <a:off x="2053368" y="5507447"/>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8" name="Google Shape;75;p15">
                <a:extLst>
                  <a:ext uri="{FF2B5EF4-FFF2-40B4-BE49-F238E27FC236}">
                    <a16:creationId xmlns:a16="http://schemas.microsoft.com/office/drawing/2014/main" id="{4D5BD756-DDCF-4A48-ABC5-781B6685E29C}"/>
                  </a:ext>
                </a:extLst>
              </p:cNvPr>
              <p:cNvSpPr txBox="1">
                <a:spLocks noRot="1" noChangeAspect="1" noMove="1" noResize="1" noEditPoints="1" noAdjustHandles="1" noChangeArrowheads="1" noChangeShapeType="1" noTextEdit="1"/>
              </p:cNvSpPr>
              <p:nvPr/>
            </p:nvSpPr>
            <p:spPr>
              <a:xfrm>
                <a:off x="2053368" y="5507447"/>
                <a:ext cx="656512" cy="545440"/>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7614AF8A-EC78-0716-CA32-722CE5FC07B9}"/>
                  </a:ext>
                </a:extLst>
              </p:cNvPr>
              <p:cNvSpPr txBox="1"/>
              <p:nvPr/>
            </p:nvSpPr>
            <p:spPr>
              <a:xfrm>
                <a:off x="5664585" y="548214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7614AF8A-EC78-0716-CA32-722CE5FC07B9}"/>
                  </a:ext>
                </a:extLst>
              </p:cNvPr>
              <p:cNvSpPr txBox="1">
                <a:spLocks noRot="1" noChangeAspect="1" noMove="1" noResize="1" noEditPoints="1" noAdjustHandles="1" noChangeArrowheads="1" noChangeShapeType="1" noTextEdit="1"/>
              </p:cNvSpPr>
              <p:nvPr/>
            </p:nvSpPr>
            <p:spPr>
              <a:xfrm>
                <a:off x="5664585" y="5482141"/>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A5DDD7AC-825F-86F4-8CAC-C5BDA297EE0E}"/>
                  </a:ext>
                </a:extLst>
              </p:cNvPr>
              <p:cNvSpPr txBox="1"/>
              <p:nvPr/>
            </p:nvSpPr>
            <p:spPr>
              <a:xfrm>
                <a:off x="9275802" y="5469303"/>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A5DDD7AC-825F-86F4-8CAC-C5BDA297EE0E}"/>
                  </a:ext>
                </a:extLst>
              </p:cNvPr>
              <p:cNvSpPr txBox="1">
                <a:spLocks noRot="1" noChangeAspect="1" noMove="1" noResize="1" noEditPoints="1" noAdjustHandles="1" noChangeArrowheads="1" noChangeShapeType="1" noTextEdit="1"/>
              </p:cNvSpPr>
              <p:nvPr/>
            </p:nvSpPr>
            <p:spPr>
              <a:xfrm>
                <a:off x="9275802" y="5469303"/>
                <a:ext cx="656512" cy="545440"/>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D2F90C0-C07B-1444-E47B-C60326BCCAFE}"/>
                  </a:ext>
                </a:extLst>
              </p:cNvPr>
              <p:cNvSpPr txBox="1"/>
              <p:nvPr/>
            </p:nvSpPr>
            <p:spPr>
              <a:xfrm>
                <a:off x="6653441" y="3163674"/>
                <a:ext cx="2609827" cy="446276"/>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Enc(</a:t>
                </a:r>
                <a14:m>
                  <m:oMath xmlns:m="http://schemas.openxmlformats.org/officeDocument/2006/math">
                    <m:r>
                      <a:rPr lang="en-US" sz="2300" b="0" i="0"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𝑝𝑘</m:t>
                    </m:r>
                    <m:r>
                      <a:rPr lang="en-US" sz="2300" b="0" i="1" smtClean="0">
                        <a:solidFill>
                          <a:schemeClr val="accent1">
                            <a:lumMod val="50000"/>
                          </a:schemeClr>
                        </a:solidFill>
                        <a:latin typeface="Cambria Math" panose="02040503050406030204" pitchFamily="18" charset="0"/>
                      </a:rPr>
                      <m:t> ,                </m:t>
                    </m:r>
                  </m:oMath>
                </a14:m>
                <a:r>
                  <a:rPr lang="en-US" sz="2300" dirty="0">
                    <a:solidFill>
                      <a:schemeClr val="accent1">
                        <a:lumMod val="50000"/>
                      </a:schemeClr>
                    </a:solidFill>
                    <a:latin typeface="PT Serif" panose="020A0603040505020204" pitchFamily="18" charset="77"/>
                  </a:rPr>
                  <a:t>)</a:t>
                </a:r>
              </a:p>
            </p:txBody>
          </p:sp>
        </mc:Choice>
        <mc:Fallback>
          <p:sp>
            <p:nvSpPr>
              <p:cNvPr id="11" name="TextBox 10">
                <a:extLst>
                  <a:ext uri="{FF2B5EF4-FFF2-40B4-BE49-F238E27FC236}">
                    <a16:creationId xmlns:a16="http://schemas.microsoft.com/office/drawing/2014/main" id="{DD2F90C0-C07B-1444-E47B-C60326BCCAFE}"/>
                  </a:ext>
                </a:extLst>
              </p:cNvPr>
              <p:cNvSpPr txBox="1">
                <a:spLocks noRot="1" noChangeAspect="1" noMove="1" noResize="1" noEditPoints="1" noAdjustHandles="1" noChangeArrowheads="1" noChangeShapeType="1" noTextEdit="1"/>
              </p:cNvSpPr>
              <p:nvPr/>
            </p:nvSpPr>
            <p:spPr>
              <a:xfrm>
                <a:off x="6653441" y="3163674"/>
                <a:ext cx="2609827" cy="446276"/>
              </a:xfrm>
              <a:prstGeom prst="rect">
                <a:avLst/>
              </a:prstGeom>
              <a:blipFill>
                <a:blip r:embed="rId9"/>
                <a:stretch>
                  <a:fillRect l="-3382" t="-11111" b="-27778"/>
                </a:stretch>
              </a:blipFill>
              <a:ln>
                <a:no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9754CCD0-EC3F-731B-D097-6AF0CFC11BC0}"/>
              </a:ext>
            </a:extLst>
          </p:cNvPr>
          <p:cNvCxnSpPr>
            <a:cxnSpLocks/>
          </p:cNvCxnSpPr>
          <p:nvPr/>
        </p:nvCxnSpPr>
        <p:spPr>
          <a:xfrm flipH="1">
            <a:off x="5913329" y="3386812"/>
            <a:ext cx="6606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4F3CC5-705B-F672-C8AD-C236E2605252}"/>
              </a:ext>
            </a:extLst>
          </p:cNvPr>
          <p:cNvCxnSpPr>
            <a:cxnSpLocks/>
            <a:endCxn id="5" idx="0"/>
          </p:cNvCxnSpPr>
          <p:nvPr/>
        </p:nvCxnSpPr>
        <p:spPr>
          <a:xfrm flipH="1">
            <a:off x="2381624" y="4006383"/>
            <a:ext cx="2173809" cy="5067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B95F9E-1822-7A4C-50DE-4ADB606B8BF4}"/>
              </a:ext>
            </a:extLst>
          </p:cNvPr>
          <p:cNvCxnSpPr>
            <a:cxnSpLocks/>
            <a:endCxn id="6" idx="0"/>
          </p:cNvCxnSpPr>
          <p:nvPr/>
        </p:nvCxnSpPr>
        <p:spPr>
          <a:xfrm>
            <a:off x="5327374" y="4108174"/>
            <a:ext cx="665467" cy="4049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A348064-B5A2-4C74-5E74-65EA179B95A1}"/>
              </a:ext>
            </a:extLst>
          </p:cNvPr>
          <p:cNvCxnSpPr>
            <a:cxnSpLocks/>
            <a:endCxn id="7" idx="0"/>
          </p:cNvCxnSpPr>
          <p:nvPr/>
        </p:nvCxnSpPr>
        <p:spPr>
          <a:xfrm>
            <a:off x="5806047" y="3940060"/>
            <a:ext cx="3798011" cy="5322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26" name="Picture 6" descr="Free Movie SVG, PNG Icon, Symbol. Download Image.">
            <a:extLst>
              <a:ext uri="{FF2B5EF4-FFF2-40B4-BE49-F238E27FC236}">
                <a16:creationId xmlns:a16="http://schemas.microsoft.com/office/drawing/2014/main" id="{6BB6F09B-6192-6791-F188-1F0769A042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7132" y="6177577"/>
            <a:ext cx="742748" cy="742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Free Movie SVG, PNG Icon, Symbol. Download Image.">
            <a:extLst>
              <a:ext uri="{FF2B5EF4-FFF2-40B4-BE49-F238E27FC236}">
                <a16:creationId xmlns:a16="http://schemas.microsoft.com/office/drawing/2014/main" id="{FC0C7513-EA00-CD58-8944-1D33B02B47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8349" y="6177577"/>
            <a:ext cx="742748" cy="7427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Movie SVG, PNG Icon, Symbol. Download Image.">
            <a:extLst>
              <a:ext uri="{FF2B5EF4-FFF2-40B4-BE49-F238E27FC236}">
                <a16:creationId xmlns:a16="http://schemas.microsoft.com/office/drawing/2014/main" id="{70FDB562-5D15-4E5D-B92B-4934CB5671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89257" y="6177268"/>
            <a:ext cx="743057" cy="743057"/>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a:extLst>
              <a:ext uri="{FF2B5EF4-FFF2-40B4-BE49-F238E27FC236}">
                <a16:creationId xmlns:a16="http://schemas.microsoft.com/office/drawing/2014/main" id="{53F1390E-9AEA-AA67-2883-57A52C815909}"/>
              </a:ext>
            </a:extLst>
          </p:cNvPr>
          <p:cNvCxnSpPr/>
          <p:nvPr/>
        </p:nvCxnSpPr>
        <p:spPr>
          <a:xfrm>
            <a:off x="9547533" y="5936267"/>
            <a:ext cx="0" cy="3657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4578496-C49F-2501-FB5A-044E9004ED09}"/>
              </a:ext>
            </a:extLst>
          </p:cNvPr>
          <p:cNvCxnSpPr/>
          <p:nvPr/>
        </p:nvCxnSpPr>
        <p:spPr>
          <a:xfrm>
            <a:off x="5962975" y="5949519"/>
            <a:ext cx="0" cy="3657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3543B3-FA22-E859-8DA7-BE8EBF38AC12}"/>
              </a:ext>
            </a:extLst>
          </p:cNvPr>
          <p:cNvCxnSpPr/>
          <p:nvPr/>
        </p:nvCxnSpPr>
        <p:spPr>
          <a:xfrm>
            <a:off x="2338506" y="5949519"/>
            <a:ext cx="0" cy="3657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4" name="Picture 6" descr="Free Movie SVG, PNG Icon, Symbol. Download Image.">
            <a:extLst>
              <a:ext uri="{FF2B5EF4-FFF2-40B4-BE49-F238E27FC236}">
                <a16:creationId xmlns:a16="http://schemas.microsoft.com/office/drawing/2014/main" id="{5137E48B-9060-2D32-1277-49779F3360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8354" y="3032257"/>
            <a:ext cx="742748" cy="74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34B0-EF40-5D82-1C7B-C09EC167D2B0}"/>
              </a:ext>
            </a:extLst>
          </p:cNvPr>
          <p:cNvSpPr>
            <a:spLocks noGrp="1"/>
          </p:cNvSpPr>
          <p:nvPr>
            <p:ph type="title"/>
          </p:nvPr>
        </p:nvSpPr>
        <p:spPr>
          <a:xfrm>
            <a:off x="387626" y="143751"/>
            <a:ext cx="10515600" cy="1325563"/>
          </a:xfrm>
        </p:spPr>
        <p:txBody>
          <a:bodyPr/>
          <a:lstStyle/>
          <a:p>
            <a:r>
              <a:rPr lang="en-US" dirty="0">
                <a:latin typeface="PT Serif" panose="020A0603040505020204" pitchFamily="18" charset="77"/>
              </a:rPr>
              <a:t>Traitor Tracing</a:t>
            </a:r>
          </a:p>
        </p:txBody>
      </p:sp>
      <p:pic>
        <p:nvPicPr>
          <p:cNvPr id="5" name="Picture 4" descr="A close up of a dvd&#10;&#10;Description automatically generated">
            <a:extLst>
              <a:ext uri="{FF2B5EF4-FFF2-40B4-BE49-F238E27FC236}">
                <a16:creationId xmlns:a16="http://schemas.microsoft.com/office/drawing/2014/main" id="{8C254AA9-0323-F0E7-4403-80709541361A}"/>
              </a:ext>
            </a:extLst>
          </p:cNvPr>
          <p:cNvPicPr>
            <a:picLocks noChangeAspect="1"/>
          </p:cNvPicPr>
          <p:nvPr/>
        </p:nvPicPr>
        <p:blipFill>
          <a:blip r:embed="rId3"/>
          <a:stretch>
            <a:fillRect/>
          </a:stretch>
        </p:blipFill>
        <p:spPr>
          <a:xfrm>
            <a:off x="879042" y="1555080"/>
            <a:ext cx="2874816" cy="1228929"/>
          </a:xfrm>
          <a:prstGeom prst="rect">
            <a:avLst/>
          </a:prstGeom>
        </p:spPr>
      </p:pic>
      <p:pic>
        <p:nvPicPr>
          <p:cNvPr id="6" name="Picture 5" descr="A close up of a dvd&#10;&#10;Description automatically generated">
            <a:extLst>
              <a:ext uri="{FF2B5EF4-FFF2-40B4-BE49-F238E27FC236}">
                <a16:creationId xmlns:a16="http://schemas.microsoft.com/office/drawing/2014/main" id="{C35FF557-B422-AE4F-43F6-34A76371FF42}"/>
              </a:ext>
            </a:extLst>
          </p:cNvPr>
          <p:cNvPicPr>
            <a:picLocks noChangeAspect="1"/>
          </p:cNvPicPr>
          <p:nvPr/>
        </p:nvPicPr>
        <p:blipFill>
          <a:blip r:embed="rId3"/>
          <a:stretch>
            <a:fillRect/>
          </a:stretch>
        </p:blipFill>
        <p:spPr>
          <a:xfrm>
            <a:off x="4490259" y="1555079"/>
            <a:ext cx="2874816" cy="1228929"/>
          </a:xfrm>
          <a:prstGeom prst="rect">
            <a:avLst/>
          </a:prstGeom>
        </p:spPr>
      </p:pic>
      <p:pic>
        <p:nvPicPr>
          <p:cNvPr id="7" name="Picture 6" descr="A close up of a dvd&#10;&#10;Description automatically generated">
            <a:extLst>
              <a:ext uri="{FF2B5EF4-FFF2-40B4-BE49-F238E27FC236}">
                <a16:creationId xmlns:a16="http://schemas.microsoft.com/office/drawing/2014/main" id="{5C4C9F76-0E6C-4DE8-397C-C13D3A5886E2}"/>
              </a:ext>
            </a:extLst>
          </p:cNvPr>
          <p:cNvPicPr>
            <a:picLocks noChangeAspect="1"/>
          </p:cNvPicPr>
          <p:nvPr/>
        </p:nvPicPr>
        <p:blipFill>
          <a:blip r:embed="rId3"/>
          <a:stretch>
            <a:fillRect/>
          </a:stretch>
        </p:blipFill>
        <p:spPr>
          <a:xfrm>
            <a:off x="8101476" y="1514284"/>
            <a:ext cx="2874816" cy="1228929"/>
          </a:xfrm>
          <a:prstGeom prst="rect">
            <a:avLst/>
          </a:prstGeom>
        </p:spPr>
      </p:pic>
      <mc:AlternateContent xmlns:mc="http://schemas.openxmlformats.org/markup-compatibility/2006" xmlns:a14="http://schemas.microsoft.com/office/drawing/2010/main">
        <mc:Choice Requires="a14">
          <p:sp>
            <p:nvSpPr>
              <p:cNvPr id="8" name="Google Shape;75;p15">
                <a:extLst>
                  <a:ext uri="{FF2B5EF4-FFF2-40B4-BE49-F238E27FC236}">
                    <a16:creationId xmlns:a16="http://schemas.microsoft.com/office/drawing/2014/main" id="{4D5BD756-DDCF-4A48-ABC5-781B6685E29C}"/>
                  </a:ext>
                </a:extLst>
              </p:cNvPr>
              <p:cNvSpPr txBox="1"/>
              <p:nvPr/>
            </p:nvSpPr>
            <p:spPr>
              <a:xfrm>
                <a:off x="1988194" y="254943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8" name="Google Shape;75;p15">
                <a:extLst>
                  <a:ext uri="{FF2B5EF4-FFF2-40B4-BE49-F238E27FC236}">
                    <a16:creationId xmlns:a16="http://schemas.microsoft.com/office/drawing/2014/main" id="{4D5BD756-DDCF-4A48-ABC5-781B6685E29C}"/>
                  </a:ext>
                </a:extLst>
              </p:cNvPr>
              <p:cNvSpPr txBox="1">
                <a:spLocks noRot="1" noChangeAspect="1" noMove="1" noResize="1" noEditPoints="1" noAdjustHandles="1" noChangeArrowheads="1" noChangeShapeType="1" noTextEdit="1"/>
              </p:cNvSpPr>
              <p:nvPr/>
            </p:nvSpPr>
            <p:spPr>
              <a:xfrm>
                <a:off x="1988194" y="2549432"/>
                <a:ext cx="656512" cy="54544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7614AF8A-EC78-0716-CA32-722CE5FC07B9}"/>
                  </a:ext>
                </a:extLst>
              </p:cNvPr>
              <p:cNvSpPr txBox="1"/>
              <p:nvPr/>
            </p:nvSpPr>
            <p:spPr>
              <a:xfrm>
                <a:off x="5599411" y="2524126"/>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7614AF8A-EC78-0716-CA32-722CE5FC07B9}"/>
                  </a:ext>
                </a:extLst>
              </p:cNvPr>
              <p:cNvSpPr txBox="1">
                <a:spLocks noRot="1" noChangeAspect="1" noMove="1" noResize="1" noEditPoints="1" noAdjustHandles="1" noChangeArrowheads="1" noChangeShapeType="1" noTextEdit="1"/>
              </p:cNvSpPr>
              <p:nvPr/>
            </p:nvSpPr>
            <p:spPr>
              <a:xfrm>
                <a:off x="5599411" y="2524126"/>
                <a:ext cx="656512" cy="54544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A5DDD7AC-825F-86F4-8CAC-C5BDA297EE0E}"/>
                  </a:ext>
                </a:extLst>
              </p:cNvPr>
              <p:cNvSpPr txBox="1"/>
              <p:nvPr/>
            </p:nvSpPr>
            <p:spPr>
              <a:xfrm>
                <a:off x="9210628" y="2511288"/>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A5DDD7AC-825F-86F4-8CAC-C5BDA297EE0E}"/>
                  </a:ext>
                </a:extLst>
              </p:cNvPr>
              <p:cNvSpPr txBox="1">
                <a:spLocks noRot="1" noChangeAspect="1" noMove="1" noResize="1" noEditPoints="1" noAdjustHandles="1" noChangeArrowheads="1" noChangeShapeType="1" noTextEdit="1"/>
              </p:cNvSpPr>
              <p:nvPr/>
            </p:nvSpPr>
            <p:spPr>
              <a:xfrm>
                <a:off x="9210628" y="2511288"/>
                <a:ext cx="656512" cy="545440"/>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F4D642CC-671A-A724-C8EE-4D91491C4512}"/>
                  </a:ext>
                </a:extLst>
              </p:cNvPr>
              <p:cNvSpPr/>
              <p:nvPr/>
            </p:nvSpPr>
            <p:spPr>
              <a:xfrm>
                <a:off x="3556523" y="5084461"/>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4" name="Rounded Rectangle 13">
                <a:extLst>
                  <a:ext uri="{FF2B5EF4-FFF2-40B4-BE49-F238E27FC236}">
                    <a16:creationId xmlns:a16="http://schemas.microsoft.com/office/drawing/2014/main" id="{F4D642CC-671A-A724-C8EE-4D91491C4512}"/>
                  </a:ext>
                </a:extLst>
              </p:cNvPr>
              <p:cNvSpPr>
                <a:spLocks noRot="1" noChangeAspect="1" noMove="1" noResize="1" noEditPoints="1" noAdjustHandles="1" noChangeArrowheads="1" noChangeShapeType="1" noTextEdit="1"/>
              </p:cNvSpPr>
              <p:nvPr/>
            </p:nvSpPr>
            <p:spPr>
              <a:xfrm>
                <a:off x="3556523" y="5084461"/>
                <a:ext cx="1341685" cy="1084407"/>
              </a:xfrm>
              <a:prstGeom prst="round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E72CE38-EAE7-2317-F512-B3D835C33E1E}"/>
              </a:ext>
            </a:extLst>
          </p:cNvPr>
          <p:cNvCxnSpPr>
            <a:cxnSpLocks/>
            <a:stCxn id="8" idx="2"/>
          </p:cNvCxnSpPr>
          <p:nvPr/>
        </p:nvCxnSpPr>
        <p:spPr>
          <a:xfrm>
            <a:off x="2316450" y="3094872"/>
            <a:ext cx="1580777" cy="1818347"/>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9DDC65-C0DE-6E90-0A41-12D49D4BB73B}"/>
              </a:ext>
            </a:extLst>
          </p:cNvPr>
          <p:cNvCxnSpPr>
            <a:cxnSpLocks/>
            <a:stCxn id="9" idx="2"/>
          </p:cNvCxnSpPr>
          <p:nvPr/>
        </p:nvCxnSpPr>
        <p:spPr>
          <a:xfrm flipH="1">
            <a:off x="4490259" y="3069566"/>
            <a:ext cx="1437408" cy="1843653"/>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38F9683-0E2A-D4B9-5FF6-01A349C90424}"/>
              </a:ext>
            </a:extLst>
          </p:cNvPr>
          <p:cNvSpPr txBox="1"/>
          <p:nvPr/>
        </p:nvSpPr>
        <p:spPr>
          <a:xfrm>
            <a:off x="3108119" y="6237668"/>
            <a:ext cx="2238491" cy="461665"/>
          </a:xfrm>
          <a:prstGeom prst="rect">
            <a:avLst/>
          </a:prstGeom>
          <a:noFill/>
        </p:spPr>
        <p:txBody>
          <a:bodyPr wrap="square" rtlCol="0">
            <a:spAutoFit/>
          </a:bodyPr>
          <a:lstStyle/>
          <a:p>
            <a:r>
              <a:rPr lang="en-US" sz="2400" dirty="0">
                <a:latin typeface="PT Serif" panose="020A0603040505020204" pitchFamily="18" charset="77"/>
              </a:rPr>
              <a:t>Pirate Decoder</a:t>
            </a:r>
          </a:p>
        </p:txBody>
      </p:sp>
      <p:sp>
        <p:nvSpPr>
          <p:cNvPr id="32" name="TextBox 31">
            <a:extLst>
              <a:ext uri="{FF2B5EF4-FFF2-40B4-BE49-F238E27FC236}">
                <a16:creationId xmlns:a16="http://schemas.microsoft.com/office/drawing/2014/main" id="{F63FDFF9-F988-1B56-FC51-1C12F8DC3606}"/>
              </a:ext>
            </a:extLst>
          </p:cNvPr>
          <p:cNvSpPr txBox="1"/>
          <p:nvPr/>
        </p:nvSpPr>
        <p:spPr>
          <a:xfrm>
            <a:off x="6910985" y="4666528"/>
            <a:ext cx="4599286" cy="1200329"/>
          </a:xfrm>
          <a:prstGeom prst="rect">
            <a:avLst/>
          </a:prstGeom>
          <a:noFill/>
          <a:ln w="15875">
            <a:solidFill>
              <a:srgbClr val="002060"/>
            </a:solidFill>
          </a:ln>
        </p:spPr>
        <p:txBody>
          <a:bodyPr wrap="square" rtlCol="0">
            <a:spAutoFit/>
          </a:bodyPr>
          <a:lstStyle/>
          <a:p>
            <a:pPr algn="ctr"/>
            <a:r>
              <a:rPr lang="en-US" sz="2400" dirty="0">
                <a:latin typeface="PT Serif" panose="020A0603040505020204" pitchFamily="18" charset="77"/>
              </a:rPr>
              <a:t>Goal:</a:t>
            </a:r>
          </a:p>
          <a:p>
            <a:pPr algn="ctr"/>
            <a:r>
              <a:rPr lang="en-US" sz="2400" dirty="0">
                <a:latin typeface="PT Serif" panose="020A0603040505020204" pitchFamily="18" charset="77"/>
              </a:rPr>
              <a:t>Trace this decoder to </a:t>
            </a:r>
            <a:r>
              <a:rPr lang="en-US" sz="2400" dirty="0" err="1">
                <a:latin typeface="PT Serif" panose="020A0603040505020204" pitchFamily="18" charset="77"/>
              </a:rPr>
              <a:t>atleast</a:t>
            </a:r>
            <a:r>
              <a:rPr lang="en-US" sz="2400" dirty="0">
                <a:latin typeface="PT Serif" panose="020A0603040505020204" pitchFamily="18" charset="77"/>
              </a:rPr>
              <a:t> one party who “manufactured” it</a:t>
            </a:r>
          </a:p>
        </p:txBody>
      </p:sp>
      <p:cxnSp>
        <p:nvCxnSpPr>
          <p:cNvPr id="11" name="Straight Arrow Connector 10">
            <a:extLst>
              <a:ext uri="{FF2B5EF4-FFF2-40B4-BE49-F238E27FC236}">
                <a16:creationId xmlns:a16="http://schemas.microsoft.com/office/drawing/2014/main" id="{8BFF652C-FEE9-9F85-9A1E-241B37F05FA8}"/>
              </a:ext>
            </a:extLst>
          </p:cNvPr>
          <p:cNvCxnSpPr>
            <a:cxnSpLocks/>
          </p:cNvCxnSpPr>
          <p:nvPr/>
        </p:nvCxnSpPr>
        <p:spPr>
          <a:xfrm>
            <a:off x="2762922" y="5655550"/>
            <a:ext cx="793601"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1D19DF-5D10-E15B-E770-828168C54DDA}"/>
              </a:ext>
            </a:extLst>
          </p:cNvPr>
          <p:cNvCxnSpPr>
            <a:cxnSpLocks/>
          </p:cNvCxnSpPr>
          <p:nvPr/>
        </p:nvCxnSpPr>
        <p:spPr>
          <a:xfrm>
            <a:off x="4933404" y="5643140"/>
            <a:ext cx="941404" cy="38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7D6DFCE-CB7B-1F66-DA4F-A492D6F55543}"/>
                  </a:ext>
                </a:extLst>
              </p:cNvPr>
              <p:cNvSpPr txBox="1"/>
              <p:nvPr/>
            </p:nvSpPr>
            <p:spPr>
              <a:xfrm>
                <a:off x="498292" y="5420002"/>
                <a:ext cx="2609827" cy="446276"/>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Enc(</a:t>
                </a:r>
                <a14:m>
                  <m:oMath xmlns:m="http://schemas.openxmlformats.org/officeDocument/2006/math">
                    <m:r>
                      <a:rPr lang="en-US" sz="2300" b="0" i="0"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𝑝𝑘</m:t>
                    </m:r>
                    <m:r>
                      <a:rPr lang="en-US" sz="2300" b="0" i="1" smtClean="0">
                        <a:solidFill>
                          <a:schemeClr val="accent1">
                            <a:lumMod val="50000"/>
                          </a:schemeClr>
                        </a:solidFill>
                        <a:latin typeface="Cambria Math" panose="02040503050406030204" pitchFamily="18" charset="0"/>
                      </a:rPr>
                      <m:t> ,                </m:t>
                    </m:r>
                  </m:oMath>
                </a14:m>
                <a:r>
                  <a:rPr lang="en-US" sz="2300" dirty="0">
                    <a:solidFill>
                      <a:schemeClr val="accent1">
                        <a:lumMod val="50000"/>
                      </a:schemeClr>
                    </a:solidFill>
                    <a:latin typeface="PT Serif" panose="020A0603040505020204" pitchFamily="18" charset="77"/>
                  </a:rPr>
                  <a:t>)</a:t>
                </a:r>
              </a:p>
            </p:txBody>
          </p:sp>
        </mc:Choice>
        <mc:Fallback>
          <p:sp>
            <p:nvSpPr>
              <p:cNvPr id="18" name="TextBox 17">
                <a:extLst>
                  <a:ext uri="{FF2B5EF4-FFF2-40B4-BE49-F238E27FC236}">
                    <a16:creationId xmlns:a16="http://schemas.microsoft.com/office/drawing/2014/main" id="{27D6DFCE-CB7B-1F66-DA4F-A492D6F55543}"/>
                  </a:ext>
                </a:extLst>
              </p:cNvPr>
              <p:cNvSpPr txBox="1">
                <a:spLocks noRot="1" noChangeAspect="1" noMove="1" noResize="1" noEditPoints="1" noAdjustHandles="1" noChangeArrowheads="1" noChangeShapeType="1" noTextEdit="1"/>
              </p:cNvSpPr>
              <p:nvPr/>
            </p:nvSpPr>
            <p:spPr>
              <a:xfrm>
                <a:off x="498292" y="5420002"/>
                <a:ext cx="2609827" cy="446276"/>
              </a:xfrm>
              <a:prstGeom prst="rect">
                <a:avLst/>
              </a:prstGeom>
              <a:blipFill>
                <a:blip r:embed="rId8"/>
                <a:stretch>
                  <a:fillRect l="-3398" t="-8333" b="-30556"/>
                </a:stretch>
              </a:blipFill>
              <a:ln>
                <a:noFill/>
              </a:ln>
            </p:spPr>
            <p:txBody>
              <a:bodyPr/>
              <a:lstStyle/>
              <a:p>
                <a:r>
                  <a:rPr lang="en-US">
                    <a:noFill/>
                  </a:rPr>
                  <a:t> </a:t>
                </a:r>
              </a:p>
            </p:txBody>
          </p:sp>
        </mc:Fallback>
      </mc:AlternateContent>
      <p:pic>
        <p:nvPicPr>
          <p:cNvPr id="19" name="Picture 6" descr="Free Movie SVG, PNG Icon, Symbol. Download Image.">
            <a:extLst>
              <a:ext uri="{FF2B5EF4-FFF2-40B4-BE49-F238E27FC236}">
                <a16:creationId xmlns:a16="http://schemas.microsoft.com/office/drawing/2014/main" id="{9D73A6FD-5ED3-98B6-5D9F-FCD40866E0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3205" y="5288585"/>
            <a:ext cx="742748" cy="742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ree Movie SVG, PNG Icon, Symbol. Download Image.">
            <a:extLst>
              <a:ext uri="{FF2B5EF4-FFF2-40B4-BE49-F238E27FC236}">
                <a16:creationId xmlns:a16="http://schemas.microsoft.com/office/drawing/2014/main" id="{D4AFA8A2-1D04-8700-96C0-C66CFCD9EF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1984" y="5284176"/>
            <a:ext cx="742748" cy="74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animBg="1"/>
      <p:bldP spid="24" grpId="0"/>
      <p:bldP spid="32"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749C-8B9E-B748-B4F9-318BD79B30AA}"/>
              </a:ext>
            </a:extLst>
          </p:cNvPr>
          <p:cNvSpPr>
            <a:spLocks noGrp="1"/>
          </p:cNvSpPr>
          <p:nvPr>
            <p:ph type="title"/>
          </p:nvPr>
        </p:nvSpPr>
        <p:spPr>
          <a:xfrm>
            <a:off x="344557" y="115928"/>
            <a:ext cx="10515600" cy="1325563"/>
          </a:xfrm>
        </p:spPr>
        <p:txBody>
          <a:bodyPr/>
          <a:lstStyle/>
          <a:p>
            <a:r>
              <a:rPr lang="en-US" dirty="0">
                <a:latin typeface="PT Serif" panose="020A0603040505020204" pitchFamily="18" charset="77"/>
              </a:rPr>
              <a:t>Traitor Tracing Schemes</a:t>
            </a:r>
          </a:p>
        </p:txBody>
      </p:sp>
      <p:sp>
        <p:nvSpPr>
          <p:cNvPr id="3" name="Content Placeholder 2">
            <a:extLst>
              <a:ext uri="{FF2B5EF4-FFF2-40B4-BE49-F238E27FC236}">
                <a16:creationId xmlns:a16="http://schemas.microsoft.com/office/drawing/2014/main" id="{7D4FB2E8-1AEC-5261-D460-0B014B54F9F5}"/>
              </a:ext>
            </a:extLst>
          </p:cNvPr>
          <p:cNvSpPr>
            <a:spLocks noGrp="1"/>
          </p:cNvSpPr>
          <p:nvPr>
            <p:ph idx="1"/>
          </p:nvPr>
        </p:nvSpPr>
        <p:spPr>
          <a:xfrm>
            <a:off x="430695" y="1241876"/>
            <a:ext cx="11642035" cy="5496203"/>
          </a:xfrm>
        </p:spPr>
        <p:txBody>
          <a:bodyPr/>
          <a:lstStyle/>
          <a:p>
            <a:r>
              <a:rPr lang="en-US" dirty="0">
                <a:latin typeface="PT Serif" panose="020A0603040505020204" pitchFamily="18" charset="77"/>
              </a:rPr>
              <a:t>Fully collusion – resistant TT schemes:</a:t>
            </a:r>
          </a:p>
          <a:p>
            <a:pPr marL="0" indent="0">
              <a:buNone/>
            </a:pPr>
            <a:r>
              <a:rPr lang="en-US" dirty="0">
                <a:latin typeface="PT Serif" panose="020A0603040505020204" pitchFamily="18" charset="77"/>
              </a:rPr>
              <a:t>       </a:t>
            </a:r>
            <a:r>
              <a:rPr lang="en-US" sz="2400" dirty="0">
                <a:latin typeface="PT Serif" panose="020A0603040505020204" pitchFamily="18" charset="77"/>
              </a:rPr>
              <a:t>(Can trace Decoder to at least one traitor even if all parties collude)</a:t>
            </a:r>
          </a:p>
          <a:p>
            <a:pPr marL="0" indent="0">
              <a:buNone/>
            </a:pPr>
            <a:endParaRPr lang="en-US" sz="2400" dirty="0">
              <a:latin typeface="PT Serif" panose="020A0603040505020204" pitchFamily="18" charset="77"/>
            </a:endParaRPr>
          </a:p>
          <a:p>
            <a:pPr marL="0" indent="0">
              <a:buNone/>
            </a:pPr>
            <a:endParaRPr lang="en-US" sz="2400"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sz="2400" dirty="0">
              <a:latin typeface="PT Serif" panose="020A0603040505020204" pitchFamily="18" charset="77"/>
            </a:endParaRPr>
          </a:p>
          <a:p>
            <a:r>
              <a:rPr lang="en-US" dirty="0">
                <a:latin typeface="PT Serif" panose="020A0603040505020204" pitchFamily="18" charset="77"/>
              </a:rPr>
              <a:t>No prior work on Traitor tracing for Threshold Decryption</a:t>
            </a: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CD5F28B5-1A82-44C7-286E-2E14A889083E}"/>
                  </a:ext>
                </a:extLst>
              </p:cNvPr>
              <p:cNvGraphicFramePr>
                <a:graphicFrameLocks noGrp="1"/>
              </p:cNvGraphicFramePr>
              <p:nvPr>
                <p:extLst>
                  <p:ext uri="{D42A27DB-BD31-4B8C-83A1-F6EECF244321}">
                    <p14:modId xmlns:p14="http://schemas.microsoft.com/office/powerpoint/2010/main" val="329628718"/>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481033">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3137712677"/>
                      </a:ext>
                    </a:extLst>
                  </a:tr>
                  <a:tr h="481033">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a:t>
                          </a:r>
                        </a:p>
                      </a:txBody>
                      <a:tcPr/>
                    </a:tc>
                    <a:tc>
                      <a:txBody>
                        <a:bodyPr/>
                        <a:lstStyle/>
                        <a:p>
                          <a:r>
                            <a:rPr lang="en-US" sz="2200" dirty="0">
                              <a:latin typeface="PT Serif" panose="020A0603040505020204" pitchFamily="18" charset="77"/>
                            </a:rPr>
                            <a:t>Pairings</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sup>
                                </m:sSup>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sup>
                                </m:sSup>
                              </m:oMath>
                            </m:oMathPara>
                          </a14:m>
                          <a:endParaRPr lang="en-US" sz="2200" dirty="0">
                            <a:latin typeface="PT Serif" panose="020A0603040505020204" pitchFamily="18" charset="77"/>
                          </a:endParaRPr>
                        </a:p>
                      </a:txBody>
                      <a:tcPr/>
                    </a:tc>
                    <a:tc>
                      <a:txBody>
                        <a:bodyPr/>
                        <a:lstStyle/>
                        <a:p>
                          <a:r>
                            <a:rPr lang="en-US" sz="2200" dirty="0">
                              <a:latin typeface="PT Serif" panose="020A0603040505020204" pitchFamily="18" charset="77"/>
                            </a:rPr>
                            <a:t>Constant</a:t>
                          </a:r>
                        </a:p>
                      </a:txBody>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44160819"/>
                      </a:ext>
                    </a:extLst>
                  </a:tr>
                </a:tbl>
              </a:graphicData>
            </a:graphic>
          </p:graphicFrame>
        </mc:Choice>
        <mc:Fallback>
          <p:graphicFrame>
            <p:nvGraphicFramePr>
              <p:cNvPr id="5" name="Table 4">
                <a:extLst>
                  <a:ext uri="{FF2B5EF4-FFF2-40B4-BE49-F238E27FC236}">
                    <a16:creationId xmlns:a16="http://schemas.microsoft.com/office/drawing/2014/main" id="{CD5F28B5-1A82-44C7-286E-2E14A889083E}"/>
                  </a:ext>
                </a:extLst>
              </p:cNvPr>
              <p:cNvGraphicFramePr>
                <a:graphicFrameLocks noGrp="1"/>
              </p:cNvGraphicFramePr>
              <p:nvPr>
                <p:extLst>
                  <p:ext uri="{D42A27DB-BD31-4B8C-83A1-F6EECF244321}">
                    <p14:modId xmlns:p14="http://schemas.microsoft.com/office/powerpoint/2010/main" val="329628718"/>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822960">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endParaRPr lang="en-US"/>
                        </a:p>
                      </a:txBody>
                      <a:tcPr>
                        <a:blipFill>
                          <a:blip r:embed="rId3"/>
                          <a:stretch>
                            <a:fillRect l="-400000" t="-178947" r="-1143" b="-376316"/>
                          </a:stretch>
                        </a:blipFill>
                      </a:tcPr>
                    </a:tc>
                    <a:extLst>
                      <a:ext uri="{0D108BD9-81ED-4DB2-BD59-A6C34878D82A}">
                        <a16:rowId xmlns:a16="http://schemas.microsoft.com/office/drawing/2014/main" val="3137712677"/>
                      </a:ext>
                    </a:extLst>
                  </a:tr>
                  <a:tr h="762000">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a:t>
                          </a:r>
                        </a:p>
                      </a:txBody>
                      <a:tcPr/>
                    </a:tc>
                    <a:tc>
                      <a:txBody>
                        <a:bodyPr/>
                        <a:lstStyle/>
                        <a:p>
                          <a:r>
                            <a:rPr lang="en-US" sz="2200" dirty="0">
                              <a:latin typeface="PT Serif" panose="020A0603040505020204" pitchFamily="18" charset="77"/>
                            </a:rPr>
                            <a:t>Pairings</a:t>
                          </a:r>
                        </a:p>
                      </a:txBody>
                      <a:tcPr/>
                    </a:tc>
                    <a:tc>
                      <a:txBody>
                        <a:bodyPr/>
                        <a:lstStyle/>
                        <a:p>
                          <a:endParaRPr lang="en-US"/>
                        </a:p>
                      </a:txBody>
                      <a:tcPr>
                        <a:blipFill>
                          <a:blip r:embed="rId3"/>
                          <a:stretch>
                            <a:fillRect l="-234395" t="-173770" r="-224204" b="-134426"/>
                          </a:stretch>
                        </a:blipFill>
                      </a:tcPr>
                    </a:tc>
                    <a:tc>
                      <a:txBody>
                        <a:bodyPr/>
                        <a:lstStyle/>
                        <a:p>
                          <a:endParaRPr lang="en-US"/>
                        </a:p>
                      </a:txBody>
                      <a:tcPr>
                        <a:blipFill>
                          <a:blip r:embed="rId3"/>
                          <a:stretch>
                            <a:fillRect l="-300000" t="-173770" r="-101143" b="-134426"/>
                          </a:stretch>
                        </a:blipFill>
                      </a:tcPr>
                    </a:tc>
                    <a:tc>
                      <a:txBody>
                        <a:bodyPr/>
                        <a:lstStyle/>
                        <a:p>
                          <a:r>
                            <a:rPr lang="en-US" sz="2200" dirty="0">
                              <a:latin typeface="PT Serif" panose="020A0603040505020204" pitchFamily="18" charset="77"/>
                            </a:rPr>
                            <a:t>Constant</a:t>
                          </a:r>
                        </a:p>
                      </a:txBody>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endParaRPr lang="en-US"/>
                        </a:p>
                      </a:txBody>
                      <a:tcPr>
                        <a:blipFill>
                          <a:blip r:embed="rId3"/>
                          <a:stretch>
                            <a:fillRect l="-234395" t="-439474" r="-224204" b="-115789"/>
                          </a:stretch>
                        </a:blipFill>
                      </a:tcPr>
                    </a:tc>
                    <a:tc>
                      <a:txBody>
                        <a:bodyPr/>
                        <a:lstStyle/>
                        <a:p>
                          <a:endParaRPr lang="en-US"/>
                        </a:p>
                      </a:txBody>
                      <a:tcPr>
                        <a:blipFill>
                          <a:blip r:embed="rId3"/>
                          <a:stretch>
                            <a:fillRect l="-300000" t="-439474" r="-101143" b="-115789"/>
                          </a:stretch>
                        </a:blipFill>
                      </a:tcPr>
                    </a:tc>
                    <a:tc>
                      <a:txBody>
                        <a:bodyPr/>
                        <a:lstStyle/>
                        <a:p>
                          <a:endParaRPr lang="en-US"/>
                        </a:p>
                      </a:txBody>
                      <a:tcPr>
                        <a:blipFill>
                          <a:blip r:embed="rId3"/>
                          <a:stretch>
                            <a:fillRect l="-400000" t="-439474" r="-1143" b="-115789"/>
                          </a:stretch>
                        </a:blipFill>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endParaRPr lang="en-US"/>
                        </a:p>
                      </a:txBody>
                      <a:tcPr>
                        <a:blipFill>
                          <a:blip r:embed="rId3"/>
                          <a:stretch>
                            <a:fillRect l="-234395" t="-539474" r="-224204" b="-15789"/>
                          </a:stretch>
                        </a:blipFill>
                      </a:tcPr>
                    </a:tc>
                    <a:tc>
                      <a:txBody>
                        <a:bodyPr/>
                        <a:lstStyle/>
                        <a:p>
                          <a:endParaRPr lang="en-US"/>
                        </a:p>
                      </a:txBody>
                      <a:tcPr>
                        <a:blipFill>
                          <a:blip r:embed="rId3"/>
                          <a:stretch>
                            <a:fillRect l="-300000" t="-539474" r="-101143" b="-15789"/>
                          </a:stretch>
                        </a:blipFill>
                      </a:tcPr>
                    </a:tc>
                    <a:tc>
                      <a:txBody>
                        <a:bodyPr/>
                        <a:lstStyle/>
                        <a:p>
                          <a:endParaRPr lang="en-US"/>
                        </a:p>
                      </a:txBody>
                      <a:tcPr>
                        <a:blipFill>
                          <a:blip r:embed="rId3"/>
                          <a:stretch>
                            <a:fillRect l="-400000" t="-539474" r="-1143" b="-15789"/>
                          </a:stretch>
                        </a:blipFill>
                      </a:tcPr>
                    </a:tc>
                    <a:extLst>
                      <a:ext uri="{0D108BD9-81ED-4DB2-BD59-A6C34878D82A}">
                        <a16:rowId xmlns:a16="http://schemas.microsoft.com/office/drawing/2014/main" val="44160819"/>
                      </a:ext>
                    </a:extLst>
                  </a:tr>
                </a:tbl>
              </a:graphicData>
            </a:graphic>
          </p:graphicFrame>
        </mc:Fallback>
      </mc:AlternateContent>
    </p:spTree>
    <p:extLst>
      <p:ext uri="{BB962C8B-B14F-4D97-AF65-F5344CB8AC3E}">
        <p14:creationId xmlns:p14="http://schemas.microsoft.com/office/powerpoint/2010/main" val="18457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FB2E8-1AEC-5261-D460-0B014B54F9F5}"/>
              </a:ext>
            </a:extLst>
          </p:cNvPr>
          <p:cNvSpPr>
            <a:spLocks noGrp="1"/>
          </p:cNvSpPr>
          <p:nvPr>
            <p:ph idx="1"/>
          </p:nvPr>
        </p:nvSpPr>
        <p:spPr>
          <a:xfrm>
            <a:off x="430695" y="1181916"/>
            <a:ext cx="11642035" cy="5496203"/>
          </a:xfrm>
        </p:spPr>
        <p:txBody>
          <a:bodyPr/>
          <a:lstStyle/>
          <a:p>
            <a:r>
              <a:rPr lang="en-US" dirty="0">
                <a:latin typeface="PT Serif" panose="020A0603040505020204" pitchFamily="18" charset="77"/>
              </a:rPr>
              <a:t>Goal: Adapt Traitor tracing schemes to the threshold setting</a:t>
            </a:r>
            <a:endParaRPr lang="en-US" sz="2400" dirty="0">
              <a:latin typeface="PT Serif" panose="020A0603040505020204" pitchFamily="18" charset="77"/>
            </a:endParaRPr>
          </a:p>
          <a:p>
            <a:pPr lvl="1"/>
            <a:r>
              <a:rPr lang="en-US" dirty="0">
                <a:latin typeface="PT Serif" panose="020A0603040505020204" pitchFamily="18" charset="77"/>
              </a:rPr>
              <a:t>Our work: </a:t>
            </a:r>
            <a:r>
              <a:rPr lang="en-US" dirty="0" err="1">
                <a:latin typeface="PT Serif" panose="020A0603040505020204" pitchFamily="18" charset="77"/>
              </a:rPr>
              <a:t>Thresholdize</a:t>
            </a:r>
            <a:r>
              <a:rPr lang="en-US" dirty="0">
                <a:latin typeface="PT Serif" panose="020A0603040505020204" pitchFamily="18" charset="77"/>
              </a:rPr>
              <a:t> BN’08</a:t>
            </a:r>
            <a:endParaRPr lang="en-US" sz="2000" dirty="0">
              <a:latin typeface="PT Serif" panose="020A0603040505020204" pitchFamily="18" charset="77"/>
            </a:endParaRPr>
          </a:p>
          <a:p>
            <a:endParaRPr lang="en-US" sz="2400" dirty="0">
              <a:latin typeface="PT Serif" panose="020A0603040505020204" pitchFamily="18" charset="77"/>
            </a:endParaRPr>
          </a:p>
          <a:p>
            <a:endParaRPr lang="en-US" sz="2400" dirty="0">
              <a:latin typeface="PT Serif" panose="020A0603040505020204" pitchFamily="18" charset="77"/>
            </a:endParaRPr>
          </a:p>
          <a:p>
            <a:endParaRPr lang="en-US" sz="2000" dirty="0">
              <a:latin typeface="PT Serif" panose="020A0603040505020204" pitchFamily="18" charset="77"/>
            </a:endParaRPr>
          </a:p>
          <a:p>
            <a:endParaRPr lang="en-US" sz="2000" dirty="0">
              <a:latin typeface="PT Serif" panose="020A0603040505020204" pitchFamily="18" charset="77"/>
            </a:endParaRPr>
          </a:p>
          <a:p>
            <a:endParaRPr lang="en-US" sz="2000" dirty="0">
              <a:latin typeface="PT Serif" panose="020A0603040505020204" pitchFamily="18" charset="77"/>
            </a:endParaRPr>
          </a:p>
          <a:p>
            <a:endParaRPr lang="en-US" sz="2000" dirty="0">
              <a:latin typeface="PT Serif" panose="020A0603040505020204" pitchFamily="18" charset="77"/>
            </a:endParaRPr>
          </a:p>
          <a:p>
            <a:pPr marL="0" indent="0">
              <a:buNone/>
            </a:pPr>
            <a:endParaRPr lang="en-US" sz="2000" dirty="0">
              <a:latin typeface="PT Serif" panose="020A0603040505020204" pitchFamily="18" charset="77"/>
            </a:endParaRPr>
          </a:p>
          <a:p>
            <a:pPr marL="0" indent="0">
              <a:buNone/>
            </a:pPr>
            <a:endParaRPr lang="en-US" sz="2400" dirty="0">
              <a:latin typeface="PT Serif" panose="020A0603040505020204" pitchFamily="18" charset="77"/>
            </a:endParaRPr>
          </a:p>
          <a:p>
            <a:r>
              <a:rPr lang="en-US" dirty="0">
                <a:latin typeface="PT Serif" panose="020A0603040505020204" pitchFamily="18" charset="77"/>
              </a:rPr>
              <a:t>Open Problems: </a:t>
            </a:r>
            <a:r>
              <a:rPr lang="en-US" dirty="0" err="1">
                <a:latin typeface="PT Serif" panose="020A0603040505020204" pitchFamily="18" charset="77"/>
              </a:rPr>
              <a:t>Thresholdizing</a:t>
            </a:r>
            <a:r>
              <a:rPr lang="en-US" dirty="0">
                <a:latin typeface="PT Serif" panose="020A0603040505020204" pitchFamily="18" charset="77"/>
              </a:rPr>
              <a:t> other Traitor tracing schemes</a:t>
            </a:r>
          </a:p>
          <a:p>
            <a:pPr lvl="1"/>
            <a:r>
              <a:rPr lang="en-US" dirty="0">
                <a:latin typeface="PT Serif" panose="020A0603040505020204" pitchFamily="18" charset="77"/>
              </a:rPr>
              <a:t>Might require new ideas</a:t>
            </a:r>
          </a:p>
        </p:txBody>
      </p:sp>
      <p:sp>
        <p:nvSpPr>
          <p:cNvPr id="8" name="Title 1">
            <a:extLst>
              <a:ext uri="{FF2B5EF4-FFF2-40B4-BE49-F238E27FC236}">
                <a16:creationId xmlns:a16="http://schemas.microsoft.com/office/drawing/2014/main" id="{53A908FF-2AF1-919D-F93D-E013E69B0C93}"/>
              </a:ext>
            </a:extLst>
          </p:cNvPr>
          <p:cNvSpPr txBox="1">
            <a:spLocks/>
          </p:cNvSpPr>
          <p:nvPr/>
        </p:nvSpPr>
        <p:spPr>
          <a:xfrm>
            <a:off x="344557" y="1159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Traitor Tracing for Threshold-KEM</a:t>
            </a:r>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3A2220F6-5D13-957E-E01F-49745C8BF8EA}"/>
                  </a:ext>
                </a:extLst>
              </p:cNvPr>
              <p:cNvGraphicFramePr>
                <a:graphicFrameLocks noGrp="1"/>
              </p:cNvGraphicFramePr>
              <p:nvPr>
                <p:extLst>
                  <p:ext uri="{D42A27DB-BD31-4B8C-83A1-F6EECF244321}">
                    <p14:modId xmlns:p14="http://schemas.microsoft.com/office/powerpoint/2010/main" val="678208729"/>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481033">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3137712677"/>
                      </a:ext>
                    </a:extLst>
                  </a:tr>
                  <a:tr h="481033">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a:t>
                          </a:r>
                        </a:p>
                      </a:txBody>
                      <a:tcPr/>
                    </a:tc>
                    <a:tc>
                      <a:txBody>
                        <a:bodyPr/>
                        <a:lstStyle/>
                        <a:p>
                          <a:r>
                            <a:rPr lang="en-US" sz="2200" dirty="0">
                              <a:latin typeface="PT Serif" panose="020A0603040505020204" pitchFamily="18" charset="77"/>
                            </a:rPr>
                            <a:t>Pairings</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sup>
                                </m:sSup>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sup>
                                </m:sSup>
                              </m:oMath>
                            </m:oMathPara>
                          </a14:m>
                          <a:endParaRPr lang="en-US" sz="2200" dirty="0">
                            <a:latin typeface="PT Serif" panose="020A0603040505020204" pitchFamily="18" charset="77"/>
                          </a:endParaRPr>
                        </a:p>
                      </a:txBody>
                      <a:tcPr/>
                    </a:tc>
                    <a:tc>
                      <a:txBody>
                        <a:bodyPr/>
                        <a:lstStyle/>
                        <a:p>
                          <a:r>
                            <a:rPr lang="en-US" sz="2200" dirty="0">
                              <a:latin typeface="PT Serif" panose="020A0603040505020204" pitchFamily="18" charset="77"/>
                            </a:rPr>
                            <a:t>Constant</a:t>
                          </a:r>
                        </a:p>
                      </a:txBody>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44160819"/>
                      </a:ext>
                    </a:extLst>
                  </a:tr>
                </a:tbl>
              </a:graphicData>
            </a:graphic>
          </p:graphicFrame>
        </mc:Choice>
        <mc:Fallback>
          <p:graphicFrame>
            <p:nvGraphicFramePr>
              <p:cNvPr id="9" name="Table 8">
                <a:extLst>
                  <a:ext uri="{FF2B5EF4-FFF2-40B4-BE49-F238E27FC236}">
                    <a16:creationId xmlns:a16="http://schemas.microsoft.com/office/drawing/2014/main" id="{3A2220F6-5D13-957E-E01F-49745C8BF8EA}"/>
                  </a:ext>
                </a:extLst>
              </p:cNvPr>
              <p:cNvGraphicFramePr>
                <a:graphicFrameLocks noGrp="1"/>
              </p:cNvGraphicFramePr>
              <p:nvPr>
                <p:extLst>
                  <p:ext uri="{D42A27DB-BD31-4B8C-83A1-F6EECF244321}">
                    <p14:modId xmlns:p14="http://schemas.microsoft.com/office/powerpoint/2010/main" val="678208729"/>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822960">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endParaRPr lang="en-US"/>
                        </a:p>
                      </a:txBody>
                      <a:tcPr>
                        <a:blipFill>
                          <a:blip r:embed="rId3"/>
                          <a:stretch>
                            <a:fillRect l="-400000" t="-178947" r="-1143" b="-376316"/>
                          </a:stretch>
                        </a:blipFill>
                      </a:tcPr>
                    </a:tc>
                    <a:extLst>
                      <a:ext uri="{0D108BD9-81ED-4DB2-BD59-A6C34878D82A}">
                        <a16:rowId xmlns:a16="http://schemas.microsoft.com/office/drawing/2014/main" val="3137712677"/>
                      </a:ext>
                    </a:extLst>
                  </a:tr>
                  <a:tr h="762000">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a:t>
                          </a:r>
                        </a:p>
                      </a:txBody>
                      <a:tcPr/>
                    </a:tc>
                    <a:tc>
                      <a:txBody>
                        <a:bodyPr/>
                        <a:lstStyle/>
                        <a:p>
                          <a:r>
                            <a:rPr lang="en-US" sz="2200" dirty="0">
                              <a:latin typeface="PT Serif" panose="020A0603040505020204" pitchFamily="18" charset="77"/>
                            </a:rPr>
                            <a:t>Pairings</a:t>
                          </a:r>
                        </a:p>
                      </a:txBody>
                      <a:tcPr/>
                    </a:tc>
                    <a:tc>
                      <a:txBody>
                        <a:bodyPr/>
                        <a:lstStyle/>
                        <a:p>
                          <a:endParaRPr lang="en-US"/>
                        </a:p>
                      </a:txBody>
                      <a:tcPr>
                        <a:blipFill>
                          <a:blip r:embed="rId3"/>
                          <a:stretch>
                            <a:fillRect l="-234395" t="-173770" r="-224204" b="-134426"/>
                          </a:stretch>
                        </a:blipFill>
                      </a:tcPr>
                    </a:tc>
                    <a:tc>
                      <a:txBody>
                        <a:bodyPr/>
                        <a:lstStyle/>
                        <a:p>
                          <a:endParaRPr lang="en-US"/>
                        </a:p>
                      </a:txBody>
                      <a:tcPr>
                        <a:blipFill>
                          <a:blip r:embed="rId3"/>
                          <a:stretch>
                            <a:fillRect l="-300000" t="-173770" r="-101143" b="-134426"/>
                          </a:stretch>
                        </a:blipFill>
                      </a:tcPr>
                    </a:tc>
                    <a:tc>
                      <a:txBody>
                        <a:bodyPr/>
                        <a:lstStyle/>
                        <a:p>
                          <a:r>
                            <a:rPr lang="en-US" sz="2200" dirty="0">
                              <a:latin typeface="PT Serif" panose="020A0603040505020204" pitchFamily="18" charset="77"/>
                            </a:rPr>
                            <a:t>Constant</a:t>
                          </a:r>
                        </a:p>
                      </a:txBody>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endParaRPr lang="en-US"/>
                        </a:p>
                      </a:txBody>
                      <a:tcPr>
                        <a:blipFill>
                          <a:blip r:embed="rId3"/>
                          <a:stretch>
                            <a:fillRect l="-234395" t="-439474" r="-224204" b="-115789"/>
                          </a:stretch>
                        </a:blipFill>
                      </a:tcPr>
                    </a:tc>
                    <a:tc>
                      <a:txBody>
                        <a:bodyPr/>
                        <a:lstStyle/>
                        <a:p>
                          <a:endParaRPr lang="en-US"/>
                        </a:p>
                      </a:txBody>
                      <a:tcPr>
                        <a:blipFill>
                          <a:blip r:embed="rId3"/>
                          <a:stretch>
                            <a:fillRect l="-300000" t="-439474" r="-101143" b="-115789"/>
                          </a:stretch>
                        </a:blipFill>
                      </a:tcPr>
                    </a:tc>
                    <a:tc>
                      <a:txBody>
                        <a:bodyPr/>
                        <a:lstStyle/>
                        <a:p>
                          <a:endParaRPr lang="en-US"/>
                        </a:p>
                      </a:txBody>
                      <a:tcPr>
                        <a:blipFill>
                          <a:blip r:embed="rId3"/>
                          <a:stretch>
                            <a:fillRect l="-400000" t="-439474" r="-1143" b="-115789"/>
                          </a:stretch>
                        </a:blipFill>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endParaRPr lang="en-US"/>
                        </a:p>
                      </a:txBody>
                      <a:tcPr>
                        <a:blipFill>
                          <a:blip r:embed="rId3"/>
                          <a:stretch>
                            <a:fillRect l="-234395" t="-539474" r="-224204" b="-15789"/>
                          </a:stretch>
                        </a:blipFill>
                      </a:tcPr>
                    </a:tc>
                    <a:tc>
                      <a:txBody>
                        <a:bodyPr/>
                        <a:lstStyle/>
                        <a:p>
                          <a:endParaRPr lang="en-US"/>
                        </a:p>
                      </a:txBody>
                      <a:tcPr>
                        <a:blipFill>
                          <a:blip r:embed="rId3"/>
                          <a:stretch>
                            <a:fillRect l="-300000" t="-539474" r="-101143" b="-15789"/>
                          </a:stretch>
                        </a:blipFill>
                      </a:tcPr>
                    </a:tc>
                    <a:tc>
                      <a:txBody>
                        <a:bodyPr/>
                        <a:lstStyle/>
                        <a:p>
                          <a:endParaRPr lang="en-US"/>
                        </a:p>
                      </a:txBody>
                      <a:tcPr>
                        <a:blipFill>
                          <a:blip r:embed="rId3"/>
                          <a:stretch>
                            <a:fillRect l="-400000" t="-539474" r="-1143" b="-15789"/>
                          </a:stretch>
                        </a:blipFill>
                      </a:tcPr>
                    </a:tc>
                    <a:extLst>
                      <a:ext uri="{0D108BD9-81ED-4DB2-BD59-A6C34878D82A}">
                        <a16:rowId xmlns:a16="http://schemas.microsoft.com/office/drawing/2014/main" val="44160819"/>
                      </a:ext>
                    </a:extLst>
                  </a:tr>
                </a:tbl>
              </a:graphicData>
            </a:graphic>
          </p:graphicFrame>
        </mc:Fallback>
      </mc:AlternateContent>
      <p:sp>
        <p:nvSpPr>
          <p:cNvPr id="5" name="Round Diagonal Corner Rectangle 4">
            <a:extLst>
              <a:ext uri="{FF2B5EF4-FFF2-40B4-BE49-F238E27FC236}">
                <a16:creationId xmlns:a16="http://schemas.microsoft.com/office/drawing/2014/main" id="{CA1F6464-6EA1-C93E-28D9-11E175290A63}"/>
              </a:ext>
            </a:extLst>
          </p:cNvPr>
          <p:cNvSpPr/>
          <p:nvPr/>
        </p:nvSpPr>
        <p:spPr>
          <a:xfrm>
            <a:off x="430695" y="3002112"/>
            <a:ext cx="11330610" cy="646849"/>
          </a:xfrm>
          <a:prstGeom prst="round2DiagRect">
            <a:avLst/>
          </a:prstGeom>
          <a:solidFill>
            <a:schemeClr val="accent6">
              <a:lumMod val="60000"/>
              <a:lumOff val="40000"/>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4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491E2BDE-3943-9B70-3524-49DDAFE771F5}"/>
              </a:ext>
            </a:extLst>
          </p:cNvPr>
          <p:cNvPicPr>
            <a:picLocks noChangeAspect="1"/>
          </p:cNvPicPr>
          <p:nvPr/>
        </p:nvPicPr>
        <p:blipFill>
          <a:blip r:embed="rId3"/>
          <a:stretch>
            <a:fillRect/>
          </a:stretch>
        </p:blipFill>
        <p:spPr>
          <a:xfrm>
            <a:off x="6781130" y="1259428"/>
            <a:ext cx="834050" cy="1176937"/>
          </a:xfrm>
          <a:prstGeom prst="rect">
            <a:avLst/>
          </a:prstGeom>
        </p:spPr>
      </p:pic>
      <p:pic>
        <p:nvPicPr>
          <p:cNvPr id="5" name="Google Shape;74;p15">
            <a:extLst>
              <a:ext uri="{FF2B5EF4-FFF2-40B4-BE49-F238E27FC236}">
                <a16:creationId xmlns:a16="http://schemas.microsoft.com/office/drawing/2014/main" id="{CBEA49D2-C2F8-71A1-486B-916742B5352B}"/>
              </a:ext>
            </a:extLst>
          </p:cNvPr>
          <p:cNvPicPr preferRelativeResize="0"/>
          <p:nvPr/>
        </p:nvPicPr>
        <p:blipFill>
          <a:blip r:embed="rId4">
            <a:alphaModFix/>
          </a:blip>
          <a:stretch>
            <a:fillRect/>
          </a:stretch>
        </p:blipFill>
        <p:spPr>
          <a:xfrm>
            <a:off x="2865106" y="1279490"/>
            <a:ext cx="834050" cy="1152898"/>
          </a:xfrm>
          <a:prstGeom prst="rect">
            <a:avLst/>
          </a:prstGeom>
          <a:noFill/>
          <a:ln>
            <a:noFill/>
          </a:ln>
        </p:spPr>
      </p:pic>
      <mc:AlternateContent xmlns:mc="http://schemas.openxmlformats.org/markup-compatibility/2006" xmlns:a14="http://schemas.microsoft.com/office/drawing/2010/main">
        <mc:Choice Requires="a14">
          <p:sp>
            <p:nvSpPr>
              <p:cNvPr id="6" name="Google Shape;75;p15">
                <a:extLst>
                  <a:ext uri="{FF2B5EF4-FFF2-40B4-BE49-F238E27FC236}">
                    <a16:creationId xmlns:a16="http://schemas.microsoft.com/office/drawing/2014/main" id="{1B830254-F8BA-1D7F-9EFA-79A3177ED44B}"/>
                  </a:ext>
                </a:extLst>
              </p:cNvPr>
              <p:cNvSpPr txBox="1"/>
              <p:nvPr/>
            </p:nvSpPr>
            <p:spPr>
              <a:xfrm>
                <a:off x="2946227" y="2270105"/>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baseline="-25000" dirty="0"/>
              </a:p>
            </p:txBody>
          </p:sp>
        </mc:Choice>
        <mc:Fallback xmlns="">
          <p:sp>
            <p:nvSpPr>
              <p:cNvPr id="6" name="Google Shape;75;p15">
                <a:extLst>
                  <a:ext uri="{FF2B5EF4-FFF2-40B4-BE49-F238E27FC236}">
                    <a16:creationId xmlns:a16="http://schemas.microsoft.com/office/drawing/2014/main" id="{1B830254-F8BA-1D7F-9EFA-79A3177ED44B}"/>
                  </a:ext>
                </a:extLst>
              </p:cNvPr>
              <p:cNvSpPr txBox="1">
                <a:spLocks noRot="1" noChangeAspect="1" noMove="1" noResize="1" noEditPoints="1" noAdjustHandles="1" noChangeArrowheads="1" noChangeShapeType="1" noTextEdit="1"/>
              </p:cNvSpPr>
              <p:nvPr/>
            </p:nvSpPr>
            <p:spPr>
              <a:xfrm>
                <a:off x="2946227" y="2270105"/>
                <a:ext cx="656512" cy="492412"/>
              </a:xfrm>
              <a:prstGeom prst="rect">
                <a:avLst/>
              </a:prstGeom>
              <a:blipFill>
                <a:blip r:embed="rId5"/>
                <a:stretch>
                  <a:fillRect/>
                </a:stretch>
              </a:blipFill>
              <a:ln>
                <a:noFill/>
              </a:ln>
            </p:spPr>
            <p:txBody>
              <a:bodyPr/>
              <a:lstStyle/>
              <a:p>
                <a:r>
                  <a:rPr lang="en-US">
                    <a:noFill/>
                  </a:rPr>
                  <a:t> </a:t>
                </a:r>
              </a:p>
            </p:txBody>
          </p:sp>
        </mc:Fallback>
      </mc:AlternateContent>
      <p:pic>
        <p:nvPicPr>
          <p:cNvPr id="7" name="Google Shape;77;p15">
            <a:extLst>
              <a:ext uri="{FF2B5EF4-FFF2-40B4-BE49-F238E27FC236}">
                <a16:creationId xmlns:a16="http://schemas.microsoft.com/office/drawing/2014/main" id="{5B3831D0-37CA-1F2A-420E-A8235A253F1E}"/>
              </a:ext>
            </a:extLst>
          </p:cNvPr>
          <p:cNvPicPr preferRelativeResize="0"/>
          <p:nvPr/>
        </p:nvPicPr>
        <p:blipFill>
          <a:blip r:embed="rId6">
            <a:alphaModFix/>
          </a:blip>
          <a:stretch>
            <a:fillRect/>
          </a:stretch>
        </p:blipFill>
        <p:spPr>
          <a:xfrm>
            <a:off x="4823118" y="1336671"/>
            <a:ext cx="834050" cy="1095717"/>
          </a:xfrm>
          <a:prstGeom prst="rect">
            <a:avLst/>
          </a:prstGeom>
          <a:noFill/>
          <a:ln>
            <a:noFill/>
          </a:ln>
        </p:spPr>
      </p:pic>
      <mc:AlternateContent xmlns:mc="http://schemas.openxmlformats.org/markup-compatibility/2006" xmlns:a14="http://schemas.microsoft.com/office/drawing/2010/main">
        <mc:Choice Requires="a14">
          <p:sp>
            <p:nvSpPr>
              <p:cNvPr id="8" name="Google Shape;85;p15">
                <a:extLst>
                  <a:ext uri="{FF2B5EF4-FFF2-40B4-BE49-F238E27FC236}">
                    <a16:creationId xmlns:a16="http://schemas.microsoft.com/office/drawing/2014/main" id="{C43F3BCA-B767-AA34-0E5C-AE308CDC8061}"/>
                  </a:ext>
                </a:extLst>
              </p:cNvPr>
              <p:cNvSpPr txBox="1"/>
              <p:nvPr/>
            </p:nvSpPr>
            <p:spPr>
              <a:xfrm>
                <a:off x="4975389" y="2261438"/>
                <a:ext cx="71960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baseline="-25000" dirty="0"/>
              </a:p>
            </p:txBody>
          </p:sp>
        </mc:Choice>
        <mc:Fallback xmlns="">
          <p:sp>
            <p:nvSpPr>
              <p:cNvPr id="8" name="Google Shape;85;p15">
                <a:extLst>
                  <a:ext uri="{FF2B5EF4-FFF2-40B4-BE49-F238E27FC236}">
                    <a16:creationId xmlns:a16="http://schemas.microsoft.com/office/drawing/2014/main" id="{C43F3BCA-B767-AA34-0E5C-AE308CDC8061}"/>
                  </a:ext>
                </a:extLst>
              </p:cNvPr>
              <p:cNvSpPr txBox="1">
                <a:spLocks noRot="1" noChangeAspect="1" noMove="1" noResize="1" noEditPoints="1" noAdjustHandles="1" noChangeArrowheads="1" noChangeShapeType="1" noTextEdit="1"/>
              </p:cNvSpPr>
              <p:nvPr/>
            </p:nvSpPr>
            <p:spPr>
              <a:xfrm>
                <a:off x="4975389" y="2261438"/>
                <a:ext cx="719601" cy="49241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86;p15">
                <a:extLst>
                  <a:ext uri="{FF2B5EF4-FFF2-40B4-BE49-F238E27FC236}">
                    <a16:creationId xmlns:a16="http://schemas.microsoft.com/office/drawing/2014/main" id="{D01EA0A4-9815-D633-2A14-E12C30BCAB59}"/>
                  </a:ext>
                </a:extLst>
              </p:cNvPr>
              <p:cNvSpPr txBox="1"/>
              <p:nvPr/>
            </p:nvSpPr>
            <p:spPr>
              <a:xfrm>
                <a:off x="6770451" y="2243519"/>
                <a:ext cx="834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baseline="-25000" dirty="0"/>
              </a:p>
            </p:txBody>
          </p:sp>
        </mc:Choice>
        <mc:Fallback xmlns="">
          <p:sp>
            <p:nvSpPr>
              <p:cNvPr id="9" name="Google Shape;86;p15">
                <a:extLst>
                  <a:ext uri="{FF2B5EF4-FFF2-40B4-BE49-F238E27FC236}">
                    <a16:creationId xmlns:a16="http://schemas.microsoft.com/office/drawing/2014/main" id="{D01EA0A4-9815-D633-2A14-E12C30BCAB59}"/>
                  </a:ext>
                </a:extLst>
              </p:cNvPr>
              <p:cNvSpPr txBox="1">
                <a:spLocks noRot="1" noChangeAspect="1" noMove="1" noResize="1" noEditPoints="1" noAdjustHandles="1" noChangeArrowheads="1" noChangeShapeType="1" noTextEdit="1"/>
              </p:cNvSpPr>
              <p:nvPr/>
            </p:nvSpPr>
            <p:spPr>
              <a:xfrm>
                <a:off x="6770451" y="2243519"/>
                <a:ext cx="834050" cy="492412"/>
              </a:xfrm>
              <a:prstGeom prst="rect">
                <a:avLst/>
              </a:prstGeom>
              <a:blipFill>
                <a:blip r:embed="rId8"/>
                <a:stretch>
                  <a:fillRect/>
                </a:stretch>
              </a:blipFill>
              <a:ln>
                <a:no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CFDA3D09-2DFA-BCBF-78A3-035755B9DE97}"/>
              </a:ext>
            </a:extLst>
          </p:cNvPr>
          <p:cNvCxnSpPr>
            <a:cxnSpLocks/>
          </p:cNvCxnSpPr>
          <p:nvPr/>
        </p:nvCxnSpPr>
        <p:spPr>
          <a:xfrm>
            <a:off x="2222740" y="2516311"/>
            <a:ext cx="425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410F5D-FC8D-04E5-9BDD-B736C43EE80B}"/>
                  </a:ext>
                </a:extLst>
              </p:cNvPr>
              <p:cNvSpPr txBox="1"/>
              <p:nvPr/>
            </p:nvSpPr>
            <p:spPr>
              <a:xfrm>
                <a:off x="433489" y="2285478"/>
                <a:ext cx="1977682" cy="461665"/>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KeyGen(</a:t>
                </a:r>
                <a14:m>
                  <m:oMath xmlns:m="http://schemas.openxmlformats.org/officeDocument/2006/math">
                    <m:r>
                      <a:rPr lang="en-US" sz="2300" b="0" i="1" smtClean="0">
                        <a:solidFill>
                          <a:schemeClr val="accent1">
                            <a:lumMod val="50000"/>
                          </a:schemeClr>
                        </a:solidFill>
                        <a:latin typeface="Cambria Math" panose="02040503050406030204" pitchFamily="18" charset="0"/>
                      </a:rPr>
                      <m:t>𝑛</m:t>
                    </m:r>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𝑡</m:t>
                    </m:r>
                  </m:oMath>
                </a14:m>
                <a:r>
                  <a:rPr lang="en-US" sz="2300" dirty="0">
                    <a:solidFill>
                      <a:schemeClr val="accent1">
                        <a:lumMod val="50000"/>
                      </a:schemeClr>
                    </a:solidFill>
                    <a:latin typeface="PT Serif" panose="020A0603040505020204" pitchFamily="18" charset="77"/>
                  </a:rPr>
                  <a:t>)</a:t>
                </a:r>
              </a:p>
            </p:txBody>
          </p:sp>
        </mc:Choice>
        <mc:Fallback xmlns="">
          <p:sp>
            <p:nvSpPr>
              <p:cNvPr id="11" name="TextBox 10">
                <a:extLst>
                  <a:ext uri="{FF2B5EF4-FFF2-40B4-BE49-F238E27FC236}">
                    <a16:creationId xmlns:a16="http://schemas.microsoft.com/office/drawing/2014/main" id="{9F410F5D-FC8D-04E5-9BDD-B736C43EE80B}"/>
                  </a:ext>
                </a:extLst>
              </p:cNvPr>
              <p:cNvSpPr txBox="1">
                <a:spLocks noRot="1" noChangeAspect="1" noMove="1" noResize="1" noEditPoints="1" noAdjustHandles="1" noChangeArrowheads="1" noChangeShapeType="1" noTextEdit="1"/>
              </p:cNvSpPr>
              <p:nvPr/>
            </p:nvSpPr>
            <p:spPr>
              <a:xfrm>
                <a:off x="433489" y="2285478"/>
                <a:ext cx="1977682" cy="461665"/>
              </a:xfrm>
              <a:prstGeom prst="rect">
                <a:avLst/>
              </a:prstGeom>
              <a:blipFill>
                <a:blip r:embed="rId9"/>
                <a:stretch>
                  <a:fillRect l="-5096" t="-10811" b="-243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86;p15">
                <a:extLst>
                  <a:ext uri="{FF2B5EF4-FFF2-40B4-BE49-F238E27FC236}">
                    <a16:creationId xmlns:a16="http://schemas.microsoft.com/office/drawing/2014/main" id="{1CAD6F06-2C31-C9A5-A348-34733E6AB38E}"/>
                  </a:ext>
                </a:extLst>
              </p:cNvPr>
              <p:cNvSpPr txBox="1"/>
              <p:nvPr/>
            </p:nvSpPr>
            <p:spPr>
              <a:xfrm>
                <a:off x="7899149" y="1965669"/>
                <a:ext cx="1602276" cy="8843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0" dirty="0">
                    <a:latin typeface="PT Serif" panose="020A0603040505020204" pitchFamily="18" charset="77"/>
                  </a:rPr>
                  <a:t>Public Key</a:t>
                </a: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𝑝𝑘</m:t>
                      </m:r>
                    </m:oMath>
                  </m:oMathPara>
                </a14:m>
                <a:endParaRPr sz="2300" baseline="-25000" dirty="0"/>
              </a:p>
            </p:txBody>
          </p:sp>
        </mc:Choice>
        <mc:Fallback xmlns="">
          <p:sp>
            <p:nvSpPr>
              <p:cNvPr id="12" name="Google Shape;86;p15">
                <a:extLst>
                  <a:ext uri="{FF2B5EF4-FFF2-40B4-BE49-F238E27FC236}">
                    <a16:creationId xmlns:a16="http://schemas.microsoft.com/office/drawing/2014/main" id="{1CAD6F06-2C31-C9A5-A348-34733E6AB38E}"/>
                  </a:ext>
                </a:extLst>
              </p:cNvPr>
              <p:cNvSpPr txBox="1">
                <a:spLocks noRot="1" noChangeAspect="1" noMove="1" noResize="1" noEditPoints="1" noAdjustHandles="1" noChangeArrowheads="1" noChangeShapeType="1" noTextEdit="1"/>
              </p:cNvSpPr>
              <p:nvPr/>
            </p:nvSpPr>
            <p:spPr>
              <a:xfrm>
                <a:off x="7899149" y="1965669"/>
                <a:ext cx="1602276" cy="884379"/>
              </a:xfrm>
              <a:prstGeom prst="rect">
                <a:avLst/>
              </a:prstGeom>
              <a:blipFill>
                <a:blip r:embed="rId10"/>
                <a:stretch>
                  <a:fillRect l="-6299" r="-1575" b="-2817"/>
                </a:stretch>
              </a:blipFill>
              <a:ln>
                <a:noFill/>
              </a:ln>
            </p:spPr>
            <p:txBody>
              <a:bodyPr/>
              <a:lstStyle/>
              <a:p>
                <a:r>
                  <a:rPr lang="en-US">
                    <a:noFill/>
                  </a:rPr>
                  <a:t> </a:t>
                </a:r>
              </a:p>
            </p:txBody>
          </p:sp>
        </mc:Fallback>
      </mc:AlternateContent>
      <p:sp>
        <p:nvSpPr>
          <p:cNvPr id="15" name="Google Shape;72;p15">
            <a:extLst>
              <a:ext uri="{FF2B5EF4-FFF2-40B4-BE49-F238E27FC236}">
                <a16:creationId xmlns:a16="http://schemas.microsoft.com/office/drawing/2014/main" id="{6E7C9A86-FB9B-30CC-936A-F2AE3EA4512B}"/>
              </a:ext>
            </a:extLst>
          </p:cNvPr>
          <p:cNvSpPr txBox="1">
            <a:spLocks noGrp="1"/>
          </p:cNvSpPr>
          <p:nvPr>
            <p:ph type="title"/>
          </p:nvPr>
        </p:nvSpPr>
        <p:spPr>
          <a:xfrm>
            <a:off x="148621" y="152498"/>
            <a:ext cx="953884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latin typeface="PT Serif" panose="020A0603040505020204" pitchFamily="18" charset="77"/>
              </a:rPr>
              <a:t>t</a:t>
            </a:r>
            <a:r>
              <a:rPr lang="en" sz="4000" dirty="0">
                <a:latin typeface="PT Serif" panose="020A0603040505020204" pitchFamily="18" charset="77"/>
              </a:rPr>
              <a:t>-out-of-n Threshold Decryption</a:t>
            </a:r>
            <a:endParaRPr sz="4000"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16" name="Google Shape;86;p15">
                <a:extLst>
                  <a:ext uri="{FF2B5EF4-FFF2-40B4-BE49-F238E27FC236}">
                    <a16:creationId xmlns:a16="http://schemas.microsoft.com/office/drawing/2014/main" id="{679D8B5D-78B3-D0DC-A3E4-D9922679025E}"/>
                  </a:ext>
                </a:extLst>
              </p:cNvPr>
              <p:cNvSpPr txBox="1"/>
              <p:nvPr/>
            </p:nvSpPr>
            <p:spPr>
              <a:xfrm>
                <a:off x="9765324" y="1969445"/>
                <a:ext cx="2168525" cy="8843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0" dirty="0">
                    <a:latin typeface="PT Serif" panose="020A0603040505020204" pitchFamily="18" charset="77"/>
                  </a:rPr>
                  <a:t>Combiner Key</a:t>
                </a: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𝑝𝑘𝑐</m:t>
                      </m:r>
                    </m:oMath>
                  </m:oMathPara>
                </a14:m>
                <a:endParaRPr sz="2300" baseline="-25000" dirty="0"/>
              </a:p>
            </p:txBody>
          </p:sp>
        </mc:Choice>
        <mc:Fallback xmlns="">
          <p:sp>
            <p:nvSpPr>
              <p:cNvPr id="16" name="Google Shape;86;p15">
                <a:extLst>
                  <a:ext uri="{FF2B5EF4-FFF2-40B4-BE49-F238E27FC236}">
                    <a16:creationId xmlns:a16="http://schemas.microsoft.com/office/drawing/2014/main" id="{679D8B5D-78B3-D0DC-A3E4-D9922679025E}"/>
                  </a:ext>
                </a:extLst>
              </p:cNvPr>
              <p:cNvSpPr txBox="1">
                <a:spLocks noRot="1" noChangeAspect="1" noMove="1" noResize="1" noEditPoints="1" noAdjustHandles="1" noChangeArrowheads="1" noChangeShapeType="1" noTextEdit="1"/>
              </p:cNvSpPr>
              <p:nvPr/>
            </p:nvSpPr>
            <p:spPr>
              <a:xfrm>
                <a:off x="9765324" y="1969445"/>
                <a:ext cx="2168525" cy="884379"/>
              </a:xfrm>
              <a:prstGeom prst="rect">
                <a:avLst/>
              </a:prstGeom>
              <a:blipFill>
                <a:blip r:embed="rId11"/>
                <a:stretch>
                  <a:fillRect l="-4070" b="-4286"/>
                </a:stretch>
              </a:blipFill>
              <a:ln>
                <a:no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CB5BFADC-FC22-0A30-4012-97297ABEDDBD}"/>
              </a:ext>
            </a:extLst>
          </p:cNvPr>
          <p:cNvCxnSpPr>
            <a:cxnSpLocks/>
          </p:cNvCxnSpPr>
          <p:nvPr/>
        </p:nvCxnSpPr>
        <p:spPr>
          <a:xfrm>
            <a:off x="2224198" y="3198168"/>
            <a:ext cx="425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D052431-BA23-29FC-4FCD-7BC68D6CDAC8}"/>
                  </a:ext>
                </a:extLst>
              </p:cNvPr>
              <p:cNvSpPr txBox="1"/>
              <p:nvPr/>
            </p:nvSpPr>
            <p:spPr>
              <a:xfrm>
                <a:off x="434947" y="2967335"/>
                <a:ext cx="1977682" cy="446276"/>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Enc(</a:t>
                </a:r>
                <a14:m>
                  <m:oMath xmlns:m="http://schemas.openxmlformats.org/officeDocument/2006/math">
                    <m:r>
                      <a:rPr lang="en-US" sz="2300" b="0" i="1" smtClean="0">
                        <a:solidFill>
                          <a:schemeClr val="accent1">
                            <a:lumMod val="50000"/>
                          </a:schemeClr>
                        </a:solidFill>
                        <a:latin typeface="Cambria Math" panose="02040503050406030204" pitchFamily="18" charset="0"/>
                      </a:rPr>
                      <m:t>𝑝𝑘</m:t>
                    </m:r>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𝑚</m:t>
                    </m:r>
                  </m:oMath>
                </a14:m>
                <a:r>
                  <a:rPr lang="en-US" sz="2300" dirty="0">
                    <a:solidFill>
                      <a:schemeClr val="accent1">
                        <a:lumMod val="50000"/>
                      </a:schemeClr>
                    </a:solidFill>
                    <a:latin typeface="PT Serif" panose="020A0603040505020204" pitchFamily="18" charset="77"/>
                  </a:rPr>
                  <a:t>)</a:t>
                </a:r>
              </a:p>
            </p:txBody>
          </p:sp>
        </mc:Choice>
        <mc:Fallback xmlns="">
          <p:sp>
            <p:nvSpPr>
              <p:cNvPr id="18" name="TextBox 17">
                <a:extLst>
                  <a:ext uri="{FF2B5EF4-FFF2-40B4-BE49-F238E27FC236}">
                    <a16:creationId xmlns:a16="http://schemas.microsoft.com/office/drawing/2014/main" id="{9D052431-BA23-29FC-4FCD-7BC68D6CDAC8}"/>
                  </a:ext>
                </a:extLst>
              </p:cNvPr>
              <p:cNvSpPr txBox="1">
                <a:spLocks noRot="1" noChangeAspect="1" noMove="1" noResize="1" noEditPoints="1" noAdjustHandles="1" noChangeArrowheads="1" noChangeShapeType="1" noTextEdit="1"/>
              </p:cNvSpPr>
              <p:nvPr/>
            </p:nvSpPr>
            <p:spPr>
              <a:xfrm>
                <a:off x="434947" y="2967335"/>
                <a:ext cx="1977682" cy="446276"/>
              </a:xfrm>
              <a:prstGeom prst="rect">
                <a:avLst/>
              </a:prstGeom>
              <a:blipFill>
                <a:blip r:embed="rId12"/>
                <a:stretch>
                  <a:fillRect l="-4459" t="-11111" b="-305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86;p15">
                <a:extLst>
                  <a:ext uri="{FF2B5EF4-FFF2-40B4-BE49-F238E27FC236}">
                    <a16:creationId xmlns:a16="http://schemas.microsoft.com/office/drawing/2014/main" id="{9D05DC70-2D88-0205-429C-5DCC2FF61554}"/>
                  </a:ext>
                </a:extLst>
              </p:cNvPr>
              <p:cNvSpPr txBox="1"/>
              <p:nvPr/>
            </p:nvSpPr>
            <p:spPr>
              <a:xfrm>
                <a:off x="4250925" y="2968516"/>
                <a:ext cx="2168526"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0" dirty="0">
                    <a:latin typeface="PT Serif" panose="020A0603040505020204" pitchFamily="18" charset="77"/>
                  </a:rPr>
                  <a:t>Cipher text </a:t>
                </a:r>
                <a14:m>
                  <m:oMath xmlns:m="http://schemas.openxmlformats.org/officeDocument/2006/math">
                    <m:r>
                      <a:rPr lang="en-US" sz="2400" b="0" i="1" smtClean="0">
                        <a:latin typeface="Cambria Math" panose="02040503050406030204" pitchFamily="18" charset="0"/>
                      </a:rPr>
                      <m:t>𝑐𝑡</m:t>
                    </m:r>
                  </m:oMath>
                </a14:m>
                <a:endParaRPr sz="2400" baseline="-25000" dirty="0"/>
              </a:p>
            </p:txBody>
          </p:sp>
        </mc:Choice>
        <mc:Fallback xmlns="">
          <p:sp>
            <p:nvSpPr>
              <p:cNvPr id="19" name="Google Shape;86;p15">
                <a:extLst>
                  <a:ext uri="{FF2B5EF4-FFF2-40B4-BE49-F238E27FC236}">
                    <a16:creationId xmlns:a16="http://schemas.microsoft.com/office/drawing/2014/main" id="{9D05DC70-2D88-0205-429C-5DCC2FF61554}"/>
                  </a:ext>
                </a:extLst>
              </p:cNvPr>
              <p:cNvSpPr txBox="1">
                <a:spLocks noRot="1" noChangeAspect="1" noMove="1" noResize="1" noEditPoints="1" noAdjustHandles="1" noChangeArrowheads="1" noChangeShapeType="1" noTextEdit="1"/>
              </p:cNvSpPr>
              <p:nvPr/>
            </p:nvSpPr>
            <p:spPr>
              <a:xfrm>
                <a:off x="4250925" y="2968516"/>
                <a:ext cx="2168526" cy="553968"/>
              </a:xfrm>
              <a:prstGeom prst="rect">
                <a:avLst/>
              </a:prstGeom>
              <a:blipFill>
                <a:blip r:embed="rId13"/>
                <a:stretch>
                  <a:fillRect l="-4070" b="-15556"/>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C01FB9E-4F2D-0641-863D-6361284C0BE2}"/>
              </a:ext>
            </a:extLst>
          </p:cNvPr>
          <p:cNvCxnSpPr>
            <a:cxnSpLocks/>
          </p:cNvCxnSpPr>
          <p:nvPr/>
        </p:nvCxnSpPr>
        <p:spPr>
          <a:xfrm flipH="1">
            <a:off x="3463962" y="3531778"/>
            <a:ext cx="1359156" cy="5637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C74BC692-2085-2093-D8DA-3A5D12D5C66B}"/>
              </a:ext>
            </a:extLst>
          </p:cNvPr>
          <p:cNvCxnSpPr>
            <a:cxnSpLocks/>
          </p:cNvCxnSpPr>
          <p:nvPr/>
        </p:nvCxnSpPr>
        <p:spPr>
          <a:xfrm>
            <a:off x="5694990" y="3531778"/>
            <a:ext cx="1503165" cy="440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1D2125F-71A5-ADCD-F235-FD572AE1FC1E}"/>
                  </a:ext>
                </a:extLst>
              </p:cNvPr>
              <p:cNvSpPr txBox="1"/>
              <p:nvPr/>
            </p:nvSpPr>
            <p:spPr>
              <a:xfrm>
                <a:off x="2042963" y="4218001"/>
                <a:ext cx="2478335" cy="461665"/>
              </a:xfrm>
              <a:prstGeom prst="rect">
                <a:avLst/>
              </a:prstGeom>
              <a:noFill/>
              <a:ln>
                <a:noFill/>
              </a:ln>
            </p:spPr>
            <p:txBody>
              <a:bodyPr wrap="square" rtlCol="0">
                <a:spAutoFit/>
              </a:bodyPr>
              <a:lstStyle/>
              <a:p>
                <a14:m>
                  <m:oMath xmlns:m="http://schemas.openxmlformats.org/officeDocument/2006/math">
                    <m:sSub>
                      <m:sSubPr>
                        <m:ctrlPr>
                          <a:rPr lang="en-US" sz="2300" b="0" i="1" smtClean="0">
                            <a:solidFill>
                              <a:schemeClr val="accent1">
                                <a:lumMod val="50000"/>
                              </a:schemeClr>
                            </a:solidFill>
                            <a:latin typeface="Cambria Math" panose="02040503050406030204" pitchFamily="18" charset="0"/>
                            <a:ea typeface="PT Serif"/>
                            <a:cs typeface="PT Serif"/>
                            <a:sym typeface="PT Serif"/>
                          </a:rPr>
                        </m:ctrlPr>
                      </m:sSubPr>
                      <m:e>
                        <m:r>
                          <a:rPr lang="en-US" sz="2300" b="0" i="1" smtClean="0">
                            <a:solidFill>
                              <a:schemeClr val="accent1">
                                <a:lumMod val="50000"/>
                              </a:schemeClr>
                            </a:solidFill>
                            <a:latin typeface="Cambria Math" panose="02040503050406030204" pitchFamily="18" charset="0"/>
                            <a:ea typeface="PT Serif"/>
                            <a:cs typeface="PT Serif"/>
                            <a:sym typeface="PT Serif"/>
                          </a:rPr>
                          <m:t>𝑑</m:t>
                        </m:r>
                      </m:e>
                      <m:sub>
                        <m:r>
                          <a:rPr lang="en-US" sz="2300" b="0" i="1" smtClean="0">
                            <a:solidFill>
                              <a:schemeClr val="accent1">
                                <a:lumMod val="50000"/>
                              </a:schemeClr>
                            </a:solidFill>
                            <a:latin typeface="Cambria Math" panose="02040503050406030204" pitchFamily="18" charset="0"/>
                            <a:ea typeface="PT Serif"/>
                            <a:cs typeface="PT Serif"/>
                            <a:sym typeface="PT Serif"/>
                          </a:rPr>
                          <m:t>1</m:t>
                        </m:r>
                      </m:sub>
                    </m:sSub>
                  </m:oMath>
                </a14:m>
                <a:r>
                  <a:rPr lang="en" sz="2300" dirty="0">
                    <a:solidFill>
                      <a:schemeClr val="accent1">
                        <a:lumMod val="50000"/>
                      </a:schemeClr>
                    </a:solidFill>
                    <a:latin typeface="PT Serif"/>
                    <a:ea typeface="PT Serif"/>
                    <a:cs typeface="PT Serif"/>
                    <a:sym typeface="PT Serif"/>
                  </a:rPr>
                  <a:t> ← </a:t>
                </a:r>
                <a:r>
                  <a:rPr lang="en-US" sz="2300" dirty="0">
                    <a:solidFill>
                      <a:schemeClr val="accent1">
                        <a:lumMod val="50000"/>
                      </a:schemeClr>
                    </a:solidFill>
                    <a:latin typeface="PT Serif" panose="020A0603040505020204" pitchFamily="18" charset="77"/>
                  </a:rPr>
                  <a:t>Dec(</a:t>
                </a:r>
                <a14:m>
                  <m:oMath xmlns:m="http://schemas.openxmlformats.org/officeDocument/2006/math">
                    <m:r>
                      <a:rPr lang="en-US" sz="2300" b="0" i="1" smtClean="0">
                        <a:solidFill>
                          <a:schemeClr val="accent1">
                            <a:lumMod val="50000"/>
                          </a:schemeClr>
                        </a:solidFill>
                        <a:latin typeface="Cambria Math" panose="02040503050406030204" pitchFamily="18" charset="0"/>
                      </a:rPr>
                      <m:t>𝑠</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𝑘</m:t>
                        </m:r>
                      </m:e>
                      <m:sub>
                        <m:r>
                          <a:rPr lang="en-US" sz="2300" b="0" i="1" smtClean="0">
                            <a:solidFill>
                              <a:schemeClr val="accent1">
                                <a:lumMod val="50000"/>
                              </a:schemeClr>
                            </a:solidFill>
                            <a:latin typeface="Cambria Math" panose="02040503050406030204" pitchFamily="18" charset="0"/>
                          </a:rPr>
                          <m:t>1</m:t>
                        </m:r>
                      </m:sub>
                    </m:sSub>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𝑐𝑡</m:t>
                    </m:r>
                  </m:oMath>
                </a14:m>
                <a:r>
                  <a:rPr lang="en-US" sz="2300" dirty="0">
                    <a:solidFill>
                      <a:schemeClr val="accent1">
                        <a:lumMod val="50000"/>
                      </a:schemeClr>
                    </a:solidFill>
                    <a:latin typeface="PT Serif" panose="020A0603040505020204" pitchFamily="18" charset="77"/>
                  </a:rPr>
                  <a:t>)</a:t>
                </a:r>
              </a:p>
            </p:txBody>
          </p:sp>
        </mc:Choice>
        <mc:Fallback xmlns="">
          <p:sp>
            <p:nvSpPr>
              <p:cNvPr id="25" name="TextBox 24">
                <a:extLst>
                  <a:ext uri="{FF2B5EF4-FFF2-40B4-BE49-F238E27FC236}">
                    <a16:creationId xmlns:a16="http://schemas.microsoft.com/office/drawing/2014/main" id="{81D2125F-71A5-ADCD-F235-FD572AE1FC1E}"/>
                  </a:ext>
                </a:extLst>
              </p:cNvPr>
              <p:cNvSpPr txBox="1">
                <a:spLocks noRot="1" noChangeAspect="1" noMove="1" noResize="1" noEditPoints="1" noAdjustHandles="1" noChangeArrowheads="1" noChangeShapeType="1" noTextEdit="1"/>
              </p:cNvSpPr>
              <p:nvPr/>
            </p:nvSpPr>
            <p:spPr>
              <a:xfrm>
                <a:off x="2042963" y="4218001"/>
                <a:ext cx="2478335" cy="461665"/>
              </a:xfrm>
              <a:prstGeom prst="rect">
                <a:avLst/>
              </a:prstGeom>
              <a:blipFill>
                <a:blip r:embed="rId14"/>
                <a:stretch>
                  <a:fillRect l="-508" t="-10811" r="-508" b="-243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8157DAA-68B5-BFBF-0EBB-F26E0770C4AB}"/>
                  </a:ext>
                </a:extLst>
              </p:cNvPr>
              <p:cNvSpPr txBox="1"/>
              <p:nvPr/>
            </p:nvSpPr>
            <p:spPr>
              <a:xfrm>
                <a:off x="5958987" y="4228638"/>
                <a:ext cx="2478335" cy="446276"/>
              </a:xfrm>
              <a:prstGeom prst="rect">
                <a:avLst/>
              </a:prstGeom>
              <a:noFill/>
              <a:ln>
                <a:noFill/>
              </a:ln>
            </p:spPr>
            <p:txBody>
              <a:bodyPr wrap="square" rtlCol="0">
                <a:spAutoFit/>
              </a:bodyPr>
              <a:lstStyle/>
              <a:p>
                <a14:m>
                  <m:oMath xmlns:m="http://schemas.openxmlformats.org/officeDocument/2006/math">
                    <m:sSub>
                      <m:sSubPr>
                        <m:ctrlPr>
                          <a:rPr lang="en-US" sz="2300" b="0" i="1" smtClean="0">
                            <a:solidFill>
                              <a:schemeClr val="accent1">
                                <a:lumMod val="50000"/>
                              </a:schemeClr>
                            </a:solidFill>
                            <a:latin typeface="Cambria Math" panose="02040503050406030204" pitchFamily="18" charset="0"/>
                            <a:ea typeface="PT Serif"/>
                            <a:cs typeface="PT Serif"/>
                            <a:sym typeface="PT Serif"/>
                          </a:rPr>
                        </m:ctrlPr>
                      </m:sSubPr>
                      <m:e>
                        <m:r>
                          <a:rPr lang="en-US" sz="2300" b="0" i="1" smtClean="0">
                            <a:solidFill>
                              <a:schemeClr val="accent1">
                                <a:lumMod val="50000"/>
                              </a:schemeClr>
                            </a:solidFill>
                            <a:latin typeface="Cambria Math" panose="02040503050406030204" pitchFamily="18" charset="0"/>
                            <a:ea typeface="PT Serif"/>
                            <a:cs typeface="PT Serif"/>
                            <a:sym typeface="PT Serif"/>
                          </a:rPr>
                          <m:t>𝑑</m:t>
                        </m:r>
                      </m:e>
                      <m:sub>
                        <m:r>
                          <a:rPr lang="en-US" sz="2300" b="0" i="1" smtClean="0">
                            <a:solidFill>
                              <a:schemeClr val="accent1">
                                <a:lumMod val="50000"/>
                              </a:schemeClr>
                            </a:solidFill>
                            <a:latin typeface="Cambria Math" panose="02040503050406030204" pitchFamily="18" charset="0"/>
                            <a:ea typeface="PT Serif"/>
                            <a:cs typeface="PT Serif"/>
                            <a:sym typeface="PT Serif"/>
                          </a:rPr>
                          <m:t>3</m:t>
                        </m:r>
                      </m:sub>
                    </m:sSub>
                  </m:oMath>
                </a14:m>
                <a:r>
                  <a:rPr lang="en" sz="2300" dirty="0">
                    <a:solidFill>
                      <a:schemeClr val="accent1">
                        <a:lumMod val="50000"/>
                      </a:schemeClr>
                    </a:solidFill>
                    <a:latin typeface="PT Serif"/>
                    <a:ea typeface="PT Serif"/>
                    <a:cs typeface="PT Serif"/>
                    <a:sym typeface="PT Serif"/>
                  </a:rPr>
                  <a:t> ← </a:t>
                </a:r>
                <a:r>
                  <a:rPr lang="en-US" sz="2300" dirty="0">
                    <a:solidFill>
                      <a:schemeClr val="accent1">
                        <a:lumMod val="50000"/>
                      </a:schemeClr>
                    </a:solidFill>
                    <a:latin typeface="PT Serif" panose="020A0603040505020204" pitchFamily="18" charset="77"/>
                  </a:rPr>
                  <a:t>Dec(</a:t>
                </a:r>
                <a14:m>
                  <m:oMath xmlns:m="http://schemas.openxmlformats.org/officeDocument/2006/math">
                    <m:r>
                      <a:rPr lang="en-US" sz="2300" b="0" i="1" smtClean="0">
                        <a:solidFill>
                          <a:schemeClr val="accent1">
                            <a:lumMod val="50000"/>
                          </a:schemeClr>
                        </a:solidFill>
                        <a:latin typeface="Cambria Math" panose="02040503050406030204" pitchFamily="18" charset="0"/>
                      </a:rPr>
                      <m:t>𝑠</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𝑘</m:t>
                        </m:r>
                      </m:e>
                      <m:sub>
                        <m:r>
                          <a:rPr lang="en-US" sz="2300" b="0" i="1" smtClean="0">
                            <a:solidFill>
                              <a:schemeClr val="accent1">
                                <a:lumMod val="50000"/>
                              </a:schemeClr>
                            </a:solidFill>
                            <a:latin typeface="Cambria Math" panose="02040503050406030204" pitchFamily="18" charset="0"/>
                          </a:rPr>
                          <m:t>3</m:t>
                        </m:r>
                      </m:sub>
                    </m:sSub>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𝑐𝑡</m:t>
                    </m:r>
                  </m:oMath>
                </a14:m>
                <a:r>
                  <a:rPr lang="en-US" sz="2300" dirty="0">
                    <a:solidFill>
                      <a:schemeClr val="accent1">
                        <a:lumMod val="50000"/>
                      </a:schemeClr>
                    </a:solidFill>
                    <a:latin typeface="PT Serif" panose="020A0603040505020204" pitchFamily="18" charset="77"/>
                  </a:rPr>
                  <a:t>)</a:t>
                </a:r>
              </a:p>
            </p:txBody>
          </p:sp>
        </mc:Choice>
        <mc:Fallback xmlns="">
          <p:sp>
            <p:nvSpPr>
              <p:cNvPr id="26" name="TextBox 25">
                <a:extLst>
                  <a:ext uri="{FF2B5EF4-FFF2-40B4-BE49-F238E27FC236}">
                    <a16:creationId xmlns:a16="http://schemas.microsoft.com/office/drawing/2014/main" id="{28157DAA-68B5-BFBF-0EBB-F26E0770C4AB}"/>
                  </a:ext>
                </a:extLst>
              </p:cNvPr>
              <p:cNvSpPr txBox="1">
                <a:spLocks noRot="1" noChangeAspect="1" noMove="1" noResize="1" noEditPoints="1" noAdjustHandles="1" noChangeArrowheads="1" noChangeShapeType="1" noTextEdit="1"/>
              </p:cNvSpPr>
              <p:nvPr/>
            </p:nvSpPr>
            <p:spPr>
              <a:xfrm>
                <a:off x="5958987" y="4228638"/>
                <a:ext cx="2478335" cy="446276"/>
              </a:xfrm>
              <a:prstGeom prst="rect">
                <a:avLst/>
              </a:prstGeom>
              <a:blipFill>
                <a:blip r:embed="rId15"/>
                <a:stretch>
                  <a:fillRect l="-510" t="-11111" r="-1020" b="-27778"/>
                </a:stretch>
              </a:blipFill>
              <a:ln>
                <a:noFill/>
              </a:ln>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530B9BDE-39CD-E237-4832-0413F298A122}"/>
              </a:ext>
            </a:extLst>
          </p:cNvPr>
          <p:cNvCxnSpPr>
            <a:cxnSpLocks/>
          </p:cNvCxnSpPr>
          <p:nvPr/>
        </p:nvCxnSpPr>
        <p:spPr>
          <a:xfrm>
            <a:off x="3341572" y="4795038"/>
            <a:ext cx="1433036" cy="606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7DD1828-7C75-34F4-E91E-E08AB9186CD1}"/>
              </a:ext>
            </a:extLst>
          </p:cNvPr>
          <p:cNvCxnSpPr>
            <a:cxnSpLocks/>
          </p:cNvCxnSpPr>
          <p:nvPr/>
        </p:nvCxnSpPr>
        <p:spPr>
          <a:xfrm flipH="1">
            <a:off x="5957364" y="4768452"/>
            <a:ext cx="1297201" cy="643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D4E3DFB-6A2F-BA76-F92E-183D787C1B79}"/>
                  </a:ext>
                </a:extLst>
              </p:cNvPr>
              <p:cNvSpPr txBox="1"/>
              <p:nvPr/>
            </p:nvSpPr>
            <p:spPr>
              <a:xfrm>
                <a:off x="5156285" y="6259226"/>
                <a:ext cx="357808" cy="4462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300" b="0" i="1" smtClean="0">
                          <a:solidFill>
                            <a:schemeClr val="tx1">
                              <a:lumMod val="85000"/>
                              <a:lumOff val="15000"/>
                            </a:schemeClr>
                          </a:solidFill>
                          <a:latin typeface="Cambria Math" panose="02040503050406030204" pitchFamily="18" charset="0"/>
                        </a:rPr>
                        <m:t>𝑚</m:t>
                      </m:r>
                    </m:oMath>
                  </m:oMathPara>
                </a14:m>
                <a:endParaRPr lang="en-US" sz="2300" dirty="0">
                  <a:solidFill>
                    <a:schemeClr val="bg2"/>
                  </a:solidFill>
                </a:endParaRPr>
              </a:p>
            </p:txBody>
          </p:sp>
        </mc:Choice>
        <mc:Fallback xmlns="">
          <p:sp>
            <p:nvSpPr>
              <p:cNvPr id="29" name="TextBox 28">
                <a:extLst>
                  <a:ext uri="{FF2B5EF4-FFF2-40B4-BE49-F238E27FC236}">
                    <a16:creationId xmlns:a16="http://schemas.microsoft.com/office/drawing/2014/main" id="{DD4E3DFB-6A2F-BA76-F92E-183D787C1B79}"/>
                  </a:ext>
                </a:extLst>
              </p:cNvPr>
              <p:cNvSpPr txBox="1">
                <a:spLocks noRot="1" noChangeAspect="1" noMove="1" noResize="1" noEditPoints="1" noAdjustHandles="1" noChangeArrowheads="1" noChangeShapeType="1" noTextEdit="1"/>
              </p:cNvSpPr>
              <p:nvPr/>
            </p:nvSpPr>
            <p:spPr>
              <a:xfrm>
                <a:off x="5156285" y="6259226"/>
                <a:ext cx="357808" cy="446276"/>
              </a:xfrm>
              <a:prstGeom prst="rect">
                <a:avLst/>
              </a:prstGeom>
              <a:blipFill>
                <a:blip r:embed="rId16"/>
                <a:stretch>
                  <a:fillRect r="-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4E02972-4C94-FCF9-FE82-C272CA8CE974}"/>
                  </a:ext>
                </a:extLst>
              </p:cNvPr>
              <p:cNvSpPr txBox="1"/>
              <p:nvPr/>
            </p:nvSpPr>
            <p:spPr>
              <a:xfrm>
                <a:off x="3639275" y="5476360"/>
                <a:ext cx="3391827" cy="446276"/>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Combine(</a:t>
                </a:r>
                <a14:m>
                  <m:oMath xmlns:m="http://schemas.openxmlformats.org/officeDocument/2006/math">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𝑝𝑘𝑐</m:t>
                        </m:r>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𝑐𝑡</m:t>
                        </m:r>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𝑑</m:t>
                        </m:r>
                      </m:e>
                      <m:sub>
                        <m:r>
                          <a:rPr lang="en-US" sz="2300" b="0" i="1" smtClean="0">
                            <a:solidFill>
                              <a:schemeClr val="accent1">
                                <a:lumMod val="50000"/>
                              </a:schemeClr>
                            </a:solidFill>
                            <a:latin typeface="Cambria Math" panose="02040503050406030204" pitchFamily="18" charset="0"/>
                          </a:rPr>
                          <m:t>1</m:t>
                        </m:r>
                      </m:sub>
                    </m:sSub>
                    <m:r>
                      <a:rPr lang="en-US" sz="2300" b="0" i="1" smtClean="0">
                        <a:solidFill>
                          <a:schemeClr val="accent1">
                            <a:lumMod val="50000"/>
                          </a:schemeClr>
                        </a:solidFill>
                        <a:latin typeface="Cambria Math" panose="02040503050406030204" pitchFamily="18" charset="0"/>
                      </a:rPr>
                      <m:t>,</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𝑑</m:t>
                        </m:r>
                      </m:e>
                      <m:sub>
                        <m:r>
                          <a:rPr lang="en-US" sz="2300" b="0" i="1" smtClean="0">
                            <a:solidFill>
                              <a:schemeClr val="accent1">
                                <a:lumMod val="50000"/>
                              </a:schemeClr>
                            </a:solidFill>
                            <a:latin typeface="Cambria Math" panose="02040503050406030204" pitchFamily="18" charset="0"/>
                          </a:rPr>
                          <m:t>3 </m:t>
                        </m:r>
                      </m:sub>
                    </m:sSub>
                  </m:oMath>
                </a14:m>
                <a:r>
                  <a:rPr lang="en-US" sz="2300" dirty="0">
                    <a:solidFill>
                      <a:schemeClr val="accent1">
                        <a:lumMod val="50000"/>
                      </a:schemeClr>
                    </a:solidFill>
                    <a:latin typeface="PT Serif" panose="020A0603040505020204" pitchFamily="18" charset="77"/>
                  </a:rPr>
                  <a:t>)</a:t>
                </a:r>
              </a:p>
            </p:txBody>
          </p:sp>
        </mc:Choice>
        <mc:Fallback xmlns="">
          <p:sp>
            <p:nvSpPr>
              <p:cNvPr id="30" name="TextBox 29">
                <a:extLst>
                  <a:ext uri="{FF2B5EF4-FFF2-40B4-BE49-F238E27FC236}">
                    <a16:creationId xmlns:a16="http://schemas.microsoft.com/office/drawing/2014/main" id="{84E02972-4C94-FCF9-FE82-C272CA8CE974}"/>
                  </a:ext>
                </a:extLst>
              </p:cNvPr>
              <p:cNvSpPr txBox="1">
                <a:spLocks noRot="1" noChangeAspect="1" noMove="1" noResize="1" noEditPoints="1" noAdjustHandles="1" noChangeArrowheads="1" noChangeShapeType="1" noTextEdit="1"/>
              </p:cNvSpPr>
              <p:nvPr/>
            </p:nvSpPr>
            <p:spPr>
              <a:xfrm>
                <a:off x="3639275" y="5476360"/>
                <a:ext cx="3391827" cy="446276"/>
              </a:xfrm>
              <a:prstGeom prst="rect">
                <a:avLst/>
              </a:prstGeom>
              <a:blipFill>
                <a:blip r:embed="rId17"/>
                <a:stretch>
                  <a:fillRect l="-2612" t="-11111" r="-746" b="-30556"/>
                </a:stretch>
              </a:blipFill>
              <a:ln>
                <a:no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84936FC4-A231-080E-77B0-310AAFD0C9D1}"/>
              </a:ext>
            </a:extLst>
          </p:cNvPr>
          <p:cNvCxnSpPr>
            <a:cxnSpLocks/>
            <a:stCxn id="30" idx="2"/>
            <a:endCxn id="29" idx="0"/>
          </p:cNvCxnSpPr>
          <p:nvPr/>
        </p:nvCxnSpPr>
        <p:spPr>
          <a:xfrm>
            <a:off x="5335189" y="5922636"/>
            <a:ext cx="0" cy="336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722D25B-55B4-B90E-749B-0F7196EB6172}"/>
                  </a:ext>
                </a:extLst>
              </p:cNvPr>
              <p:cNvSpPr txBox="1"/>
              <p:nvPr/>
            </p:nvSpPr>
            <p:spPr>
              <a:xfrm>
                <a:off x="265043" y="1007165"/>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43" name="TextBox 42">
                <a:extLst>
                  <a:ext uri="{FF2B5EF4-FFF2-40B4-BE49-F238E27FC236}">
                    <a16:creationId xmlns:a16="http://schemas.microsoft.com/office/drawing/2014/main" id="{F722D25B-55B4-B90E-749B-0F7196EB6172}"/>
                  </a:ext>
                </a:extLst>
              </p:cNvPr>
              <p:cNvSpPr txBox="1">
                <a:spLocks noRot="1" noChangeAspect="1" noMove="1" noResize="1" noEditPoints="1" noAdjustHandles="1" noChangeArrowheads="1" noChangeShapeType="1" noTextEdit="1"/>
              </p:cNvSpPr>
              <p:nvPr/>
            </p:nvSpPr>
            <p:spPr>
              <a:xfrm>
                <a:off x="265043" y="1007165"/>
                <a:ext cx="1977682" cy="461665"/>
              </a:xfrm>
              <a:prstGeom prst="rect">
                <a:avLst/>
              </a:prstGeom>
              <a:blipFill>
                <a:blip r:embed="rId18"/>
                <a:stretch>
                  <a:fillRect b="-21622"/>
                </a:stretch>
              </a:blipFill>
            </p:spPr>
            <p:txBody>
              <a:bodyPr/>
              <a:lstStyle/>
              <a:p>
                <a:r>
                  <a:rPr lang="en-US">
                    <a:noFill/>
                  </a:rPr>
                  <a:t> </a:t>
                </a:r>
              </a:p>
            </p:txBody>
          </p:sp>
        </mc:Fallback>
      </mc:AlternateContent>
    </p:spTree>
    <p:extLst>
      <p:ext uri="{BB962C8B-B14F-4D97-AF65-F5344CB8AC3E}">
        <p14:creationId xmlns:p14="http://schemas.microsoft.com/office/powerpoint/2010/main" val="38667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6" grpId="0"/>
      <p:bldP spid="18" grpId="0" animBg="1"/>
      <p:bldP spid="19" grpId="0"/>
      <p:bldP spid="25" grpId="0" animBg="1"/>
      <p:bldP spid="26" grpId="0" animBg="1"/>
      <p:bldP spid="29"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AD8A-C94F-2C53-6796-EE9E4DE898A8}"/>
              </a:ext>
            </a:extLst>
          </p:cNvPr>
          <p:cNvSpPr>
            <a:spLocks noGrp="1"/>
          </p:cNvSpPr>
          <p:nvPr>
            <p:ph type="title"/>
          </p:nvPr>
        </p:nvSpPr>
        <p:spPr>
          <a:xfrm>
            <a:off x="173181" y="157446"/>
            <a:ext cx="10515600" cy="1325563"/>
          </a:xfrm>
        </p:spPr>
        <p:txBody>
          <a:bodyPr/>
          <a:lstStyle/>
          <a:p>
            <a:r>
              <a:rPr lang="en-US" dirty="0">
                <a:latin typeface="PT Serif" panose="020A0603040505020204" pitchFamily="18" charset="77"/>
              </a:rPr>
              <a:t>Our Traitor Tracing for Threshold-KEM constructions</a:t>
            </a:r>
          </a:p>
        </p:txBody>
      </p:sp>
      <p:sp>
        <p:nvSpPr>
          <p:cNvPr id="6" name="TextBox 5">
            <a:extLst>
              <a:ext uri="{FF2B5EF4-FFF2-40B4-BE49-F238E27FC236}">
                <a16:creationId xmlns:a16="http://schemas.microsoft.com/office/drawing/2014/main" id="{705F3A66-BD72-DDAA-88E1-AEE2C890D89D}"/>
              </a:ext>
            </a:extLst>
          </p:cNvPr>
          <p:cNvSpPr txBox="1"/>
          <p:nvPr/>
        </p:nvSpPr>
        <p:spPr>
          <a:xfrm>
            <a:off x="402600" y="1483009"/>
            <a:ext cx="11386798" cy="1089081"/>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sz="2800" dirty="0">
                <a:latin typeface="PT Serif" panose="020A0603040505020204" pitchFamily="18" charset="77"/>
              </a:rPr>
              <a:t>We adapt BN’08 to the threshold setting.</a:t>
            </a:r>
          </a:p>
          <a:p>
            <a:pPr marL="457200" indent="-457200">
              <a:lnSpc>
                <a:spcPct val="120000"/>
              </a:lnSpc>
              <a:buFont typeface="Arial" panose="020B0604020202020204" pitchFamily="34" charset="0"/>
              <a:buChar char="•"/>
            </a:pPr>
            <a:r>
              <a:rPr lang="en-US" sz="2800" dirty="0">
                <a:latin typeface="PT Serif" panose="020A0603040505020204" pitchFamily="18" charset="77"/>
              </a:rPr>
              <a:t>Three constructions :</a:t>
            </a:r>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EF61D0D0-1FF4-83F7-C470-77867396D3CD}"/>
                  </a:ext>
                </a:extLst>
              </p:cNvPr>
              <p:cNvGraphicFramePr>
                <a:graphicFrameLocks noGrp="1"/>
              </p:cNvGraphicFramePr>
              <p:nvPr>
                <p:extLst>
                  <p:ext uri="{D42A27DB-BD31-4B8C-83A1-F6EECF244321}">
                    <p14:modId xmlns:p14="http://schemas.microsoft.com/office/powerpoint/2010/main" val="4166141409"/>
                  </p:ext>
                </p:extLst>
              </p:nvPr>
            </p:nvGraphicFramePr>
            <p:xfrm>
              <a:off x="1287891" y="2746194"/>
              <a:ext cx="9616217" cy="3015145"/>
            </p:xfrm>
            <a:graphic>
              <a:graphicData uri="http://schemas.openxmlformats.org/drawingml/2006/table">
                <a:tbl>
                  <a:tblPr firstRow="1" bandRow="1">
                    <a:tableStyleId>{5C22544A-7EE6-4342-B048-85BDC9FD1C3A}</a:tableStyleId>
                  </a:tblPr>
                  <a:tblGrid>
                    <a:gridCol w="2475726">
                      <a:extLst>
                        <a:ext uri="{9D8B030D-6E8A-4147-A177-3AD203B41FA5}">
                          <a16:colId xmlns:a16="http://schemas.microsoft.com/office/drawing/2014/main" val="3351157172"/>
                        </a:ext>
                      </a:extLst>
                    </a:gridCol>
                    <a:gridCol w="3260036">
                      <a:extLst>
                        <a:ext uri="{9D8B030D-6E8A-4147-A177-3AD203B41FA5}">
                          <a16:colId xmlns:a16="http://schemas.microsoft.com/office/drawing/2014/main" val="3127365912"/>
                        </a:ext>
                      </a:extLst>
                    </a:gridCol>
                    <a:gridCol w="1865244">
                      <a:extLst>
                        <a:ext uri="{9D8B030D-6E8A-4147-A177-3AD203B41FA5}">
                          <a16:colId xmlns:a16="http://schemas.microsoft.com/office/drawing/2014/main" val="3658105589"/>
                        </a:ext>
                      </a:extLst>
                    </a:gridCol>
                    <a:gridCol w="2015211">
                      <a:extLst>
                        <a:ext uri="{9D8B030D-6E8A-4147-A177-3AD203B41FA5}">
                          <a16:colId xmlns:a16="http://schemas.microsoft.com/office/drawing/2014/main" val="2844205622"/>
                        </a:ext>
                      </a:extLst>
                    </a:gridCol>
                  </a:tblGrid>
                  <a:tr h="370840">
                    <a:tc>
                      <a:txBody>
                        <a:bodyPr/>
                        <a:lstStyle/>
                        <a:p>
                          <a:endParaRPr lang="en-US" sz="2400" dirty="0">
                            <a:latin typeface="PT Serif" panose="020A0603040505020204" pitchFamily="18" charset="77"/>
                          </a:endParaRPr>
                        </a:p>
                      </a:txBody>
                      <a:tcPr/>
                    </a:tc>
                    <a:tc>
                      <a:txBody>
                        <a:bodyPr/>
                        <a:lstStyle/>
                        <a:p>
                          <a:r>
                            <a:rPr lang="en-US" sz="2400" dirty="0">
                              <a:latin typeface="PT Serif" panose="020A0603040505020204" pitchFamily="18" charset="77"/>
                            </a:rPr>
                            <a:t>Underlying 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621219">
                    <a:tc>
                      <a:txBody>
                        <a:bodyPr/>
                        <a:lstStyle/>
                        <a:p>
                          <a:r>
                            <a:rPr lang="en-US" sz="2400" dirty="0">
                              <a:solidFill>
                                <a:schemeClr val="bg2">
                                  <a:lumMod val="25000"/>
                                </a:schemeClr>
                              </a:solidFill>
                              <a:latin typeface="PT Serif" panose="020A0603040505020204" pitchFamily="18" charset="77"/>
                            </a:rPr>
                            <a:t>Generic Construction</a:t>
                          </a:r>
                        </a:p>
                      </a:txBody>
                      <a:tcPr/>
                    </a:tc>
                    <a:tc>
                      <a:txBody>
                        <a:bodyPr/>
                        <a:lstStyle/>
                        <a:p>
                          <a:r>
                            <a:rPr lang="en-US" sz="2400" dirty="0">
                              <a:solidFill>
                                <a:schemeClr val="bg2">
                                  <a:lumMod val="25000"/>
                                </a:schemeClr>
                              </a:solidFill>
                              <a:latin typeface="PT Serif" panose="020A0603040505020204" pitchFamily="18" charset="77"/>
                            </a:rPr>
                            <a:t>Threshold KEM</a:t>
                          </a: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𝑂</m:t>
                                </m:r>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𝑡</m:t>
                                </m:r>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bg2">
                                            <a:lumMod val="25000"/>
                                          </a:schemeClr>
                                        </a:solidFill>
                                        <a:latin typeface="Cambria Math" panose="02040503050406030204" pitchFamily="18" charset="0"/>
                                      </a:rPr>
                                    </m:ctrlPr>
                                  </m:accPr>
                                  <m:e>
                                    <m:r>
                                      <a:rPr lang="en-US" sz="2400" b="0" i="1" smtClean="0">
                                        <a:solidFill>
                                          <a:schemeClr val="bg2">
                                            <a:lumMod val="25000"/>
                                          </a:schemeClr>
                                        </a:solidFill>
                                        <a:latin typeface="Cambria Math" panose="02040503050406030204" pitchFamily="18" charset="0"/>
                                      </a:rPr>
                                      <m:t>𝑂</m:t>
                                    </m:r>
                                  </m:e>
                                </m:acc>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𝑡</m:t>
                                </m:r>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𝑛</m:t>
                                    </m:r>
                                  </m:e>
                                  <m:sup>
                                    <m:r>
                                      <a:rPr lang="en-US" sz="2400" b="0" i="1" smtClean="0">
                                        <a:solidFill>
                                          <a:schemeClr val="bg2">
                                            <a:lumMod val="25000"/>
                                          </a:schemeClr>
                                        </a:solidFill>
                                        <a:latin typeface="Cambria Math" panose="02040503050406030204" pitchFamily="18" charset="0"/>
                                      </a:rPr>
                                      <m:t>2</m:t>
                                    </m:r>
                                  </m:sup>
                                </m:sSup>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426456469"/>
                      </a:ext>
                    </a:extLst>
                  </a:tr>
                  <a:tr h="546265">
                    <a:tc>
                      <a:txBody>
                        <a:bodyPr/>
                        <a:lstStyle/>
                        <a:p>
                          <a:r>
                            <a:rPr lang="en-US" sz="2400" dirty="0">
                              <a:solidFill>
                                <a:schemeClr val="bg2">
                                  <a:lumMod val="25000"/>
                                </a:schemeClr>
                              </a:solidFill>
                              <a:latin typeface="PT Serif" panose="020A0603040505020204" pitchFamily="18" charset="77"/>
                            </a:rPr>
                            <a:t>DDH-based</a:t>
                          </a:r>
                        </a:p>
                      </a:txBody>
                      <a:tcPr/>
                    </a:tc>
                    <a:tc>
                      <a:txBody>
                        <a:bodyPr/>
                        <a:lstStyle/>
                        <a:p>
                          <a:r>
                            <a:rPr lang="en-US" sz="2400" dirty="0">
                              <a:solidFill>
                                <a:schemeClr val="bg2">
                                  <a:lumMod val="25000"/>
                                </a:schemeClr>
                              </a:solidFill>
                              <a:latin typeface="PT Serif" panose="020A0603040505020204" pitchFamily="18" charset="77"/>
                            </a:rPr>
                            <a:t>DDH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bg2">
                                            <a:lumMod val="25000"/>
                                          </a:schemeClr>
                                        </a:solidFill>
                                        <a:latin typeface="Cambria Math" panose="02040503050406030204" pitchFamily="18" charset="0"/>
                                      </a:rPr>
                                    </m:ctrlPr>
                                  </m:accPr>
                                  <m:e>
                                    <m:r>
                                      <a:rPr lang="en-US" sz="2400" b="0" i="1" smtClean="0">
                                        <a:solidFill>
                                          <a:schemeClr val="bg2">
                                            <a:lumMod val="25000"/>
                                          </a:schemeClr>
                                        </a:solidFill>
                                        <a:latin typeface="Cambria Math" panose="02040503050406030204" pitchFamily="18" charset="0"/>
                                      </a:rPr>
                                      <m:t>𝑂</m:t>
                                    </m:r>
                                  </m:e>
                                </m:acc>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𝑛</m:t>
                                    </m:r>
                                  </m:e>
                                  <m:sup>
                                    <m:r>
                                      <a:rPr lang="en-US" sz="2400" b="0" i="1" smtClean="0">
                                        <a:solidFill>
                                          <a:schemeClr val="bg2">
                                            <a:lumMod val="25000"/>
                                          </a:schemeClr>
                                        </a:solidFill>
                                        <a:latin typeface="Cambria Math" panose="02040503050406030204" pitchFamily="18" charset="0"/>
                                      </a:rPr>
                                      <m:t>2</m:t>
                                    </m:r>
                                  </m:sup>
                                </m:sSup>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333757606"/>
                      </a:ext>
                    </a:extLst>
                  </a:tr>
                  <a:tr h="370840">
                    <a:tc>
                      <a:txBody>
                        <a:bodyPr/>
                        <a:lstStyle/>
                        <a:p>
                          <a:r>
                            <a:rPr lang="en-US" sz="2400" dirty="0">
                              <a:solidFill>
                                <a:schemeClr val="bg2">
                                  <a:lumMod val="25000"/>
                                </a:schemeClr>
                              </a:solidFill>
                              <a:latin typeface="PT Serif" panose="020A0603040505020204" pitchFamily="18" charset="77"/>
                            </a:rPr>
                            <a:t>Pairings-based</a:t>
                          </a:r>
                        </a:p>
                      </a:txBody>
                      <a:tcPr/>
                    </a:tc>
                    <a:tc>
                      <a:txBody>
                        <a:bodyPr/>
                        <a:lstStyle/>
                        <a:p>
                          <a:r>
                            <a:rPr lang="en-US" sz="2400" dirty="0">
                              <a:solidFill>
                                <a:schemeClr val="bg2">
                                  <a:lumMod val="25000"/>
                                </a:schemeClr>
                              </a:solidFill>
                              <a:latin typeface="PT Serif" panose="020A0603040505020204" pitchFamily="18" charset="77"/>
                            </a:rPr>
                            <a:t>Augmented-DDH and</a:t>
                          </a:r>
                        </a:p>
                        <a:p>
                          <a:r>
                            <a:rPr lang="en-US" sz="2400" dirty="0">
                              <a:solidFill>
                                <a:schemeClr val="bg2">
                                  <a:lumMod val="25000"/>
                                </a:schemeClr>
                              </a:solidFill>
                              <a:latin typeface="PT Serif" panose="020A0603040505020204" pitchFamily="18" charset="77"/>
                            </a:rPr>
                            <a:t>Augmented-DBDH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r>
                            <a:rPr lang="en-US" sz="2400" dirty="0">
                              <a:solidFill>
                                <a:schemeClr val="bg2">
                                  <a:lumMod val="25000"/>
                                </a:schemeClr>
                              </a:solidFill>
                              <a:latin typeface="PT Serif" panose="020A0603040505020204" pitchFamily="18" charset="77"/>
                            </a:rPr>
                            <a:t>Constant</a:t>
                          </a:r>
                        </a:p>
                      </a:txBody>
                      <a:tcPr/>
                    </a:tc>
                    <a:extLst>
                      <a:ext uri="{0D108BD9-81ED-4DB2-BD59-A6C34878D82A}">
                        <a16:rowId xmlns:a16="http://schemas.microsoft.com/office/drawing/2014/main" val="1724671902"/>
                      </a:ext>
                    </a:extLst>
                  </a:tr>
                </a:tbl>
              </a:graphicData>
            </a:graphic>
          </p:graphicFrame>
        </mc:Choice>
        <mc:Fallback>
          <p:graphicFrame>
            <p:nvGraphicFramePr>
              <p:cNvPr id="3" name="Table 2">
                <a:extLst>
                  <a:ext uri="{FF2B5EF4-FFF2-40B4-BE49-F238E27FC236}">
                    <a16:creationId xmlns:a16="http://schemas.microsoft.com/office/drawing/2014/main" id="{EF61D0D0-1FF4-83F7-C470-77867396D3CD}"/>
                  </a:ext>
                </a:extLst>
              </p:cNvPr>
              <p:cNvGraphicFramePr>
                <a:graphicFrameLocks noGrp="1"/>
              </p:cNvGraphicFramePr>
              <p:nvPr>
                <p:extLst>
                  <p:ext uri="{D42A27DB-BD31-4B8C-83A1-F6EECF244321}">
                    <p14:modId xmlns:p14="http://schemas.microsoft.com/office/powerpoint/2010/main" val="4166141409"/>
                  </p:ext>
                </p:extLst>
              </p:nvPr>
            </p:nvGraphicFramePr>
            <p:xfrm>
              <a:off x="1287891" y="2746194"/>
              <a:ext cx="9616217" cy="3015145"/>
            </p:xfrm>
            <a:graphic>
              <a:graphicData uri="http://schemas.openxmlformats.org/drawingml/2006/table">
                <a:tbl>
                  <a:tblPr firstRow="1" bandRow="1">
                    <a:tableStyleId>{5C22544A-7EE6-4342-B048-85BDC9FD1C3A}</a:tableStyleId>
                  </a:tblPr>
                  <a:tblGrid>
                    <a:gridCol w="2475726">
                      <a:extLst>
                        <a:ext uri="{9D8B030D-6E8A-4147-A177-3AD203B41FA5}">
                          <a16:colId xmlns:a16="http://schemas.microsoft.com/office/drawing/2014/main" val="3351157172"/>
                        </a:ext>
                      </a:extLst>
                    </a:gridCol>
                    <a:gridCol w="3260036">
                      <a:extLst>
                        <a:ext uri="{9D8B030D-6E8A-4147-A177-3AD203B41FA5}">
                          <a16:colId xmlns:a16="http://schemas.microsoft.com/office/drawing/2014/main" val="3127365912"/>
                        </a:ext>
                      </a:extLst>
                    </a:gridCol>
                    <a:gridCol w="1865244">
                      <a:extLst>
                        <a:ext uri="{9D8B030D-6E8A-4147-A177-3AD203B41FA5}">
                          <a16:colId xmlns:a16="http://schemas.microsoft.com/office/drawing/2014/main" val="3658105589"/>
                        </a:ext>
                      </a:extLst>
                    </a:gridCol>
                    <a:gridCol w="2015211">
                      <a:extLst>
                        <a:ext uri="{9D8B030D-6E8A-4147-A177-3AD203B41FA5}">
                          <a16:colId xmlns:a16="http://schemas.microsoft.com/office/drawing/2014/main" val="2844205622"/>
                        </a:ext>
                      </a:extLst>
                    </a:gridCol>
                  </a:tblGrid>
                  <a:tr h="822960">
                    <a:tc>
                      <a:txBody>
                        <a:bodyPr/>
                        <a:lstStyle/>
                        <a:p>
                          <a:endParaRPr lang="en-US" sz="2400" dirty="0">
                            <a:latin typeface="PT Serif" panose="020A0603040505020204" pitchFamily="18" charset="77"/>
                          </a:endParaRPr>
                        </a:p>
                      </a:txBody>
                      <a:tcPr/>
                    </a:tc>
                    <a:tc>
                      <a:txBody>
                        <a:bodyPr/>
                        <a:lstStyle/>
                        <a:p>
                          <a:r>
                            <a:rPr lang="en-US" sz="2400" dirty="0">
                              <a:latin typeface="PT Serif" panose="020A0603040505020204" pitchFamily="18" charset="77"/>
                            </a:rPr>
                            <a:t>Underlying 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822960">
                    <a:tc>
                      <a:txBody>
                        <a:bodyPr/>
                        <a:lstStyle/>
                        <a:p>
                          <a:r>
                            <a:rPr lang="en-US" sz="2400" dirty="0">
                              <a:solidFill>
                                <a:schemeClr val="bg2">
                                  <a:lumMod val="25000"/>
                                </a:schemeClr>
                              </a:solidFill>
                              <a:latin typeface="PT Serif" panose="020A0603040505020204" pitchFamily="18" charset="77"/>
                            </a:rPr>
                            <a:t>Generic Construction</a:t>
                          </a:r>
                        </a:p>
                      </a:txBody>
                      <a:tcPr/>
                    </a:tc>
                    <a:tc>
                      <a:txBody>
                        <a:bodyPr/>
                        <a:lstStyle/>
                        <a:p>
                          <a:r>
                            <a:rPr lang="en-US" sz="2400" dirty="0">
                              <a:solidFill>
                                <a:schemeClr val="bg2">
                                  <a:lumMod val="25000"/>
                                </a:schemeClr>
                              </a:solidFill>
                              <a:latin typeface="PT Serif" panose="020A0603040505020204" pitchFamily="18" charset="77"/>
                            </a:rPr>
                            <a:t>Threshold KEM</a:t>
                          </a:r>
                        </a:p>
                      </a:txBody>
                      <a:tcPr/>
                    </a:tc>
                    <a:tc>
                      <a:txBody>
                        <a:bodyPr/>
                        <a:lstStyle/>
                        <a:p>
                          <a:endParaRPr lang="en-US"/>
                        </a:p>
                      </a:txBody>
                      <a:tcPr>
                        <a:blipFill>
                          <a:blip r:embed="rId3"/>
                          <a:stretch>
                            <a:fillRect l="-308163" t="-106154" r="-109524" b="-183077"/>
                          </a:stretch>
                        </a:blipFill>
                      </a:tcPr>
                    </a:tc>
                    <a:tc>
                      <a:txBody>
                        <a:bodyPr/>
                        <a:lstStyle/>
                        <a:p>
                          <a:endParaRPr lang="en-US"/>
                        </a:p>
                      </a:txBody>
                      <a:tcPr>
                        <a:blipFill>
                          <a:blip r:embed="rId3"/>
                          <a:stretch>
                            <a:fillRect l="-377358" t="-106154" r="-1258" b="-183077"/>
                          </a:stretch>
                        </a:blipFill>
                      </a:tcPr>
                    </a:tc>
                    <a:extLst>
                      <a:ext uri="{0D108BD9-81ED-4DB2-BD59-A6C34878D82A}">
                        <a16:rowId xmlns:a16="http://schemas.microsoft.com/office/drawing/2014/main" val="2426456469"/>
                      </a:ext>
                    </a:extLst>
                  </a:tr>
                  <a:tr h="546265">
                    <a:tc>
                      <a:txBody>
                        <a:bodyPr/>
                        <a:lstStyle/>
                        <a:p>
                          <a:r>
                            <a:rPr lang="en-US" sz="2400" dirty="0">
                              <a:solidFill>
                                <a:schemeClr val="bg2">
                                  <a:lumMod val="25000"/>
                                </a:schemeClr>
                              </a:solidFill>
                              <a:latin typeface="PT Serif" panose="020A0603040505020204" pitchFamily="18" charset="77"/>
                            </a:rPr>
                            <a:t>DDH-based</a:t>
                          </a:r>
                        </a:p>
                      </a:txBody>
                      <a:tcPr/>
                    </a:tc>
                    <a:tc>
                      <a:txBody>
                        <a:bodyPr/>
                        <a:lstStyle/>
                        <a:p>
                          <a:r>
                            <a:rPr lang="en-US" sz="2400" dirty="0">
                              <a:solidFill>
                                <a:schemeClr val="bg2">
                                  <a:lumMod val="25000"/>
                                </a:schemeClr>
                              </a:solidFill>
                              <a:latin typeface="PT Serif" panose="020A0603040505020204" pitchFamily="18" charset="77"/>
                            </a:rPr>
                            <a:t>DDH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endParaRPr lang="en-US"/>
                        </a:p>
                      </a:txBody>
                      <a:tcPr>
                        <a:blipFill>
                          <a:blip r:embed="rId3"/>
                          <a:stretch>
                            <a:fillRect l="-377358" t="-311628" r="-1258" b="-176744"/>
                          </a:stretch>
                        </a:blipFill>
                      </a:tcPr>
                    </a:tc>
                    <a:extLst>
                      <a:ext uri="{0D108BD9-81ED-4DB2-BD59-A6C34878D82A}">
                        <a16:rowId xmlns:a16="http://schemas.microsoft.com/office/drawing/2014/main" val="2333757606"/>
                      </a:ext>
                    </a:extLst>
                  </a:tr>
                  <a:tr h="822960">
                    <a:tc>
                      <a:txBody>
                        <a:bodyPr/>
                        <a:lstStyle/>
                        <a:p>
                          <a:r>
                            <a:rPr lang="en-US" sz="2400" dirty="0">
                              <a:solidFill>
                                <a:schemeClr val="bg2">
                                  <a:lumMod val="25000"/>
                                </a:schemeClr>
                              </a:solidFill>
                              <a:latin typeface="PT Serif" panose="020A0603040505020204" pitchFamily="18" charset="77"/>
                            </a:rPr>
                            <a:t>Pairings-based</a:t>
                          </a:r>
                        </a:p>
                      </a:txBody>
                      <a:tcPr/>
                    </a:tc>
                    <a:tc>
                      <a:txBody>
                        <a:bodyPr/>
                        <a:lstStyle/>
                        <a:p>
                          <a:r>
                            <a:rPr lang="en-US" sz="2400" dirty="0">
                              <a:solidFill>
                                <a:schemeClr val="bg2">
                                  <a:lumMod val="25000"/>
                                </a:schemeClr>
                              </a:solidFill>
                              <a:latin typeface="PT Serif" panose="020A0603040505020204" pitchFamily="18" charset="77"/>
                            </a:rPr>
                            <a:t>Augmented-DDH and</a:t>
                          </a:r>
                        </a:p>
                        <a:p>
                          <a:r>
                            <a:rPr lang="en-US" sz="2400" dirty="0">
                              <a:solidFill>
                                <a:schemeClr val="bg2">
                                  <a:lumMod val="25000"/>
                                </a:schemeClr>
                              </a:solidFill>
                              <a:latin typeface="PT Serif" panose="020A0603040505020204" pitchFamily="18" charset="77"/>
                            </a:rPr>
                            <a:t>Augmented-DBDH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r>
                            <a:rPr lang="en-US" sz="2400" dirty="0">
                              <a:solidFill>
                                <a:schemeClr val="bg2">
                                  <a:lumMod val="25000"/>
                                </a:schemeClr>
                              </a:solidFill>
                              <a:latin typeface="PT Serif" panose="020A0603040505020204" pitchFamily="18" charset="77"/>
                            </a:rPr>
                            <a:t>Constant</a:t>
                          </a:r>
                        </a:p>
                      </a:txBody>
                      <a:tcPr/>
                    </a:tc>
                    <a:extLst>
                      <a:ext uri="{0D108BD9-81ED-4DB2-BD59-A6C34878D82A}">
                        <a16:rowId xmlns:a16="http://schemas.microsoft.com/office/drawing/2014/main" val="1724671902"/>
                      </a:ext>
                    </a:extLst>
                  </a:tr>
                </a:tbl>
              </a:graphicData>
            </a:graphic>
          </p:graphicFrame>
        </mc:Fallback>
      </mc:AlternateContent>
    </p:spTree>
    <p:extLst>
      <p:ext uri="{BB962C8B-B14F-4D97-AF65-F5344CB8AC3E}">
        <p14:creationId xmlns:p14="http://schemas.microsoft.com/office/powerpoint/2010/main" val="282568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0220-4B09-234A-A50D-7084D1538FB1}"/>
              </a:ext>
            </a:extLst>
          </p:cNvPr>
          <p:cNvSpPr>
            <a:spLocks noGrp="1"/>
          </p:cNvSpPr>
          <p:nvPr>
            <p:ph type="title"/>
          </p:nvPr>
        </p:nvSpPr>
        <p:spPr>
          <a:xfrm>
            <a:off x="467139" y="184185"/>
            <a:ext cx="10515600" cy="1325563"/>
          </a:xfrm>
        </p:spPr>
        <p:txBody>
          <a:bodyPr/>
          <a:lstStyle/>
          <a:p>
            <a:r>
              <a:rPr lang="en-US" dirty="0">
                <a:latin typeface="PT Serif" panose="020A0603040505020204" pitchFamily="18" charset="77"/>
              </a:rPr>
              <a:t>The BN’08 Traitor Tracing Scheme</a:t>
            </a:r>
          </a:p>
        </p:txBody>
      </p:sp>
      <p:sp>
        <p:nvSpPr>
          <p:cNvPr id="3" name="Content Placeholder 2">
            <a:extLst>
              <a:ext uri="{FF2B5EF4-FFF2-40B4-BE49-F238E27FC236}">
                <a16:creationId xmlns:a16="http://schemas.microsoft.com/office/drawing/2014/main" id="{EEB440D1-030E-222D-6D8B-71240FF7584D}"/>
              </a:ext>
            </a:extLst>
          </p:cNvPr>
          <p:cNvSpPr>
            <a:spLocks noGrp="1"/>
          </p:cNvSpPr>
          <p:nvPr>
            <p:ph idx="1"/>
          </p:nvPr>
        </p:nvSpPr>
        <p:spPr>
          <a:xfrm>
            <a:off x="467139" y="1466817"/>
            <a:ext cx="10515600" cy="4351338"/>
          </a:xfrm>
        </p:spPr>
        <p:txBody>
          <a:bodyPr>
            <a:normAutofit/>
          </a:bodyPr>
          <a:lstStyle/>
          <a:p>
            <a:pPr marL="0" indent="0">
              <a:lnSpc>
                <a:spcPct val="150000"/>
              </a:lnSpc>
              <a:buNone/>
            </a:pPr>
            <a:r>
              <a:rPr lang="en-US" dirty="0">
                <a:latin typeface="PT Serif" panose="020A0603040505020204" pitchFamily="18" charset="77"/>
              </a:rPr>
              <a:t>Two Building blocks:</a:t>
            </a:r>
          </a:p>
          <a:p>
            <a:pPr>
              <a:lnSpc>
                <a:spcPct val="150000"/>
              </a:lnSpc>
            </a:pPr>
            <a:r>
              <a:rPr lang="en-US" dirty="0">
                <a:latin typeface="PT Serif" panose="020A0603040505020204" pitchFamily="18" charset="77"/>
              </a:rPr>
              <a:t>  Collusion-resistant Fingerprinting Codes</a:t>
            </a:r>
          </a:p>
          <a:p>
            <a:pPr>
              <a:lnSpc>
                <a:spcPct val="150000"/>
              </a:lnSpc>
            </a:pPr>
            <a:r>
              <a:rPr lang="en-US" dirty="0">
                <a:latin typeface="PT Serif" panose="020A0603040505020204" pitchFamily="18" charset="77"/>
              </a:rPr>
              <a:t>  Public key Encryption</a:t>
            </a:r>
          </a:p>
        </p:txBody>
      </p:sp>
      <p:sp>
        <p:nvSpPr>
          <p:cNvPr id="4" name="Rectangle 3">
            <a:extLst>
              <a:ext uri="{FF2B5EF4-FFF2-40B4-BE49-F238E27FC236}">
                <a16:creationId xmlns:a16="http://schemas.microsoft.com/office/drawing/2014/main" id="{9DACB2C7-C268-F00C-4C69-152250B6F71A}"/>
              </a:ext>
            </a:extLst>
          </p:cNvPr>
          <p:cNvSpPr/>
          <p:nvPr/>
        </p:nvSpPr>
        <p:spPr>
          <a:xfrm>
            <a:off x="821632" y="2241792"/>
            <a:ext cx="6732105" cy="795131"/>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1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0563-CAD2-18E9-9A14-39DF82C89112}"/>
              </a:ext>
            </a:extLst>
          </p:cNvPr>
          <p:cNvSpPr>
            <a:spLocks noGrp="1"/>
          </p:cNvSpPr>
          <p:nvPr>
            <p:ph type="title"/>
          </p:nvPr>
        </p:nvSpPr>
        <p:spPr>
          <a:xfrm>
            <a:off x="228600" y="206099"/>
            <a:ext cx="10515600" cy="1039605"/>
          </a:xfrm>
        </p:spPr>
        <p:txBody>
          <a:bodyPr/>
          <a:lstStyle/>
          <a:p>
            <a:r>
              <a:rPr lang="en-US" dirty="0">
                <a:latin typeface="PT Serif" panose="020A0603040505020204" pitchFamily="18" charset="77"/>
              </a:rPr>
              <a:t>Fingerprinting Codes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8E0E0A6-2C5B-8854-3867-534883059104}"/>
                  </a:ext>
                </a:extLst>
              </p:cNvPr>
              <p:cNvSpPr>
                <a:spLocks noGrp="1"/>
              </p:cNvSpPr>
              <p:nvPr>
                <p:ph idx="1"/>
              </p:nvPr>
            </p:nvSpPr>
            <p:spPr>
              <a:xfrm>
                <a:off x="228599" y="1253331"/>
                <a:ext cx="11717977" cy="5230596"/>
              </a:xfrm>
            </p:spPr>
            <p:txBody>
              <a:bodyPr/>
              <a:lstStyle/>
              <a:p>
                <a:pPr marL="0" indent="0">
                  <a:lnSpc>
                    <a:spcPct val="150000"/>
                  </a:lnSpc>
                  <a:buNone/>
                </a:pPr>
                <a:r>
                  <a:rPr lang="en-US" dirty="0">
                    <a:latin typeface="PT Serif" panose="020A0603040505020204" pitchFamily="18" charset="77"/>
                  </a:rPr>
                  <a:t>Notation:</a:t>
                </a:r>
              </a:p>
              <a:p>
                <a:pPr>
                  <a:lnSpc>
                    <a:spcPct val="150000"/>
                  </a:lnSpc>
                </a:pPr>
                <a:r>
                  <a:rPr lang="en-US" dirty="0">
                    <a:latin typeface="PT Serif" panose="020A0603040505020204" pitchFamily="18" charset="77"/>
                  </a:rPr>
                  <a:t>  Word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ℓ</m:t>
                        </m:r>
                      </m:sup>
                    </m:sSup>
                  </m:oMath>
                </a14:m>
                <a:r>
                  <a:rPr lang="en-US" dirty="0">
                    <a:latin typeface="PT Serif" panose="020A0603040505020204" pitchFamily="18" charset="77"/>
                  </a:rPr>
                  <a:t>  where </a:t>
                </a:r>
                <a14:m>
                  <m:oMath xmlns:m="http://schemas.openxmlformats.org/officeDocument/2006/math">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ℓ</m:t>
                        </m:r>
                      </m:sub>
                    </m:sSub>
                    <m:r>
                      <a:rPr lang="en-US" b="0" i="1" smtClean="0">
                        <a:latin typeface="Cambria Math" panose="02040503050406030204" pitchFamily="18" charset="0"/>
                      </a:rPr>
                      <m:t> </m:t>
                    </m:r>
                  </m:oMath>
                </a14:m>
                <a:endParaRPr lang="en-US" dirty="0">
                  <a:latin typeface="PT Serif" panose="020A0603040505020204" pitchFamily="18" charset="77"/>
                </a:endParaRPr>
              </a:p>
              <a:p>
                <a:pPr>
                  <a:lnSpc>
                    <a:spcPct val="150000"/>
                  </a:lnSpc>
                </a:pPr>
                <a:r>
                  <a:rPr lang="en-US" dirty="0">
                    <a:latin typeface="PT Serif" panose="020A0603040505020204" pitchFamily="18" charset="77"/>
                  </a:rPr>
                  <a:t>  Let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p>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p>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sup>
                        </m:sSup>
                        <m:r>
                          <a:rPr lang="en-US" b="0" i="1" smtClean="0">
                            <a:latin typeface="Cambria Math" panose="02040503050406030204" pitchFamily="18" charset="0"/>
                          </a:rPr>
                          <m:t> </m:t>
                        </m:r>
                      </m:e>
                    </m:d>
                  </m:oMath>
                </a14:m>
                <a:r>
                  <a:rPr lang="en-US" dirty="0">
                    <a:latin typeface="PT Serif" panose="020A0603040505020204" pitchFamily="18" charset="77"/>
                  </a:rPr>
                  <a:t> .  A word </a:t>
                </a:r>
                <a14:m>
                  <m:oMath xmlns:m="http://schemas.openxmlformats.org/officeDocument/2006/math">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p>
                        <m:r>
                          <a:rPr lang="en-US" b="0" i="1" smtClean="0">
                            <a:latin typeface="Cambria Math" panose="02040503050406030204" pitchFamily="18" charset="0"/>
                          </a:rPr>
                          <m:t>∗</m:t>
                        </m:r>
                      </m:sup>
                    </m:sSup>
                  </m:oMath>
                </a14:m>
                <a:r>
                  <a:rPr lang="en-US" dirty="0">
                    <a:latin typeface="PT Serif" panose="020A0603040505020204" pitchFamily="18" charset="77"/>
                  </a:rPr>
                  <a:t> is feasible for </a:t>
                </a:r>
                <a14:m>
                  <m:oMath xmlns:m="http://schemas.openxmlformats.org/officeDocument/2006/math">
                    <m:r>
                      <a:rPr lang="en-US" b="0" i="1" smtClean="0">
                        <a:latin typeface="Cambria Math" panose="02040503050406030204" pitchFamily="18" charset="0"/>
                      </a:rPr>
                      <m:t>𝑊</m:t>
                    </m:r>
                  </m:oMath>
                </a14:m>
                <a:r>
                  <a:rPr lang="en-US" dirty="0">
                    <a:latin typeface="PT Serif" panose="020A0603040505020204" pitchFamily="18" charset="77"/>
                  </a:rPr>
                  <a:t> if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ℓ</m:t>
                        </m:r>
                      </m:e>
                    </m:d>
                    <m:r>
                      <a:rPr lang="en-US" b="0" i="0" smtClean="0">
                        <a:latin typeface="Cambria Math" panose="02040503050406030204" pitchFamily="18" charset="0"/>
                        <a:ea typeface="Cambria Math" panose="02040503050406030204" pitchFamily="18" charset="0"/>
                      </a:rPr>
                      <m:t>,</m:t>
                    </m:r>
                  </m:oMath>
                </a14:m>
                <a:endParaRPr lang="en-US" dirty="0">
                  <a:latin typeface="PT Serif" panose="020A0603040505020204" pitchFamily="18" charset="77"/>
                </a:endParaRPr>
              </a:p>
              <a:p>
                <a:pPr lvl="1">
                  <a:lnSpc>
                    <a:spcPct val="150000"/>
                  </a:lnSpc>
                </a:pPr>
                <a:r>
                  <a:rPr lang="en-US" sz="2600" dirty="0">
                    <a:latin typeface="PT Serif" panose="020A0603040505020204" pitchFamily="18" charset="77"/>
                  </a:rPr>
                  <a:t>There exists a </a:t>
                </a:r>
                <a14:m>
                  <m:oMath xmlns:m="http://schemas.openxmlformats.org/officeDocument/2006/math">
                    <m:r>
                      <a:rPr lang="en-US" sz="2600" b="0" i="1" smtClean="0">
                        <a:latin typeface="Cambria Math" panose="02040503050406030204" pitchFamily="18" charset="0"/>
                      </a:rPr>
                      <m:t>𝑖</m:t>
                    </m:r>
                    <m:r>
                      <a:rPr lang="en-US" sz="2600" b="0" i="1" smtClean="0">
                        <a:latin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𝑓</m:t>
                    </m:r>
                    <m:r>
                      <a:rPr lang="en-US" sz="2600" b="0" i="1" smtClean="0">
                        <a:latin typeface="Cambria Math" panose="02040503050406030204" pitchFamily="18" charset="0"/>
                        <a:ea typeface="Cambria Math" panose="02040503050406030204" pitchFamily="18" charset="0"/>
                      </a:rPr>
                      <m:t>]</m:t>
                    </m:r>
                  </m:oMath>
                </a14:m>
                <a:r>
                  <a:rPr lang="en-US" sz="2600" dirty="0">
                    <a:latin typeface="PT Serif" panose="020A0603040505020204" pitchFamily="18" charset="77"/>
                  </a:rPr>
                  <a:t> </a:t>
                </a:r>
                <a:r>
                  <a:rPr lang="en-US" sz="2600" dirty="0" err="1">
                    <a:latin typeface="PT Serif" panose="020A0603040505020204" pitchFamily="18" charset="77"/>
                  </a:rPr>
                  <a:t>s.t.</a:t>
                </a:r>
                <a:r>
                  <a:rPr lang="en-US" sz="2600" dirty="0">
                    <a:latin typeface="PT Serif" panose="020A0603040505020204" pitchFamily="18" charset="77"/>
                  </a:rPr>
                  <a:t> </a:t>
                </a:r>
                <a14:m>
                  <m:oMath xmlns:m="http://schemas.openxmlformats.org/officeDocument/2006/math">
                    <m:r>
                      <a:rPr lang="en-US" sz="2600" b="0" i="1" smtClean="0">
                        <a:latin typeface="Cambria Math" panose="02040503050406030204" pitchFamily="18" charset="0"/>
                      </a:rPr>
                      <m:t> </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𝑤</m:t>
                        </m:r>
                      </m:e>
                      <m:sub>
                        <m:r>
                          <a:rPr lang="en-US" sz="2600" b="0" i="1" smtClean="0">
                            <a:latin typeface="Cambria Math" panose="02040503050406030204" pitchFamily="18" charset="0"/>
                          </a:rPr>
                          <m:t>𝑗</m:t>
                        </m:r>
                      </m:sub>
                      <m:sup>
                        <m:r>
                          <a:rPr lang="en-US" sz="2600" b="0" i="1" smtClean="0">
                            <a:latin typeface="Cambria Math" panose="02040503050406030204" pitchFamily="18" charset="0"/>
                          </a:rPr>
                          <m:t>∗</m:t>
                        </m:r>
                      </m:sup>
                    </m:sSubSup>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𝑤</m:t>
                        </m:r>
                      </m:e>
                      <m:sub>
                        <m:r>
                          <a:rPr lang="en-US" sz="2600" b="0" i="1" smtClean="0">
                            <a:latin typeface="Cambria Math" panose="02040503050406030204" pitchFamily="18" charset="0"/>
                          </a:rPr>
                          <m:t>𝑗</m:t>
                        </m:r>
                      </m:sub>
                      <m:sup>
                        <m:r>
                          <a:rPr lang="en-US" sz="2600" b="0" i="1" smtClean="0">
                            <a:latin typeface="Cambria Math" panose="02040503050406030204" pitchFamily="18" charset="0"/>
                          </a:rPr>
                          <m:t>(</m:t>
                        </m:r>
                        <m:r>
                          <a:rPr lang="en-US" sz="2600" b="0" i="1" smtClean="0">
                            <a:latin typeface="Cambria Math" panose="02040503050406030204" pitchFamily="18" charset="0"/>
                          </a:rPr>
                          <m:t>𝑖</m:t>
                        </m:r>
                        <m:r>
                          <a:rPr lang="en-US" sz="2600" b="0" i="1" smtClean="0">
                            <a:latin typeface="Cambria Math" panose="02040503050406030204" pitchFamily="18" charset="0"/>
                          </a:rPr>
                          <m:t>)</m:t>
                        </m:r>
                      </m:sup>
                    </m:sSubSup>
                  </m:oMath>
                </a14:m>
                <a:endParaRPr lang="en-US" sz="2600" dirty="0">
                  <a:latin typeface="PT Serif" panose="020A0603040505020204" pitchFamily="18" charset="77"/>
                </a:endParaRPr>
              </a:p>
            </p:txBody>
          </p:sp>
        </mc:Choice>
        <mc:Fallback>
          <p:sp>
            <p:nvSpPr>
              <p:cNvPr id="3" name="Content Placeholder 2">
                <a:extLst>
                  <a:ext uri="{FF2B5EF4-FFF2-40B4-BE49-F238E27FC236}">
                    <a16:creationId xmlns:a16="http://schemas.microsoft.com/office/drawing/2014/main" id="{B8E0E0A6-2C5B-8854-3867-534883059104}"/>
                  </a:ext>
                </a:extLst>
              </p:cNvPr>
              <p:cNvSpPr>
                <a:spLocks noGrp="1" noRot="1" noChangeAspect="1" noMove="1" noResize="1" noEditPoints="1" noAdjustHandles="1" noChangeArrowheads="1" noChangeShapeType="1" noTextEdit="1"/>
              </p:cNvSpPr>
              <p:nvPr>
                <p:ph idx="1"/>
              </p:nvPr>
            </p:nvSpPr>
            <p:spPr>
              <a:xfrm>
                <a:off x="228599" y="1253331"/>
                <a:ext cx="11717977" cy="5230596"/>
              </a:xfrm>
              <a:blipFill>
                <a:blip r:embed="rId3"/>
                <a:stretch>
                  <a:fillRect l="-974"/>
                </a:stretch>
              </a:blipFill>
            </p:spPr>
            <p:txBody>
              <a:bodyPr/>
              <a:lstStyle/>
              <a:p>
                <a:r>
                  <a:rPr lang="en-US">
                    <a:noFill/>
                  </a:rPr>
                  <a:t> </a:t>
                </a:r>
              </a:p>
            </p:txBody>
          </p:sp>
        </mc:Fallback>
      </mc:AlternateContent>
    </p:spTree>
    <p:extLst>
      <p:ext uri="{BB962C8B-B14F-4D97-AF65-F5344CB8AC3E}">
        <p14:creationId xmlns:p14="http://schemas.microsoft.com/office/powerpoint/2010/main" val="4688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FE565E-4511-BBC6-F080-1D268762BD68}"/>
                  </a:ext>
                </a:extLst>
              </p:cNvPr>
              <p:cNvSpPr>
                <a:spLocks noGrp="1"/>
              </p:cNvSpPr>
              <p:nvPr>
                <p:ph idx="1"/>
              </p:nvPr>
            </p:nvSpPr>
            <p:spPr>
              <a:xfrm>
                <a:off x="228600" y="1253331"/>
                <a:ext cx="11136086" cy="4351338"/>
              </a:xfrm>
            </p:spPr>
            <p:txBody>
              <a:bodyPr/>
              <a:lstStyle/>
              <a:p>
                <a:pPr>
                  <a:lnSpc>
                    <a:spcPct val="150000"/>
                  </a:lnSpc>
                </a:pPr>
                <a:r>
                  <a:rPr lang="en-US" dirty="0">
                    <a:solidFill>
                      <a:schemeClr val="tx1"/>
                    </a:solidFill>
                    <a:latin typeface="PT Serif" panose="020A0603040505020204" pitchFamily="18" charset="77"/>
                  </a:rPr>
                  <a:t>Feasible set for </a:t>
                </a:r>
                <a14:m>
                  <m:oMath xmlns:m="http://schemas.openxmlformats.org/officeDocument/2006/math">
                    <m:r>
                      <a:rPr lang="en-US" b="0" i="1" smtClean="0">
                        <a:solidFill>
                          <a:schemeClr val="tx1"/>
                        </a:solidFill>
                        <a:latin typeface="Cambria Math" panose="02040503050406030204" pitchFamily="18" charset="0"/>
                      </a:rPr>
                      <m:t>𝑊</m:t>
                    </m:r>
                    <m:r>
                      <a:rPr lang="en-US" b="0" i="1" smtClean="0">
                        <a:solidFill>
                          <a:schemeClr val="tx1"/>
                        </a:solidFill>
                        <a:latin typeface="Cambria Math" panose="02040503050406030204" pitchFamily="18" charset="0"/>
                      </a:rPr>
                      <m:t> :  </m:t>
                    </m:r>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𝑊</m:t>
                    </m:r>
                    <m:r>
                      <a:rPr lang="en-US" b="0" i="1" smtClean="0">
                        <a:solidFill>
                          <a:schemeClr val="tx1"/>
                        </a:solidFill>
                        <a:latin typeface="Cambria Math" panose="02040503050406030204" pitchFamily="18" charset="0"/>
                      </a:rPr>
                      <m:t>)</m:t>
                    </m:r>
                  </m:oMath>
                </a14:m>
                <a:r>
                  <a:rPr lang="en-US" dirty="0">
                    <a:solidFill>
                      <a:schemeClr val="tx1"/>
                    </a:solidFill>
                    <a:latin typeface="PT Serif" panose="020A0603040505020204" pitchFamily="18" charset="77"/>
                  </a:rPr>
                  <a:t> has all the words that are feasible for </a:t>
                </a:r>
                <a14:m>
                  <m:oMath xmlns:m="http://schemas.openxmlformats.org/officeDocument/2006/math">
                    <m:r>
                      <a:rPr lang="en-US" b="0" i="1" smtClean="0">
                        <a:solidFill>
                          <a:schemeClr val="tx1"/>
                        </a:solidFill>
                        <a:latin typeface="Cambria Math" panose="02040503050406030204" pitchFamily="18" charset="0"/>
                      </a:rPr>
                      <m:t>𝑊</m:t>
                    </m:r>
                  </m:oMath>
                </a14:m>
                <a:endParaRPr lang="en-US" dirty="0">
                  <a:solidFill>
                    <a:schemeClr val="tx1"/>
                  </a:solidFill>
                  <a:latin typeface="PT Serif" panose="020A0603040505020204" pitchFamily="18" charset="77"/>
                </a:endParaRPr>
              </a:p>
              <a:p>
                <a:pPr>
                  <a:lnSpc>
                    <a:spcPct val="150000"/>
                  </a:lnSpc>
                </a:pPr>
                <a:r>
                  <a:rPr lang="en-US" dirty="0">
                    <a:solidFill>
                      <a:schemeClr val="tx1"/>
                    </a:solidFill>
                    <a:latin typeface="PT Serif" panose="020A0603040505020204" pitchFamily="18" charset="77"/>
                  </a:rPr>
                  <a:t>For example, consider  </a:t>
                </a:r>
                <a14:m>
                  <m:oMath xmlns:m="http://schemas.openxmlformats.org/officeDocument/2006/math">
                    <m:r>
                      <a:rPr lang="en-US" b="0" i="0" smtClean="0">
                        <a:solidFill>
                          <a:schemeClr val="tx1"/>
                        </a:solidFill>
                        <a:latin typeface="Cambria Math" panose="02040503050406030204" pitchFamily="18" charset="0"/>
                      </a:rPr>
                      <m:t>ℓ=4  ,  </m:t>
                    </m:r>
                    <m:r>
                      <m:rPr>
                        <m:sty m:val="p"/>
                      </m:rPr>
                      <a:rPr lang="en-US" b="0" i="0" smtClean="0">
                        <a:solidFill>
                          <a:schemeClr val="tx1"/>
                        </a:solidFill>
                        <a:latin typeface="Cambria Math" panose="02040503050406030204" pitchFamily="18" charset="0"/>
                      </a:rPr>
                      <m:t>W</m:t>
                    </m:r>
                    <m:r>
                      <a:rPr lang="en-US" b="0" i="0"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 0011 ,  1001 </m:t>
                        </m:r>
                      </m:e>
                    </m:d>
                    <m:r>
                      <a:rPr lang="en-US" b="0" i="0" smtClean="0">
                        <a:solidFill>
                          <a:schemeClr val="tx1"/>
                        </a:solidFill>
                        <a:latin typeface="Cambria Math" panose="02040503050406030204" pitchFamily="18" charset="0"/>
                      </a:rPr>
                      <m:t> :</m:t>
                    </m:r>
                  </m:oMath>
                </a14:m>
                <a:endParaRPr lang="en-US" dirty="0">
                  <a:solidFill>
                    <a:schemeClr val="tx1"/>
                  </a:solidFill>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1DFE565E-4511-BBC6-F080-1D268762BD68}"/>
                  </a:ext>
                </a:extLst>
              </p:cNvPr>
              <p:cNvSpPr>
                <a:spLocks noGrp="1" noRot="1" noChangeAspect="1" noMove="1" noResize="1" noEditPoints="1" noAdjustHandles="1" noChangeArrowheads="1" noChangeShapeType="1" noTextEdit="1"/>
              </p:cNvSpPr>
              <p:nvPr>
                <p:ph idx="1"/>
              </p:nvPr>
            </p:nvSpPr>
            <p:spPr>
              <a:xfrm>
                <a:off x="228600" y="1253331"/>
                <a:ext cx="11136086" cy="4351338"/>
              </a:xfrm>
              <a:blipFill>
                <a:blip r:embed="rId3"/>
                <a:stretch>
                  <a:fillRect l="-102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11356DA8-7FD7-174E-E6A4-F7D75CE95594}"/>
              </a:ext>
            </a:extLst>
          </p:cNvPr>
          <p:cNvSpPr>
            <a:spLocks noGrp="1"/>
          </p:cNvSpPr>
          <p:nvPr>
            <p:ph type="title"/>
          </p:nvPr>
        </p:nvSpPr>
        <p:spPr>
          <a:xfrm>
            <a:off x="228600" y="206099"/>
            <a:ext cx="10515600" cy="1039605"/>
          </a:xfrm>
        </p:spPr>
        <p:txBody>
          <a:bodyPr/>
          <a:lstStyle/>
          <a:p>
            <a:r>
              <a:rPr lang="en-US" dirty="0">
                <a:latin typeface="PT Serif" panose="020A0603040505020204" pitchFamily="18" charset="77"/>
              </a:rPr>
              <a:t>Fingerprinting Codes</a:t>
            </a:r>
          </a:p>
        </p:txBody>
      </p:sp>
      <p:sp>
        <p:nvSpPr>
          <p:cNvPr id="5" name="Rectangle 4">
            <a:extLst>
              <a:ext uri="{FF2B5EF4-FFF2-40B4-BE49-F238E27FC236}">
                <a16:creationId xmlns:a16="http://schemas.microsoft.com/office/drawing/2014/main" id="{022B5769-C6D3-EE54-CE90-DC840889C5C8}"/>
              </a:ext>
            </a:extLst>
          </p:cNvPr>
          <p:cNvSpPr/>
          <p:nvPr/>
        </p:nvSpPr>
        <p:spPr>
          <a:xfrm>
            <a:off x="3995101" y="2964873"/>
            <a:ext cx="546265" cy="54626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0</a:t>
            </a:r>
          </a:p>
        </p:txBody>
      </p:sp>
      <p:sp>
        <p:nvSpPr>
          <p:cNvPr id="6" name="Rectangle 5">
            <a:extLst>
              <a:ext uri="{FF2B5EF4-FFF2-40B4-BE49-F238E27FC236}">
                <a16:creationId xmlns:a16="http://schemas.microsoft.com/office/drawing/2014/main" id="{F09E7BA0-2FD9-DCA3-B40F-E758DD58D479}"/>
              </a:ext>
            </a:extLst>
          </p:cNvPr>
          <p:cNvSpPr/>
          <p:nvPr/>
        </p:nvSpPr>
        <p:spPr>
          <a:xfrm>
            <a:off x="3995100" y="3880666"/>
            <a:ext cx="546265" cy="54626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1</a:t>
            </a:r>
          </a:p>
        </p:txBody>
      </p:sp>
      <p:sp>
        <p:nvSpPr>
          <p:cNvPr id="7" name="Rectangle 6">
            <a:extLst>
              <a:ext uri="{FF2B5EF4-FFF2-40B4-BE49-F238E27FC236}">
                <a16:creationId xmlns:a16="http://schemas.microsoft.com/office/drawing/2014/main" id="{E47A5A8C-0269-6F7B-202C-AE2D47E35CAE}"/>
              </a:ext>
            </a:extLst>
          </p:cNvPr>
          <p:cNvSpPr/>
          <p:nvPr/>
        </p:nvSpPr>
        <p:spPr>
          <a:xfrm>
            <a:off x="4942631" y="2969348"/>
            <a:ext cx="546265" cy="54626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0</a:t>
            </a:r>
          </a:p>
        </p:txBody>
      </p:sp>
      <p:sp>
        <p:nvSpPr>
          <p:cNvPr id="8" name="Rectangle 7">
            <a:extLst>
              <a:ext uri="{FF2B5EF4-FFF2-40B4-BE49-F238E27FC236}">
                <a16:creationId xmlns:a16="http://schemas.microsoft.com/office/drawing/2014/main" id="{0D620F7E-9006-F597-C84D-88003EEA1DC3}"/>
              </a:ext>
            </a:extLst>
          </p:cNvPr>
          <p:cNvSpPr/>
          <p:nvPr/>
        </p:nvSpPr>
        <p:spPr>
          <a:xfrm>
            <a:off x="4942630" y="3880666"/>
            <a:ext cx="546265" cy="54626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0</a:t>
            </a:r>
          </a:p>
        </p:txBody>
      </p:sp>
      <p:sp>
        <p:nvSpPr>
          <p:cNvPr id="9" name="Rectangle 8">
            <a:extLst>
              <a:ext uri="{FF2B5EF4-FFF2-40B4-BE49-F238E27FC236}">
                <a16:creationId xmlns:a16="http://schemas.microsoft.com/office/drawing/2014/main" id="{B27D0401-40F3-1CE8-39DB-85BFDAC34793}"/>
              </a:ext>
            </a:extLst>
          </p:cNvPr>
          <p:cNvSpPr/>
          <p:nvPr/>
        </p:nvSpPr>
        <p:spPr>
          <a:xfrm>
            <a:off x="5891192" y="2964872"/>
            <a:ext cx="546265" cy="54626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1</a:t>
            </a:r>
          </a:p>
        </p:txBody>
      </p:sp>
      <p:sp>
        <p:nvSpPr>
          <p:cNvPr id="10" name="Rectangle 9">
            <a:extLst>
              <a:ext uri="{FF2B5EF4-FFF2-40B4-BE49-F238E27FC236}">
                <a16:creationId xmlns:a16="http://schemas.microsoft.com/office/drawing/2014/main" id="{FBE81379-EA29-DF21-4B54-2511B68A5F70}"/>
              </a:ext>
            </a:extLst>
          </p:cNvPr>
          <p:cNvSpPr/>
          <p:nvPr/>
        </p:nvSpPr>
        <p:spPr>
          <a:xfrm>
            <a:off x="5890160" y="3880665"/>
            <a:ext cx="546265" cy="54626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0</a:t>
            </a:r>
          </a:p>
        </p:txBody>
      </p:sp>
      <p:sp>
        <p:nvSpPr>
          <p:cNvPr id="11" name="Rectangle 10">
            <a:extLst>
              <a:ext uri="{FF2B5EF4-FFF2-40B4-BE49-F238E27FC236}">
                <a16:creationId xmlns:a16="http://schemas.microsoft.com/office/drawing/2014/main" id="{6845B894-A327-DA62-3292-6A31032E7519}"/>
              </a:ext>
            </a:extLst>
          </p:cNvPr>
          <p:cNvSpPr/>
          <p:nvPr/>
        </p:nvSpPr>
        <p:spPr>
          <a:xfrm>
            <a:off x="6838722" y="2964871"/>
            <a:ext cx="546265" cy="54626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1</a:t>
            </a:r>
          </a:p>
        </p:txBody>
      </p:sp>
      <p:sp>
        <p:nvSpPr>
          <p:cNvPr id="12" name="Rectangle 11">
            <a:extLst>
              <a:ext uri="{FF2B5EF4-FFF2-40B4-BE49-F238E27FC236}">
                <a16:creationId xmlns:a16="http://schemas.microsoft.com/office/drawing/2014/main" id="{A6B72C12-722B-7CC7-E73F-420BDAABCE98}"/>
              </a:ext>
            </a:extLst>
          </p:cNvPr>
          <p:cNvSpPr/>
          <p:nvPr/>
        </p:nvSpPr>
        <p:spPr>
          <a:xfrm>
            <a:off x="6837690" y="3890905"/>
            <a:ext cx="546265" cy="54626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PT Serif" panose="020A0603040505020204" pitchFamily="18" charset="77"/>
              </a:rPr>
              <a:t>1</a:t>
            </a:r>
          </a:p>
        </p:txBody>
      </p:sp>
      <p:sp>
        <p:nvSpPr>
          <p:cNvPr id="13" name="TextBox 12">
            <a:extLst>
              <a:ext uri="{FF2B5EF4-FFF2-40B4-BE49-F238E27FC236}">
                <a16:creationId xmlns:a16="http://schemas.microsoft.com/office/drawing/2014/main" id="{99248AB2-7D10-6DF8-F297-0EA581A7F1E6}"/>
              </a:ext>
            </a:extLst>
          </p:cNvPr>
          <p:cNvSpPr txBox="1"/>
          <p:nvPr/>
        </p:nvSpPr>
        <p:spPr>
          <a:xfrm>
            <a:off x="4096986" y="4796459"/>
            <a:ext cx="444379" cy="892552"/>
          </a:xfrm>
          <a:prstGeom prst="rect">
            <a:avLst/>
          </a:prstGeom>
          <a:noFill/>
        </p:spPr>
        <p:txBody>
          <a:bodyPr wrap="square" rtlCol="0">
            <a:spAutoFit/>
          </a:bodyPr>
          <a:lstStyle/>
          <a:p>
            <a:r>
              <a:rPr lang="en-US" sz="2600" dirty="0">
                <a:latin typeface="PT Serif" panose="020A0603040505020204" pitchFamily="18" charset="77"/>
              </a:rPr>
              <a:t>0</a:t>
            </a:r>
          </a:p>
          <a:p>
            <a:r>
              <a:rPr lang="en-US" sz="2600" dirty="0">
                <a:latin typeface="PT Serif" panose="020A0603040505020204" pitchFamily="18" charset="77"/>
              </a:rPr>
              <a:t>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209F2B8-DFF3-4E41-4083-DE86D322D4B6}"/>
                  </a:ext>
                </a:extLst>
              </p:cNvPr>
              <p:cNvSpPr txBox="1"/>
              <p:nvPr/>
            </p:nvSpPr>
            <p:spPr>
              <a:xfrm>
                <a:off x="2360135" y="4996512"/>
                <a:ext cx="1300646" cy="492443"/>
              </a:xfrm>
              <a:prstGeom prst="rect">
                <a:avLst/>
              </a:prstGeom>
              <a:noFill/>
            </p:spPr>
            <p:txBody>
              <a:bodyPr wrap="square" rtlCol="0">
                <a:spAutoFit/>
              </a:bodyPr>
              <a:lstStyle/>
              <a:p>
                <a14:m>
                  <m:oMath xmlns:m="http://schemas.openxmlformats.org/officeDocument/2006/math">
                    <m:r>
                      <a:rPr lang="en-US" sz="2600" b="0" i="1" smtClean="0">
                        <a:latin typeface="Cambria Math" panose="02040503050406030204" pitchFamily="18" charset="0"/>
                      </a:rPr>
                      <m:t>𝐹</m:t>
                    </m:r>
                    <m:r>
                      <a:rPr lang="en-US" sz="2600" b="0" i="1" smtClean="0">
                        <a:latin typeface="Cambria Math" panose="02040503050406030204" pitchFamily="18" charset="0"/>
                      </a:rPr>
                      <m:t>(</m:t>
                    </m:r>
                    <m:r>
                      <a:rPr lang="en-US" sz="2600" b="0" i="1" smtClean="0">
                        <a:latin typeface="Cambria Math" panose="02040503050406030204" pitchFamily="18" charset="0"/>
                      </a:rPr>
                      <m:t>𝑊</m:t>
                    </m:r>
                    <m:r>
                      <a:rPr lang="en-US" sz="2600" b="0" i="1" smtClean="0">
                        <a:latin typeface="Cambria Math" panose="02040503050406030204" pitchFamily="18" charset="0"/>
                      </a:rPr>
                      <m:t>)</m:t>
                    </m:r>
                  </m:oMath>
                </a14:m>
                <a:r>
                  <a:rPr lang="en-US" sz="2600" dirty="0"/>
                  <a:t> :</a:t>
                </a:r>
              </a:p>
            </p:txBody>
          </p:sp>
        </mc:Choice>
        <mc:Fallback xmlns="">
          <p:sp>
            <p:nvSpPr>
              <p:cNvPr id="14" name="TextBox 13">
                <a:extLst>
                  <a:ext uri="{FF2B5EF4-FFF2-40B4-BE49-F238E27FC236}">
                    <a16:creationId xmlns:a16="http://schemas.microsoft.com/office/drawing/2014/main" id="{9209F2B8-DFF3-4E41-4083-DE86D322D4B6}"/>
                  </a:ext>
                </a:extLst>
              </p:cNvPr>
              <p:cNvSpPr txBox="1">
                <a:spLocks noRot="1" noChangeAspect="1" noMove="1" noResize="1" noEditPoints="1" noAdjustHandles="1" noChangeArrowheads="1" noChangeShapeType="1" noTextEdit="1"/>
              </p:cNvSpPr>
              <p:nvPr/>
            </p:nvSpPr>
            <p:spPr>
              <a:xfrm>
                <a:off x="2360135" y="4996512"/>
                <a:ext cx="1300646" cy="492443"/>
              </a:xfrm>
              <a:prstGeom prst="rect">
                <a:avLst/>
              </a:prstGeom>
              <a:blipFill>
                <a:blip r:embed="rId4"/>
                <a:stretch>
                  <a:fillRect l="-962" t="-12500" b="-3000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AB97309-DBB9-2205-AA61-3C99C629E6D7}"/>
              </a:ext>
            </a:extLst>
          </p:cNvPr>
          <p:cNvSpPr txBox="1"/>
          <p:nvPr/>
        </p:nvSpPr>
        <p:spPr>
          <a:xfrm>
            <a:off x="4993572" y="4796459"/>
            <a:ext cx="444379" cy="892552"/>
          </a:xfrm>
          <a:prstGeom prst="rect">
            <a:avLst/>
          </a:prstGeom>
          <a:noFill/>
        </p:spPr>
        <p:txBody>
          <a:bodyPr wrap="square" rtlCol="0">
            <a:spAutoFit/>
          </a:bodyPr>
          <a:lstStyle/>
          <a:p>
            <a:r>
              <a:rPr lang="en-US" sz="2600" dirty="0">
                <a:latin typeface="PT Serif" panose="020A0603040505020204" pitchFamily="18" charset="77"/>
              </a:rPr>
              <a:t>0</a:t>
            </a:r>
          </a:p>
          <a:p>
            <a:endParaRPr lang="en-US" sz="2600" dirty="0">
              <a:latin typeface="PT Serif" panose="020A0603040505020204" pitchFamily="18" charset="77"/>
            </a:endParaRPr>
          </a:p>
        </p:txBody>
      </p:sp>
      <p:sp>
        <p:nvSpPr>
          <p:cNvPr id="16" name="TextBox 15">
            <a:extLst>
              <a:ext uri="{FF2B5EF4-FFF2-40B4-BE49-F238E27FC236}">
                <a16:creationId xmlns:a16="http://schemas.microsoft.com/office/drawing/2014/main" id="{9BD6F826-AD24-8D8E-4BD8-B87C60412F2D}"/>
              </a:ext>
            </a:extLst>
          </p:cNvPr>
          <p:cNvSpPr txBox="1"/>
          <p:nvPr/>
        </p:nvSpPr>
        <p:spPr>
          <a:xfrm>
            <a:off x="5941102" y="4796458"/>
            <a:ext cx="444379" cy="892552"/>
          </a:xfrm>
          <a:prstGeom prst="rect">
            <a:avLst/>
          </a:prstGeom>
          <a:noFill/>
        </p:spPr>
        <p:txBody>
          <a:bodyPr wrap="square" rtlCol="0">
            <a:spAutoFit/>
          </a:bodyPr>
          <a:lstStyle/>
          <a:p>
            <a:r>
              <a:rPr lang="en-US" sz="2600" dirty="0">
                <a:latin typeface="PT Serif" panose="020A0603040505020204" pitchFamily="18" charset="77"/>
              </a:rPr>
              <a:t>0</a:t>
            </a:r>
          </a:p>
          <a:p>
            <a:r>
              <a:rPr lang="en-US" sz="2600" dirty="0">
                <a:latin typeface="PT Serif" panose="020A0603040505020204" pitchFamily="18" charset="77"/>
              </a:rPr>
              <a:t>1</a:t>
            </a:r>
          </a:p>
        </p:txBody>
      </p:sp>
      <p:sp>
        <p:nvSpPr>
          <p:cNvPr id="17" name="TextBox 16">
            <a:extLst>
              <a:ext uri="{FF2B5EF4-FFF2-40B4-BE49-F238E27FC236}">
                <a16:creationId xmlns:a16="http://schemas.microsoft.com/office/drawing/2014/main" id="{2DDFACE4-CA95-8B16-140A-AA6A80966E29}"/>
              </a:ext>
            </a:extLst>
          </p:cNvPr>
          <p:cNvSpPr txBox="1"/>
          <p:nvPr/>
        </p:nvSpPr>
        <p:spPr>
          <a:xfrm>
            <a:off x="6891945" y="4796458"/>
            <a:ext cx="444379" cy="892552"/>
          </a:xfrm>
          <a:prstGeom prst="rect">
            <a:avLst/>
          </a:prstGeom>
          <a:noFill/>
        </p:spPr>
        <p:txBody>
          <a:bodyPr wrap="square" rtlCol="0">
            <a:spAutoFit/>
          </a:bodyPr>
          <a:lstStyle/>
          <a:p>
            <a:endParaRPr lang="en-US" sz="2600" dirty="0">
              <a:latin typeface="PT Serif" panose="020A0603040505020204" pitchFamily="18" charset="77"/>
            </a:endParaRPr>
          </a:p>
          <a:p>
            <a:r>
              <a:rPr lang="en-US" sz="2600" dirty="0">
                <a:latin typeface="PT Serif" panose="020A0603040505020204" pitchFamily="18" charset="77"/>
              </a:rPr>
              <a:t>1</a:t>
            </a:r>
          </a:p>
        </p:txBody>
      </p:sp>
      <p:sp>
        <p:nvSpPr>
          <p:cNvPr id="18" name="TextBox 17">
            <a:extLst>
              <a:ext uri="{FF2B5EF4-FFF2-40B4-BE49-F238E27FC236}">
                <a16:creationId xmlns:a16="http://schemas.microsoft.com/office/drawing/2014/main" id="{C6225F99-7900-484A-EB88-655691D6F757}"/>
              </a:ext>
            </a:extLst>
          </p:cNvPr>
          <p:cNvSpPr txBox="1"/>
          <p:nvPr/>
        </p:nvSpPr>
        <p:spPr>
          <a:xfrm>
            <a:off x="8958470" y="4396347"/>
            <a:ext cx="1073425" cy="1692771"/>
          </a:xfrm>
          <a:prstGeom prst="rect">
            <a:avLst/>
          </a:prstGeom>
          <a:noFill/>
        </p:spPr>
        <p:txBody>
          <a:bodyPr wrap="square" rtlCol="0">
            <a:spAutoFit/>
          </a:bodyPr>
          <a:lstStyle/>
          <a:p>
            <a:pPr algn="ctr"/>
            <a:r>
              <a:rPr lang="en-US" sz="2600" dirty="0">
                <a:latin typeface="PT Serif" panose="020A0603040505020204" pitchFamily="18" charset="77"/>
              </a:rPr>
              <a:t>0001</a:t>
            </a:r>
          </a:p>
          <a:p>
            <a:pPr algn="ctr"/>
            <a:r>
              <a:rPr lang="en-US" sz="2600" dirty="0">
                <a:latin typeface="PT Serif" panose="020A0603040505020204" pitchFamily="18" charset="77"/>
              </a:rPr>
              <a:t>0011</a:t>
            </a:r>
          </a:p>
          <a:p>
            <a:pPr algn="ctr"/>
            <a:r>
              <a:rPr lang="en-US" sz="2600" dirty="0">
                <a:latin typeface="PT Serif" panose="020A0603040505020204" pitchFamily="18" charset="77"/>
              </a:rPr>
              <a:t>1001</a:t>
            </a:r>
          </a:p>
          <a:p>
            <a:pPr algn="ctr"/>
            <a:r>
              <a:rPr lang="en-US" sz="2600" dirty="0">
                <a:latin typeface="PT Serif" panose="020A0603040505020204" pitchFamily="18" charset="77"/>
              </a:rPr>
              <a:t>1011</a:t>
            </a:r>
          </a:p>
        </p:txBody>
      </p:sp>
      <p:cxnSp>
        <p:nvCxnSpPr>
          <p:cNvPr id="20" name="Straight Arrow Connector 19">
            <a:extLst>
              <a:ext uri="{FF2B5EF4-FFF2-40B4-BE49-F238E27FC236}">
                <a16:creationId xmlns:a16="http://schemas.microsoft.com/office/drawing/2014/main" id="{A79B9970-034F-B6FB-57BC-4E95E02B8588}"/>
              </a:ext>
            </a:extLst>
          </p:cNvPr>
          <p:cNvCxnSpPr>
            <a:cxnSpLocks/>
            <a:stCxn id="17" idx="3"/>
            <a:endCxn id="18" idx="1"/>
          </p:cNvCxnSpPr>
          <p:nvPr/>
        </p:nvCxnSpPr>
        <p:spPr>
          <a:xfrm flipV="1">
            <a:off x="7336324" y="5242733"/>
            <a:ext cx="16221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91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94D25B-4DA5-B3FF-049F-90B438F716E4}"/>
                  </a:ext>
                </a:extLst>
              </p:cNvPr>
              <p:cNvSpPr>
                <a:spLocks noGrp="1"/>
              </p:cNvSpPr>
              <p:nvPr>
                <p:ph idx="1"/>
              </p:nvPr>
            </p:nvSpPr>
            <p:spPr>
              <a:xfrm>
                <a:off x="228599" y="1253331"/>
                <a:ext cx="11300792" cy="5398570"/>
              </a:xfrm>
            </p:spPr>
            <p:txBody>
              <a:bodyPr/>
              <a:lstStyle/>
              <a:p>
                <a:pPr marL="0" indent="0">
                  <a:lnSpc>
                    <a:spcPct val="150000"/>
                  </a:lnSpc>
                  <a:buNone/>
                </a:pPr>
                <a:r>
                  <a:rPr lang="en-US" dirty="0">
                    <a:solidFill>
                      <a:schemeClr val="tx1">
                        <a:lumMod val="85000"/>
                        <a:lumOff val="15000"/>
                      </a:schemeClr>
                    </a:solidFill>
                    <a:latin typeface="PT Serif" panose="020A0603040505020204" pitchFamily="18" charset="77"/>
                  </a:rPr>
                  <a:t>A Fingerprinting Code has two algorithms:</a:t>
                </a:r>
                <a:endParaRPr lang="en-US" b="0" dirty="0">
                  <a:solidFill>
                    <a:schemeClr val="tx1">
                      <a:lumMod val="85000"/>
                      <a:lumOff val="15000"/>
                    </a:schemeClr>
                  </a:solidFill>
                </a:endParaRPr>
              </a:p>
              <a:p>
                <a:pPr>
                  <a:lnSpc>
                    <a:spcPct val="150000"/>
                  </a:lnSpc>
                </a:pPr>
                <a:r>
                  <a:rPr lang="en-US" b="0" dirty="0">
                    <a:solidFill>
                      <a:schemeClr val="tx1">
                        <a:lumMod val="85000"/>
                        <a:lumOff val="15000"/>
                      </a:schemeClr>
                    </a:solidFill>
                  </a:rPr>
                  <a:t>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𝐹𝐶𝐺𝑒𝑛</m:t>
                    </m:r>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𝑛</m:t>
                    </m:r>
                    <m:r>
                      <a:rPr lang="en-US" b="0" i="1" smtClean="0">
                        <a:solidFill>
                          <a:schemeClr val="tx1">
                            <a:lumMod val="85000"/>
                            <a:lumOff val="15000"/>
                          </a:schemeClr>
                        </a:solidFill>
                        <a:latin typeface="Cambria Math" panose="02040503050406030204" pitchFamily="18" charset="0"/>
                      </a:rPr>
                      <m:t> )</m:t>
                    </m:r>
                  </m:oMath>
                </a14:m>
                <a:r>
                  <a:rPr lang="en-US" dirty="0">
                    <a:solidFill>
                      <a:schemeClr val="tx1">
                        <a:lumMod val="85000"/>
                        <a:lumOff val="15000"/>
                      </a:schemeClr>
                    </a:solidFill>
                    <a:latin typeface="PT Serif" panose="020A0603040505020204" pitchFamily="18" charset="77"/>
                  </a:rPr>
                  <a:t> 		⟶	</a:t>
                </a:r>
                <a14:m>
                  <m:oMath xmlns:m="http://schemas.openxmlformats.org/officeDocument/2006/math">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𝑇</m:t>
                    </m:r>
                    <m:r>
                      <a:rPr lang="en-US" b="0" i="1" smtClean="0">
                        <a:solidFill>
                          <a:schemeClr val="tx1">
                            <a:lumMod val="85000"/>
                            <a:lumOff val="15000"/>
                          </a:schemeClr>
                        </a:solidFill>
                        <a:latin typeface="Cambria Math" panose="02040503050406030204" pitchFamily="18" charset="0"/>
                      </a:rPr>
                      <m:t> , </m:t>
                    </m:r>
                    <m:r>
                      <a:rPr lang="en-US" b="0" i="1" smtClean="0">
                        <a:solidFill>
                          <a:schemeClr val="tx1">
                            <a:lumMod val="85000"/>
                            <a:lumOff val="15000"/>
                          </a:schemeClr>
                        </a:solidFill>
                        <a:latin typeface="Cambria Math" panose="02040503050406030204" pitchFamily="18" charset="0"/>
                      </a:rPr>
                      <m:t>𝑡𝑘</m:t>
                    </m:r>
                    <m:r>
                      <a:rPr lang="en-US" b="0" i="1" smtClean="0">
                        <a:solidFill>
                          <a:schemeClr val="tx1">
                            <a:lumMod val="85000"/>
                            <a:lumOff val="15000"/>
                          </a:schemeClr>
                        </a:solidFill>
                        <a:latin typeface="Cambria Math" panose="02040503050406030204" pitchFamily="18" charset="0"/>
                      </a:rPr>
                      <m:t>)</m:t>
                    </m:r>
                  </m:oMath>
                </a14:m>
                <a:r>
                  <a:rPr lang="en-US" b="0" i="1" dirty="0">
                    <a:solidFill>
                      <a:schemeClr val="tx1">
                        <a:lumMod val="85000"/>
                        <a:lumOff val="15000"/>
                      </a:schemeClr>
                    </a:solidFill>
                    <a:latin typeface="PT Serif" panose="020A0603040505020204" pitchFamily="18" charset="77"/>
                  </a:rPr>
                  <a:t>  	</a:t>
                </a:r>
                <a:r>
                  <a:rPr lang="en" dirty="0">
                    <a:solidFill>
                      <a:schemeClr val="tx1">
                        <a:lumMod val="85000"/>
                        <a:lumOff val="15000"/>
                      </a:schemeClr>
                    </a:solidFill>
                    <a:latin typeface="PT Serif" panose="020A0603040505020204" pitchFamily="18" charset="77"/>
                    <a:ea typeface="PT Serif"/>
                    <a:cs typeface="PT Serif"/>
                    <a:sym typeface="PT Serif"/>
                  </a:rPr>
                  <a:t> </a:t>
                </a:r>
                <a:r>
                  <a:rPr lang="en" sz="2400" dirty="0">
                    <a:solidFill>
                      <a:schemeClr val="tx1">
                        <a:lumMod val="85000"/>
                        <a:lumOff val="15000"/>
                      </a:schemeClr>
                    </a:solidFill>
                    <a:latin typeface="PT Serif" panose="020A0603040505020204" pitchFamily="18" charset="77"/>
                    <a:ea typeface="PT Serif"/>
                    <a:cs typeface="PT Serif"/>
                    <a:sym typeface="PT Serif"/>
                  </a:rPr>
                  <a:t>//    </a:t>
                </a:r>
                <a14:m>
                  <m:oMath xmlns:m="http://schemas.openxmlformats.org/officeDocument/2006/math">
                    <m:r>
                      <a:rPr lang="en-US" sz="2400" i="1">
                        <a:solidFill>
                          <a:schemeClr val="tx1">
                            <a:lumMod val="85000"/>
                            <a:lumOff val="15000"/>
                          </a:schemeClr>
                        </a:solidFill>
                        <a:latin typeface="Cambria Math" panose="02040503050406030204" pitchFamily="18" charset="0"/>
                      </a:rPr>
                      <m:t>𝑇</m:t>
                    </m:r>
                  </m:oMath>
                </a14:m>
                <a:r>
                  <a:rPr lang="en" sz="2400" dirty="0">
                    <a:solidFill>
                      <a:schemeClr val="tx1">
                        <a:lumMod val="85000"/>
                        <a:lumOff val="15000"/>
                      </a:schemeClr>
                    </a:solidFill>
                    <a:latin typeface="PT Serif" panose="020A0603040505020204" pitchFamily="18" charset="77"/>
                    <a:ea typeface="PT Serif"/>
                    <a:cs typeface="PT Serif"/>
                    <a:sym typeface="PT Serif"/>
                  </a:rPr>
                  <a:t>  :  </a:t>
                </a:r>
                <a14:m>
                  <m:oMath xmlns:m="http://schemas.openxmlformats.org/officeDocument/2006/math">
                    <m:sSup>
                      <m:sSupPr>
                        <m:ctrlPr>
                          <a:rPr lang="en-US" sz="2400" b="0" i="1" smtClean="0">
                            <a:solidFill>
                              <a:schemeClr val="tx1">
                                <a:lumMod val="85000"/>
                                <a:lumOff val="15000"/>
                              </a:schemeClr>
                            </a:solidFill>
                            <a:latin typeface="Cambria Math" panose="02040503050406030204" pitchFamily="18" charset="0"/>
                          </a:rPr>
                        </m:ctrlPr>
                      </m:sSupPr>
                      <m:e>
                        <m:d>
                          <m:dPr>
                            <m:begChr m:val="{"/>
                            <m:endChr m:val="}"/>
                            <m:ctrlPr>
                              <a:rPr lang="en-US" sz="2400" b="0" i="1" smtClean="0">
                                <a:solidFill>
                                  <a:schemeClr val="tx1">
                                    <a:lumMod val="85000"/>
                                    <a:lumOff val="15000"/>
                                  </a:schemeClr>
                                </a:solidFill>
                                <a:latin typeface="Cambria Math" panose="02040503050406030204" pitchFamily="18" charset="0"/>
                              </a:rPr>
                            </m:ctrlPr>
                          </m:dPr>
                          <m:e>
                            <m:sSub>
                              <m:sSubPr>
                                <m:ctrlPr>
                                  <a:rPr lang="en-US" sz="2400" b="0" i="1" smtClean="0">
                                    <a:solidFill>
                                      <a:schemeClr val="tx1">
                                        <a:lumMod val="85000"/>
                                        <a:lumOff val="15000"/>
                                      </a:schemeClr>
                                    </a:solidFill>
                                    <a:latin typeface="Cambria Math" panose="02040503050406030204" pitchFamily="18" charset="0"/>
                                  </a:rPr>
                                </m:ctrlPr>
                              </m:sSubPr>
                              <m:e>
                                <m:r>
                                  <a:rPr lang="en-US" sz="2400" b="0" i="1" smtClean="0">
                                    <a:solidFill>
                                      <a:schemeClr val="tx1">
                                        <a:lumMod val="85000"/>
                                        <a:lumOff val="15000"/>
                                      </a:schemeClr>
                                    </a:solidFill>
                                    <a:latin typeface="Cambria Math" panose="02040503050406030204" pitchFamily="18" charset="0"/>
                                  </a:rPr>
                                  <m:t>𝑤</m:t>
                                </m:r>
                              </m:e>
                              <m:sub>
                                <m:r>
                                  <a:rPr lang="en-US" sz="2400" b="0" i="1" smtClean="0">
                                    <a:solidFill>
                                      <a:schemeClr val="tx1">
                                        <a:lumMod val="85000"/>
                                        <a:lumOff val="15000"/>
                                      </a:schemeClr>
                                    </a:solidFill>
                                    <a:latin typeface="Cambria Math" panose="02040503050406030204" pitchFamily="18" charset="0"/>
                                  </a:rPr>
                                  <m:t>1</m:t>
                                </m:r>
                              </m:sub>
                            </m:sSub>
                            <m:r>
                              <a:rPr lang="en-US" sz="2400" b="0" i="1" smtClean="0">
                                <a:solidFill>
                                  <a:schemeClr val="tx1">
                                    <a:lumMod val="85000"/>
                                    <a:lumOff val="15000"/>
                                  </a:schemeClr>
                                </a:solidFill>
                                <a:latin typeface="Cambria Math" panose="02040503050406030204" pitchFamily="18" charset="0"/>
                              </a:rPr>
                              <m:t> , …, </m:t>
                            </m:r>
                            <m:sSub>
                              <m:sSubPr>
                                <m:ctrlPr>
                                  <a:rPr lang="en-US" sz="2400" b="0" i="1" smtClean="0">
                                    <a:solidFill>
                                      <a:schemeClr val="tx1">
                                        <a:lumMod val="85000"/>
                                        <a:lumOff val="15000"/>
                                      </a:schemeClr>
                                    </a:solidFill>
                                    <a:latin typeface="Cambria Math" panose="02040503050406030204" pitchFamily="18" charset="0"/>
                                  </a:rPr>
                                </m:ctrlPr>
                              </m:sSubPr>
                              <m:e>
                                <m:r>
                                  <a:rPr lang="en-US" sz="2400" b="0" i="1" smtClean="0">
                                    <a:solidFill>
                                      <a:schemeClr val="tx1">
                                        <a:lumMod val="85000"/>
                                        <a:lumOff val="15000"/>
                                      </a:schemeClr>
                                    </a:solidFill>
                                    <a:latin typeface="Cambria Math" panose="02040503050406030204" pitchFamily="18" charset="0"/>
                                  </a:rPr>
                                  <m:t>𝑤</m:t>
                                </m:r>
                              </m:e>
                              <m:sub>
                                <m:r>
                                  <a:rPr lang="en-US" sz="2400" b="0" i="1" smtClean="0">
                                    <a:solidFill>
                                      <a:schemeClr val="tx1">
                                        <a:lumMod val="85000"/>
                                        <a:lumOff val="15000"/>
                                      </a:schemeClr>
                                    </a:solidFill>
                                    <a:latin typeface="Cambria Math" panose="02040503050406030204" pitchFamily="18" charset="0"/>
                                  </a:rPr>
                                  <m:t>𝑛</m:t>
                                </m:r>
                              </m:sub>
                            </m:sSub>
                          </m:e>
                        </m:d>
                      </m:e>
                      <m:sup/>
                    </m:sSup>
                  </m:oMath>
                </a14:m>
                <a:endParaRPr lang="en-US" b="0" i="1" dirty="0">
                  <a:solidFill>
                    <a:schemeClr val="tx1">
                      <a:lumMod val="85000"/>
                      <a:lumOff val="15000"/>
                    </a:schemeClr>
                  </a:solidFill>
                  <a:latin typeface="PT Serif" panose="020A0603040505020204" pitchFamily="18" charset="77"/>
                </a:endParaRPr>
              </a:p>
              <a:p>
                <a:pPr>
                  <a:lnSpc>
                    <a:spcPct val="150000"/>
                  </a:lnSpc>
                </a:pPr>
                <a:r>
                  <a:rPr lang="en-US" b="0" dirty="0">
                    <a:solidFill>
                      <a:schemeClr val="tx1">
                        <a:lumMod val="85000"/>
                        <a:lumOff val="15000"/>
                      </a:schemeClr>
                    </a:solidFill>
                  </a:rPr>
                  <a:t>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𝐹𝐶𝑇𝑟𝑎𝑐𝑒</m:t>
                    </m:r>
                    <m:r>
                      <a:rPr lang="en-US" b="0" i="1" smtClean="0">
                        <a:solidFill>
                          <a:schemeClr val="tx1">
                            <a:lumMod val="85000"/>
                            <a:lumOff val="15000"/>
                          </a:schemeClr>
                        </a:solidFill>
                        <a:latin typeface="Cambria Math" panose="02040503050406030204" pitchFamily="18" charset="0"/>
                      </a:rPr>
                      <m:t>( </m:t>
                    </m:r>
                    <m:sSup>
                      <m:sSupPr>
                        <m:ctrlPr>
                          <a:rPr lang="en-US" b="0" i="1" smtClean="0">
                            <a:solidFill>
                              <a:schemeClr val="tx1">
                                <a:lumMod val="85000"/>
                                <a:lumOff val="15000"/>
                              </a:schemeClr>
                            </a:solidFill>
                            <a:latin typeface="Cambria Math" panose="02040503050406030204" pitchFamily="18" charset="0"/>
                          </a:rPr>
                        </m:ctrlPr>
                      </m:sSupPr>
                      <m:e>
                        <m:acc>
                          <m:accPr>
                            <m:chr m:val="̅"/>
                            <m:ctrlPr>
                              <a:rPr lang="en-US" i="1" smtClean="0">
                                <a:solidFill>
                                  <a:schemeClr val="tx1">
                                    <a:lumMod val="85000"/>
                                    <a:lumOff val="15000"/>
                                  </a:schemeClr>
                                </a:solidFill>
                                <a:latin typeface="Cambria Math" panose="02040503050406030204" pitchFamily="18" charset="0"/>
                              </a:rPr>
                            </m:ctrlPr>
                          </m:accPr>
                          <m:e>
                            <m:r>
                              <a:rPr lang="en-US" b="0" i="1" smtClean="0">
                                <a:solidFill>
                                  <a:schemeClr val="tx1">
                                    <a:lumMod val="85000"/>
                                    <a:lumOff val="15000"/>
                                  </a:schemeClr>
                                </a:solidFill>
                                <a:latin typeface="Cambria Math" panose="02040503050406030204" pitchFamily="18" charset="0"/>
                              </a:rPr>
                              <m:t>𝑤</m:t>
                            </m:r>
                          </m:e>
                        </m:acc>
                      </m:e>
                      <m:sup>
                        <m:r>
                          <a:rPr lang="en-US" b="0" i="1" smtClean="0">
                            <a:solidFill>
                              <a:schemeClr val="tx1">
                                <a:lumMod val="85000"/>
                                <a:lumOff val="15000"/>
                              </a:schemeClr>
                            </a:solidFill>
                            <a:latin typeface="Cambria Math" panose="02040503050406030204" pitchFamily="18" charset="0"/>
                          </a:rPr>
                          <m:t>∗</m:t>
                        </m:r>
                      </m:sup>
                    </m:sSup>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𝑡𝑘</m:t>
                    </m:r>
                    <m:r>
                      <a:rPr lang="en-US" b="0" i="1" smtClean="0">
                        <a:solidFill>
                          <a:schemeClr val="tx1">
                            <a:lumMod val="85000"/>
                            <a:lumOff val="15000"/>
                          </a:schemeClr>
                        </a:solidFill>
                        <a:latin typeface="Cambria Math" panose="02040503050406030204" pitchFamily="18" charset="0"/>
                      </a:rPr>
                      <m:t> )</m:t>
                    </m:r>
                  </m:oMath>
                </a14:m>
                <a:r>
                  <a:rPr lang="en-US" dirty="0">
                    <a:solidFill>
                      <a:schemeClr val="tx1">
                        <a:lumMod val="85000"/>
                        <a:lumOff val="15000"/>
                      </a:schemeClr>
                    </a:solidFill>
                    <a:latin typeface="PT Serif" panose="020A0603040505020204" pitchFamily="18" charset="77"/>
                  </a:rPr>
                  <a:t> 	⟶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𝑆</m:t>
                    </m:r>
                    <m:r>
                      <a:rPr lang="en-US" b="0" i="1" smtClean="0">
                        <a:solidFill>
                          <a:schemeClr val="tx1">
                            <a:lumMod val="85000"/>
                            <a:lumOff val="15000"/>
                          </a:schemeClr>
                        </a:solidFill>
                        <a:latin typeface="Cambria Math" panose="02040503050406030204" pitchFamily="18" charset="0"/>
                      </a:rPr>
                      <m:t>⊆[</m:t>
                    </m:r>
                    <m:r>
                      <a:rPr lang="en-US" b="0" i="1" smtClean="0">
                        <a:solidFill>
                          <a:schemeClr val="tx1">
                            <a:lumMod val="85000"/>
                            <a:lumOff val="15000"/>
                          </a:schemeClr>
                        </a:solidFill>
                        <a:latin typeface="Cambria Math" panose="02040503050406030204" pitchFamily="18" charset="0"/>
                      </a:rPr>
                      <m:t>𝑛</m:t>
                    </m:r>
                    <m:r>
                      <a:rPr lang="en-US" b="0" i="1" smtClean="0">
                        <a:solidFill>
                          <a:schemeClr val="tx1">
                            <a:lumMod val="85000"/>
                            <a:lumOff val="15000"/>
                          </a:schemeClr>
                        </a:solidFill>
                        <a:latin typeface="Cambria Math" panose="02040503050406030204" pitchFamily="18" charset="0"/>
                      </a:rPr>
                      <m:t>]</m:t>
                    </m:r>
                  </m:oMath>
                </a14:m>
                <a:r>
                  <a:rPr lang="en-US" dirty="0">
                    <a:solidFill>
                      <a:schemeClr val="tx1">
                        <a:lumMod val="85000"/>
                        <a:lumOff val="15000"/>
                      </a:schemeClr>
                    </a:solidFill>
                    <a:latin typeface="PT Serif" panose="020A0603040505020204" pitchFamily="18" charset="77"/>
                  </a:rPr>
                  <a:t> 	</a:t>
                </a:r>
                <a:endParaRPr lang="en-US" sz="2400" dirty="0">
                  <a:solidFill>
                    <a:schemeClr val="tx1">
                      <a:lumMod val="85000"/>
                      <a:lumOff val="15000"/>
                    </a:schemeClr>
                  </a:solidFill>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9694D25B-4DA5-B3FF-049F-90B438F716E4}"/>
                  </a:ext>
                </a:extLst>
              </p:cNvPr>
              <p:cNvSpPr>
                <a:spLocks noGrp="1" noRot="1" noChangeAspect="1" noMove="1" noResize="1" noEditPoints="1" noAdjustHandles="1" noChangeArrowheads="1" noChangeShapeType="1" noTextEdit="1"/>
              </p:cNvSpPr>
              <p:nvPr>
                <p:ph idx="1"/>
              </p:nvPr>
            </p:nvSpPr>
            <p:spPr>
              <a:xfrm>
                <a:off x="228599" y="1253331"/>
                <a:ext cx="11300792" cy="5398570"/>
              </a:xfrm>
              <a:blipFill>
                <a:blip r:embed="rId3"/>
                <a:stretch>
                  <a:fillRect l="-101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AB259C39-4CC2-5C31-0A71-31FDE15AC10B}"/>
              </a:ext>
            </a:extLst>
          </p:cNvPr>
          <p:cNvSpPr txBox="1">
            <a:spLocks/>
          </p:cNvSpPr>
          <p:nvPr/>
        </p:nvSpPr>
        <p:spPr>
          <a:xfrm>
            <a:off x="228600" y="206099"/>
            <a:ext cx="10515600" cy="1039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Fingerprinting Codes</a:t>
            </a:r>
          </a:p>
        </p:txBody>
      </p:sp>
    </p:spTree>
    <p:extLst>
      <p:ext uri="{BB962C8B-B14F-4D97-AF65-F5344CB8AC3E}">
        <p14:creationId xmlns:p14="http://schemas.microsoft.com/office/powerpoint/2010/main" val="46326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A8224-9B34-23AD-B1A8-E56D5A7BAFE0}"/>
                  </a:ext>
                </a:extLst>
              </p:cNvPr>
              <p:cNvSpPr>
                <a:spLocks noGrp="1"/>
              </p:cNvSpPr>
              <p:nvPr>
                <p:ph idx="1"/>
              </p:nvPr>
            </p:nvSpPr>
            <p:spPr>
              <a:xfrm>
                <a:off x="228599" y="1401554"/>
                <a:ext cx="11764617" cy="5456445"/>
              </a:xfrm>
            </p:spPr>
            <p:txBody>
              <a:bodyPr>
                <a:normAutofit/>
              </a:bodyPr>
              <a:lstStyle/>
              <a:p>
                <a:pPr marL="0" indent="0">
                  <a:lnSpc>
                    <a:spcPct val="100000"/>
                  </a:lnSpc>
                  <a:buNone/>
                </a:pPr>
                <a:r>
                  <a:rPr lang="en-US" sz="2800" dirty="0">
                    <a:solidFill>
                      <a:schemeClr val="tx1">
                        <a:lumMod val="85000"/>
                        <a:lumOff val="15000"/>
                      </a:schemeClr>
                    </a:solidFill>
                    <a:latin typeface="PT Serif" panose="020A0603040505020204" pitchFamily="18" charset="77"/>
                  </a:rPr>
                  <a:t>Informally, a Fingerprinting Code is secure if, </a:t>
                </a:r>
              </a:p>
              <a:p>
                <a:pPr marL="0" indent="0">
                  <a:lnSpc>
                    <a:spcPct val="100000"/>
                  </a:lnSpc>
                  <a:buNone/>
                </a:pPr>
                <a:endParaRPr lang="en-US" sz="2800" dirty="0">
                  <a:solidFill>
                    <a:schemeClr val="tx1">
                      <a:lumMod val="85000"/>
                      <a:lumOff val="15000"/>
                    </a:schemeClr>
                  </a:solidFill>
                  <a:latin typeface="PT Serif" panose="020A0603040505020204" pitchFamily="18" charset="77"/>
                </a:endParaRPr>
              </a:p>
              <a:p>
                <a:pPr marL="0" indent="0">
                  <a:lnSpc>
                    <a:spcPct val="100000"/>
                  </a:lnSpc>
                  <a:buNone/>
                </a:pPr>
                <a:r>
                  <a:rPr lang="en-US" sz="2800" dirty="0">
                    <a:solidFill>
                      <a:schemeClr val="tx1">
                        <a:lumMod val="85000"/>
                        <a:lumOff val="15000"/>
                      </a:schemeClr>
                    </a:solidFill>
                    <a:latin typeface="PT Serif" panose="020A0603040505020204" pitchFamily="18" charset="77"/>
                  </a:rPr>
                  <a:t>	For any adversary </a:t>
                </a:r>
                <a14:m>
                  <m:oMath xmlns:m="http://schemas.openxmlformats.org/officeDocument/2006/math">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𝒜</m:t>
                    </m:r>
                  </m:oMath>
                </a14:m>
                <a:r>
                  <a:rPr lang="en-US" sz="2800" dirty="0">
                    <a:solidFill>
                      <a:schemeClr val="tx1">
                        <a:lumMod val="85000"/>
                        <a:lumOff val="15000"/>
                      </a:schemeClr>
                    </a:solidFill>
                    <a:latin typeface="PT Serif" panose="020A0603040505020204" pitchFamily="18" charset="77"/>
                  </a:rPr>
                  <a:t> that has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𝑊</m:t>
                    </m:r>
                    <m:r>
                      <a:rPr lang="en-US" sz="2800" b="0" i="1" smtClean="0">
                        <a:solidFill>
                          <a:schemeClr val="tx1">
                            <a:lumMod val="85000"/>
                            <a:lumOff val="15000"/>
                          </a:schemeClr>
                        </a:solidFill>
                        <a:latin typeface="Cambria Math" panose="02040503050406030204" pitchFamily="18" charset="0"/>
                      </a:rPr>
                      <m:t> ⊆</m:t>
                    </m:r>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𝑇</m:t>
                    </m:r>
                  </m:oMath>
                </a14:m>
                <a:r>
                  <a:rPr lang="en-US" sz="2800" dirty="0">
                    <a:solidFill>
                      <a:schemeClr val="tx1">
                        <a:lumMod val="85000"/>
                        <a:lumOff val="15000"/>
                      </a:schemeClr>
                    </a:solidFill>
                    <a:latin typeface="PT Serif" panose="020A0603040505020204" pitchFamily="18" charset="77"/>
                  </a:rPr>
                  <a:t> and outputs </a:t>
                </a:r>
                <a14:m>
                  <m:oMath xmlns:m="http://schemas.openxmlformats.org/officeDocument/2006/math">
                    <m:sSup>
                      <m:sSupPr>
                        <m:ctrlPr>
                          <a:rPr lang="en-US" sz="2800" b="0" i="1" smtClean="0">
                            <a:solidFill>
                              <a:schemeClr val="tx1">
                                <a:lumMod val="85000"/>
                                <a:lumOff val="15000"/>
                              </a:schemeClr>
                            </a:solidFill>
                            <a:latin typeface="Cambria Math" panose="02040503050406030204" pitchFamily="18" charset="0"/>
                          </a:rPr>
                        </m:ctrlPr>
                      </m:sSupPr>
                      <m:e>
                        <m:acc>
                          <m:accPr>
                            <m:chr m:val="̅"/>
                            <m:ctrlPr>
                              <a:rPr lang="en-US" sz="2800" i="1" smtClean="0">
                                <a:solidFill>
                                  <a:schemeClr val="tx1">
                                    <a:lumMod val="85000"/>
                                    <a:lumOff val="15000"/>
                                  </a:schemeClr>
                                </a:solidFill>
                                <a:latin typeface="Cambria Math" panose="02040503050406030204" pitchFamily="18" charset="0"/>
                              </a:rPr>
                            </m:ctrlPr>
                          </m:accPr>
                          <m:e>
                            <m:r>
                              <a:rPr lang="en-US" sz="2800" b="0" i="1" smtClean="0">
                                <a:solidFill>
                                  <a:schemeClr val="tx1">
                                    <a:lumMod val="85000"/>
                                    <a:lumOff val="15000"/>
                                  </a:schemeClr>
                                </a:solidFill>
                                <a:latin typeface="Cambria Math" panose="02040503050406030204" pitchFamily="18" charset="0"/>
                              </a:rPr>
                              <m:t>𝑤</m:t>
                            </m:r>
                          </m:e>
                        </m:acc>
                      </m:e>
                      <m:sup>
                        <m:r>
                          <a:rPr lang="en-US" sz="2800" b="0" i="1" smtClean="0">
                            <a:solidFill>
                              <a:schemeClr val="tx1">
                                <a:lumMod val="85000"/>
                                <a:lumOff val="15000"/>
                              </a:schemeClr>
                            </a:solidFill>
                            <a:latin typeface="Cambria Math" panose="02040503050406030204" pitchFamily="18" charset="0"/>
                          </a:rPr>
                          <m:t>∗</m:t>
                        </m:r>
                      </m:sup>
                    </m:sSup>
                    <m:r>
                      <a:rPr lang="en-US" sz="2800" b="0" i="1" smtClean="0">
                        <a:solidFill>
                          <a:schemeClr val="tx1">
                            <a:lumMod val="85000"/>
                            <a:lumOff val="15000"/>
                          </a:schemeClr>
                        </a:solidFill>
                        <a:latin typeface="Cambria Math" panose="02040503050406030204" pitchFamily="18" charset="0"/>
                      </a:rPr>
                      <m:t>∈</m:t>
                    </m:r>
                    <m:r>
                      <a:rPr lang="en-US" sz="2800" b="0" i="1" smtClean="0">
                        <a:solidFill>
                          <a:schemeClr val="tx1">
                            <a:lumMod val="85000"/>
                            <a:lumOff val="15000"/>
                          </a:schemeClr>
                        </a:solidFill>
                        <a:latin typeface="Cambria Math" panose="02040503050406030204" pitchFamily="18" charset="0"/>
                      </a:rPr>
                      <m:t>𝐹</m:t>
                    </m:r>
                    <m:r>
                      <a:rPr lang="en-US" sz="2800" b="0" i="1" smtClean="0">
                        <a:solidFill>
                          <a:schemeClr val="tx1">
                            <a:lumMod val="85000"/>
                            <a:lumOff val="15000"/>
                          </a:schemeClr>
                        </a:solidFill>
                        <a:latin typeface="Cambria Math" panose="02040503050406030204" pitchFamily="18" charset="0"/>
                      </a:rPr>
                      <m:t>(</m:t>
                    </m:r>
                    <m:r>
                      <a:rPr lang="en-US" sz="2800" b="0" i="1" smtClean="0">
                        <a:solidFill>
                          <a:schemeClr val="tx1">
                            <a:lumMod val="85000"/>
                            <a:lumOff val="15000"/>
                          </a:schemeClr>
                        </a:solidFill>
                        <a:latin typeface="Cambria Math" panose="02040503050406030204" pitchFamily="18" charset="0"/>
                      </a:rPr>
                      <m:t>𝑊</m:t>
                    </m:r>
                    <m:r>
                      <a:rPr lang="en-US" sz="2800" b="0" i="1" smtClean="0">
                        <a:solidFill>
                          <a:schemeClr val="tx1">
                            <a:lumMod val="85000"/>
                            <a:lumOff val="15000"/>
                          </a:schemeClr>
                        </a:solidFill>
                        <a:latin typeface="Cambria Math" panose="02040503050406030204" pitchFamily="18" charset="0"/>
                      </a:rPr>
                      <m:t>)</m:t>
                    </m:r>
                  </m:oMath>
                </a14:m>
                <a:r>
                  <a:rPr lang="en-US" sz="2800" dirty="0">
                    <a:solidFill>
                      <a:schemeClr val="tx1">
                        <a:lumMod val="85000"/>
                        <a:lumOff val="15000"/>
                      </a:schemeClr>
                    </a:solidFill>
                    <a:latin typeface="PT Serif" panose="020A0603040505020204" pitchFamily="18" charset="77"/>
                  </a:rPr>
                  <a:t>,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𝐹𝐶𝑇𝑟𝑎𝑐𝑒</m:t>
                    </m:r>
                    <m:r>
                      <a:rPr lang="en-US" b="0" i="1" smtClean="0">
                        <a:solidFill>
                          <a:schemeClr val="tx1">
                            <a:lumMod val="85000"/>
                            <a:lumOff val="15000"/>
                          </a:schemeClr>
                        </a:solidFill>
                        <a:latin typeface="Cambria Math" panose="02040503050406030204" pitchFamily="18" charset="0"/>
                      </a:rPr>
                      <m:t>(</m:t>
                    </m:r>
                    <m:sSup>
                      <m:sSupPr>
                        <m:ctrlPr>
                          <a:rPr lang="en-US" i="1">
                            <a:solidFill>
                              <a:schemeClr val="tx1">
                                <a:lumMod val="85000"/>
                                <a:lumOff val="15000"/>
                              </a:schemeClr>
                            </a:solidFill>
                            <a:latin typeface="Cambria Math" panose="02040503050406030204" pitchFamily="18" charset="0"/>
                          </a:rPr>
                        </m:ctrlPr>
                      </m:sSupPr>
                      <m:e>
                        <m:acc>
                          <m:accPr>
                            <m:chr m:val="̅"/>
                            <m:ctrlPr>
                              <a:rPr lang="en-US" i="1">
                                <a:solidFill>
                                  <a:schemeClr val="tx1">
                                    <a:lumMod val="85000"/>
                                    <a:lumOff val="15000"/>
                                  </a:schemeClr>
                                </a:solidFill>
                                <a:latin typeface="Cambria Math" panose="02040503050406030204" pitchFamily="18" charset="0"/>
                              </a:rPr>
                            </m:ctrlPr>
                          </m:accPr>
                          <m:e>
                            <m:r>
                              <a:rPr lang="en-US" i="1">
                                <a:solidFill>
                                  <a:schemeClr val="tx1">
                                    <a:lumMod val="85000"/>
                                    <a:lumOff val="15000"/>
                                  </a:schemeClr>
                                </a:solidFill>
                                <a:latin typeface="Cambria Math" panose="02040503050406030204" pitchFamily="18" charset="0"/>
                              </a:rPr>
                              <m:t>𝑤</m:t>
                            </m:r>
                          </m:e>
                        </m:acc>
                      </m:e>
                      <m:sup>
                        <m:r>
                          <a:rPr lang="en-US" i="1">
                            <a:solidFill>
                              <a:schemeClr val="tx1">
                                <a:lumMod val="85000"/>
                                <a:lumOff val="15000"/>
                              </a:schemeClr>
                            </a:solidFill>
                            <a:latin typeface="Cambria Math" panose="02040503050406030204" pitchFamily="18" charset="0"/>
                          </a:rPr>
                          <m:t>∗</m:t>
                        </m:r>
                      </m:sup>
                    </m:sSup>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𝑡𝑘</m:t>
                    </m:r>
                    <m:r>
                      <a:rPr lang="en-US" b="0" i="1" smtClean="0">
                        <a:solidFill>
                          <a:schemeClr val="tx1">
                            <a:lumMod val="85000"/>
                            <a:lumOff val="15000"/>
                          </a:schemeClr>
                        </a:solidFill>
                        <a:latin typeface="Cambria Math" panose="02040503050406030204" pitchFamily="18" charset="0"/>
                      </a:rPr>
                      <m:t>)</m:t>
                    </m:r>
                  </m:oMath>
                </a14:m>
                <a:r>
                  <a:rPr lang="en-US" sz="2800" dirty="0">
                    <a:solidFill>
                      <a:schemeClr val="tx1">
                        <a:lumMod val="85000"/>
                        <a:lumOff val="15000"/>
                      </a:schemeClr>
                    </a:solidFill>
                    <a:latin typeface="PT Serif" panose="020A0603040505020204" pitchFamily="18" charset="77"/>
                  </a:rPr>
                  <a:t> outputs a set </a:t>
                </a:r>
                <a14:m>
                  <m:oMath xmlns:m="http://schemas.openxmlformats.org/officeDocument/2006/math">
                    <m:r>
                      <a:rPr lang="en-US" b="0" i="0"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𝑆</m:t>
                    </m:r>
                    <m:r>
                      <a:rPr lang="en-US" b="0" i="1" smtClean="0">
                        <a:solidFill>
                          <a:schemeClr val="tx1">
                            <a:lumMod val="85000"/>
                            <a:lumOff val="15000"/>
                          </a:schemeClr>
                        </a:solidFill>
                        <a:latin typeface="Cambria Math" panose="02040503050406030204" pitchFamily="18" charset="0"/>
                      </a:rPr>
                      <m:t> </m:t>
                    </m:r>
                  </m:oMath>
                </a14:m>
                <a:r>
                  <a:rPr lang="en-US" sz="2800" dirty="0">
                    <a:solidFill>
                      <a:schemeClr val="tx1">
                        <a:lumMod val="85000"/>
                        <a:lumOff val="15000"/>
                      </a:schemeClr>
                    </a:solidFill>
                    <a:latin typeface="PT Serif" panose="020A0603040505020204" pitchFamily="18" charset="77"/>
                  </a:rPr>
                  <a:t> </a:t>
                </a:r>
                <a:r>
                  <a:rPr lang="en-US" sz="2800" dirty="0" err="1">
                    <a:solidFill>
                      <a:schemeClr val="tx1">
                        <a:lumMod val="85000"/>
                        <a:lumOff val="15000"/>
                      </a:schemeClr>
                    </a:solidFill>
                    <a:latin typeface="PT Serif" panose="020A0603040505020204" pitchFamily="18" charset="77"/>
                  </a:rPr>
                  <a:t>s.t.</a:t>
                </a:r>
                <a:r>
                  <a:rPr lang="en-US" sz="2800" dirty="0">
                    <a:solidFill>
                      <a:schemeClr val="tx1">
                        <a:lumMod val="85000"/>
                        <a:lumOff val="15000"/>
                      </a:schemeClr>
                    </a:solidFill>
                    <a:latin typeface="PT Serif" panose="020A0603040505020204" pitchFamily="18" charset="77"/>
                  </a:rPr>
                  <a:t>  </a:t>
                </a:r>
                <a14:m>
                  <m:oMath xmlns:m="http://schemas.openxmlformats.org/officeDocument/2006/math">
                    <m:sSub>
                      <m:sSubPr>
                        <m:ctrlPr>
                          <a:rPr lang="en-US" b="0" i="1" smtClean="0">
                            <a:solidFill>
                              <a:schemeClr val="tx1">
                                <a:lumMod val="85000"/>
                                <a:lumOff val="15000"/>
                              </a:schemeClr>
                            </a:solidFill>
                            <a:latin typeface="Cambria Math" panose="02040503050406030204" pitchFamily="18" charset="0"/>
                          </a:rPr>
                        </m:ctrlPr>
                      </m:sSubPr>
                      <m:e>
                        <m:d>
                          <m:dPr>
                            <m:begChr m:val="{"/>
                            <m:endChr m:val="}"/>
                            <m:ctrlPr>
                              <a:rPr lang="en-US" b="0" i="1" smtClean="0">
                                <a:solidFill>
                                  <a:schemeClr val="tx1">
                                    <a:lumMod val="85000"/>
                                    <a:lumOff val="15000"/>
                                  </a:schemeClr>
                                </a:solidFill>
                                <a:latin typeface="Cambria Math" panose="02040503050406030204" pitchFamily="18" charset="0"/>
                              </a:rPr>
                            </m:ctrlPr>
                          </m:dPr>
                          <m:e>
                            <m:r>
                              <a:rPr lang="en-US" b="0" i="0" smtClean="0">
                                <a:solidFill>
                                  <a:schemeClr val="tx1">
                                    <a:lumMod val="85000"/>
                                    <a:lumOff val="15000"/>
                                  </a:schemeClr>
                                </a:solidFill>
                                <a:latin typeface="Cambria Math" panose="02040503050406030204" pitchFamily="18" charset="0"/>
                              </a:rPr>
                              <m:t> </m:t>
                            </m:r>
                            <m:sSub>
                              <m:sSubPr>
                                <m:ctrlPr>
                                  <a:rPr lang="en-US" b="0" i="1" smtClean="0">
                                    <a:solidFill>
                                      <a:schemeClr val="tx1">
                                        <a:lumMod val="85000"/>
                                        <a:lumOff val="15000"/>
                                      </a:schemeClr>
                                    </a:solidFill>
                                    <a:latin typeface="Cambria Math" panose="02040503050406030204" pitchFamily="18" charset="0"/>
                                  </a:rPr>
                                </m:ctrlPr>
                              </m:sSubPr>
                              <m:e>
                                <m:r>
                                  <a:rPr lang="en-US" b="0" i="1" smtClean="0">
                                    <a:solidFill>
                                      <a:schemeClr val="tx1">
                                        <a:lumMod val="85000"/>
                                        <a:lumOff val="15000"/>
                                      </a:schemeClr>
                                    </a:solidFill>
                                    <a:latin typeface="Cambria Math" panose="02040503050406030204" pitchFamily="18" charset="0"/>
                                  </a:rPr>
                                  <m:t>𝑤</m:t>
                                </m:r>
                              </m:e>
                              <m:sub>
                                <m:r>
                                  <a:rPr lang="en-US" b="0" i="1" smtClean="0">
                                    <a:solidFill>
                                      <a:schemeClr val="tx1">
                                        <a:lumMod val="85000"/>
                                        <a:lumOff val="15000"/>
                                      </a:schemeClr>
                                    </a:solidFill>
                                    <a:latin typeface="Cambria Math" panose="02040503050406030204" pitchFamily="18" charset="0"/>
                                  </a:rPr>
                                  <m:t>𝑖</m:t>
                                </m:r>
                              </m:sub>
                            </m:sSub>
                            <m:r>
                              <a:rPr lang="en-US" b="0" i="1" smtClean="0">
                                <a:solidFill>
                                  <a:schemeClr val="tx1">
                                    <a:lumMod val="85000"/>
                                    <a:lumOff val="15000"/>
                                  </a:schemeClr>
                                </a:solidFill>
                                <a:latin typeface="Cambria Math" panose="02040503050406030204" pitchFamily="18" charset="0"/>
                              </a:rPr>
                              <m:t> </m:t>
                            </m:r>
                          </m:e>
                        </m:d>
                      </m:e>
                      <m:sub>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𝑖</m:t>
                        </m:r>
                        <m:r>
                          <a:rPr lang="en-US" b="0" i="1" smtClean="0">
                            <a:solidFill>
                              <a:schemeClr val="tx1">
                                <a:lumMod val="85000"/>
                                <a:lumOff val="15000"/>
                              </a:schemeClr>
                            </a:solidFill>
                            <a:latin typeface="Cambria Math" panose="02040503050406030204" pitchFamily="18" charset="0"/>
                          </a:rPr>
                          <m:t> ∈ </m:t>
                        </m:r>
                        <m:r>
                          <a:rPr lang="en-US" b="0" i="1" smtClean="0">
                            <a:solidFill>
                              <a:schemeClr val="tx1">
                                <a:lumMod val="85000"/>
                                <a:lumOff val="15000"/>
                              </a:schemeClr>
                            </a:solidFill>
                            <a:latin typeface="Cambria Math" panose="02040503050406030204" pitchFamily="18" charset="0"/>
                          </a:rPr>
                          <m:t>𝑆</m:t>
                        </m:r>
                      </m:sub>
                    </m:sSub>
                    <m:r>
                      <a:rPr lang="en-US" i="1">
                        <a:solidFill>
                          <a:schemeClr val="tx1">
                            <a:lumMod val="85000"/>
                            <a:lumOff val="15000"/>
                          </a:schemeClr>
                        </a:solidFill>
                        <a:latin typeface="Cambria Math" panose="02040503050406030204" pitchFamily="18" charset="0"/>
                      </a:rPr>
                      <m:t>⊆</m:t>
                    </m:r>
                    <m:r>
                      <a:rPr lang="en-US" i="1">
                        <a:solidFill>
                          <a:schemeClr val="tx1">
                            <a:lumMod val="85000"/>
                            <a:lumOff val="15000"/>
                          </a:schemeClr>
                        </a:solidFill>
                        <a:latin typeface="Cambria Math" panose="02040503050406030204" pitchFamily="18" charset="0"/>
                      </a:rPr>
                      <m:t>𝑊</m:t>
                    </m:r>
                  </m:oMath>
                </a14:m>
                <a:r>
                  <a:rPr lang="en-US" sz="2800" dirty="0">
                    <a:solidFill>
                      <a:schemeClr val="tx1">
                        <a:lumMod val="85000"/>
                        <a:lumOff val="15000"/>
                      </a:schemeClr>
                    </a:solidFill>
                    <a:latin typeface="PT Serif" panose="020A0603040505020204" pitchFamily="18" charset="77"/>
                  </a:rPr>
                  <a:t> </a:t>
                </a:r>
              </a:p>
              <a:p>
                <a:pPr marL="0" indent="0">
                  <a:lnSpc>
                    <a:spcPct val="100000"/>
                  </a:lnSpc>
                  <a:buNone/>
                </a:pPr>
                <a:endParaRPr lang="en-US" dirty="0">
                  <a:solidFill>
                    <a:schemeClr val="tx1">
                      <a:lumMod val="85000"/>
                      <a:lumOff val="15000"/>
                    </a:schemeClr>
                  </a:solidFill>
                  <a:latin typeface="PT Serif" panose="020A0603040505020204" pitchFamily="18" charset="77"/>
                </a:endParaRPr>
              </a:p>
              <a:p>
                <a:pPr marL="0" indent="0">
                  <a:lnSpc>
                    <a:spcPct val="100000"/>
                  </a:lnSpc>
                  <a:buNone/>
                </a:pPr>
                <a:endParaRPr lang="en-US" dirty="0">
                  <a:solidFill>
                    <a:schemeClr val="tx1">
                      <a:lumMod val="85000"/>
                      <a:lumOff val="15000"/>
                    </a:schemeClr>
                  </a:solidFill>
                  <a:latin typeface="PT Serif" panose="020A0603040505020204" pitchFamily="18" charset="77"/>
                </a:endParaRPr>
              </a:p>
              <a:p>
                <a:pPr marL="0" indent="0">
                  <a:lnSpc>
                    <a:spcPct val="100000"/>
                  </a:lnSpc>
                  <a:buNone/>
                </a:pPr>
                <a:r>
                  <a:rPr lang="en-US" dirty="0">
                    <a:solidFill>
                      <a:schemeClr val="tx1">
                        <a:lumMod val="85000"/>
                        <a:lumOff val="15000"/>
                      </a:schemeClr>
                    </a:solidFill>
                    <a:latin typeface="PT Serif" panose="020A0603040505020204" pitchFamily="18" charset="77"/>
                  </a:rPr>
                  <a:t>Corollary. For any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𝑊</m:t>
                    </m:r>
                    <m:r>
                      <a:rPr lang="en-US" sz="2800" b="0" i="1" smtClean="0">
                        <a:solidFill>
                          <a:schemeClr val="tx1">
                            <a:lumMod val="85000"/>
                            <a:lumOff val="15000"/>
                          </a:schemeClr>
                        </a:solidFill>
                        <a:latin typeface="Cambria Math" panose="02040503050406030204" pitchFamily="18" charset="0"/>
                      </a:rPr>
                      <m:t> ⊆</m:t>
                    </m:r>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𝑇</m:t>
                    </m:r>
                  </m:oMath>
                </a14:m>
                <a:r>
                  <a:rPr lang="en-US" dirty="0">
                    <a:solidFill>
                      <a:schemeClr val="tx1">
                        <a:lumMod val="85000"/>
                        <a:lumOff val="15000"/>
                      </a:schemeClr>
                    </a:solidFill>
                    <a:latin typeface="PT Serif" panose="020A0603040505020204" pitchFamily="18" charset="77"/>
                  </a:rPr>
                  <a:t> , for sufficiently many positions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𝑗</m:t>
                    </m:r>
                    <m:r>
                      <a:rPr lang="en-US" b="0" i="1" smtClean="0">
                        <a:solidFill>
                          <a:schemeClr val="tx1">
                            <a:lumMod val="85000"/>
                            <a:lumOff val="15000"/>
                          </a:schemeClr>
                        </a:solidFill>
                        <a:latin typeface="Cambria Math" panose="02040503050406030204" pitchFamily="18" charset="0"/>
                      </a:rPr>
                      <m:t>∈[ℓ]</m:t>
                    </m:r>
                  </m:oMath>
                </a14:m>
                <a:r>
                  <a:rPr lang="en-US" dirty="0">
                    <a:solidFill>
                      <a:schemeClr val="tx1">
                        <a:lumMod val="85000"/>
                        <a:lumOff val="15000"/>
                      </a:schemeClr>
                    </a:solidFill>
                    <a:latin typeface="PT Serif" panose="020A0603040505020204" pitchFamily="18" charset="77"/>
                  </a:rPr>
                  <a:t> ,</a:t>
                </a:r>
              </a:p>
              <a:p>
                <a:pPr>
                  <a:lnSpc>
                    <a:spcPct val="100000"/>
                  </a:lnSpc>
                </a:pPr>
                <a:r>
                  <a:rPr lang="en-US" dirty="0">
                    <a:solidFill>
                      <a:schemeClr val="tx1">
                        <a:lumMod val="85000"/>
                        <a:lumOff val="15000"/>
                      </a:schemeClr>
                    </a:solidFill>
                    <a:latin typeface="PT Serif" panose="020A0603040505020204" pitchFamily="18" charset="77"/>
                  </a:rPr>
                  <a:t>Either all words in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𝑊</m:t>
                    </m:r>
                  </m:oMath>
                </a14:m>
                <a:r>
                  <a:rPr lang="en-US" dirty="0">
                    <a:solidFill>
                      <a:schemeClr val="tx1">
                        <a:lumMod val="85000"/>
                        <a:lumOff val="15000"/>
                      </a:schemeClr>
                    </a:solidFill>
                    <a:latin typeface="PT Serif" panose="020A0603040505020204" pitchFamily="18" charset="77"/>
                  </a:rPr>
                  <a:t> have a 0 at position </a:t>
                </a:r>
                <a14:m>
                  <m:oMath xmlns:m="http://schemas.openxmlformats.org/officeDocument/2006/math">
                    <m:r>
                      <a:rPr lang="en-US" i="1">
                        <a:solidFill>
                          <a:schemeClr val="tx1">
                            <a:lumMod val="85000"/>
                            <a:lumOff val="15000"/>
                          </a:schemeClr>
                        </a:solidFill>
                        <a:latin typeface="Cambria Math" panose="02040503050406030204" pitchFamily="18" charset="0"/>
                      </a:rPr>
                      <m:t>𝑗</m:t>
                    </m:r>
                  </m:oMath>
                </a14:m>
                <a:endParaRPr lang="en-US" dirty="0">
                  <a:solidFill>
                    <a:schemeClr val="tx1">
                      <a:lumMod val="85000"/>
                      <a:lumOff val="15000"/>
                    </a:schemeClr>
                  </a:solidFill>
                  <a:latin typeface="PT Serif" panose="020A0603040505020204" pitchFamily="18" charset="77"/>
                </a:endParaRPr>
              </a:p>
              <a:p>
                <a:pPr>
                  <a:lnSpc>
                    <a:spcPct val="100000"/>
                  </a:lnSpc>
                </a:pPr>
                <a:r>
                  <a:rPr lang="en-US" dirty="0">
                    <a:solidFill>
                      <a:schemeClr val="tx1">
                        <a:lumMod val="85000"/>
                        <a:lumOff val="15000"/>
                      </a:schemeClr>
                    </a:solidFill>
                    <a:latin typeface="PT Serif" panose="020A0603040505020204" pitchFamily="18" charset="77"/>
                  </a:rPr>
                  <a:t>Or, all words in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𝑊</m:t>
                    </m:r>
                  </m:oMath>
                </a14:m>
                <a:r>
                  <a:rPr lang="en-US" dirty="0">
                    <a:solidFill>
                      <a:schemeClr val="tx1">
                        <a:lumMod val="85000"/>
                        <a:lumOff val="15000"/>
                      </a:schemeClr>
                    </a:solidFill>
                    <a:latin typeface="PT Serif" panose="020A0603040505020204" pitchFamily="18" charset="77"/>
                  </a:rPr>
                  <a:t> have a 1 at position </a:t>
                </a:r>
                <a14:m>
                  <m:oMath xmlns:m="http://schemas.openxmlformats.org/officeDocument/2006/math">
                    <m:r>
                      <a:rPr lang="en-US" i="1">
                        <a:solidFill>
                          <a:schemeClr val="tx1">
                            <a:lumMod val="85000"/>
                            <a:lumOff val="15000"/>
                          </a:schemeClr>
                        </a:solidFill>
                        <a:latin typeface="Cambria Math" panose="02040503050406030204" pitchFamily="18" charset="0"/>
                      </a:rPr>
                      <m:t>𝑗</m:t>
                    </m:r>
                  </m:oMath>
                </a14:m>
                <a:endParaRPr lang="en-US" dirty="0">
                  <a:solidFill>
                    <a:schemeClr val="tx1">
                      <a:lumMod val="85000"/>
                      <a:lumOff val="15000"/>
                    </a:schemeClr>
                  </a:solidFill>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78BA8224-9B34-23AD-B1A8-E56D5A7BAFE0}"/>
                  </a:ext>
                </a:extLst>
              </p:cNvPr>
              <p:cNvSpPr>
                <a:spLocks noGrp="1" noRot="1" noChangeAspect="1" noMove="1" noResize="1" noEditPoints="1" noAdjustHandles="1" noChangeArrowheads="1" noChangeShapeType="1" noTextEdit="1"/>
              </p:cNvSpPr>
              <p:nvPr>
                <p:ph idx="1"/>
              </p:nvPr>
            </p:nvSpPr>
            <p:spPr>
              <a:xfrm>
                <a:off x="228599" y="1401554"/>
                <a:ext cx="11764617" cy="5456445"/>
              </a:xfrm>
              <a:blipFill>
                <a:blip r:embed="rId3"/>
                <a:stretch>
                  <a:fillRect l="-970" t="-1163"/>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3DC31DD7-46DF-525C-14CD-2345881ABDB4}"/>
              </a:ext>
            </a:extLst>
          </p:cNvPr>
          <p:cNvSpPr txBox="1">
            <a:spLocks/>
          </p:cNvSpPr>
          <p:nvPr/>
        </p:nvSpPr>
        <p:spPr>
          <a:xfrm>
            <a:off x="228600" y="206099"/>
            <a:ext cx="10515600" cy="1039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Security of Fingerprinting Codes</a:t>
            </a:r>
          </a:p>
        </p:txBody>
      </p:sp>
    </p:spTree>
    <p:extLst>
      <p:ext uri="{BB962C8B-B14F-4D97-AF65-F5344CB8AC3E}">
        <p14:creationId xmlns:p14="http://schemas.microsoft.com/office/powerpoint/2010/main" val="423008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0220-4B09-234A-A50D-7084D1538FB1}"/>
              </a:ext>
            </a:extLst>
          </p:cNvPr>
          <p:cNvSpPr>
            <a:spLocks noGrp="1"/>
          </p:cNvSpPr>
          <p:nvPr>
            <p:ph type="title"/>
          </p:nvPr>
        </p:nvSpPr>
        <p:spPr>
          <a:xfrm>
            <a:off x="467139" y="79255"/>
            <a:ext cx="10515600" cy="1325563"/>
          </a:xfrm>
        </p:spPr>
        <p:txBody>
          <a:bodyPr/>
          <a:lstStyle/>
          <a:p>
            <a:r>
              <a:rPr lang="en-US" dirty="0">
                <a:latin typeface="PT Serif" panose="020A0603040505020204" pitchFamily="18" charset="77"/>
              </a:rPr>
              <a:t>The BN’08 Traitor Tracing Scheme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B440D1-030E-222D-6D8B-71240FF7584D}"/>
                  </a:ext>
                </a:extLst>
              </p:cNvPr>
              <p:cNvSpPr>
                <a:spLocks noGrp="1"/>
              </p:cNvSpPr>
              <p:nvPr>
                <p:ph idx="1"/>
              </p:nvPr>
            </p:nvSpPr>
            <p:spPr>
              <a:xfrm>
                <a:off x="467139" y="1481807"/>
                <a:ext cx="10515600" cy="4351338"/>
              </a:xfrm>
            </p:spPr>
            <p:txBody>
              <a:bodyPr>
                <a:normAutofit/>
              </a:bodyPr>
              <a:lstStyle/>
              <a:p>
                <a:pPr marL="0" indent="0">
                  <a:lnSpc>
                    <a:spcPct val="150000"/>
                  </a:lnSpc>
                  <a:buNone/>
                </a:pPr>
                <a:r>
                  <a:rPr lang="en-US" dirty="0">
                    <a:latin typeface="PT Serif" panose="020A0603040505020204" pitchFamily="18" charset="77"/>
                  </a:rPr>
                  <a:t>Building blocks:</a:t>
                </a:r>
              </a:p>
              <a:p>
                <a:pPr>
                  <a:lnSpc>
                    <a:spcPct val="150000"/>
                  </a:lnSpc>
                </a:pPr>
                <a:r>
                  <a:rPr lang="en-US" dirty="0">
                    <a:latin typeface="PT Serif" panose="020A0603040505020204" pitchFamily="18" charset="77"/>
                  </a:rPr>
                  <a:t>Collusion-resistant Fingerprinting Code </a:t>
                </a:r>
                <a14:m>
                  <m:oMath xmlns:m="http://schemas.openxmlformats.org/officeDocument/2006/math">
                    <m:r>
                      <a:rPr lang="en-US" i="1" smtClean="0">
                        <a:latin typeface="Cambria Math" panose="02040503050406030204" pitchFamily="18" charset="0"/>
                        <a:ea typeface="Cambria Math" panose="02040503050406030204" pitchFamily="18" charset="0"/>
                      </a:rPr>
                      <m:t>𝒞</m:t>
                    </m:r>
                  </m:oMath>
                </a14:m>
                <a:endParaRPr lang="en-US" dirty="0">
                  <a:latin typeface="PT Serif" panose="020A0603040505020204" pitchFamily="18" charset="77"/>
                </a:endParaRPr>
              </a:p>
              <a:p>
                <a:pPr>
                  <a:lnSpc>
                    <a:spcPct val="150000"/>
                  </a:lnSpc>
                </a:pPr>
                <a:r>
                  <a:rPr lang="en-US" dirty="0">
                    <a:latin typeface="PT Serif" panose="020A0603040505020204" pitchFamily="18" charset="77"/>
                  </a:rPr>
                  <a:t>Public key Encryption scheme </a:t>
                </a:r>
                <a14:m>
                  <m:oMath xmlns:m="http://schemas.openxmlformats.org/officeDocument/2006/math">
                    <m:r>
                      <a:rPr lang="en-US" i="1" smtClean="0">
                        <a:latin typeface="Cambria Math" panose="02040503050406030204" pitchFamily="18" charset="0"/>
                        <a:ea typeface="Cambria Math" panose="02040503050406030204" pitchFamily="18" charset="0"/>
                      </a:rPr>
                      <m:t>ℰ</m:t>
                    </m:r>
                  </m:oMath>
                </a14:m>
                <a:endParaRPr lang="en-US"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EEB440D1-030E-222D-6D8B-71240FF7584D}"/>
                  </a:ext>
                </a:extLst>
              </p:cNvPr>
              <p:cNvSpPr>
                <a:spLocks noGrp="1" noRot="1" noChangeAspect="1" noMove="1" noResize="1" noEditPoints="1" noAdjustHandles="1" noChangeArrowheads="1" noChangeShapeType="1" noTextEdit="1"/>
              </p:cNvSpPr>
              <p:nvPr>
                <p:ph idx="1"/>
              </p:nvPr>
            </p:nvSpPr>
            <p:spPr>
              <a:xfrm>
                <a:off x="467139" y="1481807"/>
                <a:ext cx="10515600" cy="4351338"/>
              </a:xfrm>
              <a:blipFill>
                <a:blip r:embed="rId3"/>
                <a:stretch>
                  <a:fillRect l="-1206"/>
                </a:stretch>
              </a:blipFill>
            </p:spPr>
            <p:txBody>
              <a:bodyPr/>
              <a:lstStyle/>
              <a:p>
                <a:r>
                  <a:rPr lang="en-US">
                    <a:noFill/>
                  </a:rPr>
                  <a:t> </a:t>
                </a:r>
              </a:p>
            </p:txBody>
          </p:sp>
        </mc:Fallback>
      </mc:AlternateContent>
    </p:spTree>
    <p:extLst>
      <p:ext uri="{BB962C8B-B14F-4D97-AF65-F5344CB8AC3E}">
        <p14:creationId xmlns:p14="http://schemas.microsoft.com/office/powerpoint/2010/main" val="185236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09EDDA0-4599-1D5A-AE6F-51E6F516A4E8}"/>
                  </a:ext>
                </a:extLst>
              </p:cNvPr>
              <p:cNvSpPr/>
              <p:nvPr/>
            </p:nvSpPr>
            <p:spPr>
              <a:xfrm>
                <a:off x="533402" y="1002506"/>
                <a:ext cx="3442254" cy="6857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𝒞</m:t>
                    </m:r>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FCGen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oMath>
                </a14:m>
                <a:r>
                  <a:rPr lang="en-US" sz="2800" dirty="0">
                    <a:solidFill>
                      <a:schemeClr val="accent1">
                        <a:lumMod val="50000"/>
                      </a:schemeClr>
                    </a:solidFill>
                    <a:latin typeface="PT Serif" panose="020A0603040505020204" pitchFamily="18" charset="77"/>
                  </a:rPr>
                  <a:t>)</a:t>
                </a:r>
              </a:p>
            </p:txBody>
          </p:sp>
        </mc:Choice>
        <mc:Fallback xmlns="">
          <p:sp>
            <p:nvSpPr>
              <p:cNvPr id="4" name="Rectangle 3">
                <a:extLst>
                  <a:ext uri="{FF2B5EF4-FFF2-40B4-BE49-F238E27FC236}">
                    <a16:creationId xmlns:a16="http://schemas.microsoft.com/office/drawing/2014/main" id="{709EDDA0-4599-1D5A-AE6F-51E6F516A4E8}"/>
                  </a:ext>
                </a:extLst>
              </p:cNvPr>
              <p:cNvSpPr>
                <a:spLocks noRot="1" noChangeAspect="1" noMove="1" noResize="1" noEditPoints="1" noAdjustHandles="1" noChangeArrowheads="1" noChangeShapeType="1" noTextEdit="1"/>
              </p:cNvSpPr>
              <p:nvPr/>
            </p:nvSpPr>
            <p:spPr>
              <a:xfrm>
                <a:off x="533402" y="1002506"/>
                <a:ext cx="3442254" cy="685724"/>
              </a:xfrm>
              <a:prstGeom prst="rect">
                <a:avLst/>
              </a:prstGeom>
              <a:blipFill>
                <a:blip r:embed="rId3"/>
                <a:stretch>
                  <a:fillRect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9C8A7D-1428-B757-C5F7-472FE18B2493}"/>
                  </a:ext>
                </a:extLst>
              </p:cNvPr>
              <p:cNvSpPr txBox="1"/>
              <p:nvPr/>
            </p:nvSpPr>
            <p:spPr>
              <a:xfrm>
                <a:off x="4598505" y="870258"/>
                <a:ext cx="3551583" cy="92288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𝑡𝑘</m:t>
                      </m:r>
                    </m:oMath>
                  </m:oMathPara>
                </a14:m>
                <a:endParaRPr lang="en-US" sz="2600" dirty="0"/>
              </a:p>
              <a:p>
                <a14:m>
                  <m:oMath xmlns:m="http://schemas.openxmlformats.org/officeDocument/2006/math">
                    <m:r>
                      <a:rPr lang="en-US" sz="2600" b="0" i="1" smtClean="0">
                        <a:latin typeface="Cambria Math" panose="02040503050406030204" pitchFamily="18" charset="0"/>
                      </a:rPr>
                      <m:t>𝑇</m:t>
                    </m:r>
                    <m:r>
                      <a:rPr lang="en-US" sz="2600" b="0" i="1" smtClean="0">
                        <a:latin typeface="Cambria Math" panose="02040503050406030204" pitchFamily="18" charset="0"/>
                      </a:rPr>
                      <m:t>={</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(1)</m:t>
                        </m:r>
                      </m:sup>
                    </m:sSup>
                    <m:r>
                      <a:rPr lang="en-US" sz="2600" b="0" i="1" smtClean="0">
                        <a:latin typeface="Cambria Math" panose="02040503050406030204" pitchFamily="18" charset="0"/>
                      </a:rPr>
                      <m:t>, …,</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m:t>
                        </m:r>
                        <m:r>
                          <a:rPr lang="en-US" sz="2600" b="0" i="1" smtClean="0">
                            <a:latin typeface="Cambria Math" panose="02040503050406030204" pitchFamily="18" charset="0"/>
                          </a:rPr>
                          <m:t>𝑛</m:t>
                        </m:r>
                        <m:r>
                          <a:rPr lang="en-US" sz="2600" b="0" i="1" smtClean="0">
                            <a:latin typeface="Cambria Math" panose="02040503050406030204" pitchFamily="18" charset="0"/>
                          </a:rPr>
                          <m:t>)</m:t>
                        </m:r>
                      </m:sup>
                    </m:sSup>
                    <m:r>
                      <a:rPr lang="en-US" sz="2600" b="0" i="1" smtClean="0">
                        <a:latin typeface="Cambria Math" panose="02040503050406030204" pitchFamily="18" charset="0"/>
                      </a:rPr>
                      <m:t>}</m:t>
                    </m:r>
                  </m:oMath>
                </a14:m>
                <a:r>
                  <a:rPr lang="en-US" sz="2600" dirty="0"/>
                  <a:t> </a:t>
                </a:r>
              </a:p>
            </p:txBody>
          </p:sp>
        </mc:Choice>
        <mc:Fallback xmlns="">
          <p:sp>
            <p:nvSpPr>
              <p:cNvPr id="5" name="TextBox 4">
                <a:extLst>
                  <a:ext uri="{FF2B5EF4-FFF2-40B4-BE49-F238E27FC236}">
                    <a16:creationId xmlns:a16="http://schemas.microsoft.com/office/drawing/2014/main" id="{F79C8A7D-1428-B757-C5F7-472FE18B2493}"/>
                  </a:ext>
                </a:extLst>
              </p:cNvPr>
              <p:cNvSpPr txBox="1">
                <a:spLocks noRot="1" noChangeAspect="1" noMove="1" noResize="1" noEditPoints="1" noAdjustHandles="1" noChangeArrowheads="1" noChangeShapeType="1" noTextEdit="1"/>
              </p:cNvSpPr>
              <p:nvPr/>
            </p:nvSpPr>
            <p:spPr>
              <a:xfrm>
                <a:off x="4598505" y="870258"/>
                <a:ext cx="3551583" cy="922881"/>
              </a:xfrm>
              <a:prstGeom prst="rect">
                <a:avLst/>
              </a:prstGeom>
              <a:blipFill>
                <a:blip r:embed="rId4"/>
                <a:stretch>
                  <a:fillRect l="-356" b="-9459"/>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AD7EF17D-F4EE-36D3-0AB7-8B017F908303}"/>
              </a:ext>
            </a:extLst>
          </p:cNvPr>
          <p:cNvCxnSpPr/>
          <p:nvPr/>
        </p:nvCxnSpPr>
        <p:spPr>
          <a:xfrm>
            <a:off x="3973290" y="1200361"/>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346ADF6-C7FB-1455-857E-837FF84D8F1A}"/>
              </a:ext>
            </a:extLst>
          </p:cNvPr>
          <p:cNvCxnSpPr/>
          <p:nvPr/>
        </p:nvCxnSpPr>
        <p:spPr>
          <a:xfrm>
            <a:off x="3973290" y="1524008"/>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E1DD3A25-B20E-9076-293D-ADA5FCABFDB8}"/>
              </a:ext>
            </a:extLst>
          </p:cNvPr>
          <p:cNvSpPr txBox="1">
            <a:spLocks/>
          </p:cNvSpPr>
          <p:nvPr/>
        </p:nvSpPr>
        <p:spPr>
          <a:xfrm>
            <a:off x="427382" y="62744"/>
            <a:ext cx="10995991" cy="1173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The BN’08 Traitor Tracing Scheme: </a:t>
            </a:r>
            <a:r>
              <a:rPr lang="en-US" dirty="0" err="1">
                <a:latin typeface="PT Serif" panose="020A0603040505020204" pitchFamily="18" charset="77"/>
              </a:rPr>
              <a:t>KeyGen</a:t>
            </a:r>
            <a:endParaRPr lang="en-US"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A18F20D-73EB-1580-FB3C-922CC71C4F76}"/>
                  </a:ext>
                </a:extLst>
              </p:cNvPr>
              <p:cNvSpPr txBox="1"/>
              <p:nvPr/>
            </p:nvSpPr>
            <p:spPr>
              <a:xfrm>
                <a:off x="1561653" y="2003430"/>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 :</m:t>
                      </m:r>
                    </m:oMath>
                  </m:oMathPara>
                </a14:m>
                <a:endParaRPr lang="en-US" sz="2800" dirty="0"/>
              </a:p>
            </p:txBody>
          </p:sp>
        </mc:Choice>
        <mc:Fallback xmlns="">
          <p:sp>
            <p:nvSpPr>
              <p:cNvPr id="44" name="TextBox 43">
                <a:extLst>
                  <a:ext uri="{FF2B5EF4-FFF2-40B4-BE49-F238E27FC236}">
                    <a16:creationId xmlns:a16="http://schemas.microsoft.com/office/drawing/2014/main" id="{7A18F20D-73EB-1580-FB3C-922CC71C4F76}"/>
                  </a:ext>
                </a:extLst>
              </p:cNvPr>
              <p:cNvSpPr txBox="1">
                <a:spLocks noRot="1" noChangeAspect="1" noMove="1" noResize="1" noEditPoints="1" noAdjustHandles="1" noChangeArrowheads="1" noChangeShapeType="1" noTextEdit="1"/>
              </p:cNvSpPr>
              <p:nvPr/>
            </p:nvSpPr>
            <p:spPr>
              <a:xfrm>
                <a:off x="1561653" y="2003430"/>
                <a:ext cx="1092543" cy="430887"/>
              </a:xfrm>
              <a:prstGeom prst="rect">
                <a:avLst/>
              </a:prstGeom>
              <a:blipFill>
                <a:blip r:embed="rId5"/>
                <a:stretch>
                  <a:fillRect l="-9195" r="-4598"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CDFE7B1-5AA1-D502-4FE3-45C2AA3F3F7C}"/>
                  </a:ext>
                </a:extLst>
              </p:cNvPr>
              <p:cNvSpPr txBox="1"/>
              <p:nvPr/>
            </p:nvSpPr>
            <p:spPr>
              <a:xfrm>
                <a:off x="1561653" y="4738912"/>
                <a:ext cx="10797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 :</m:t>
                      </m:r>
                    </m:oMath>
                  </m:oMathPara>
                </a14:m>
                <a:endParaRPr lang="en-US" sz="2800" dirty="0"/>
              </a:p>
            </p:txBody>
          </p:sp>
        </mc:Choice>
        <mc:Fallback xmlns="">
          <p:sp>
            <p:nvSpPr>
              <p:cNvPr id="45" name="TextBox 44">
                <a:extLst>
                  <a:ext uri="{FF2B5EF4-FFF2-40B4-BE49-F238E27FC236}">
                    <a16:creationId xmlns:a16="http://schemas.microsoft.com/office/drawing/2014/main" id="{BCDFE7B1-5AA1-D502-4FE3-45C2AA3F3F7C}"/>
                  </a:ext>
                </a:extLst>
              </p:cNvPr>
              <p:cNvSpPr txBox="1">
                <a:spLocks noRot="1" noChangeAspect="1" noMove="1" noResize="1" noEditPoints="1" noAdjustHandles="1" noChangeArrowheads="1" noChangeShapeType="1" noTextEdit="1"/>
              </p:cNvSpPr>
              <p:nvPr/>
            </p:nvSpPr>
            <p:spPr>
              <a:xfrm>
                <a:off x="1561653" y="4738912"/>
                <a:ext cx="1079719" cy="430887"/>
              </a:xfrm>
              <a:prstGeom prst="rect">
                <a:avLst/>
              </a:prstGeom>
              <a:blipFill>
                <a:blip r:embed="rId6"/>
                <a:stretch>
                  <a:fillRect l="-9302" r="-4651"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6" name="Table 45">
                <a:extLst>
                  <a:ext uri="{FF2B5EF4-FFF2-40B4-BE49-F238E27FC236}">
                    <a16:creationId xmlns:a16="http://schemas.microsoft.com/office/drawing/2014/main" id="{37EC5B77-DEAF-FB8B-A5BE-703BE1398B7F}"/>
                  </a:ext>
                </a:extLst>
              </p:cNvPr>
              <p:cNvGraphicFramePr>
                <a:graphicFrameLocks noGrp="1"/>
              </p:cNvGraphicFramePr>
              <p:nvPr>
                <p:extLst>
                  <p:ext uri="{D42A27DB-BD31-4B8C-83A1-F6EECF244321}">
                    <p14:modId xmlns:p14="http://schemas.microsoft.com/office/powerpoint/2010/main" val="2494910362"/>
                  </p:ext>
                </p:extLst>
              </p:nvPr>
            </p:nvGraphicFramePr>
            <p:xfrm>
              <a:off x="3115091" y="1889825"/>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oMath>
                            </m:oMathPara>
                          </a14:m>
                          <a:endParaRPr lang="en-US" sz="2400" dirty="0"/>
                        </a:p>
                      </a:txBody>
                      <a:tcPr/>
                    </a:tc>
                    <a:extLst>
                      <a:ext uri="{0D108BD9-81ED-4DB2-BD59-A6C34878D82A}">
                        <a16:rowId xmlns:a16="http://schemas.microsoft.com/office/drawing/2014/main" val="732347658"/>
                      </a:ext>
                    </a:extLst>
                  </a:tr>
                  <a:tr h="767833">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m:oMathPara>
                          </a14:m>
                          <a:endParaRPr lang="en-US" sz="2400" dirty="0"/>
                        </a:p>
                      </a:txBody>
                      <a:tcPr/>
                    </a:tc>
                    <a:extLst>
                      <a:ext uri="{0D108BD9-81ED-4DB2-BD59-A6C34878D82A}">
                        <a16:rowId xmlns:a16="http://schemas.microsoft.com/office/drawing/2014/main" val="1345316969"/>
                      </a:ext>
                    </a:extLst>
                  </a:tr>
                  <a:tr h="767833">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oMath>
                            </m:oMathPara>
                          </a14:m>
                          <a:endParaRPr lang="en-US" sz="2400" dirty="0"/>
                        </a:p>
                      </a:txBody>
                      <a:tcPr/>
                    </a:tc>
                    <a:extLst>
                      <a:ext uri="{0D108BD9-81ED-4DB2-BD59-A6C34878D82A}">
                        <a16:rowId xmlns:a16="http://schemas.microsoft.com/office/drawing/2014/main" val="528853149"/>
                      </a:ext>
                    </a:extLst>
                  </a:tr>
                </a:tbl>
              </a:graphicData>
            </a:graphic>
          </p:graphicFrame>
        </mc:Choice>
        <mc:Fallback xmlns="">
          <p:graphicFrame>
            <p:nvGraphicFramePr>
              <p:cNvPr id="46" name="Table 45">
                <a:extLst>
                  <a:ext uri="{FF2B5EF4-FFF2-40B4-BE49-F238E27FC236}">
                    <a16:creationId xmlns:a16="http://schemas.microsoft.com/office/drawing/2014/main" id="{37EC5B77-DEAF-FB8B-A5BE-703BE1398B7F}"/>
                  </a:ext>
                </a:extLst>
              </p:cNvPr>
              <p:cNvGraphicFramePr>
                <a:graphicFrameLocks noGrp="1"/>
              </p:cNvGraphicFramePr>
              <p:nvPr>
                <p:extLst>
                  <p:ext uri="{D42A27DB-BD31-4B8C-83A1-F6EECF244321}">
                    <p14:modId xmlns:p14="http://schemas.microsoft.com/office/powerpoint/2010/main" val="2494910362"/>
                  </p:ext>
                </p:extLst>
              </p:nvPr>
            </p:nvGraphicFramePr>
            <p:xfrm>
              <a:off x="3115091" y="1889825"/>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endParaRPr lang="en-US"/>
                        </a:p>
                      </a:txBody>
                      <a:tcPr>
                        <a:blipFill>
                          <a:blip r:embed="rId7"/>
                          <a:stretch>
                            <a:fillRect l="-364" t="-1639" r="-100364" b="-354098"/>
                          </a:stretch>
                        </a:blipFill>
                      </a:tcPr>
                    </a:tc>
                    <a:tc>
                      <a:txBody>
                        <a:bodyPr/>
                        <a:lstStyle/>
                        <a:p>
                          <a:endParaRPr lang="en-US"/>
                        </a:p>
                      </a:txBody>
                      <a:tcPr>
                        <a:blipFill>
                          <a:blip r:embed="rId7"/>
                          <a:stretch>
                            <a:fillRect l="-100364" t="-1639" r="-364" b="-354098"/>
                          </a:stretch>
                        </a:blipFill>
                      </a:tcPr>
                    </a:tc>
                    <a:extLst>
                      <a:ext uri="{0D108BD9-81ED-4DB2-BD59-A6C34878D82A}">
                        <a16:rowId xmlns:a16="http://schemas.microsoft.com/office/drawing/2014/main" val="732347658"/>
                      </a:ext>
                    </a:extLst>
                  </a:tr>
                  <a:tr h="767833">
                    <a:tc>
                      <a:txBody>
                        <a:bodyPr/>
                        <a:lstStyle/>
                        <a:p>
                          <a:endParaRPr lang="en-US"/>
                        </a:p>
                      </a:txBody>
                      <a:tcPr>
                        <a:blipFill>
                          <a:blip r:embed="rId7"/>
                          <a:stretch>
                            <a:fillRect l="-364" t="-103333" r="-100364" b="-260000"/>
                          </a:stretch>
                        </a:blipFill>
                      </a:tcPr>
                    </a:tc>
                    <a:tc>
                      <a:txBody>
                        <a:bodyPr/>
                        <a:lstStyle/>
                        <a:p>
                          <a:endParaRPr lang="en-US"/>
                        </a:p>
                      </a:txBody>
                      <a:tcPr>
                        <a:blipFill>
                          <a:blip r:embed="rId7"/>
                          <a:stretch>
                            <a:fillRect l="-100364" t="-103333" r="-364" b="-260000"/>
                          </a:stretch>
                        </a:blipFill>
                      </a:tcPr>
                    </a:tc>
                    <a:extLst>
                      <a:ext uri="{0D108BD9-81ED-4DB2-BD59-A6C34878D82A}">
                        <a16:rowId xmlns:a16="http://schemas.microsoft.com/office/drawing/2014/main" val="1345316969"/>
                      </a:ext>
                    </a:extLst>
                  </a:tr>
                  <a:tr h="1188720">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endParaRPr lang="en-US"/>
                        </a:p>
                      </a:txBody>
                      <a:tcPr>
                        <a:blipFill>
                          <a:blip r:embed="rId7"/>
                          <a:stretch>
                            <a:fillRect l="-364" t="-354098" r="-100364" b="-1639"/>
                          </a:stretch>
                        </a:blipFill>
                      </a:tcPr>
                    </a:tc>
                    <a:tc>
                      <a:txBody>
                        <a:bodyPr/>
                        <a:lstStyle/>
                        <a:p>
                          <a:endParaRPr lang="en-US"/>
                        </a:p>
                      </a:txBody>
                      <a:tcPr>
                        <a:blipFill>
                          <a:blip r:embed="rId7"/>
                          <a:stretch>
                            <a:fillRect l="-100364" t="-354098" r="-364" b="-1639"/>
                          </a:stretch>
                        </a:blipFill>
                      </a:tcPr>
                    </a:tc>
                    <a:extLst>
                      <a:ext uri="{0D108BD9-81ED-4DB2-BD59-A6C34878D82A}">
                        <a16:rowId xmlns:a16="http://schemas.microsoft.com/office/drawing/2014/main" val="528853149"/>
                      </a:ext>
                    </a:extLst>
                  </a:tr>
                </a:tbl>
              </a:graphicData>
            </a:graphic>
          </p:graphicFrame>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9DB01BB-2938-55AA-32BA-76FA10FF5EFB}"/>
                  </a:ext>
                </a:extLst>
              </p:cNvPr>
              <p:cNvSpPr txBox="1"/>
              <p:nvPr/>
            </p:nvSpPr>
            <p:spPr>
              <a:xfrm>
                <a:off x="1548829" y="2886446"/>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=2 :</m:t>
                      </m:r>
                    </m:oMath>
                  </m:oMathPara>
                </a14:m>
                <a:endParaRPr lang="en-US" sz="2800" dirty="0"/>
              </a:p>
            </p:txBody>
          </p:sp>
        </mc:Choice>
        <mc:Fallback xmlns="">
          <p:sp>
            <p:nvSpPr>
              <p:cNvPr id="47" name="TextBox 46">
                <a:extLst>
                  <a:ext uri="{FF2B5EF4-FFF2-40B4-BE49-F238E27FC236}">
                    <a16:creationId xmlns:a16="http://schemas.microsoft.com/office/drawing/2014/main" id="{19DB01BB-2938-55AA-32BA-76FA10FF5EFB}"/>
                  </a:ext>
                </a:extLst>
              </p:cNvPr>
              <p:cNvSpPr txBox="1">
                <a:spLocks noRot="1" noChangeAspect="1" noMove="1" noResize="1" noEditPoints="1" noAdjustHandles="1" noChangeArrowheads="1" noChangeShapeType="1" noTextEdit="1"/>
              </p:cNvSpPr>
              <p:nvPr/>
            </p:nvSpPr>
            <p:spPr>
              <a:xfrm>
                <a:off x="1548829" y="2886446"/>
                <a:ext cx="1092543" cy="430887"/>
              </a:xfrm>
              <a:prstGeom prst="rect">
                <a:avLst/>
              </a:prstGeom>
              <a:blipFill>
                <a:blip r:embed="rId8"/>
                <a:stretch>
                  <a:fillRect l="-9195" r="-4598" b="-28571"/>
                </a:stretch>
              </a:blipFill>
            </p:spPr>
            <p:txBody>
              <a:bodyPr/>
              <a:lstStyle/>
              <a:p>
                <a:r>
                  <a:rPr lang="en-US">
                    <a:noFill/>
                  </a:rPr>
                  <a:t> </a:t>
                </a:r>
              </a:p>
            </p:txBody>
          </p:sp>
        </mc:Fallback>
      </mc:AlternateContent>
    </p:spTree>
    <p:extLst>
      <p:ext uri="{BB962C8B-B14F-4D97-AF65-F5344CB8AC3E}">
        <p14:creationId xmlns:p14="http://schemas.microsoft.com/office/powerpoint/2010/main" val="323074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4" grpId="0"/>
      <p:bldP spid="45"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10BE1E-D349-6A52-32EA-5662C6B7DACE}"/>
              </a:ext>
            </a:extLst>
          </p:cNvPr>
          <p:cNvSpPr>
            <a:spLocks noGrp="1"/>
          </p:cNvSpPr>
          <p:nvPr>
            <p:ph type="title"/>
          </p:nvPr>
        </p:nvSpPr>
        <p:spPr>
          <a:xfrm>
            <a:off x="427382" y="62744"/>
            <a:ext cx="10995991" cy="1173356"/>
          </a:xfrm>
        </p:spPr>
        <p:txBody>
          <a:bodyPr/>
          <a:lstStyle/>
          <a:p>
            <a:r>
              <a:rPr lang="en-US" dirty="0">
                <a:latin typeface="PT Serif" panose="020A0603040505020204" pitchFamily="18" charset="77"/>
              </a:rPr>
              <a:t>The BN’08 Traitor Tracing Scheme: </a:t>
            </a:r>
            <a:r>
              <a:rPr lang="en-US" dirty="0" err="1">
                <a:latin typeface="PT Serif" panose="020A0603040505020204" pitchFamily="18" charset="77"/>
              </a:rPr>
              <a:t>KeyGen</a:t>
            </a:r>
            <a:endParaRPr lang="en-US"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7231DAF-2AD4-8A1E-9535-B1D64815005A}"/>
                  </a:ext>
                </a:extLst>
              </p:cNvPr>
              <p:cNvSpPr txBox="1"/>
              <p:nvPr/>
            </p:nvSpPr>
            <p:spPr>
              <a:xfrm>
                <a:off x="7846938" y="1092620"/>
                <a:ext cx="2489757" cy="476990"/>
              </a:xfrm>
              <a:prstGeom prst="rect">
                <a:avLst/>
              </a:prstGeom>
              <a:noFill/>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AE" sz="2400" b="0" i="1" smtClean="0">
                              <a:latin typeface="Cambria Math" panose="02040503050406030204" pitchFamily="18" charset="0"/>
                            </a:rPr>
                          </m:ctrlPr>
                        </m:sSupPr>
                        <m:e>
                          <m:r>
                            <a:rPr lang="ar-AE" sz="2400" b="0" i="1" smtClean="0">
                              <a:latin typeface="Cambria Math" panose="02040503050406030204" pitchFamily="18" charset="0"/>
                            </a:rPr>
                            <m:t> </m:t>
                          </m:r>
                          <m:acc>
                            <m:accPr>
                              <m:chr m:val="̅"/>
                              <m:ctrlPr>
                                <a:rPr lang="ar-AE" sz="2400" i="1" smtClean="0">
                                  <a:latin typeface="Cambria Math" panose="02040503050406030204" pitchFamily="18" charset="0"/>
                                </a:rPr>
                              </m:ctrlPr>
                            </m:accPr>
                            <m:e>
                              <m:r>
                                <a:rPr lang="ar-AE" sz="2400" b="0" i="1" smtClean="0">
                                  <a:latin typeface="Cambria Math" panose="02040503050406030204" pitchFamily="18" charset="0"/>
                                </a:rPr>
                                <m:t>𝑤</m:t>
                              </m:r>
                            </m:e>
                          </m:acc>
                        </m:e>
                        <m:sup>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p>
                      </m:sSup>
                      <m:r>
                        <a:rPr lang="en-US" sz="2400" b="0" i="1" smtClean="0">
                          <a:latin typeface="Cambria Math" panose="02040503050406030204" pitchFamily="18" charset="0"/>
                        </a:rPr>
                        <m:t> =0   1… 1</m:t>
                      </m:r>
                    </m:oMath>
                  </m:oMathPara>
                </a14:m>
                <a:endParaRPr lang="en-US" sz="2400" dirty="0"/>
              </a:p>
            </p:txBody>
          </p:sp>
        </mc:Choice>
        <mc:Fallback xmlns="">
          <p:sp>
            <p:nvSpPr>
              <p:cNvPr id="2" name="TextBox 1">
                <a:extLst>
                  <a:ext uri="{FF2B5EF4-FFF2-40B4-BE49-F238E27FC236}">
                    <a16:creationId xmlns:a16="http://schemas.microsoft.com/office/drawing/2014/main" id="{37231DAF-2AD4-8A1E-9535-B1D64815005A}"/>
                  </a:ext>
                </a:extLst>
              </p:cNvPr>
              <p:cNvSpPr txBox="1">
                <a:spLocks noRot="1" noChangeAspect="1" noMove="1" noResize="1" noEditPoints="1" noAdjustHandles="1" noChangeArrowheads="1" noChangeShapeType="1" noTextEdit="1"/>
              </p:cNvSpPr>
              <p:nvPr/>
            </p:nvSpPr>
            <p:spPr>
              <a:xfrm>
                <a:off x="7846938" y="1092620"/>
                <a:ext cx="2489757" cy="476990"/>
              </a:xfrm>
              <a:prstGeom prst="rect">
                <a:avLst/>
              </a:prstGeom>
              <a:blipFill>
                <a:blip r:embed="rId3"/>
                <a:stretch>
                  <a:fillRect b="-2051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5FBA1C-92F9-5855-CCB6-D19B44738B58}"/>
                  </a:ext>
                </a:extLst>
              </p:cNvPr>
              <p:cNvSpPr txBox="1"/>
              <p:nvPr/>
            </p:nvSpPr>
            <p:spPr>
              <a:xfrm>
                <a:off x="4598504" y="5425866"/>
                <a:ext cx="4002156" cy="551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 ,</m:t>
                      </m:r>
                      <m:r>
                        <a:rPr lang="en-US" sz="2400" i="1">
                          <a:latin typeface="Cambria Math" panose="02040503050406030204" pitchFamily="18" charset="0"/>
                        </a:rPr>
                        <m:t>𝑠</m:t>
                      </m:r>
                      <m:sSubSup>
                        <m:sSubSupPr>
                          <m:ctrlPr>
                            <a:rPr lang="en-US" sz="2400" i="1">
                              <a:latin typeface="Cambria Math" panose="02040503050406030204" pitchFamily="18" charset="0"/>
                            </a:rPr>
                          </m:ctrlPr>
                        </m:sSubSupPr>
                        <m:e>
                          <m:r>
                            <a:rPr lang="en-US" sz="2400" i="1">
                              <a:latin typeface="Cambria Math" panose="02040503050406030204" pitchFamily="18" charset="0"/>
                            </a:rPr>
                            <m:t>𝑘</m:t>
                          </m:r>
                        </m:e>
                        <m:sub>
                          <m:r>
                            <a:rPr lang="en-US" sz="2400" i="1">
                              <a:latin typeface="Cambria Math" panose="02040503050406030204" pitchFamily="18" charset="0"/>
                            </a:rPr>
                            <m:t>1</m:t>
                          </m:r>
                        </m:sub>
                        <m:sup>
                          <m:d>
                            <m:dPr>
                              <m:ctrlPr>
                                <a:rPr lang="en-US" sz="2400" i="1">
                                  <a:latin typeface="Cambria Math" panose="02040503050406030204" pitchFamily="18" charset="0"/>
                                </a:rPr>
                              </m:ctrlPr>
                            </m:dPr>
                            <m:e>
                              <m:r>
                                <a:rPr lang="en-US" sz="2400" i="1">
                                  <a:latin typeface="Cambria Math" panose="02040503050406030204" pitchFamily="18" charset="0"/>
                                </a:rPr>
                                <m:t>2</m:t>
                              </m:r>
                            </m:e>
                          </m:d>
                        </m:sup>
                      </m:sSubSup>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ℓ</m:t>
                              </m:r>
                            </m:e>
                          </m:d>
                        </m:sup>
                      </m:sSubSup>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045FBA1C-92F9-5855-CCB6-D19B44738B58}"/>
                  </a:ext>
                </a:extLst>
              </p:cNvPr>
              <p:cNvSpPr txBox="1">
                <a:spLocks noRot="1" noChangeAspect="1" noMove="1" noResize="1" noEditPoints="1" noAdjustHandles="1" noChangeArrowheads="1" noChangeShapeType="1" noTextEdit="1"/>
              </p:cNvSpPr>
              <p:nvPr/>
            </p:nvSpPr>
            <p:spPr>
              <a:xfrm>
                <a:off x="4598504" y="5425866"/>
                <a:ext cx="4002156" cy="551433"/>
              </a:xfrm>
              <a:prstGeom prst="rect">
                <a:avLst/>
              </a:prstGeom>
              <a:blipFill>
                <a:blip r:embed="rId4"/>
                <a:stretch>
                  <a:fillRect b="-15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42684B-455E-08AC-9E39-88509C6F5E8E}"/>
                  </a:ext>
                </a:extLst>
              </p:cNvPr>
              <p:cNvSpPr txBox="1"/>
              <p:nvPr/>
            </p:nvSpPr>
            <p:spPr>
              <a:xfrm>
                <a:off x="6536632" y="6155908"/>
                <a:ext cx="5458242" cy="461665"/>
              </a:xfrm>
              <a:prstGeom prst="rect">
                <a:avLst/>
              </a:prstGeom>
              <a:noFill/>
              <a:ln>
                <a:solidFill>
                  <a:schemeClr val="accent6">
                    <a:lumMod val="50000"/>
                  </a:schemeClr>
                </a:solidFill>
              </a:ln>
            </p:spPr>
            <p:txBody>
              <a:bodyPr wrap="square" rtlCol="0">
                <a:spAutoFit/>
              </a:bodyPr>
              <a:lstStyle/>
              <a:p>
                <a:r>
                  <a:rPr lang="en-US" sz="2400" dirty="0">
                    <a:latin typeface="PT Serif" panose="020A0603040505020204" pitchFamily="18" charset="77"/>
                  </a:rPr>
                  <a:t>Each party has one key for each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endParaRPr lang="en-US" sz="2400" dirty="0">
                  <a:latin typeface="PT Serif" panose="020A0603040505020204" pitchFamily="18" charset="77"/>
                </a:endParaRPr>
              </a:p>
            </p:txBody>
          </p:sp>
        </mc:Choice>
        <mc:Fallback xmlns="">
          <p:sp>
            <p:nvSpPr>
              <p:cNvPr id="9" name="TextBox 8">
                <a:extLst>
                  <a:ext uri="{FF2B5EF4-FFF2-40B4-BE49-F238E27FC236}">
                    <a16:creationId xmlns:a16="http://schemas.microsoft.com/office/drawing/2014/main" id="{3742684B-455E-08AC-9E39-88509C6F5E8E}"/>
                  </a:ext>
                </a:extLst>
              </p:cNvPr>
              <p:cNvSpPr txBox="1">
                <a:spLocks noRot="1" noChangeAspect="1" noMove="1" noResize="1" noEditPoints="1" noAdjustHandles="1" noChangeArrowheads="1" noChangeShapeType="1" noTextEdit="1"/>
              </p:cNvSpPr>
              <p:nvPr/>
            </p:nvSpPr>
            <p:spPr>
              <a:xfrm>
                <a:off x="6536632" y="6155908"/>
                <a:ext cx="5458242" cy="461665"/>
              </a:xfrm>
              <a:prstGeom prst="rect">
                <a:avLst/>
              </a:prstGeom>
              <a:blipFill>
                <a:blip r:embed="rId5"/>
                <a:stretch>
                  <a:fillRect l="-1620" t="-10526" b="-26316"/>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D70545-0A4E-02CB-5312-13FA7800A517}"/>
                  </a:ext>
                </a:extLst>
              </p:cNvPr>
              <p:cNvSpPr txBox="1"/>
              <p:nvPr/>
            </p:nvSpPr>
            <p:spPr>
              <a:xfrm>
                <a:off x="3274113" y="1093961"/>
                <a:ext cx="3551583" cy="509563"/>
              </a:xfrm>
              <a:prstGeom prst="rect">
                <a:avLst/>
              </a:prstGeom>
              <a:noFill/>
            </p:spPr>
            <p:txBody>
              <a:bodyPr wrap="square" rtlCol="0">
                <a:spAutoFit/>
              </a:bodyPr>
              <a:lstStyle/>
              <a:p>
                <a14:m>
                  <m:oMath xmlns:m="http://schemas.openxmlformats.org/officeDocument/2006/math">
                    <m:r>
                      <a:rPr lang="en-US" sz="2600" b="0" i="1" smtClean="0">
                        <a:latin typeface="Cambria Math" panose="02040503050406030204" pitchFamily="18" charset="0"/>
                      </a:rPr>
                      <m:t>𝑇</m:t>
                    </m:r>
                    <m:r>
                      <a:rPr lang="en-US" sz="2600" b="0" i="1" smtClean="0">
                        <a:latin typeface="Cambria Math" panose="02040503050406030204" pitchFamily="18" charset="0"/>
                      </a:rPr>
                      <m:t>={</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(1)</m:t>
                        </m:r>
                      </m:sup>
                    </m:sSup>
                    <m:r>
                      <a:rPr lang="en-US" sz="2600" b="0" i="1" smtClean="0">
                        <a:latin typeface="Cambria Math" panose="02040503050406030204" pitchFamily="18" charset="0"/>
                      </a:rPr>
                      <m:t>, …,</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m:t>
                        </m:r>
                        <m:r>
                          <a:rPr lang="en-US" sz="2600" b="0" i="1" smtClean="0">
                            <a:latin typeface="Cambria Math" panose="02040503050406030204" pitchFamily="18" charset="0"/>
                          </a:rPr>
                          <m:t>𝑛</m:t>
                        </m:r>
                        <m:r>
                          <a:rPr lang="en-US" sz="2600" b="0" i="1" smtClean="0">
                            <a:latin typeface="Cambria Math" panose="02040503050406030204" pitchFamily="18" charset="0"/>
                          </a:rPr>
                          <m:t>)</m:t>
                        </m:r>
                      </m:sup>
                    </m:sSup>
                    <m:r>
                      <a:rPr lang="en-US" sz="2600" b="0" i="1" smtClean="0">
                        <a:latin typeface="Cambria Math" panose="02040503050406030204" pitchFamily="18" charset="0"/>
                      </a:rPr>
                      <m:t>}</m:t>
                    </m:r>
                  </m:oMath>
                </a14:m>
                <a:r>
                  <a:rPr lang="en-US" sz="2600" dirty="0"/>
                  <a:t> </a:t>
                </a:r>
              </a:p>
            </p:txBody>
          </p:sp>
        </mc:Choice>
        <mc:Fallback xmlns="">
          <p:sp>
            <p:nvSpPr>
              <p:cNvPr id="10" name="TextBox 9">
                <a:extLst>
                  <a:ext uri="{FF2B5EF4-FFF2-40B4-BE49-F238E27FC236}">
                    <a16:creationId xmlns:a16="http://schemas.microsoft.com/office/drawing/2014/main" id="{71D70545-0A4E-02CB-5312-13FA7800A517}"/>
                  </a:ext>
                </a:extLst>
              </p:cNvPr>
              <p:cNvSpPr txBox="1">
                <a:spLocks noRot="1" noChangeAspect="1" noMove="1" noResize="1" noEditPoints="1" noAdjustHandles="1" noChangeArrowheads="1" noChangeShapeType="1" noTextEdit="1"/>
              </p:cNvSpPr>
              <p:nvPr/>
            </p:nvSpPr>
            <p:spPr>
              <a:xfrm>
                <a:off x="3274113" y="1093961"/>
                <a:ext cx="3551583" cy="509563"/>
              </a:xfrm>
              <a:prstGeom prst="rect">
                <a:avLst/>
              </a:prstGeom>
              <a:blipFill>
                <a:blip r:embed="rId6"/>
                <a:stretch>
                  <a:fillRect l="-356"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7CE50C-7B02-61DA-76EB-BBDD2801E0BD}"/>
                  </a:ext>
                </a:extLst>
              </p:cNvPr>
              <p:cNvSpPr txBox="1"/>
              <p:nvPr/>
            </p:nvSpPr>
            <p:spPr>
              <a:xfrm>
                <a:off x="1561653" y="2003429"/>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 :</m:t>
                      </m:r>
                    </m:oMath>
                  </m:oMathPara>
                </a14:m>
                <a:endParaRPr lang="en-US" sz="2800" dirty="0"/>
              </a:p>
            </p:txBody>
          </p:sp>
        </mc:Choice>
        <mc:Fallback xmlns="">
          <p:sp>
            <p:nvSpPr>
              <p:cNvPr id="11" name="TextBox 10">
                <a:extLst>
                  <a:ext uri="{FF2B5EF4-FFF2-40B4-BE49-F238E27FC236}">
                    <a16:creationId xmlns:a16="http://schemas.microsoft.com/office/drawing/2014/main" id="{C57CE50C-7B02-61DA-76EB-BBDD2801E0BD}"/>
                  </a:ext>
                </a:extLst>
              </p:cNvPr>
              <p:cNvSpPr txBox="1">
                <a:spLocks noRot="1" noChangeAspect="1" noMove="1" noResize="1" noEditPoints="1" noAdjustHandles="1" noChangeArrowheads="1" noChangeShapeType="1" noTextEdit="1"/>
              </p:cNvSpPr>
              <p:nvPr/>
            </p:nvSpPr>
            <p:spPr>
              <a:xfrm>
                <a:off x="1561653" y="2003429"/>
                <a:ext cx="1092543" cy="430887"/>
              </a:xfrm>
              <a:prstGeom prst="rect">
                <a:avLst/>
              </a:prstGeom>
              <a:blipFill>
                <a:blip r:embed="rId7"/>
                <a:stretch>
                  <a:fillRect l="-9195" r="-4598"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92D089E-B639-C2A4-C033-860F3BC7C85D}"/>
                  </a:ext>
                </a:extLst>
              </p:cNvPr>
              <p:cNvSpPr txBox="1"/>
              <p:nvPr/>
            </p:nvSpPr>
            <p:spPr>
              <a:xfrm>
                <a:off x="1561653" y="4738911"/>
                <a:ext cx="10797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 :</m:t>
                      </m:r>
                    </m:oMath>
                  </m:oMathPara>
                </a14:m>
                <a:endParaRPr lang="en-US" sz="2800" dirty="0"/>
              </a:p>
            </p:txBody>
          </p:sp>
        </mc:Choice>
        <mc:Fallback xmlns="">
          <p:sp>
            <p:nvSpPr>
              <p:cNvPr id="12" name="TextBox 11">
                <a:extLst>
                  <a:ext uri="{FF2B5EF4-FFF2-40B4-BE49-F238E27FC236}">
                    <a16:creationId xmlns:a16="http://schemas.microsoft.com/office/drawing/2014/main" id="{F92D089E-B639-C2A4-C033-860F3BC7C85D}"/>
                  </a:ext>
                </a:extLst>
              </p:cNvPr>
              <p:cNvSpPr txBox="1">
                <a:spLocks noRot="1" noChangeAspect="1" noMove="1" noResize="1" noEditPoints="1" noAdjustHandles="1" noChangeArrowheads="1" noChangeShapeType="1" noTextEdit="1"/>
              </p:cNvSpPr>
              <p:nvPr/>
            </p:nvSpPr>
            <p:spPr>
              <a:xfrm>
                <a:off x="1561653" y="4738911"/>
                <a:ext cx="1079719" cy="430887"/>
              </a:xfrm>
              <a:prstGeom prst="rect">
                <a:avLst/>
              </a:prstGeom>
              <a:blipFill>
                <a:blip r:embed="rId8"/>
                <a:stretch>
                  <a:fillRect l="-9302" r="-4651"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BB10B9A5-D120-1431-6A3D-8D50376BCBA8}"/>
                  </a:ext>
                </a:extLst>
              </p:cNvPr>
              <p:cNvGraphicFramePr>
                <a:graphicFrameLocks noGrp="1"/>
              </p:cNvGraphicFramePr>
              <p:nvPr>
                <p:extLst>
                  <p:ext uri="{D42A27DB-BD31-4B8C-83A1-F6EECF244321}">
                    <p14:modId xmlns:p14="http://schemas.microsoft.com/office/powerpoint/2010/main" val="3549168847"/>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oMath>
                            </m:oMathPara>
                          </a14:m>
                          <a:endParaRPr lang="en-US" sz="2400" dirty="0"/>
                        </a:p>
                      </a:txBody>
                      <a:tcPr/>
                    </a:tc>
                    <a:extLst>
                      <a:ext uri="{0D108BD9-81ED-4DB2-BD59-A6C34878D82A}">
                        <a16:rowId xmlns:a16="http://schemas.microsoft.com/office/drawing/2014/main" val="732347658"/>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m:oMathPara>
                          </a14:m>
                          <a:endParaRPr lang="en-US" sz="2400" dirty="0"/>
                        </a:p>
                      </a:txBody>
                      <a:tcPr/>
                    </a:tc>
                    <a:extLst>
                      <a:ext uri="{0D108BD9-81ED-4DB2-BD59-A6C34878D82A}">
                        <a16:rowId xmlns:a16="http://schemas.microsoft.com/office/drawing/2014/main" val="1345316969"/>
                      </a:ext>
                    </a:extLst>
                  </a:tr>
                  <a:tr h="767833">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oMath>
                            </m:oMathPara>
                          </a14:m>
                          <a:endParaRPr lang="en-US" sz="2400" dirty="0"/>
                        </a:p>
                      </a:txBody>
                      <a:tcPr/>
                    </a:tc>
                    <a:extLst>
                      <a:ext uri="{0D108BD9-81ED-4DB2-BD59-A6C34878D82A}">
                        <a16:rowId xmlns:a16="http://schemas.microsoft.com/office/drawing/2014/main" val="528853149"/>
                      </a:ext>
                    </a:extLst>
                  </a:tr>
                </a:tbl>
              </a:graphicData>
            </a:graphic>
          </p:graphicFrame>
        </mc:Choice>
        <mc:Fallback xmlns="">
          <p:graphicFrame>
            <p:nvGraphicFramePr>
              <p:cNvPr id="13" name="Table 12">
                <a:extLst>
                  <a:ext uri="{FF2B5EF4-FFF2-40B4-BE49-F238E27FC236}">
                    <a16:creationId xmlns:a16="http://schemas.microsoft.com/office/drawing/2014/main" id="{BB10B9A5-D120-1431-6A3D-8D50376BCBA8}"/>
                  </a:ext>
                </a:extLst>
              </p:cNvPr>
              <p:cNvGraphicFramePr>
                <a:graphicFrameLocks noGrp="1"/>
              </p:cNvGraphicFramePr>
              <p:nvPr>
                <p:extLst>
                  <p:ext uri="{D42A27DB-BD31-4B8C-83A1-F6EECF244321}">
                    <p14:modId xmlns:p14="http://schemas.microsoft.com/office/powerpoint/2010/main" val="3549168847"/>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endParaRPr lang="en-US"/>
                        </a:p>
                      </a:txBody>
                      <a:tcPr>
                        <a:blipFill>
                          <a:blip r:embed="rId9"/>
                          <a:stretch>
                            <a:fillRect l="-364" t="-1639" r="-100364" b="-354098"/>
                          </a:stretch>
                        </a:blipFill>
                      </a:tcPr>
                    </a:tc>
                    <a:tc>
                      <a:txBody>
                        <a:bodyPr/>
                        <a:lstStyle/>
                        <a:p>
                          <a:endParaRPr lang="en-US"/>
                        </a:p>
                      </a:txBody>
                      <a:tcPr>
                        <a:blipFill>
                          <a:blip r:embed="rId9"/>
                          <a:stretch>
                            <a:fillRect l="-100364" t="-1639" r="-364" b="-354098"/>
                          </a:stretch>
                        </a:blipFill>
                      </a:tcPr>
                    </a:tc>
                    <a:extLst>
                      <a:ext uri="{0D108BD9-81ED-4DB2-BD59-A6C34878D82A}">
                        <a16:rowId xmlns:a16="http://schemas.microsoft.com/office/drawing/2014/main" val="732347658"/>
                      </a:ext>
                    </a:extLst>
                  </a:tr>
                  <a:tr h="767833">
                    <a:tc>
                      <a:txBody>
                        <a:bodyPr/>
                        <a:lstStyle/>
                        <a:p>
                          <a:endParaRPr lang="en-US"/>
                        </a:p>
                      </a:txBody>
                      <a:tcPr>
                        <a:blipFill>
                          <a:blip r:embed="rId9"/>
                          <a:stretch>
                            <a:fillRect l="-364" t="-103333" r="-100364" b="-260000"/>
                          </a:stretch>
                        </a:blipFill>
                      </a:tcPr>
                    </a:tc>
                    <a:tc>
                      <a:txBody>
                        <a:bodyPr/>
                        <a:lstStyle/>
                        <a:p>
                          <a:endParaRPr lang="en-US"/>
                        </a:p>
                      </a:txBody>
                      <a:tcPr>
                        <a:blipFill>
                          <a:blip r:embed="rId9"/>
                          <a:stretch>
                            <a:fillRect l="-100364" t="-103333" r="-364" b="-260000"/>
                          </a:stretch>
                        </a:blipFill>
                      </a:tcPr>
                    </a:tc>
                    <a:extLst>
                      <a:ext uri="{0D108BD9-81ED-4DB2-BD59-A6C34878D82A}">
                        <a16:rowId xmlns:a16="http://schemas.microsoft.com/office/drawing/2014/main" val="1345316969"/>
                      </a:ext>
                    </a:extLst>
                  </a:tr>
                  <a:tr h="1188720">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endParaRPr lang="en-US"/>
                        </a:p>
                      </a:txBody>
                      <a:tcPr>
                        <a:blipFill>
                          <a:blip r:embed="rId9"/>
                          <a:stretch>
                            <a:fillRect l="-364" t="-354098" r="-100364" b="-1639"/>
                          </a:stretch>
                        </a:blipFill>
                      </a:tcPr>
                    </a:tc>
                    <a:tc>
                      <a:txBody>
                        <a:bodyPr/>
                        <a:lstStyle/>
                        <a:p>
                          <a:endParaRPr lang="en-US"/>
                        </a:p>
                      </a:txBody>
                      <a:tcPr>
                        <a:blipFill>
                          <a:blip r:embed="rId9"/>
                          <a:stretch>
                            <a:fillRect l="-100364" t="-354098" r="-364" b="-1639"/>
                          </a:stretch>
                        </a:blipFill>
                      </a:tcPr>
                    </a:tc>
                    <a:extLst>
                      <a:ext uri="{0D108BD9-81ED-4DB2-BD59-A6C34878D82A}">
                        <a16:rowId xmlns:a16="http://schemas.microsoft.com/office/drawing/2014/main" val="528853149"/>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3E3745-5344-16B8-E08F-159C514DEE8F}"/>
                  </a:ext>
                </a:extLst>
              </p:cNvPr>
              <p:cNvSpPr txBox="1"/>
              <p:nvPr/>
            </p:nvSpPr>
            <p:spPr>
              <a:xfrm>
                <a:off x="1548829" y="2886445"/>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=2 :</m:t>
                      </m:r>
                    </m:oMath>
                  </m:oMathPara>
                </a14:m>
                <a:endParaRPr lang="en-US" sz="2800" dirty="0"/>
              </a:p>
            </p:txBody>
          </p:sp>
        </mc:Choice>
        <mc:Fallback xmlns="">
          <p:sp>
            <p:nvSpPr>
              <p:cNvPr id="14" name="TextBox 13">
                <a:extLst>
                  <a:ext uri="{FF2B5EF4-FFF2-40B4-BE49-F238E27FC236}">
                    <a16:creationId xmlns:a16="http://schemas.microsoft.com/office/drawing/2014/main" id="{B93E3745-5344-16B8-E08F-159C514DEE8F}"/>
                  </a:ext>
                </a:extLst>
              </p:cNvPr>
              <p:cNvSpPr txBox="1">
                <a:spLocks noRot="1" noChangeAspect="1" noMove="1" noResize="1" noEditPoints="1" noAdjustHandles="1" noChangeArrowheads="1" noChangeShapeType="1" noTextEdit="1"/>
              </p:cNvSpPr>
              <p:nvPr/>
            </p:nvSpPr>
            <p:spPr>
              <a:xfrm>
                <a:off x="1548829" y="2886445"/>
                <a:ext cx="1092543" cy="430887"/>
              </a:xfrm>
              <a:prstGeom prst="rect">
                <a:avLst/>
              </a:prstGeom>
              <a:blipFill>
                <a:blip r:embed="rId10"/>
                <a:stretch>
                  <a:fillRect l="-9195" r="-4598" b="-2857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3BF263C-9707-9A5F-1DF5-8648E97B83F0}"/>
              </a:ext>
            </a:extLst>
          </p:cNvPr>
          <p:cNvSpPr/>
          <p:nvPr/>
        </p:nvSpPr>
        <p:spPr>
          <a:xfrm>
            <a:off x="3128343" y="1889824"/>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7AC8C7-F624-37DC-52DA-DE949D8DBF10}"/>
              </a:ext>
            </a:extLst>
          </p:cNvPr>
          <p:cNvSpPr/>
          <p:nvPr/>
        </p:nvSpPr>
        <p:spPr>
          <a:xfrm>
            <a:off x="6599584" y="2663689"/>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01428-8CC2-4A7B-AB71-8BDB7A2EFF2B}"/>
              </a:ext>
            </a:extLst>
          </p:cNvPr>
          <p:cNvSpPr/>
          <p:nvPr/>
        </p:nvSpPr>
        <p:spPr>
          <a:xfrm>
            <a:off x="6599584" y="4614815"/>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4A952A-4316-A171-BD74-C4F10971DFD8}"/>
              </a:ext>
            </a:extLst>
          </p:cNvPr>
          <p:cNvSpPr/>
          <p:nvPr/>
        </p:nvSpPr>
        <p:spPr>
          <a:xfrm>
            <a:off x="9000710" y="1126534"/>
            <a:ext cx="238539" cy="476990"/>
          </a:xfrm>
          <a:prstGeom prst="rect">
            <a:avLst/>
          </a:prstGeom>
          <a:solidFill>
            <a:schemeClr val="tx2">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9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3.125E-6 -4.07407E-6 L 0.02721 -0.00347 " pathEditMode="relative" rAng="0" ptsTypes="AA">
                                      <p:cBhvr>
                                        <p:cTn id="22" dur="1500" fill="hold"/>
                                        <p:tgtEl>
                                          <p:spTgt spid="19"/>
                                        </p:tgtEl>
                                        <p:attrNameLst>
                                          <p:attrName>ppt_x</p:attrName>
                                          <p:attrName>ppt_y</p:attrName>
                                        </p:attrNameLst>
                                      </p:cBhvr>
                                      <p:rCtr x="1354" y="-18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0" presetClass="path" presetSubtype="0" accel="50000" decel="50000" fill="hold" grpId="1" nodeType="withEffect">
                                  <p:stCondLst>
                                    <p:cond delay="0"/>
                                  </p:stCondLst>
                                  <p:childTnLst>
                                    <p:animMotion origin="layout" path="M 0.02721 -0.00347 L 0.07721 -0.00347 " pathEditMode="relative" rAng="0" ptsTypes="AA">
                                      <p:cBhvr>
                                        <p:cTn id="32" dur="1500" fill="hold"/>
                                        <p:tgtEl>
                                          <p:spTgt spid="19"/>
                                        </p:tgtEl>
                                        <p:attrNameLst>
                                          <p:attrName>ppt_x</p:attrName>
                                          <p:attrName>ppt_y</p:attrName>
                                        </p:attrNameLst>
                                      </p:cBhvr>
                                      <p:rCtr x="2500" y="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P spid="11" grpId="0"/>
      <p:bldP spid="12" grpId="0"/>
      <p:bldP spid="14" grpId="0"/>
      <p:bldP spid="15" grpId="0" animBg="1"/>
      <p:bldP spid="16" grpId="0" animBg="1"/>
      <p:bldP spid="18" grpId="0" animBg="1"/>
      <p:bldP spid="19" grpId="0" animBg="1"/>
      <p:bldP spid="19" grpId="1" animBg="1"/>
      <p:bldP spid="19"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3" name="Table 42">
                <a:extLst>
                  <a:ext uri="{FF2B5EF4-FFF2-40B4-BE49-F238E27FC236}">
                    <a16:creationId xmlns:a16="http://schemas.microsoft.com/office/drawing/2014/main" id="{5FA8F944-91DF-6428-28A2-AF2208EE6ABB}"/>
                  </a:ext>
                </a:extLst>
              </p:cNvPr>
              <p:cNvGraphicFramePr>
                <a:graphicFrameLocks noGrp="1"/>
              </p:cNvGraphicFramePr>
              <p:nvPr>
                <p:extLst>
                  <p:ext uri="{D42A27DB-BD31-4B8C-83A1-F6EECF244321}">
                    <p14:modId xmlns:p14="http://schemas.microsoft.com/office/powerpoint/2010/main" val="2635661486"/>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oMath>
                            </m:oMathPara>
                          </a14:m>
                          <a:endParaRPr lang="en-US" sz="2400" dirty="0"/>
                        </a:p>
                      </a:txBody>
                      <a:tcPr/>
                    </a:tc>
                    <a:extLst>
                      <a:ext uri="{0D108BD9-81ED-4DB2-BD59-A6C34878D82A}">
                        <a16:rowId xmlns:a16="http://schemas.microsoft.com/office/drawing/2014/main" val="732347658"/>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m:oMathPara>
                          </a14:m>
                          <a:endParaRPr lang="en-US" sz="2400" dirty="0"/>
                        </a:p>
                      </a:txBody>
                      <a:tcPr/>
                    </a:tc>
                    <a:extLst>
                      <a:ext uri="{0D108BD9-81ED-4DB2-BD59-A6C34878D82A}">
                        <a16:rowId xmlns:a16="http://schemas.microsoft.com/office/drawing/2014/main" val="1345316969"/>
                      </a:ext>
                    </a:extLst>
                  </a:tr>
                  <a:tr h="767833">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oMath>
                            </m:oMathPara>
                          </a14:m>
                          <a:endParaRPr lang="en-US" sz="2400" dirty="0"/>
                        </a:p>
                      </a:txBody>
                      <a:tcPr/>
                    </a:tc>
                    <a:extLst>
                      <a:ext uri="{0D108BD9-81ED-4DB2-BD59-A6C34878D82A}">
                        <a16:rowId xmlns:a16="http://schemas.microsoft.com/office/drawing/2014/main" val="528853149"/>
                      </a:ext>
                    </a:extLst>
                  </a:tr>
                </a:tbl>
              </a:graphicData>
            </a:graphic>
          </p:graphicFrame>
        </mc:Choice>
        <mc:Fallback xmlns="">
          <p:graphicFrame>
            <p:nvGraphicFramePr>
              <p:cNvPr id="43" name="Table 42">
                <a:extLst>
                  <a:ext uri="{FF2B5EF4-FFF2-40B4-BE49-F238E27FC236}">
                    <a16:creationId xmlns:a16="http://schemas.microsoft.com/office/drawing/2014/main" id="{5FA8F944-91DF-6428-28A2-AF2208EE6ABB}"/>
                  </a:ext>
                </a:extLst>
              </p:cNvPr>
              <p:cNvGraphicFramePr>
                <a:graphicFrameLocks noGrp="1"/>
              </p:cNvGraphicFramePr>
              <p:nvPr>
                <p:extLst>
                  <p:ext uri="{D42A27DB-BD31-4B8C-83A1-F6EECF244321}">
                    <p14:modId xmlns:p14="http://schemas.microsoft.com/office/powerpoint/2010/main" val="2635661486"/>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endParaRPr lang="en-US"/>
                        </a:p>
                      </a:txBody>
                      <a:tcPr>
                        <a:blipFill>
                          <a:blip r:embed="rId3"/>
                          <a:stretch>
                            <a:fillRect l="-364" t="-1639" r="-100364" b="-354098"/>
                          </a:stretch>
                        </a:blipFill>
                      </a:tcPr>
                    </a:tc>
                    <a:tc>
                      <a:txBody>
                        <a:bodyPr/>
                        <a:lstStyle/>
                        <a:p>
                          <a:endParaRPr lang="en-US"/>
                        </a:p>
                      </a:txBody>
                      <a:tcPr>
                        <a:blipFill>
                          <a:blip r:embed="rId3"/>
                          <a:stretch>
                            <a:fillRect l="-100364" t="-1639" r="-364" b="-354098"/>
                          </a:stretch>
                        </a:blipFill>
                      </a:tcPr>
                    </a:tc>
                    <a:extLst>
                      <a:ext uri="{0D108BD9-81ED-4DB2-BD59-A6C34878D82A}">
                        <a16:rowId xmlns:a16="http://schemas.microsoft.com/office/drawing/2014/main" val="732347658"/>
                      </a:ext>
                    </a:extLst>
                  </a:tr>
                  <a:tr h="767833">
                    <a:tc>
                      <a:txBody>
                        <a:bodyPr/>
                        <a:lstStyle/>
                        <a:p>
                          <a:endParaRPr lang="en-US"/>
                        </a:p>
                      </a:txBody>
                      <a:tcPr>
                        <a:blipFill>
                          <a:blip r:embed="rId3"/>
                          <a:stretch>
                            <a:fillRect l="-364" t="-103333" r="-100364" b="-260000"/>
                          </a:stretch>
                        </a:blipFill>
                      </a:tcPr>
                    </a:tc>
                    <a:tc>
                      <a:txBody>
                        <a:bodyPr/>
                        <a:lstStyle/>
                        <a:p>
                          <a:endParaRPr lang="en-US"/>
                        </a:p>
                      </a:txBody>
                      <a:tcPr>
                        <a:blipFill>
                          <a:blip r:embed="rId3"/>
                          <a:stretch>
                            <a:fillRect l="-100364" t="-103333" r="-364" b="-260000"/>
                          </a:stretch>
                        </a:blipFill>
                      </a:tcPr>
                    </a:tc>
                    <a:extLst>
                      <a:ext uri="{0D108BD9-81ED-4DB2-BD59-A6C34878D82A}">
                        <a16:rowId xmlns:a16="http://schemas.microsoft.com/office/drawing/2014/main" val="1345316969"/>
                      </a:ext>
                    </a:extLst>
                  </a:tr>
                  <a:tr h="1188720">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endParaRPr lang="en-US"/>
                        </a:p>
                      </a:txBody>
                      <a:tcPr>
                        <a:blipFill>
                          <a:blip r:embed="rId3"/>
                          <a:stretch>
                            <a:fillRect l="-364" t="-354098" r="-100364" b="-1639"/>
                          </a:stretch>
                        </a:blipFill>
                      </a:tcPr>
                    </a:tc>
                    <a:tc>
                      <a:txBody>
                        <a:bodyPr/>
                        <a:lstStyle/>
                        <a:p>
                          <a:endParaRPr lang="en-US"/>
                        </a:p>
                      </a:txBody>
                      <a:tcPr>
                        <a:blipFill>
                          <a:blip r:embed="rId3"/>
                          <a:stretch>
                            <a:fillRect l="-100364" t="-354098" r="-364" b="-1639"/>
                          </a:stretch>
                        </a:blipFill>
                      </a:tcPr>
                    </a:tc>
                    <a:extLst>
                      <a:ext uri="{0D108BD9-81ED-4DB2-BD59-A6C34878D82A}">
                        <a16:rowId xmlns:a16="http://schemas.microsoft.com/office/drawing/2014/main" val="528853149"/>
                      </a:ext>
                    </a:extLst>
                  </a:tr>
                </a:tbl>
              </a:graphicData>
            </a:graphic>
          </p:graphicFrame>
        </mc:Fallback>
      </mc:AlternateContent>
      <p:sp>
        <p:nvSpPr>
          <p:cNvPr id="4" name="Title 1">
            <a:extLst>
              <a:ext uri="{FF2B5EF4-FFF2-40B4-BE49-F238E27FC236}">
                <a16:creationId xmlns:a16="http://schemas.microsoft.com/office/drawing/2014/main" id="{E1E96D9F-DFE4-ACC6-B64B-C7DC20270162}"/>
              </a:ext>
            </a:extLst>
          </p:cNvPr>
          <p:cNvSpPr>
            <a:spLocks noGrp="1"/>
          </p:cNvSpPr>
          <p:nvPr>
            <p:ph type="title"/>
          </p:nvPr>
        </p:nvSpPr>
        <p:spPr>
          <a:xfrm>
            <a:off x="427382" y="62743"/>
            <a:ext cx="11592340" cy="1325563"/>
          </a:xfrm>
        </p:spPr>
        <p:txBody>
          <a:bodyPr>
            <a:normAutofit/>
          </a:bodyPr>
          <a:lstStyle/>
          <a:p>
            <a:r>
              <a:rPr lang="en-US" sz="4300" dirty="0">
                <a:latin typeface="PT Serif" panose="020A0603040505020204" pitchFamily="18" charset="77"/>
              </a:rPr>
              <a:t>The BN’08 Traitor Tracing Scheme: Encryption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B30859-B5F4-E3C4-049A-EEE9C0F410A1}"/>
                  </a:ext>
                </a:extLst>
              </p:cNvPr>
              <p:cNvSpPr txBox="1"/>
              <p:nvPr/>
            </p:nvSpPr>
            <p:spPr>
              <a:xfrm>
                <a:off x="427382" y="1144654"/>
                <a:ext cx="3601279" cy="954107"/>
              </a:xfrm>
              <a:prstGeom prst="rect">
                <a:avLst/>
              </a:prstGeom>
              <a:noFill/>
            </p:spPr>
            <p:txBody>
              <a:bodyPr wrap="square">
                <a:spAutoFit/>
              </a:bodyPr>
              <a:lstStyle/>
              <a:p>
                <a:r>
                  <a:rPr lang="en-US" sz="2800" dirty="0">
                    <a:latin typeface="PT Serif" panose="020A0603040505020204" pitchFamily="18" charset="77"/>
                  </a:rPr>
                  <a:t>Sample </a:t>
                </a:r>
                <a14:m>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m:t>
                    </m:r>
                  </m:oMath>
                </a14:m>
                <a:r>
                  <a:rPr lang="en-US" sz="2000" dirty="0">
                    <a:latin typeface="PT Serif" panose="020A0603040505020204" pitchFamily="18" charset="77"/>
                  </a:rPr>
                  <a:t>$</a:t>
                </a:r>
                <a:r>
                  <a:rPr lang="en-US" sz="2800" dirty="0">
                    <a:latin typeface="PT Serif" panose="020A0603040505020204" pitchFamily="18" charset="77"/>
                  </a:rPr>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ℓ</m:t>
                        </m:r>
                      </m:e>
                    </m:d>
                  </m:oMath>
                </a14:m>
                <a:endParaRPr lang="en-US" sz="2800" dirty="0"/>
              </a:p>
              <a:p>
                <a14:m>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m:t>
                    </m:r>
                  </m:oMath>
                </a14:m>
                <a:r>
                  <a:rPr lang="en-US" sz="2800" dirty="0"/>
                  <a:t> :</a:t>
                </a:r>
              </a:p>
            </p:txBody>
          </p:sp>
        </mc:Choice>
        <mc:Fallback xmlns="">
          <p:sp>
            <p:nvSpPr>
              <p:cNvPr id="7" name="TextBox 6">
                <a:extLst>
                  <a:ext uri="{FF2B5EF4-FFF2-40B4-BE49-F238E27FC236}">
                    <a16:creationId xmlns:a16="http://schemas.microsoft.com/office/drawing/2014/main" id="{C8B30859-B5F4-E3C4-049A-EEE9C0F410A1}"/>
                  </a:ext>
                </a:extLst>
              </p:cNvPr>
              <p:cNvSpPr txBox="1">
                <a:spLocks noRot="1" noChangeAspect="1" noMove="1" noResize="1" noEditPoints="1" noAdjustHandles="1" noChangeArrowheads="1" noChangeShapeType="1" noTextEdit="1"/>
              </p:cNvSpPr>
              <p:nvPr/>
            </p:nvSpPr>
            <p:spPr>
              <a:xfrm>
                <a:off x="427382" y="1144654"/>
                <a:ext cx="3601279" cy="954107"/>
              </a:xfrm>
              <a:prstGeom prst="rect">
                <a:avLst/>
              </a:prstGeom>
              <a:blipFill>
                <a:blip r:embed="rId4"/>
                <a:stretch>
                  <a:fillRect l="-3509" t="-7895" b="-17105"/>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B242DE5A-F6ED-8C3E-740E-70D3DC6D2EB6}"/>
              </a:ext>
            </a:extLst>
          </p:cNvPr>
          <p:cNvSpPr/>
          <p:nvPr/>
        </p:nvSpPr>
        <p:spPr>
          <a:xfrm>
            <a:off x="3115091" y="4621430"/>
            <a:ext cx="6968984" cy="760613"/>
          </a:xfrm>
          <a:prstGeom prst="rect">
            <a:avLst/>
          </a:prstGeom>
          <a:solidFill>
            <a:schemeClr val="tx2">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2D1F72F-90D8-013B-49D7-29716A71AD3C}"/>
                  </a:ext>
                </a:extLst>
              </p:cNvPr>
              <p:cNvSpPr txBox="1"/>
              <p:nvPr/>
            </p:nvSpPr>
            <p:spPr>
              <a:xfrm>
                <a:off x="427382" y="5491122"/>
                <a:ext cx="11025807" cy="737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𝑐𝑡</m:t>
                      </m:r>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    </m:t>
                          </m:r>
                          <m:r>
                            <a:rPr lang="en-US" sz="2800" b="0" i="1" smtClean="0">
                              <a:latin typeface="Cambria Math" panose="02040503050406030204" pitchFamily="18" charset="0"/>
                            </a:rPr>
                            <m:t>𝑗</m:t>
                          </m:r>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ℰ</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𝐸𝑛𝑐</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𝑝</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0</m:t>
                                  </m:r>
                                </m:sub>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𝑗</m:t>
                                      </m:r>
                                    </m:e>
                                  </m:d>
                                </m:sup>
                              </m:sSubSup>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𝑚</m:t>
                              </m:r>
                            </m:e>
                          </m:d>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ℰ</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𝐸𝑛𝑐</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𝑝</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1</m:t>
                                  </m:r>
                                </m:sub>
                                <m:sup>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𝑗</m:t>
                                      </m:r>
                                    </m:e>
                                  </m:d>
                                </m:sup>
                              </m:sSubSup>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𝑚</m:t>
                              </m:r>
                            </m:e>
                          </m:d>
                          <m:r>
                            <a:rPr lang="en-US" sz="2800" b="0" i="1" smtClean="0">
                              <a:latin typeface="Cambria Math" panose="02040503050406030204" pitchFamily="18" charset="0"/>
                              <a:ea typeface="Cambria Math" panose="02040503050406030204" pitchFamily="18" charset="0"/>
                            </a:rPr>
                            <m:t> </m:t>
                          </m:r>
                        </m:e>
                      </m:d>
                    </m:oMath>
                  </m:oMathPara>
                </a14:m>
                <a:endParaRPr lang="en-US" sz="2800" dirty="0"/>
              </a:p>
            </p:txBody>
          </p:sp>
        </mc:Choice>
        <mc:Fallback xmlns="">
          <p:sp>
            <p:nvSpPr>
              <p:cNvPr id="9" name="TextBox 8">
                <a:extLst>
                  <a:ext uri="{FF2B5EF4-FFF2-40B4-BE49-F238E27FC236}">
                    <a16:creationId xmlns:a16="http://schemas.microsoft.com/office/drawing/2014/main" id="{62D1F72F-90D8-013B-49D7-29716A71AD3C}"/>
                  </a:ext>
                </a:extLst>
              </p:cNvPr>
              <p:cNvSpPr txBox="1">
                <a:spLocks noRot="1" noChangeAspect="1" noMove="1" noResize="1" noEditPoints="1" noAdjustHandles="1" noChangeArrowheads="1" noChangeShapeType="1" noTextEdit="1"/>
              </p:cNvSpPr>
              <p:nvPr/>
            </p:nvSpPr>
            <p:spPr>
              <a:xfrm>
                <a:off x="427382" y="5491122"/>
                <a:ext cx="11025807" cy="737189"/>
              </a:xfrm>
              <a:prstGeom prst="rect">
                <a:avLst/>
              </a:prstGeom>
              <a:blipFill>
                <a:blip r:embed="rId5"/>
                <a:stretch>
                  <a:fillRect b="-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D1BF0B-0166-BFC6-AEFC-4FBDCE82B72D}"/>
                  </a:ext>
                </a:extLst>
              </p:cNvPr>
              <p:cNvSpPr txBox="1"/>
              <p:nvPr/>
            </p:nvSpPr>
            <p:spPr>
              <a:xfrm>
                <a:off x="6263308" y="6304743"/>
                <a:ext cx="5830957" cy="461665"/>
              </a:xfrm>
              <a:prstGeom prst="rect">
                <a:avLst/>
              </a:prstGeom>
              <a:noFill/>
              <a:ln>
                <a:solidFill>
                  <a:schemeClr val="accent6">
                    <a:lumMod val="50000"/>
                  </a:schemeClr>
                </a:solidFill>
              </a:ln>
            </p:spPr>
            <p:txBody>
              <a:bodyPr wrap="square" rtlCol="0">
                <a:spAutoFit/>
              </a:bodyPr>
              <a:lstStyle/>
              <a:p>
                <a:r>
                  <a:rPr lang="en-US" sz="2400" dirty="0">
                    <a:latin typeface="PT Serif" panose="020A0603040505020204" pitchFamily="18" charset="77"/>
                  </a:rPr>
                  <a:t>Each party can decrypt using its key for </a:t>
                </a:r>
                <a14:m>
                  <m:oMath xmlns:m="http://schemas.openxmlformats.org/officeDocument/2006/math">
                    <m:r>
                      <a:rPr lang="en-US" sz="2400" b="0" i="1" smtClean="0">
                        <a:latin typeface="Cambria Math" panose="02040503050406030204" pitchFamily="18" charset="0"/>
                      </a:rPr>
                      <m:t>𝑗</m:t>
                    </m:r>
                  </m:oMath>
                </a14:m>
                <a:endParaRPr lang="en-US" sz="2400" dirty="0">
                  <a:latin typeface="PT Serif" panose="020A0603040505020204" pitchFamily="18" charset="77"/>
                </a:endParaRPr>
              </a:p>
            </p:txBody>
          </p:sp>
        </mc:Choice>
        <mc:Fallback xmlns="">
          <p:sp>
            <p:nvSpPr>
              <p:cNvPr id="10" name="TextBox 9">
                <a:extLst>
                  <a:ext uri="{FF2B5EF4-FFF2-40B4-BE49-F238E27FC236}">
                    <a16:creationId xmlns:a16="http://schemas.microsoft.com/office/drawing/2014/main" id="{85D1BF0B-0166-BFC6-AEFC-4FBDCE82B72D}"/>
                  </a:ext>
                </a:extLst>
              </p:cNvPr>
              <p:cNvSpPr txBox="1">
                <a:spLocks noRot="1" noChangeAspect="1" noMove="1" noResize="1" noEditPoints="1" noAdjustHandles="1" noChangeArrowheads="1" noChangeShapeType="1" noTextEdit="1"/>
              </p:cNvSpPr>
              <p:nvPr/>
            </p:nvSpPr>
            <p:spPr>
              <a:xfrm>
                <a:off x="6263308" y="6304743"/>
                <a:ext cx="5830957" cy="461665"/>
              </a:xfrm>
              <a:prstGeom prst="rect">
                <a:avLst/>
              </a:prstGeom>
              <a:blipFill>
                <a:blip r:embed="rId6"/>
                <a:stretch>
                  <a:fillRect l="-1518" t="-7692" b="-25641"/>
                </a:stretch>
              </a:blipFill>
              <a:ln>
                <a:solidFill>
                  <a:schemeClr val="accent6">
                    <a:lumMod val="50000"/>
                  </a:schemeClr>
                </a:solidFill>
              </a:ln>
            </p:spPr>
            <p:txBody>
              <a:bodyPr/>
              <a:lstStyle/>
              <a:p>
                <a:r>
                  <a:rPr lang="en-US">
                    <a:noFill/>
                  </a:rPr>
                  <a:t> </a:t>
                </a:r>
              </a:p>
            </p:txBody>
          </p:sp>
        </mc:Fallback>
      </mc:AlternateContent>
      <p:sp>
        <p:nvSpPr>
          <p:cNvPr id="45" name="Freeform 44">
            <a:extLst>
              <a:ext uri="{FF2B5EF4-FFF2-40B4-BE49-F238E27FC236}">
                <a16:creationId xmlns:a16="http://schemas.microsoft.com/office/drawing/2014/main" id="{C5D1F684-4C2E-82C5-B9D3-E6C859399F22}"/>
              </a:ext>
            </a:extLst>
          </p:cNvPr>
          <p:cNvSpPr/>
          <p:nvPr/>
        </p:nvSpPr>
        <p:spPr>
          <a:xfrm>
            <a:off x="6941657" y="4956313"/>
            <a:ext cx="969891" cy="737189"/>
          </a:xfrm>
          <a:custGeom>
            <a:avLst/>
            <a:gdLst>
              <a:gd name="connsiteX0" fmla="*/ 649570 w 649570"/>
              <a:gd name="connsiteY0" fmla="*/ 0 h 768626"/>
              <a:gd name="connsiteX1" fmla="*/ 53222 w 649570"/>
              <a:gd name="connsiteY1" fmla="*/ 331304 h 768626"/>
              <a:gd name="connsiteX2" fmla="*/ 66474 w 649570"/>
              <a:gd name="connsiteY2" fmla="*/ 768626 h 768626"/>
            </a:gdLst>
            <a:ahLst/>
            <a:cxnLst>
              <a:cxn ang="0">
                <a:pos x="connsiteX0" y="connsiteY0"/>
              </a:cxn>
              <a:cxn ang="0">
                <a:pos x="connsiteX1" y="connsiteY1"/>
              </a:cxn>
              <a:cxn ang="0">
                <a:pos x="connsiteX2" y="connsiteY2"/>
              </a:cxn>
            </a:cxnLst>
            <a:rect l="l" t="t" r="r" b="b"/>
            <a:pathLst>
              <a:path w="649570" h="768626">
                <a:moveTo>
                  <a:pt x="649570" y="0"/>
                </a:moveTo>
                <a:cubicBezTo>
                  <a:pt x="399987" y="101600"/>
                  <a:pt x="150405" y="203200"/>
                  <a:pt x="53222" y="331304"/>
                </a:cubicBezTo>
                <a:cubicBezTo>
                  <a:pt x="-43961" y="459408"/>
                  <a:pt x="11256" y="614017"/>
                  <a:pt x="66474" y="768626"/>
                </a:cubicBezTo>
              </a:path>
            </a:pathLst>
          </a:custGeom>
          <a:noFill/>
          <a:ln w="19050">
            <a:prstDash val="sysDot"/>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A0E6D26-993C-B7FE-2993-6E1935BC1B51}"/>
              </a:ext>
            </a:extLst>
          </p:cNvPr>
          <p:cNvSpPr/>
          <p:nvPr/>
        </p:nvSpPr>
        <p:spPr>
          <a:xfrm>
            <a:off x="3352800" y="5002781"/>
            <a:ext cx="980661" cy="695654"/>
          </a:xfrm>
          <a:custGeom>
            <a:avLst/>
            <a:gdLst>
              <a:gd name="connsiteX0" fmla="*/ 980661 w 980661"/>
              <a:gd name="connsiteY0" fmla="*/ 6541 h 695654"/>
              <a:gd name="connsiteX1" fmla="*/ 291548 w 980661"/>
              <a:gd name="connsiteY1" fmla="*/ 99306 h 695654"/>
              <a:gd name="connsiteX2" fmla="*/ 0 w 980661"/>
              <a:gd name="connsiteY2" fmla="*/ 695654 h 695654"/>
            </a:gdLst>
            <a:ahLst/>
            <a:cxnLst>
              <a:cxn ang="0">
                <a:pos x="connsiteX0" y="connsiteY0"/>
              </a:cxn>
              <a:cxn ang="0">
                <a:pos x="connsiteX1" y="connsiteY1"/>
              </a:cxn>
              <a:cxn ang="0">
                <a:pos x="connsiteX2" y="connsiteY2"/>
              </a:cxn>
            </a:cxnLst>
            <a:rect l="l" t="t" r="r" b="b"/>
            <a:pathLst>
              <a:path w="980661" h="695654">
                <a:moveTo>
                  <a:pt x="980661" y="6541"/>
                </a:moveTo>
                <a:cubicBezTo>
                  <a:pt x="717826" y="-4503"/>
                  <a:pt x="454991" y="-15546"/>
                  <a:pt x="291548" y="99306"/>
                </a:cubicBezTo>
                <a:cubicBezTo>
                  <a:pt x="128105" y="214158"/>
                  <a:pt x="64052" y="454906"/>
                  <a:pt x="0" y="695654"/>
                </a:cubicBezTo>
              </a:path>
            </a:pathLst>
          </a:custGeom>
          <a:noFill/>
          <a:ln w="19050">
            <a:prstDash val="sysDot"/>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7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45"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15">
            <a:extLst>
              <a:ext uri="{FF2B5EF4-FFF2-40B4-BE49-F238E27FC236}">
                <a16:creationId xmlns:a16="http://schemas.microsoft.com/office/drawing/2014/main" id="{3915DA67-E4CA-E6FF-DFD5-E940175183CA}"/>
              </a:ext>
            </a:extLst>
          </p:cNvPr>
          <p:cNvSpPr txBox="1">
            <a:spLocks/>
          </p:cNvSpPr>
          <p:nvPr/>
        </p:nvSpPr>
        <p:spPr>
          <a:xfrm>
            <a:off x="148620" y="152498"/>
            <a:ext cx="11494739" cy="12215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000" dirty="0">
                <a:latin typeface="PT Serif" panose="020A0603040505020204" pitchFamily="18" charset="77"/>
              </a:rPr>
              <a:t>Applications of Threshold Decryption</a:t>
            </a:r>
          </a:p>
        </p:txBody>
      </p:sp>
      <p:pic>
        <p:nvPicPr>
          <p:cNvPr id="6" name="Picture 5">
            <a:extLst>
              <a:ext uri="{FF2B5EF4-FFF2-40B4-BE49-F238E27FC236}">
                <a16:creationId xmlns:a16="http://schemas.microsoft.com/office/drawing/2014/main" id="{0E8504ED-37AB-E56A-AF4D-D73A9C4DE0D3}"/>
              </a:ext>
            </a:extLst>
          </p:cNvPr>
          <p:cNvPicPr>
            <a:picLocks noChangeAspect="1"/>
          </p:cNvPicPr>
          <p:nvPr/>
        </p:nvPicPr>
        <p:blipFill>
          <a:blip r:embed="rId3"/>
          <a:stretch>
            <a:fillRect/>
          </a:stretch>
        </p:blipFill>
        <p:spPr>
          <a:xfrm>
            <a:off x="5065340" y="2302842"/>
            <a:ext cx="1625600" cy="1536700"/>
          </a:xfrm>
          <a:prstGeom prst="rect">
            <a:avLst/>
          </a:prstGeom>
        </p:spPr>
      </p:pic>
      <p:pic>
        <p:nvPicPr>
          <p:cNvPr id="8" name="Picture 7" descr="A gavel and a red cylinder&#10;&#10;Description automatically generated">
            <a:extLst>
              <a:ext uri="{FF2B5EF4-FFF2-40B4-BE49-F238E27FC236}">
                <a16:creationId xmlns:a16="http://schemas.microsoft.com/office/drawing/2014/main" id="{9BD08D49-F523-451E-4627-5A2D8FBB1578}"/>
              </a:ext>
            </a:extLst>
          </p:cNvPr>
          <p:cNvPicPr>
            <a:picLocks noChangeAspect="1"/>
          </p:cNvPicPr>
          <p:nvPr/>
        </p:nvPicPr>
        <p:blipFill>
          <a:blip r:embed="rId4"/>
          <a:stretch>
            <a:fillRect/>
          </a:stretch>
        </p:blipFill>
        <p:spPr>
          <a:xfrm>
            <a:off x="1276369" y="2236029"/>
            <a:ext cx="1913745" cy="1603513"/>
          </a:xfrm>
          <a:prstGeom prst="rect">
            <a:avLst/>
          </a:prstGeom>
        </p:spPr>
      </p:pic>
      <p:sp>
        <p:nvSpPr>
          <p:cNvPr id="10" name="TextBox 9">
            <a:extLst>
              <a:ext uri="{FF2B5EF4-FFF2-40B4-BE49-F238E27FC236}">
                <a16:creationId xmlns:a16="http://schemas.microsoft.com/office/drawing/2014/main" id="{0A4A0C4D-2C93-B0DE-424A-56E98B724CE6}"/>
              </a:ext>
            </a:extLst>
          </p:cNvPr>
          <p:cNvSpPr txBox="1"/>
          <p:nvPr/>
        </p:nvSpPr>
        <p:spPr>
          <a:xfrm>
            <a:off x="4847829" y="4187686"/>
            <a:ext cx="2351828" cy="461665"/>
          </a:xfrm>
          <a:prstGeom prst="rect">
            <a:avLst/>
          </a:prstGeom>
          <a:noFill/>
        </p:spPr>
        <p:txBody>
          <a:bodyPr wrap="square" rtlCol="0">
            <a:spAutoFit/>
          </a:bodyPr>
          <a:lstStyle/>
          <a:p>
            <a:r>
              <a:rPr lang="en-US" sz="2400" dirty="0">
                <a:latin typeface="PT Serif" panose="020A0603040505020204" pitchFamily="18" charset="77"/>
              </a:rPr>
              <a:t>Secret voting</a:t>
            </a:r>
          </a:p>
        </p:txBody>
      </p:sp>
      <p:grpSp>
        <p:nvGrpSpPr>
          <p:cNvPr id="2" name="Group 1">
            <a:extLst>
              <a:ext uri="{FF2B5EF4-FFF2-40B4-BE49-F238E27FC236}">
                <a16:creationId xmlns:a16="http://schemas.microsoft.com/office/drawing/2014/main" id="{2062DCE8-6E31-A871-D555-1DBF77A93F86}"/>
              </a:ext>
            </a:extLst>
          </p:cNvPr>
          <p:cNvGrpSpPr/>
          <p:nvPr/>
        </p:nvGrpSpPr>
        <p:grpSpPr>
          <a:xfrm>
            <a:off x="8597762" y="2095085"/>
            <a:ext cx="2014330" cy="2017920"/>
            <a:chOff x="8454885" y="2095085"/>
            <a:chExt cx="2014330" cy="2017920"/>
          </a:xfrm>
        </p:grpSpPr>
        <p:sp>
          <p:nvSpPr>
            <p:cNvPr id="11" name="Oval 10">
              <a:extLst>
                <a:ext uri="{FF2B5EF4-FFF2-40B4-BE49-F238E27FC236}">
                  <a16:creationId xmlns:a16="http://schemas.microsoft.com/office/drawing/2014/main" id="{C40B3A0A-C7EE-FBDB-8BA7-5C600FB25ED9}"/>
                </a:ext>
              </a:extLst>
            </p:cNvPr>
            <p:cNvSpPr/>
            <p:nvPr/>
          </p:nvSpPr>
          <p:spPr>
            <a:xfrm>
              <a:off x="8454885" y="2095085"/>
              <a:ext cx="2014330" cy="2017920"/>
            </a:xfrm>
            <a:prstGeom prst="ellipse">
              <a:avLst/>
            </a:prstGeom>
            <a:solidFill>
              <a:schemeClr val="accent1">
                <a:lumMod val="20000"/>
                <a:lumOff val="80000"/>
                <a:alpha val="5168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66;p14">
              <a:extLst>
                <a:ext uri="{FF2B5EF4-FFF2-40B4-BE49-F238E27FC236}">
                  <a16:creationId xmlns:a16="http://schemas.microsoft.com/office/drawing/2014/main" id="{A96DCBBF-E805-6A35-A342-CE0D1B7A655E}"/>
                </a:ext>
              </a:extLst>
            </p:cNvPr>
            <p:cNvPicPr preferRelativeResize="0"/>
            <p:nvPr/>
          </p:nvPicPr>
          <p:blipFill>
            <a:blip r:embed="rId5">
              <a:alphaModFix/>
            </a:blip>
            <a:stretch>
              <a:fillRect/>
            </a:stretch>
          </p:blipFill>
          <p:spPr>
            <a:xfrm>
              <a:off x="8623847" y="2302289"/>
              <a:ext cx="639422" cy="705590"/>
            </a:xfrm>
            <a:prstGeom prst="rect">
              <a:avLst/>
            </a:prstGeom>
            <a:noFill/>
            <a:ln>
              <a:noFill/>
            </a:ln>
          </p:spPr>
        </p:pic>
        <p:pic>
          <p:nvPicPr>
            <p:cNvPr id="13" name="Google Shape;66;p14">
              <a:extLst>
                <a:ext uri="{FF2B5EF4-FFF2-40B4-BE49-F238E27FC236}">
                  <a16:creationId xmlns:a16="http://schemas.microsoft.com/office/drawing/2014/main" id="{6B4E0528-E138-1939-5E93-C4CC3A0393CA}"/>
                </a:ext>
              </a:extLst>
            </p:cNvPr>
            <p:cNvPicPr preferRelativeResize="0"/>
            <p:nvPr/>
          </p:nvPicPr>
          <p:blipFill>
            <a:blip r:embed="rId5">
              <a:alphaModFix/>
            </a:blip>
            <a:stretch>
              <a:fillRect/>
            </a:stretch>
          </p:blipFill>
          <p:spPr>
            <a:xfrm>
              <a:off x="8483239" y="3073775"/>
              <a:ext cx="639422" cy="705590"/>
            </a:xfrm>
            <a:prstGeom prst="rect">
              <a:avLst/>
            </a:prstGeom>
            <a:noFill/>
            <a:ln>
              <a:noFill/>
            </a:ln>
          </p:spPr>
        </p:pic>
        <p:pic>
          <p:nvPicPr>
            <p:cNvPr id="14" name="Google Shape;66;p14">
              <a:extLst>
                <a:ext uri="{FF2B5EF4-FFF2-40B4-BE49-F238E27FC236}">
                  <a16:creationId xmlns:a16="http://schemas.microsoft.com/office/drawing/2014/main" id="{869E42A6-A926-E74C-08EA-E043F0484D30}"/>
                </a:ext>
              </a:extLst>
            </p:cNvPr>
            <p:cNvPicPr preferRelativeResize="0"/>
            <p:nvPr/>
          </p:nvPicPr>
          <p:blipFill>
            <a:blip r:embed="rId5">
              <a:alphaModFix/>
            </a:blip>
            <a:stretch>
              <a:fillRect/>
            </a:stretch>
          </p:blipFill>
          <p:spPr>
            <a:xfrm>
              <a:off x="9044996" y="3384924"/>
              <a:ext cx="639422" cy="705590"/>
            </a:xfrm>
            <a:prstGeom prst="rect">
              <a:avLst/>
            </a:prstGeom>
            <a:noFill/>
            <a:ln>
              <a:noFill/>
            </a:ln>
          </p:spPr>
        </p:pic>
        <p:pic>
          <p:nvPicPr>
            <p:cNvPr id="15" name="Google Shape;66;p14">
              <a:extLst>
                <a:ext uri="{FF2B5EF4-FFF2-40B4-BE49-F238E27FC236}">
                  <a16:creationId xmlns:a16="http://schemas.microsoft.com/office/drawing/2014/main" id="{E17B468D-8EC7-B7C1-926C-BC2278D25ED2}"/>
                </a:ext>
              </a:extLst>
            </p:cNvPr>
            <p:cNvPicPr preferRelativeResize="0"/>
            <p:nvPr/>
          </p:nvPicPr>
          <p:blipFill>
            <a:blip r:embed="rId5">
              <a:alphaModFix/>
            </a:blip>
            <a:stretch>
              <a:fillRect/>
            </a:stretch>
          </p:blipFill>
          <p:spPr>
            <a:xfrm>
              <a:off x="9044996" y="2666446"/>
              <a:ext cx="639422" cy="705590"/>
            </a:xfrm>
            <a:prstGeom prst="rect">
              <a:avLst/>
            </a:prstGeom>
            <a:noFill/>
            <a:ln>
              <a:noFill/>
            </a:ln>
          </p:spPr>
        </p:pic>
        <p:pic>
          <p:nvPicPr>
            <p:cNvPr id="16" name="Google Shape;66;p14">
              <a:extLst>
                <a:ext uri="{FF2B5EF4-FFF2-40B4-BE49-F238E27FC236}">
                  <a16:creationId xmlns:a16="http://schemas.microsoft.com/office/drawing/2014/main" id="{90AE22BA-46B7-19FA-1538-CB9B7C0E34B2}"/>
                </a:ext>
              </a:extLst>
            </p:cNvPr>
            <p:cNvPicPr preferRelativeResize="0"/>
            <p:nvPr/>
          </p:nvPicPr>
          <p:blipFill>
            <a:blip r:embed="rId5">
              <a:alphaModFix/>
            </a:blip>
            <a:stretch>
              <a:fillRect/>
            </a:stretch>
          </p:blipFill>
          <p:spPr>
            <a:xfrm>
              <a:off x="9366556" y="2131573"/>
              <a:ext cx="639422" cy="705590"/>
            </a:xfrm>
            <a:prstGeom prst="rect">
              <a:avLst/>
            </a:prstGeom>
            <a:noFill/>
            <a:ln>
              <a:noFill/>
            </a:ln>
          </p:spPr>
        </p:pic>
        <p:pic>
          <p:nvPicPr>
            <p:cNvPr id="17" name="Google Shape;66;p14">
              <a:extLst>
                <a:ext uri="{FF2B5EF4-FFF2-40B4-BE49-F238E27FC236}">
                  <a16:creationId xmlns:a16="http://schemas.microsoft.com/office/drawing/2014/main" id="{6A26D896-42D0-ED76-7B39-4D20B1C71656}"/>
                </a:ext>
              </a:extLst>
            </p:cNvPr>
            <p:cNvPicPr preferRelativeResize="0"/>
            <p:nvPr/>
          </p:nvPicPr>
          <p:blipFill>
            <a:blip r:embed="rId5">
              <a:alphaModFix/>
            </a:blip>
            <a:stretch>
              <a:fillRect/>
            </a:stretch>
          </p:blipFill>
          <p:spPr>
            <a:xfrm>
              <a:off x="9793441" y="2601984"/>
              <a:ext cx="639422" cy="705590"/>
            </a:xfrm>
            <a:prstGeom prst="rect">
              <a:avLst/>
            </a:prstGeom>
            <a:noFill/>
            <a:ln>
              <a:noFill/>
            </a:ln>
          </p:spPr>
        </p:pic>
        <p:pic>
          <p:nvPicPr>
            <p:cNvPr id="18" name="Google Shape;66;p14">
              <a:extLst>
                <a:ext uri="{FF2B5EF4-FFF2-40B4-BE49-F238E27FC236}">
                  <a16:creationId xmlns:a16="http://schemas.microsoft.com/office/drawing/2014/main" id="{482F477D-BAAF-C36F-AB35-2BCFD0F4B1E2}"/>
                </a:ext>
              </a:extLst>
            </p:cNvPr>
            <p:cNvPicPr preferRelativeResize="0"/>
            <p:nvPr/>
          </p:nvPicPr>
          <p:blipFill>
            <a:blip r:embed="rId5">
              <a:alphaModFix/>
            </a:blip>
            <a:stretch>
              <a:fillRect/>
            </a:stretch>
          </p:blipFill>
          <p:spPr>
            <a:xfrm>
              <a:off x="9582081" y="3265024"/>
              <a:ext cx="639422" cy="705590"/>
            </a:xfrm>
            <a:prstGeom prst="rect">
              <a:avLst/>
            </a:prstGeom>
            <a:noFill/>
            <a:ln>
              <a:noFill/>
            </a:ln>
          </p:spPr>
        </p:pic>
      </p:grpSp>
      <p:sp>
        <p:nvSpPr>
          <p:cNvPr id="19" name="TextBox 18">
            <a:extLst>
              <a:ext uri="{FF2B5EF4-FFF2-40B4-BE49-F238E27FC236}">
                <a16:creationId xmlns:a16="http://schemas.microsoft.com/office/drawing/2014/main" id="{4E1ED359-CBF6-1ADF-F4ED-90652A76F9DC}"/>
              </a:ext>
            </a:extLst>
          </p:cNvPr>
          <p:cNvSpPr txBox="1"/>
          <p:nvPr/>
        </p:nvSpPr>
        <p:spPr>
          <a:xfrm>
            <a:off x="8072730" y="4202922"/>
            <a:ext cx="3064393" cy="461665"/>
          </a:xfrm>
          <a:prstGeom prst="rect">
            <a:avLst/>
          </a:prstGeom>
          <a:noFill/>
        </p:spPr>
        <p:txBody>
          <a:bodyPr wrap="square" rtlCol="0">
            <a:spAutoFit/>
          </a:bodyPr>
          <a:lstStyle/>
          <a:p>
            <a:r>
              <a:rPr lang="en-US" sz="2400" dirty="0">
                <a:latin typeface="PT Serif" panose="020A0603040505020204" pitchFamily="18" charset="77"/>
              </a:rPr>
              <a:t>Encrypted </a:t>
            </a:r>
            <a:r>
              <a:rPr lang="en-US" sz="2400" dirty="0" err="1">
                <a:latin typeface="PT Serif" panose="020A0603040505020204" pitchFamily="18" charset="77"/>
              </a:rPr>
              <a:t>mempools</a:t>
            </a:r>
            <a:endParaRPr lang="en-US" sz="2400" dirty="0">
              <a:latin typeface="PT Serif" panose="020A0603040505020204" pitchFamily="18" charset="77"/>
            </a:endParaRPr>
          </a:p>
        </p:txBody>
      </p:sp>
      <p:sp>
        <p:nvSpPr>
          <p:cNvPr id="3" name="TextBox 2">
            <a:extLst>
              <a:ext uri="{FF2B5EF4-FFF2-40B4-BE49-F238E27FC236}">
                <a16:creationId xmlns:a16="http://schemas.microsoft.com/office/drawing/2014/main" id="{36629DE6-B20C-9D42-CA0D-0EE1CEC21D08}"/>
              </a:ext>
            </a:extLst>
          </p:cNvPr>
          <p:cNvSpPr txBox="1"/>
          <p:nvPr/>
        </p:nvSpPr>
        <p:spPr>
          <a:xfrm>
            <a:off x="1016123" y="4187685"/>
            <a:ext cx="2891441" cy="461665"/>
          </a:xfrm>
          <a:prstGeom prst="rect">
            <a:avLst/>
          </a:prstGeom>
          <a:noFill/>
        </p:spPr>
        <p:txBody>
          <a:bodyPr wrap="square" rtlCol="0">
            <a:spAutoFit/>
          </a:bodyPr>
          <a:lstStyle/>
          <a:p>
            <a:r>
              <a:rPr lang="en-US" sz="2400" dirty="0">
                <a:latin typeface="PT Serif" panose="020A0603040505020204" pitchFamily="18" charset="77"/>
              </a:rPr>
              <a:t>Sealed-bid auctions</a:t>
            </a:r>
          </a:p>
        </p:txBody>
      </p:sp>
    </p:spTree>
    <p:extLst>
      <p:ext uri="{BB962C8B-B14F-4D97-AF65-F5344CB8AC3E}">
        <p14:creationId xmlns:p14="http://schemas.microsoft.com/office/powerpoint/2010/main" val="2886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30529-4201-4E67-4ECC-0234CAFAE0FF}"/>
              </a:ext>
            </a:extLst>
          </p:cNvPr>
          <p:cNvSpPr txBox="1">
            <a:spLocks/>
          </p:cNvSpPr>
          <p:nvPr/>
        </p:nvSpPr>
        <p:spPr>
          <a:xfrm>
            <a:off x="427382" y="62743"/>
            <a:ext cx="109959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The BN’08 Traitor Tracing Scheme: Trace</a:t>
            </a:r>
          </a:p>
        </p:txBody>
      </p:sp>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4F752AA5-6FE8-72CB-EE2D-2B73F140E30C}"/>
                  </a:ext>
                </a:extLst>
              </p:cNvPr>
              <p:cNvSpPr txBox="1"/>
              <p:nvPr/>
            </p:nvSpPr>
            <p:spPr>
              <a:xfrm>
                <a:off x="509727"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5" name="Google Shape;75;p15">
                <a:extLst>
                  <a:ext uri="{FF2B5EF4-FFF2-40B4-BE49-F238E27FC236}">
                    <a16:creationId xmlns:a16="http://schemas.microsoft.com/office/drawing/2014/main" id="{4F752AA5-6FE8-72CB-EE2D-2B73F140E30C}"/>
                  </a:ext>
                </a:extLst>
              </p:cNvPr>
              <p:cNvSpPr txBox="1">
                <a:spLocks noRot="1" noChangeAspect="1" noMove="1" noResize="1" noEditPoints="1" noAdjustHandles="1" noChangeArrowheads="1" noChangeShapeType="1" noTextEdit="1"/>
              </p:cNvSpPr>
              <p:nvPr/>
            </p:nvSpPr>
            <p:spPr>
              <a:xfrm>
                <a:off x="509727" y="2208180"/>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6" name="Picture 5" descr="A picture containing text, vector graphics&#10;&#10;Description automatically generated">
            <a:extLst>
              <a:ext uri="{FF2B5EF4-FFF2-40B4-BE49-F238E27FC236}">
                <a16:creationId xmlns:a16="http://schemas.microsoft.com/office/drawing/2014/main" id="{7222E16B-6739-FAF4-450F-55F56F80D6C2}"/>
              </a:ext>
            </a:extLst>
          </p:cNvPr>
          <p:cNvPicPr>
            <a:picLocks noChangeAspect="1"/>
          </p:cNvPicPr>
          <p:nvPr/>
        </p:nvPicPr>
        <p:blipFill>
          <a:blip r:embed="rId4"/>
          <a:stretch>
            <a:fillRect/>
          </a:stretch>
        </p:blipFill>
        <p:spPr>
          <a:xfrm>
            <a:off x="8819419" y="1031243"/>
            <a:ext cx="834050" cy="1176937"/>
          </a:xfrm>
          <a:prstGeom prst="rect">
            <a:avLst/>
          </a:prstGeom>
        </p:spPr>
      </p:pic>
      <p:pic>
        <p:nvPicPr>
          <p:cNvPr id="7" name="Google Shape;74;p15">
            <a:extLst>
              <a:ext uri="{FF2B5EF4-FFF2-40B4-BE49-F238E27FC236}">
                <a16:creationId xmlns:a16="http://schemas.microsoft.com/office/drawing/2014/main" id="{D6DCE7B8-F711-9E90-9555-7DC17D295B4A}"/>
              </a:ext>
            </a:extLst>
          </p:cNvPr>
          <p:cNvPicPr preferRelativeResize="0"/>
          <p:nvPr/>
        </p:nvPicPr>
        <p:blipFill>
          <a:blip r:embed="rId5">
            <a:alphaModFix/>
          </a:blip>
          <a:stretch>
            <a:fillRect/>
          </a:stretch>
        </p:blipFill>
        <p:spPr>
          <a:xfrm>
            <a:off x="354393" y="1055282"/>
            <a:ext cx="834050" cy="1152898"/>
          </a:xfrm>
          <a:prstGeom prst="rect">
            <a:avLst/>
          </a:prstGeom>
          <a:noFill/>
          <a:ln>
            <a:noFill/>
          </a:ln>
        </p:spPr>
      </p:pic>
      <p:pic>
        <p:nvPicPr>
          <p:cNvPr id="8" name="Google Shape;77;p15">
            <a:extLst>
              <a:ext uri="{FF2B5EF4-FFF2-40B4-BE49-F238E27FC236}">
                <a16:creationId xmlns:a16="http://schemas.microsoft.com/office/drawing/2014/main" id="{A0A7A444-F2BE-48EF-17EF-8B82D34BF1FA}"/>
              </a:ext>
            </a:extLst>
          </p:cNvPr>
          <p:cNvPicPr preferRelativeResize="0"/>
          <p:nvPr/>
        </p:nvPicPr>
        <p:blipFill>
          <a:blip r:embed="rId6">
            <a:alphaModFix/>
          </a:blip>
          <a:stretch>
            <a:fillRect/>
          </a:stretch>
        </p:blipFill>
        <p:spPr>
          <a:xfrm>
            <a:off x="2312405" y="1112463"/>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C53CD44-F643-DADF-173D-FF88F9BF3D3B}"/>
                  </a:ext>
                </a:extLst>
              </p:cNvPr>
              <p:cNvSpPr txBox="1"/>
              <p:nvPr/>
            </p:nvSpPr>
            <p:spPr>
              <a:xfrm>
                <a:off x="2401174"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C53CD44-F643-DADF-173D-FF88F9BF3D3B}"/>
                  </a:ext>
                </a:extLst>
              </p:cNvPr>
              <p:cNvSpPr txBox="1">
                <a:spLocks noRot="1" noChangeAspect="1" noMove="1" noResize="1" noEditPoints="1" noAdjustHandles="1" noChangeArrowheads="1" noChangeShapeType="1" noTextEdit="1"/>
              </p:cNvSpPr>
              <p:nvPr/>
            </p:nvSpPr>
            <p:spPr>
              <a:xfrm>
                <a:off x="2401174" y="220818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F4B03BA8-B905-86B0-5838-15D0DD52DB1A}"/>
                  </a:ext>
                </a:extLst>
              </p:cNvPr>
              <p:cNvSpPr txBox="1"/>
              <p:nvPr/>
            </p:nvSpPr>
            <p:spPr>
              <a:xfrm>
                <a:off x="8908188"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F4B03BA8-B905-86B0-5838-15D0DD52DB1A}"/>
                  </a:ext>
                </a:extLst>
              </p:cNvPr>
              <p:cNvSpPr txBox="1">
                <a:spLocks noRot="1" noChangeAspect="1" noMove="1" noResize="1" noEditPoints="1" noAdjustHandles="1" noChangeArrowheads="1" noChangeShapeType="1" noTextEdit="1"/>
              </p:cNvSpPr>
              <p:nvPr/>
            </p:nvSpPr>
            <p:spPr>
              <a:xfrm>
                <a:off x="8908188" y="2208180"/>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F9717-20F8-00D8-69F7-FC16E684CB0C}"/>
              </a:ext>
            </a:extLst>
          </p:cNvPr>
          <p:cNvSpPr txBox="1"/>
          <p:nvPr/>
        </p:nvSpPr>
        <p:spPr>
          <a:xfrm>
            <a:off x="3473871"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2" name="TextBox 11">
            <a:extLst>
              <a:ext uri="{FF2B5EF4-FFF2-40B4-BE49-F238E27FC236}">
                <a16:creationId xmlns:a16="http://schemas.microsoft.com/office/drawing/2014/main" id="{5E862581-6174-4716-0060-E23A3062E790}"/>
              </a:ext>
            </a:extLst>
          </p:cNvPr>
          <p:cNvSpPr txBox="1"/>
          <p:nvPr/>
        </p:nvSpPr>
        <p:spPr>
          <a:xfrm>
            <a:off x="3473871"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13" name="Picture 12" descr="A person with a beard and mustache&#10;&#10;Description automatically generated">
            <a:extLst>
              <a:ext uri="{FF2B5EF4-FFF2-40B4-BE49-F238E27FC236}">
                <a16:creationId xmlns:a16="http://schemas.microsoft.com/office/drawing/2014/main" id="{BA3438C9-FBBB-08E4-0F99-88DCBC3E6D2A}"/>
              </a:ext>
            </a:extLst>
          </p:cNvPr>
          <p:cNvPicPr>
            <a:picLocks noChangeAspect="1"/>
          </p:cNvPicPr>
          <p:nvPr/>
        </p:nvPicPr>
        <p:blipFill>
          <a:blip r:embed="rId9"/>
          <a:stretch>
            <a:fillRect/>
          </a:stretch>
        </p:blipFill>
        <p:spPr>
          <a:xfrm>
            <a:off x="4935353" y="980923"/>
            <a:ext cx="874747" cy="1227257"/>
          </a:xfrm>
          <a:prstGeom prst="rect">
            <a:avLst/>
          </a:prstGeom>
        </p:spPr>
      </p:pic>
      <mc:AlternateContent xmlns:mc="http://schemas.openxmlformats.org/markup-compatibility/2006" xmlns:a14="http://schemas.microsoft.com/office/drawing/2010/main">
        <mc:Choice Requires="a14">
          <p:sp>
            <p:nvSpPr>
              <p:cNvPr id="14" name="Google Shape;75;p15">
                <a:extLst>
                  <a:ext uri="{FF2B5EF4-FFF2-40B4-BE49-F238E27FC236}">
                    <a16:creationId xmlns:a16="http://schemas.microsoft.com/office/drawing/2014/main" id="{EE6CF508-506D-EF78-881A-33EF68DF30BA}"/>
                  </a:ext>
                </a:extLst>
              </p:cNvPr>
              <p:cNvSpPr txBox="1"/>
              <p:nvPr/>
            </p:nvSpPr>
            <p:spPr>
              <a:xfrm>
                <a:off x="4998169"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14" name="Google Shape;75;p15">
                <a:extLst>
                  <a:ext uri="{FF2B5EF4-FFF2-40B4-BE49-F238E27FC236}">
                    <a16:creationId xmlns:a16="http://schemas.microsoft.com/office/drawing/2014/main" id="{EE6CF508-506D-EF78-881A-33EF68DF30BA}"/>
                  </a:ext>
                </a:extLst>
              </p:cNvPr>
              <p:cNvSpPr txBox="1">
                <a:spLocks noRot="1" noChangeAspect="1" noMove="1" noResize="1" noEditPoints="1" noAdjustHandles="1" noChangeArrowheads="1" noChangeShapeType="1" noTextEdit="1"/>
              </p:cNvSpPr>
              <p:nvPr/>
            </p:nvSpPr>
            <p:spPr>
              <a:xfrm>
                <a:off x="4998169" y="2208180"/>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499E745-FF4B-1C96-F996-792A70D2F3B8}"/>
              </a:ext>
            </a:extLst>
          </p:cNvPr>
          <p:cNvSpPr txBox="1"/>
          <p:nvPr/>
        </p:nvSpPr>
        <p:spPr>
          <a:xfrm>
            <a:off x="6608732"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6" name="TextBox 15">
            <a:extLst>
              <a:ext uri="{FF2B5EF4-FFF2-40B4-BE49-F238E27FC236}">
                <a16:creationId xmlns:a16="http://schemas.microsoft.com/office/drawing/2014/main" id="{AA34F413-83E0-766E-659F-C414FBB3CA9D}"/>
              </a:ext>
            </a:extLst>
          </p:cNvPr>
          <p:cNvSpPr txBox="1"/>
          <p:nvPr/>
        </p:nvSpPr>
        <p:spPr>
          <a:xfrm>
            <a:off x="6608732"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5539F2-1579-FF0D-B267-4A328611135F}"/>
                  </a:ext>
                </a:extLst>
              </p:cNvPr>
              <p:cNvSpPr/>
              <p:nvPr/>
            </p:nvSpPr>
            <p:spPr>
              <a:xfrm>
                <a:off x="2234693" y="395609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55539F2-1579-FF0D-B267-4A328611135F}"/>
                  </a:ext>
                </a:extLst>
              </p:cNvPr>
              <p:cNvSpPr>
                <a:spLocks noRot="1" noChangeAspect="1" noMove="1" noResize="1" noEditPoints="1" noAdjustHandles="1" noChangeArrowheads="1" noChangeShapeType="1" noTextEdit="1"/>
              </p:cNvSpPr>
              <p:nvPr/>
            </p:nvSpPr>
            <p:spPr>
              <a:xfrm>
                <a:off x="2234693" y="3956097"/>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8DE788F-1DFB-870D-0791-0A89C69E11B7}"/>
              </a:ext>
            </a:extLst>
          </p:cNvPr>
          <p:cNvCxnSpPr>
            <a:cxnSpLocks/>
            <a:stCxn id="5" idx="2"/>
          </p:cNvCxnSpPr>
          <p:nvPr/>
        </p:nvCxnSpPr>
        <p:spPr>
          <a:xfrm>
            <a:off x="837983" y="2753620"/>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55C9E2-E17F-B5F3-A19C-DC94CD2F0EC2}"/>
              </a:ext>
            </a:extLst>
          </p:cNvPr>
          <p:cNvCxnSpPr>
            <a:stCxn id="9" idx="2"/>
          </p:cNvCxnSpPr>
          <p:nvPr/>
        </p:nvCxnSpPr>
        <p:spPr>
          <a:xfrm>
            <a:off x="2729430" y="2753620"/>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E8D353-11EA-1F7D-D077-2013A39033DF}"/>
                  </a:ext>
                </a:extLst>
              </p:cNvPr>
              <p:cNvSpPr txBox="1"/>
              <p:nvPr/>
            </p:nvSpPr>
            <p:spPr>
              <a:xfrm>
                <a:off x="4543584" y="3236240"/>
                <a:ext cx="4072017" cy="856517"/>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a:p>
                <a14:m>
                  <m:oMath xmlns:m="http://schemas.openxmlformats.org/officeDocument/2006/math">
                    <m:r>
                      <a:rPr lang="en-US" sz="2400" i="1">
                        <a:latin typeface="Cambria Math" panose="02040503050406030204" pitchFamily="18" charset="0"/>
                      </a:rPr>
                      <m:t>𝑊</m:t>
                    </m:r>
                    <m:r>
                      <a:rPr lang="en-US" sz="2400">
                        <a:latin typeface="Cambria Math" panose="02040503050406030204" pitchFamily="18" charset="0"/>
                      </a:rPr>
                      <m:t>=</m:t>
                    </m:r>
                    <m:sSup>
                      <m:sSupPr>
                        <m:ctrlPr>
                          <a:rPr lang="ar-AE" sz="2400" i="1">
                            <a:latin typeface="Cambria Math" panose="02040503050406030204" pitchFamily="18" charset="0"/>
                          </a:rPr>
                        </m:ctrlPr>
                      </m:sSupPr>
                      <m:e>
                        <m:r>
                          <a:rPr lang="en-US" sz="2400" i="1">
                            <a:latin typeface="Cambria Math" panose="02040503050406030204" pitchFamily="18" charset="0"/>
                          </a:rPr>
                          <m:t> {</m:t>
                        </m:r>
                        <m:r>
                          <a:rPr lang="ar-AE"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r>
                          <a:rPr lang="en-US" sz="2400" i="1">
                            <a:latin typeface="Cambria Math" panose="02040503050406030204" pitchFamily="18" charset="0"/>
                          </a:rPr>
                          <m:t>(1)</m:t>
                        </m:r>
                      </m:sup>
                    </m:sSup>
                    <m:r>
                      <a:rPr lang="en-US" sz="2400" i="1">
                        <a:latin typeface="Cambria Math" panose="02040503050406030204" pitchFamily="18" charset="0"/>
                      </a:rPr>
                      <m:t> ,…,</m:t>
                    </m:r>
                    <m:sSup>
                      <m:sSupPr>
                        <m:ctrlPr>
                          <a:rPr lang="ar-AE" sz="2400" i="1">
                            <a:latin typeface="Cambria Math" panose="02040503050406030204" pitchFamily="18" charset="0"/>
                          </a:rPr>
                        </m:ctrlPr>
                      </m:sSupPr>
                      <m:e>
                        <m:r>
                          <a:rPr lang="en-US"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d>
                          <m:dPr>
                            <m:ctrlPr>
                              <a:rPr lang="en-US" sz="2400" i="1">
                                <a:latin typeface="Cambria Math" panose="02040503050406030204" pitchFamily="18"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20" name="TextBox 19">
                <a:extLst>
                  <a:ext uri="{FF2B5EF4-FFF2-40B4-BE49-F238E27FC236}">
                    <a16:creationId xmlns:a16="http://schemas.microsoft.com/office/drawing/2014/main" id="{D2E8D353-11EA-1F7D-D077-2013A39033DF}"/>
                  </a:ext>
                </a:extLst>
              </p:cNvPr>
              <p:cNvSpPr txBox="1">
                <a:spLocks noRot="1" noChangeAspect="1" noMove="1" noResize="1" noEditPoints="1" noAdjustHandles="1" noChangeArrowheads="1" noChangeShapeType="1" noTextEdit="1"/>
              </p:cNvSpPr>
              <p:nvPr/>
            </p:nvSpPr>
            <p:spPr>
              <a:xfrm>
                <a:off x="4543584" y="3236240"/>
                <a:ext cx="4072017" cy="856517"/>
              </a:xfrm>
              <a:prstGeom prst="rect">
                <a:avLst/>
              </a:prstGeom>
              <a:blipFill>
                <a:blip r:embed="rId12"/>
                <a:stretch>
                  <a:fillRect l="-311" t="-5797" b="-10145"/>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73656E9-E07D-001A-A7B9-3EB8B128AFA8}"/>
              </a:ext>
            </a:extLst>
          </p:cNvPr>
          <p:cNvCxnSpPr>
            <a:cxnSpLocks/>
          </p:cNvCxnSpPr>
          <p:nvPr/>
        </p:nvCxnSpPr>
        <p:spPr>
          <a:xfrm flipH="1">
            <a:off x="3677810" y="2753620"/>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3F233E-99E8-2BF1-BB4B-B43389F264A3}"/>
                  </a:ext>
                </a:extLst>
              </p:cNvPr>
              <p:cNvSpPr txBox="1"/>
              <p:nvPr/>
            </p:nvSpPr>
            <p:spPr>
              <a:xfrm>
                <a:off x="3110040" y="5245949"/>
                <a:ext cx="5971919" cy="1389483"/>
              </a:xfrm>
              <a:prstGeom prst="rect">
                <a:avLst/>
              </a:prstGeom>
              <a:noFill/>
              <a:ln>
                <a:solidFill>
                  <a:srgbClr val="002060"/>
                </a:solidFill>
              </a:ln>
            </p:spPr>
            <p:txBody>
              <a:bodyPr wrap="square" rtlCol="0">
                <a:spAutoFit/>
              </a:bodyPr>
              <a:lstStyle/>
              <a:p>
                <a:pPr>
                  <a:lnSpc>
                    <a:spcPct val="120000"/>
                  </a:lnSpc>
                </a:pPr>
                <a:r>
                  <a:rPr lang="en-US" sz="2400" b="0" dirty="0">
                    <a:solidFill>
                      <a:schemeClr val="tx1"/>
                    </a:solidFill>
                    <a:latin typeface="PT Serif" panose="020A0603040505020204" pitchFamily="18" charset="77"/>
                  </a:rPr>
                  <a:t>Tracing Algorithm:</a:t>
                </a:r>
              </a:p>
              <a:p>
                <a:pPr marL="342900" indent="-342900">
                  <a:lnSpc>
                    <a:spcPct val="120000"/>
                  </a:lnSpc>
                  <a:buFont typeface="Arial" panose="020B0604020202020204" pitchFamily="34" charset="0"/>
                  <a:buChar char="•"/>
                </a:pPr>
                <a:r>
                  <a:rPr lang="en-US" sz="2400" b="0" dirty="0">
                    <a:solidFill>
                      <a:schemeClr val="tx1"/>
                    </a:solidFill>
                    <a:latin typeface="PT Serif" panose="020A0603040505020204" pitchFamily="18" charset="77"/>
                  </a:rPr>
                  <a:t>Derive a word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𝑊</m:t>
                    </m:r>
                    <m:r>
                      <a:rPr lang="en-US" sz="2400" b="0" i="1" smtClean="0">
                        <a:solidFill>
                          <a:schemeClr val="tx1"/>
                        </a:solidFill>
                        <a:latin typeface="Cambria Math" panose="02040503050406030204" pitchFamily="18" charset="0"/>
                      </a:rPr>
                      <m:t>)</m:t>
                    </m:r>
                  </m:oMath>
                </a14:m>
                <a:r>
                  <a:rPr lang="en-US" sz="2400" b="0" dirty="0">
                    <a:solidFill>
                      <a:schemeClr val="tx1"/>
                    </a:solidFill>
                    <a:latin typeface="PT Serif" panose="020A0603040505020204" pitchFamily="18" charset="77"/>
                  </a:rPr>
                  <a:t> using </a:t>
                </a:r>
                <a14:m>
                  <m:oMath xmlns:m="http://schemas.openxmlformats.org/officeDocument/2006/math">
                    <m:r>
                      <a:rPr lang="en-US" sz="2400" i="1">
                        <a:solidFill>
                          <a:schemeClr val="tx1"/>
                        </a:solidFill>
                        <a:latin typeface="Cambria Math" panose="02040503050406030204" pitchFamily="18" charset="0"/>
                      </a:rPr>
                      <m:t>𝐷</m:t>
                    </m:r>
                  </m:oMath>
                </a14:m>
                <a:endParaRPr lang="en-US" sz="2400" b="0" dirty="0">
                  <a:solidFill>
                    <a:schemeClr val="tx1"/>
                  </a:solidFill>
                  <a:latin typeface="PT Serif" panose="020A0603040505020204" pitchFamily="18" charset="77"/>
                </a:endParaRPr>
              </a:p>
              <a:p>
                <a:pPr marL="342900" indent="-342900">
                  <a:lnSpc>
                    <a:spcPct val="120000"/>
                  </a:lnSpc>
                  <a:buFont typeface="Arial" panose="020B0604020202020204" pitchFamily="34" charset="0"/>
                  <a:buChar char="•"/>
                </a:pPr>
                <a:r>
                  <a:rPr lang="en-US" sz="2400" dirty="0">
                    <a:solidFill>
                      <a:schemeClr val="tx1"/>
                    </a:solidFill>
                    <a:latin typeface="PT Serif" panose="020A0603040505020204" pitchFamily="18" charset="77"/>
                  </a:rPr>
                  <a:t>Output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𝒞</m:t>
                    </m:r>
                  </m:oMath>
                </a14:m>
                <a:r>
                  <a:rPr lang="en-US" sz="2400" dirty="0">
                    <a:solidFill>
                      <a:schemeClr val="tx1"/>
                    </a:solidFill>
                    <a:latin typeface="PT Serif" panose="020A0603040505020204" pitchFamily="18" charset="77"/>
                  </a:rPr>
                  <a:t>.</a:t>
                </a:r>
                <a:r>
                  <a:rPr lang="en-US" sz="2400" dirty="0" err="1">
                    <a:solidFill>
                      <a:schemeClr val="tx1"/>
                    </a:solidFill>
                    <a:latin typeface="PT Serif" panose="020A0603040505020204" pitchFamily="18" charset="77"/>
                  </a:rPr>
                  <a:t>FC</a:t>
                </a:r>
                <a:r>
                  <a:rPr lang="en-US" sz="2400" dirty="0">
                    <a:solidFill>
                      <a:schemeClr val="tx1"/>
                    </a:solidFill>
                    <a:latin typeface="PT Serif" panose="020A0603040505020204" pitchFamily="18" charset="77"/>
                  </a:rPr>
                  <a:t>Trace(</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𝑡𝑘</m:t>
                    </m:r>
                    <m:r>
                      <a:rPr lang="en-US" sz="2400" b="0" i="1" smtClean="0">
                        <a:solidFill>
                          <a:schemeClr val="tx1"/>
                        </a:solidFill>
                        <a:latin typeface="Cambria Math" panose="02040503050406030204" pitchFamily="18" charset="0"/>
                      </a:rPr>
                      <m:t> , </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oMath>
                </a14:m>
                <a:r>
                  <a:rPr lang="en-US" sz="2400" dirty="0">
                    <a:solidFill>
                      <a:schemeClr val="tx1"/>
                    </a:solidFill>
                    <a:latin typeface="PT Serif" panose="020A0603040505020204" pitchFamily="18" charset="77"/>
                  </a:rPr>
                  <a:t>)</a:t>
                </a:r>
              </a:p>
            </p:txBody>
          </p:sp>
        </mc:Choice>
        <mc:Fallback xmlns="">
          <p:sp>
            <p:nvSpPr>
              <p:cNvPr id="22" name="TextBox 21">
                <a:extLst>
                  <a:ext uri="{FF2B5EF4-FFF2-40B4-BE49-F238E27FC236}">
                    <a16:creationId xmlns:a16="http://schemas.microsoft.com/office/drawing/2014/main" id="{2F3F233E-99E8-2BF1-BB4B-B43389F264A3}"/>
                  </a:ext>
                </a:extLst>
              </p:cNvPr>
              <p:cNvSpPr txBox="1">
                <a:spLocks noRot="1" noChangeAspect="1" noMove="1" noResize="1" noEditPoints="1" noAdjustHandles="1" noChangeArrowheads="1" noChangeShapeType="1" noTextEdit="1"/>
              </p:cNvSpPr>
              <p:nvPr/>
            </p:nvSpPr>
            <p:spPr>
              <a:xfrm>
                <a:off x="3110040" y="5245949"/>
                <a:ext cx="5971919" cy="1389483"/>
              </a:xfrm>
              <a:prstGeom prst="rect">
                <a:avLst/>
              </a:prstGeom>
              <a:blipFill>
                <a:blip r:embed="rId13"/>
                <a:stretch>
                  <a:fillRect l="-1483" b="-9009"/>
                </a:stretch>
              </a:blipFill>
              <a:ln>
                <a:solidFill>
                  <a:srgbClr val="002060"/>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92112D3F-677F-0279-01DE-A1B34DF326DE}"/>
              </a:ext>
            </a:extLst>
          </p:cNvPr>
          <p:cNvSpPr txBox="1"/>
          <p:nvPr/>
        </p:nvSpPr>
        <p:spPr>
          <a:xfrm>
            <a:off x="2156348" y="5678830"/>
            <a:ext cx="834042" cy="707886"/>
          </a:xfrm>
          <a:prstGeom prst="rect">
            <a:avLst/>
          </a:prstGeom>
          <a:noFill/>
        </p:spPr>
        <p:txBody>
          <a:bodyPr wrap="square">
            <a:spAutoFit/>
          </a:bodyPr>
          <a:lstStyle/>
          <a:p>
            <a:r>
              <a:rPr lang="en-US" sz="4000" b="0" i="0" dirty="0">
                <a:solidFill>
                  <a:srgbClr val="000000"/>
                </a:solidFill>
                <a:effectLst/>
                <a:latin typeface="Apple Color Emoji" pitchFamily="2" charset="0"/>
              </a:rPr>
              <a:t>👉</a:t>
            </a:r>
            <a:endParaRPr lang="en-US" sz="4000" dirty="0"/>
          </a:p>
        </p:txBody>
      </p:sp>
    </p:spTree>
    <p:extLst>
      <p:ext uri="{BB962C8B-B14F-4D97-AF65-F5344CB8AC3E}">
        <p14:creationId xmlns:p14="http://schemas.microsoft.com/office/powerpoint/2010/main" val="5761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animBg="1"/>
      <p:bldP spid="20" grpId="0"/>
      <p:bldP spid="22"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30529-4201-4E67-4ECC-0234CAFAE0FF}"/>
              </a:ext>
            </a:extLst>
          </p:cNvPr>
          <p:cNvSpPr txBox="1">
            <a:spLocks/>
          </p:cNvSpPr>
          <p:nvPr/>
        </p:nvSpPr>
        <p:spPr>
          <a:xfrm>
            <a:off x="427382" y="62743"/>
            <a:ext cx="109959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The BN’08 Traitor Tracing Scheme: Trace</a:t>
            </a:r>
          </a:p>
        </p:txBody>
      </p:sp>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4F752AA5-6FE8-72CB-EE2D-2B73F140E30C}"/>
                  </a:ext>
                </a:extLst>
              </p:cNvPr>
              <p:cNvSpPr txBox="1"/>
              <p:nvPr/>
            </p:nvSpPr>
            <p:spPr>
              <a:xfrm>
                <a:off x="509727"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5" name="Google Shape;75;p15">
                <a:extLst>
                  <a:ext uri="{FF2B5EF4-FFF2-40B4-BE49-F238E27FC236}">
                    <a16:creationId xmlns:a16="http://schemas.microsoft.com/office/drawing/2014/main" id="{4F752AA5-6FE8-72CB-EE2D-2B73F140E30C}"/>
                  </a:ext>
                </a:extLst>
              </p:cNvPr>
              <p:cNvSpPr txBox="1">
                <a:spLocks noRot="1" noChangeAspect="1" noMove="1" noResize="1" noEditPoints="1" noAdjustHandles="1" noChangeArrowheads="1" noChangeShapeType="1" noTextEdit="1"/>
              </p:cNvSpPr>
              <p:nvPr/>
            </p:nvSpPr>
            <p:spPr>
              <a:xfrm>
                <a:off x="509727" y="2208180"/>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6" name="Picture 5" descr="A picture containing text, vector graphics&#10;&#10;Description automatically generated">
            <a:extLst>
              <a:ext uri="{FF2B5EF4-FFF2-40B4-BE49-F238E27FC236}">
                <a16:creationId xmlns:a16="http://schemas.microsoft.com/office/drawing/2014/main" id="{7222E16B-6739-FAF4-450F-55F56F80D6C2}"/>
              </a:ext>
            </a:extLst>
          </p:cNvPr>
          <p:cNvPicPr>
            <a:picLocks noChangeAspect="1"/>
          </p:cNvPicPr>
          <p:nvPr/>
        </p:nvPicPr>
        <p:blipFill>
          <a:blip r:embed="rId4"/>
          <a:stretch>
            <a:fillRect/>
          </a:stretch>
        </p:blipFill>
        <p:spPr>
          <a:xfrm>
            <a:off x="8819419" y="1031243"/>
            <a:ext cx="834050" cy="1176937"/>
          </a:xfrm>
          <a:prstGeom prst="rect">
            <a:avLst/>
          </a:prstGeom>
        </p:spPr>
      </p:pic>
      <p:pic>
        <p:nvPicPr>
          <p:cNvPr id="7" name="Google Shape;74;p15">
            <a:extLst>
              <a:ext uri="{FF2B5EF4-FFF2-40B4-BE49-F238E27FC236}">
                <a16:creationId xmlns:a16="http://schemas.microsoft.com/office/drawing/2014/main" id="{D6DCE7B8-F711-9E90-9555-7DC17D295B4A}"/>
              </a:ext>
            </a:extLst>
          </p:cNvPr>
          <p:cNvPicPr preferRelativeResize="0"/>
          <p:nvPr/>
        </p:nvPicPr>
        <p:blipFill>
          <a:blip r:embed="rId5">
            <a:alphaModFix/>
          </a:blip>
          <a:stretch>
            <a:fillRect/>
          </a:stretch>
        </p:blipFill>
        <p:spPr>
          <a:xfrm>
            <a:off x="354393" y="1055282"/>
            <a:ext cx="834050" cy="1152898"/>
          </a:xfrm>
          <a:prstGeom prst="rect">
            <a:avLst/>
          </a:prstGeom>
          <a:noFill/>
          <a:ln>
            <a:noFill/>
          </a:ln>
        </p:spPr>
      </p:pic>
      <p:pic>
        <p:nvPicPr>
          <p:cNvPr id="8" name="Google Shape;77;p15">
            <a:extLst>
              <a:ext uri="{FF2B5EF4-FFF2-40B4-BE49-F238E27FC236}">
                <a16:creationId xmlns:a16="http://schemas.microsoft.com/office/drawing/2014/main" id="{A0A7A444-F2BE-48EF-17EF-8B82D34BF1FA}"/>
              </a:ext>
            </a:extLst>
          </p:cNvPr>
          <p:cNvPicPr preferRelativeResize="0"/>
          <p:nvPr/>
        </p:nvPicPr>
        <p:blipFill>
          <a:blip r:embed="rId6">
            <a:alphaModFix/>
          </a:blip>
          <a:stretch>
            <a:fillRect/>
          </a:stretch>
        </p:blipFill>
        <p:spPr>
          <a:xfrm>
            <a:off x="2312405" y="1112463"/>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C53CD44-F643-DADF-173D-FF88F9BF3D3B}"/>
                  </a:ext>
                </a:extLst>
              </p:cNvPr>
              <p:cNvSpPr txBox="1"/>
              <p:nvPr/>
            </p:nvSpPr>
            <p:spPr>
              <a:xfrm>
                <a:off x="2401174"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C53CD44-F643-DADF-173D-FF88F9BF3D3B}"/>
                  </a:ext>
                </a:extLst>
              </p:cNvPr>
              <p:cNvSpPr txBox="1">
                <a:spLocks noRot="1" noChangeAspect="1" noMove="1" noResize="1" noEditPoints="1" noAdjustHandles="1" noChangeArrowheads="1" noChangeShapeType="1" noTextEdit="1"/>
              </p:cNvSpPr>
              <p:nvPr/>
            </p:nvSpPr>
            <p:spPr>
              <a:xfrm>
                <a:off x="2401174" y="220818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F4B03BA8-B905-86B0-5838-15D0DD52DB1A}"/>
                  </a:ext>
                </a:extLst>
              </p:cNvPr>
              <p:cNvSpPr txBox="1"/>
              <p:nvPr/>
            </p:nvSpPr>
            <p:spPr>
              <a:xfrm>
                <a:off x="8908188"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F4B03BA8-B905-86B0-5838-15D0DD52DB1A}"/>
                  </a:ext>
                </a:extLst>
              </p:cNvPr>
              <p:cNvSpPr txBox="1">
                <a:spLocks noRot="1" noChangeAspect="1" noMove="1" noResize="1" noEditPoints="1" noAdjustHandles="1" noChangeArrowheads="1" noChangeShapeType="1" noTextEdit="1"/>
              </p:cNvSpPr>
              <p:nvPr/>
            </p:nvSpPr>
            <p:spPr>
              <a:xfrm>
                <a:off x="8908188" y="2208180"/>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F9717-20F8-00D8-69F7-FC16E684CB0C}"/>
              </a:ext>
            </a:extLst>
          </p:cNvPr>
          <p:cNvSpPr txBox="1"/>
          <p:nvPr/>
        </p:nvSpPr>
        <p:spPr>
          <a:xfrm>
            <a:off x="3473871"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2" name="TextBox 11">
            <a:extLst>
              <a:ext uri="{FF2B5EF4-FFF2-40B4-BE49-F238E27FC236}">
                <a16:creationId xmlns:a16="http://schemas.microsoft.com/office/drawing/2014/main" id="{5E862581-6174-4716-0060-E23A3062E790}"/>
              </a:ext>
            </a:extLst>
          </p:cNvPr>
          <p:cNvSpPr txBox="1"/>
          <p:nvPr/>
        </p:nvSpPr>
        <p:spPr>
          <a:xfrm>
            <a:off x="3473871"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13" name="Picture 12" descr="A person with a beard and mustache&#10;&#10;Description automatically generated">
            <a:extLst>
              <a:ext uri="{FF2B5EF4-FFF2-40B4-BE49-F238E27FC236}">
                <a16:creationId xmlns:a16="http://schemas.microsoft.com/office/drawing/2014/main" id="{BA3438C9-FBBB-08E4-0F99-88DCBC3E6D2A}"/>
              </a:ext>
            </a:extLst>
          </p:cNvPr>
          <p:cNvPicPr>
            <a:picLocks noChangeAspect="1"/>
          </p:cNvPicPr>
          <p:nvPr/>
        </p:nvPicPr>
        <p:blipFill>
          <a:blip r:embed="rId9"/>
          <a:stretch>
            <a:fillRect/>
          </a:stretch>
        </p:blipFill>
        <p:spPr>
          <a:xfrm>
            <a:off x="4935353" y="980923"/>
            <a:ext cx="874747" cy="1227257"/>
          </a:xfrm>
          <a:prstGeom prst="rect">
            <a:avLst/>
          </a:prstGeom>
        </p:spPr>
      </p:pic>
      <mc:AlternateContent xmlns:mc="http://schemas.openxmlformats.org/markup-compatibility/2006" xmlns:a14="http://schemas.microsoft.com/office/drawing/2010/main">
        <mc:Choice Requires="a14">
          <p:sp>
            <p:nvSpPr>
              <p:cNvPr id="14" name="Google Shape;75;p15">
                <a:extLst>
                  <a:ext uri="{FF2B5EF4-FFF2-40B4-BE49-F238E27FC236}">
                    <a16:creationId xmlns:a16="http://schemas.microsoft.com/office/drawing/2014/main" id="{EE6CF508-506D-EF78-881A-33EF68DF30BA}"/>
                  </a:ext>
                </a:extLst>
              </p:cNvPr>
              <p:cNvSpPr txBox="1"/>
              <p:nvPr/>
            </p:nvSpPr>
            <p:spPr>
              <a:xfrm>
                <a:off x="4998169"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14" name="Google Shape;75;p15">
                <a:extLst>
                  <a:ext uri="{FF2B5EF4-FFF2-40B4-BE49-F238E27FC236}">
                    <a16:creationId xmlns:a16="http://schemas.microsoft.com/office/drawing/2014/main" id="{EE6CF508-506D-EF78-881A-33EF68DF30BA}"/>
                  </a:ext>
                </a:extLst>
              </p:cNvPr>
              <p:cNvSpPr txBox="1">
                <a:spLocks noRot="1" noChangeAspect="1" noMove="1" noResize="1" noEditPoints="1" noAdjustHandles="1" noChangeArrowheads="1" noChangeShapeType="1" noTextEdit="1"/>
              </p:cNvSpPr>
              <p:nvPr/>
            </p:nvSpPr>
            <p:spPr>
              <a:xfrm>
                <a:off x="4998169" y="2208180"/>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499E745-FF4B-1C96-F996-792A70D2F3B8}"/>
              </a:ext>
            </a:extLst>
          </p:cNvPr>
          <p:cNvSpPr txBox="1"/>
          <p:nvPr/>
        </p:nvSpPr>
        <p:spPr>
          <a:xfrm>
            <a:off x="6608732"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6" name="TextBox 15">
            <a:extLst>
              <a:ext uri="{FF2B5EF4-FFF2-40B4-BE49-F238E27FC236}">
                <a16:creationId xmlns:a16="http://schemas.microsoft.com/office/drawing/2014/main" id="{AA34F413-83E0-766E-659F-C414FBB3CA9D}"/>
              </a:ext>
            </a:extLst>
          </p:cNvPr>
          <p:cNvSpPr txBox="1"/>
          <p:nvPr/>
        </p:nvSpPr>
        <p:spPr>
          <a:xfrm>
            <a:off x="6608732"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5539F2-1579-FF0D-B267-4A328611135F}"/>
                  </a:ext>
                </a:extLst>
              </p:cNvPr>
              <p:cNvSpPr/>
              <p:nvPr/>
            </p:nvSpPr>
            <p:spPr>
              <a:xfrm>
                <a:off x="2234693" y="395609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55539F2-1579-FF0D-B267-4A328611135F}"/>
                  </a:ext>
                </a:extLst>
              </p:cNvPr>
              <p:cNvSpPr>
                <a:spLocks noRot="1" noChangeAspect="1" noMove="1" noResize="1" noEditPoints="1" noAdjustHandles="1" noChangeArrowheads="1" noChangeShapeType="1" noTextEdit="1"/>
              </p:cNvSpPr>
              <p:nvPr/>
            </p:nvSpPr>
            <p:spPr>
              <a:xfrm>
                <a:off x="2234693" y="3956097"/>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8DE788F-1DFB-870D-0791-0A89C69E11B7}"/>
              </a:ext>
            </a:extLst>
          </p:cNvPr>
          <p:cNvCxnSpPr>
            <a:cxnSpLocks/>
            <a:stCxn id="5" idx="2"/>
          </p:cNvCxnSpPr>
          <p:nvPr/>
        </p:nvCxnSpPr>
        <p:spPr>
          <a:xfrm>
            <a:off x="837983" y="2753620"/>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55C9E2-E17F-B5F3-A19C-DC94CD2F0EC2}"/>
              </a:ext>
            </a:extLst>
          </p:cNvPr>
          <p:cNvCxnSpPr>
            <a:stCxn id="9" idx="2"/>
          </p:cNvCxnSpPr>
          <p:nvPr/>
        </p:nvCxnSpPr>
        <p:spPr>
          <a:xfrm>
            <a:off x="2729430" y="2753620"/>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73656E9-E07D-001A-A7B9-3EB8B128AFA8}"/>
              </a:ext>
            </a:extLst>
          </p:cNvPr>
          <p:cNvCxnSpPr>
            <a:cxnSpLocks/>
          </p:cNvCxnSpPr>
          <p:nvPr/>
        </p:nvCxnSpPr>
        <p:spPr>
          <a:xfrm flipH="1">
            <a:off x="3677810" y="2753620"/>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3F233E-99E8-2BF1-BB4B-B43389F264A3}"/>
                  </a:ext>
                </a:extLst>
              </p:cNvPr>
              <p:cNvSpPr txBox="1"/>
              <p:nvPr/>
            </p:nvSpPr>
            <p:spPr>
              <a:xfrm>
                <a:off x="3748336" y="4410483"/>
                <a:ext cx="8443664" cy="2074414"/>
              </a:xfrm>
              <a:prstGeom prst="rect">
                <a:avLst/>
              </a:prstGeom>
              <a:noFill/>
            </p:spPr>
            <p:txBody>
              <a:bodyPr wrap="square" rtlCol="0">
                <a:spAutoFit/>
              </a:bodyPr>
              <a:lstStyle/>
              <a:p>
                <a:pPr>
                  <a:lnSpc>
                    <a:spcPct val="120000"/>
                  </a:lnSpc>
                </a:pP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secret keys corresponding to all words in </a:t>
                </a:r>
                <a14:m>
                  <m:oMath xmlns:m="http://schemas.openxmlformats.org/officeDocument/2006/math">
                    <m:r>
                      <a:rPr lang="en-US" sz="2400" b="0" i="1" smtClean="0">
                        <a:latin typeface="Cambria Math" panose="02040503050406030204" pitchFamily="18" charset="0"/>
                      </a:rPr>
                      <m:t>𝑊</m:t>
                    </m:r>
                  </m:oMath>
                </a14:m>
                <a:r>
                  <a:rPr lang="en-US" sz="2400" b="0" dirty="0">
                    <a:latin typeface="PT Serif" panose="020A0603040505020204" pitchFamily="18" charset="77"/>
                  </a:rPr>
                  <a:t>.</a:t>
                </a:r>
              </a:p>
              <a:p>
                <a:pPr>
                  <a:lnSpc>
                    <a:spcPct val="120000"/>
                  </a:lnSpc>
                </a:pPr>
                <a:r>
                  <a:rPr lang="en-US" sz="2400" dirty="0">
                    <a:latin typeface="PT Serif" panose="020A0603040505020204" pitchFamily="18" charset="77"/>
                  </a:rPr>
                  <a:t>For sufficiently many positions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r>
                  <a:rPr lang="en-US" sz="2400" dirty="0">
                    <a:latin typeface="PT Serif" panose="020A0603040505020204" pitchFamily="18" charset="77"/>
                  </a:rPr>
                  <a:t> , </a:t>
                </a:r>
                <a14:m>
                  <m:oMath xmlns:m="http://schemas.openxmlformats.org/officeDocument/2006/math">
                    <m:r>
                      <a:rPr lang="en-US" sz="2400" i="1">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only ONE key :</a:t>
                </a:r>
              </a:p>
              <a:p>
                <a:pPr marL="457200" indent="-457200">
                  <a:lnSpc>
                    <a:spcPct val="120000"/>
                  </a:lnSpc>
                  <a:buFont typeface="+mj-lt"/>
                  <a:buAutoNum type="arabicPeriod"/>
                </a:pP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a:t>
                </a:r>
                <a14:m>
                  <m:oMath xmlns:m="http://schemas.openxmlformats.org/officeDocument/2006/math">
                    <m:r>
                      <a:rPr lang="en-US" sz="2400" i="1">
                        <a:solidFill>
                          <a:schemeClr val="accent1">
                            <a:lumMod val="50000"/>
                          </a:schemeClr>
                        </a:solidFill>
                        <a:latin typeface="Cambria Math" panose="02040503050406030204" pitchFamily="18" charset="0"/>
                      </a:rPr>
                      <m:t>𝑠</m:t>
                    </m:r>
                    <m:sSubSup>
                      <m:sSubSupPr>
                        <m:ctrlPr>
                          <a:rPr lang="en-US" sz="2400" i="1">
                            <a:solidFill>
                              <a:schemeClr val="accent1">
                                <a:lumMod val="50000"/>
                              </a:schemeClr>
                            </a:solidFill>
                            <a:latin typeface="Cambria Math" panose="02040503050406030204" pitchFamily="18" charset="0"/>
                          </a:rPr>
                        </m:ctrlPr>
                      </m:sSubSupPr>
                      <m:e>
                        <m:r>
                          <a:rPr lang="en-US" sz="2400" i="1">
                            <a:solidFill>
                              <a:schemeClr val="accent1">
                                <a:lumMod val="50000"/>
                              </a:schemeClr>
                            </a:solidFill>
                            <a:latin typeface="Cambria Math" panose="02040503050406030204" pitchFamily="18" charset="0"/>
                          </a:rPr>
                          <m:t>𝑘</m:t>
                        </m:r>
                      </m:e>
                      <m:sub>
                        <m:r>
                          <a:rPr lang="en-US" sz="2400" i="1">
                            <a:solidFill>
                              <a:schemeClr val="accent1">
                                <a:lumMod val="50000"/>
                              </a:schemeClr>
                            </a:solidFill>
                            <a:latin typeface="Cambria Math" panose="02040503050406030204" pitchFamily="18" charset="0"/>
                          </a:rPr>
                          <m:t>0</m:t>
                        </m:r>
                      </m:sub>
                      <m:sup>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𝑗</m:t>
                        </m:r>
                        <m:r>
                          <a:rPr lang="en-US" sz="2400" i="1">
                            <a:solidFill>
                              <a:schemeClr val="accent1">
                                <a:lumMod val="50000"/>
                              </a:schemeClr>
                            </a:solidFill>
                            <a:latin typeface="Cambria Math" panose="02040503050406030204" pitchFamily="18" charset="0"/>
                          </a:rPr>
                          <m:t>)</m:t>
                        </m:r>
                      </m:sup>
                    </m:sSubSup>
                  </m:oMath>
                </a14:m>
                <a:r>
                  <a:rPr lang="en-US" sz="2400" dirty="0">
                    <a:latin typeface="PT Serif" panose="020A0603040505020204" pitchFamily="18" charset="77"/>
                  </a:rPr>
                  <a:t> if all words in </a:t>
                </a:r>
                <a14:m>
                  <m:oMath xmlns:m="http://schemas.openxmlformats.org/officeDocument/2006/math">
                    <m:r>
                      <a:rPr lang="en-US" sz="2400" i="1">
                        <a:latin typeface="Cambria Math" panose="02040503050406030204" pitchFamily="18" charset="0"/>
                      </a:rPr>
                      <m:t>𝑊</m:t>
                    </m:r>
                  </m:oMath>
                </a14:m>
                <a:r>
                  <a:rPr lang="en-US" sz="2400" dirty="0">
                    <a:latin typeface="PT Serif" panose="020A0603040505020204" pitchFamily="18" charset="77"/>
                  </a:rPr>
                  <a:t> are 0 at position </a:t>
                </a:r>
                <a14:m>
                  <m:oMath xmlns:m="http://schemas.openxmlformats.org/officeDocument/2006/math">
                    <m:r>
                      <a:rPr lang="en-US" sz="2400" i="1">
                        <a:latin typeface="Cambria Math" panose="02040503050406030204" pitchFamily="18" charset="0"/>
                      </a:rPr>
                      <m:t>𝑗</m:t>
                    </m:r>
                  </m:oMath>
                </a14:m>
                <a:endParaRPr lang="en-US" sz="2400" i="1" dirty="0">
                  <a:latin typeface="Cambria Math" panose="02040503050406030204" pitchFamily="18" charset="0"/>
                </a:endParaRPr>
              </a:p>
              <a:p>
                <a:pPr marL="457200" indent="-457200">
                  <a:lnSpc>
                    <a:spcPct val="120000"/>
                  </a:lnSpc>
                  <a:buFont typeface="+mj-lt"/>
                  <a:buAutoNum type="arabicPeriod"/>
                </a:pP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a:t>
                </a:r>
                <a14:m>
                  <m:oMath xmlns:m="http://schemas.openxmlformats.org/officeDocument/2006/math">
                    <m:r>
                      <a:rPr lang="en-US" sz="2400" i="1">
                        <a:solidFill>
                          <a:schemeClr val="accent1">
                            <a:lumMod val="50000"/>
                          </a:schemeClr>
                        </a:solidFill>
                        <a:latin typeface="Cambria Math" panose="02040503050406030204" pitchFamily="18" charset="0"/>
                      </a:rPr>
                      <m:t>𝑠</m:t>
                    </m:r>
                    <m:sSubSup>
                      <m:sSubSupPr>
                        <m:ctrlPr>
                          <a:rPr lang="en-US" sz="2400" i="1">
                            <a:solidFill>
                              <a:schemeClr val="accent1">
                                <a:lumMod val="50000"/>
                              </a:schemeClr>
                            </a:solidFill>
                            <a:latin typeface="Cambria Math" panose="02040503050406030204" pitchFamily="18" charset="0"/>
                          </a:rPr>
                        </m:ctrlPr>
                      </m:sSubSupPr>
                      <m:e>
                        <m:r>
                          <a:rPr lang="en-US" sz="2400" i="1">
                            <a:solidFill>
                              <a:schemeClr val="accent1">
                                <a:lumMod val="50000"/>
                              </a:schemeClr>
                            </a:solidFill>
                            <a:latin typeface="Cambria Math" panose="02040503050406030204" pitchFamily="18" charset="0"/>
                          </a:rPr>
                          <m:t>𝑘</m:t>
                        </m:r>
                      </m:e>
                      <m:sub>
                        <m:r>
                          <a:rPr lang="en-US" sz="2400" b="0" i="1" smtClean="0">
                            <a:solidFill>
                              <a:schemeClr val="accent1">
                                <a:lumMod val="50000"/>
                              </a:schemeClr>
                            </a:solidFill>
                            <a:latin typeface="Cambria Math" panose="02040503050406030204" pitchFamily="18" charset="0"/>
                          </a:rPr>
                          <m:t>1</m:t>
                        </m:r>
                      </m:sub>
                      <m:sup>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𝑗</m:t>
                        </m:r>
                        <m:r>
                          <a:rPr lang="en-US" sz="2400" i="1">
                            <a:solidFill>
                              <a:schemeClr val="accent1">
                                <a:lumMod val="50000"/>
                              </a:schemeClr>
                            </a:solidFill>
                            <a:latin typeface="Cambria Math" panose="02040503050406030204" pitchFamily="18" charset="0"/>
                          </a:rPr>
                          <m:t>)</m:t>
                        </m:r>
                      </m:sup>
                    </m:sSubSup>
                  </m:oMath>
                </a14:m>
                <a:r>
                  <a:rPr lang="en-US" sz="2400" dirty="0">
                    <a:latin typeface="PT Serif" panose="020A0603040505020204" pitchFamily="18" charset="77"/>
                  </a:rPr>
                  <a:t> if all words in </a:t>
                </a:r>
                <a14:m>
                  <m:oMath xmlns:m="http://schemas.openxmlformats.org/officeDocument/2006/math">
                    <m:r>
                      <a:rPr lang="en-US" sz="2400" i="1">
                        <a:latin typeface="Cambria Math" panose="02040503050406030204" pitchFamily="18" charset="0"/>
                      </a:rPr>
                      <m:t>𝑊</m:t>
                    </m:r>
                  </m:oMath>
                </a14:m>
                <a:r>
                  <a:rPr lang="en-US" sz="2400" dirty="0">
                    <a:latin typeface="PT Serif" panose="020A0603040505020204" pitchFamily="18" charset="77"/>
                  </a:rPr>
                  <a:t> are 1 at position </a:t>
                </a:r>
                <a14:m>
                  <m:oMath xmlns:m="http://schemas.openxmlformats.org/officeDocument/2006/math">
                    <m:r>
                      <a:rPr lang="en-US" sz="2400" i="1">
                        <a:latin typeface="Cambria Math" panose="02040503050406030204" pitchFamily="18" charset="0"/>
                      </a:rPr>
                      <m:t>𝑗</m:t>
                    </m:r>
                  </m:oMath>
                </a14:m>
                <a:endParaRPr lang="en-US" sz="2400" dirty="0"/>
              </a:p>
            </p:txBody>
          </p:sp>
        </mc:Choice>
        <mc:Fallback xmlns="">
          <p:sp>
            <p:nvSpPr>
              <p:cNvPr id="22" name="TextBox 21">
                <a:extLst>
                  <a:ext uri="{FF2B5EF4-FFF2-40B4-BE49-F238E27FC236}">
                    <a16:creationId xmlns:a16="http://schemas.microsoft.com/office/drawing/2014/main" id="{2F3F233E-99E8-2BF1-BB4B-B43389F264A3}"/>
                  </a:ext>
                </a:extLst>
              </p:cNvPr>
              <p:cNvSpPr txBox="1">
                <a:spLocks noRot="1" noChangeAspect="1" noMove="1" noResize="1" noEditPoints="1" noAdjustHandles="1" noChangeArrowheads="1" noChangeShapeType="1" noTextEdit="1"/>
              </p:cNvSpPr>
              <p:nvPr/>
            </p:nvSpPr>
            <p:spPr>
              <a:xfrm>
                <a:off x="3748336" y="4410483"/>
                <a:ext cx="8443664" cy="2074414"/>
              </a:xfrm>
              <a:prstGeom prst="rect">
                <a:avLst/>
              </a:prstGeom>
              <a:blipFill>
                <a:blip r:embed="rId12"/>
                <a:stretch>
                  <a:fillRect l="-1201" t="-610" r="-901" b="-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B438953-8A80-08CE-A992-038C6923A2AA}"/>
                  </a:ext>
                </a:extLst>
              </p:cNvPr>
              <p:cNvSpPr txBox="1"/>
              <p:nvPr/>
            </p:nvSpPr>
            <p:spPr>
              <a:xfrm>
                <a:off x="4543584" y="3236240"/>
                <a:ext cx="4072017" cy="856517"/>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a:p>
                <a14:m>
                  <m:oMath xmlns:m="http://schemas.openxmlformats.org/officeDocument/2006/math">
                    <m:r>
                      <a:rPr lang="en-US" sz="2400" i="1">
                        <a:latin typeface="Cambria Math" panose="02040503050406030204" pitchFamily="18" charset="0"/>
                      </a:rPr>
                      <m:t>𝑊</m:t>
                    </m:r>
                    <m:r>
                      <a:rPr lang="en-US" sz="2400">
                        <a:latin typeface="Cambria Math" panose="02040503050406030204" pitchFamily="18" charset="0"/>
                      </a:rPr>
                      <m:t>=</m:t>
                    </m:r>
                    <m:sSup>
                      <m:sSupPr>
                        <m:ctrlPr>
                          <a:rPr lang="ar-AE" sz="2400" i="1">
                            <a:latin typeface="Cambria Math" panose="02040503050406030204" pitchFamily="18" charset="0"/>
                          </a:rPr>
                        </m:ctrlPr>
                      </m:sSupPr>
                      <m:e>
                        <m:r>
                          <a:rPr lang="en-US" sz="2400" i="1">
                            <a:latin typeface="Cambria Math" panose="02040503050406030204" pitchFamily="18" charset="0"/>
                          </a:rPr>
                          <m:t> {</m:t>
                        </m:r>
                        <m:r>
                          <a:rPr lang="ar-AE"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r>
                          <a:rPr lang="en-US" sz="2400" i="1">
                            <a:latin typeface="Cambria Math" panose="02040503050406030204" pitchFamily="18" charset="0"/>
                          </a:rPr>
                          <m:t>(1)</m:t>
                        </m:r>
                      </m:sup>
                    </m:sSup>
                    <m:r>
                      <a:rPr lang="en-US" sz="2400" i="1">
                        <a:latin typeface="Cambria Math" panose="02040503050406030204" pitchFamily="18" charset="0"/>
                      </a:rPr>
                      <m:t> ,…,</m:t>
                    </m:r>
                    <m:sSup>
                      <m:sSupPr>
                        <m:ctrlPr>
                          <a:rPr lang="ar-AE" sz="2400" i="1">
                            <a:latin typeface="Cambria Math" panose="02040503050406030204" pitchFamily="18" charset="0"/>
                          </a:rPr>
                        </m:ctrlPr>
                      </m:sSupPr>
                      <m:e>
                        <m:r>
                          <a:rPr lang="en-US"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d>
                          <m:dPr>
                            <m:ctrlPr>
                              <a:rPr lang="en-US" sz="2400" i="1">
                                <a:latin typeface="Cambria Math" panose="02040503050406030204" pitchFamily="18"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2" name="TextBox 1">
                <a:extLst>
                  <a:ext uri="{FF2B5EF4-FFF2-40B4-BE49-F238E27FC236}">
                    <a16:creationId xmlns:a16="http://schemas.microsoft.com/office/drawing/2014/main" id="{AB438953-8A80-08CE-A992-038C6923A2AA}"/>
                  </a:ext>
                </a:extLst>
              </p:cNvPr>
              <p:cNvSpPr txBox="1">
                <a:spLocks noRot="1" noChangeAspect="1" noMove="1" noResize="1" noEditPoints="1" noAdjustHandles="1" noChangeArrowheads="1" noChangeShapeType="1" noTextEdit="1"/>
              </p:cNvSpPr>
              <p:nvPr/>
            </p:nvSpPr>
            <p:spPr>
              <a:xfrm>
                <a:off x="4543584" y="3236240"/>
                <a:ext cx="4072017" cy="856517"/>
              </a:xfrm>
              <a:prstGeom prst="rect">
                <a:avLst/>
              </a:prstGeom>
              <a:blipFill>
                <a:blip r:embed="rId13"/>
                <a:stretch>
                  <a:fillRect l="-311" t="-5797" b="-10145"/>
                </a:stretch>
              </a:blipFill>
            </p:spPr>
            <p:txBody>
              <a:bodyPr/>
              <a:lstStyle/>
              <a:p>
                <a:r>
                  <a:rPr lang="en-US">
                    <a:noFill/>
                  </a:rPr>
                  <a:t> </a:t>
                </a:r>
              </a:p>
            </p:txBody>
          </p:sp>
        </mc:Fallback>
      </mc:AlternateContent>
    </p:spTree>
    <p:extLst>
      <p:ext uri="{BB962C8B-B14F-4D97-AF65-F5344CB8AC3E}">
        <p14:creationId xmlns:p14="http://schemas.microsoft.com/office/powerpoint/2010/main" val="35941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animBg="1"/>
      <p:bldP spid="22"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B19350-F8AF-06C8-572C-BAA25B3414A1}"/>
              </a:ext>
            </a:extLst>
          </p:cNvPr>
          <p:cNvSpPr>
            <a:spLocks noGrp="1"/>
          </p:cNvSpPr>
          <p:nvPr>
            <p:ph type="title"/>
          </p:nvPr>
        </p:nvSpPr>
        <p:spPr>
          <a:xfrm>
            <a:off x="427382" y="62743"/>
            <a:ext cx="10995991" cy="1325563"/>
          </a:xfrm>
        </p:spPr>
        <p:txBody>
          <a:bodyPr/>
          <a:lstStyle/>
          <a:p>
            <a:r>
              <a:rPr lang="en-US" dirty="0">
                <a:latin typeface="PT Serif" panose="020A0603040505020204" pitchFamily="18" charset="77"/>
              </a:rPr>
              <a:t>The BN’08 Traitor Tracing Scheme: Trace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FBE218-1FB3-4F14-6174-B32F7B1A2486}"/>
                  </a:ext>
                </a:extLst>
              </p:cNvPr>
              <p:cNvSpPr/>
              <p:nvPr/>
            </p:nvSpPr>
            <p:spPr>
              <a:xfrm>
                <a:off x="2808551" y="1604503"/>
                <a:ext cx="2925417" cy="669896"/>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600" i="1" smtClean="0">
                        <a:solidFill>
                          <a:schemeClr val="accent1">
                            <a:lumMod val="50000"/>
                          </a:schemeClr>
                        </a:solidFill>
                        <a:latin typeface="Cambria Math" panose="02040503050406030204" pitchFamily="18" charset="0"/>
                        <a:ea typeface="Cambria Math" panose="02040503050406030204" pitchFamily="18" charset="0"/>
                      </a:rPr>
                      <m:t>ℰ</m:t>
                    </m:r>
                  </m:oMath>
                </a14:m>
                <a:r>
                  <a:rPr lang="en-US" sz="2600" dirty="0">
                    <a:solidFill>
                      <a:schemeClr val="accent1">
                        <a:lumMod val="50000"/>
                      </a:schemeClr>
                    </a:solidFill>
                    <a:latin typeface="PT Serif" panose="020A0603040505020204" pitchFamily="18" charset="77"/>
                  </a:rPr>
                  <a:t>.Enc( </a:t>
                </a:r>
                <a14:m>
                  <m:oMath xmlns:m="http://schemas.openxmlformats.org/officeDocument/2006/math">
                    <m:r>
                      <a:rPr lang="en-US" sz="2600" b="0" i="1" smtClean="0">
                        <a:solidFill>
                          <a:schemeClr val="accent1">
                            <a:lumMod val="50000"/>
                          </a:schemeClr>
                        </a:solidFill>
                        <a:latin typeface="Cambria Math" panose="02040503050406030204" pitchFamily="18" charset="0"/>
                      </a:rPr>
                      <m:t>𝑝</m:t>
                    </m:r>
                    <m:sSubSup>
                      <m:sSubSupPr>
                        <m:ctrlPr>
                          <a:rPr lang="en-US" sz="2600" b="0" i="1" smtClean="0">
                            <a:solidFill>
                              <a:schemeClr val="accent1">
                                <a:lumMod val="50000"/>
                              </a:schemeClr>
                            </a:solidFill>
                            <a:latin typeface="Cambria Math" panose="02040503050406030204" pitchFamily="18" charset="0"/>
                          </a:rPr>
                        </m:ctrlPr>
                      </m:sSubSupPr>
                      <m:e>
                        <m:r>
                          <a:rPr lang="en-US" sz="2600" b="0" i="1" smtClean="0">
                            <a:solidFill>
                              <a:schemeClr val="accent1">
                                <a:lumMod val="50000"/>
                              </a:schemeClr>
                            </a:solidFill>
                            <a:latin typeface="Cambria Math" panose="02040503050406030204" pitchFamily="18" charset="0"/>
                          </a:rPr>
                          <m:t>𝑘</m:t>
                        </m:r>
                      </m:e>
                      <m:sub>
                        <m:r>
                          <a:rPr lang="en-US" sz="2600" b="0" i="1" smtClean="0">
                            <a:solidFill>
                              <a:schemeClr val="accent1">
                                <a:lumMod val="50000"/>
                              </a:schemeClr>
                            </a:solidFill>
                            <a:latin typeface="Cambria Math" panose="02040503050406030204" pitchFamily="18" charset="0"/>
                          </a:rPr>
                          <m:t>0</m:t>
                        </m:r>
                      </m:sub>
                      <m:sup>
                        <m:r>
                          <a:rPr lang="en-US" sz="2600" b="0" i="1" smtClean="0">
                            <a:solidFill>
                              <a:schemeClr val="accent1">
                                <a:lumMod val="50000"/>
                              </a:schemeClr>
                            </a:solidFill>
                            <a:latin typeface="Cambria Math" panose="02040503050406030204" pitchFamily="18" charset="0"/>
                          </a:rPr>
                          <m:t>(</m:t>
                        </m:r>
                        <m:r>
                          <a:rPr lang="en-US" sz="2600" b="0" i="1" smtClean="0">
                            <a:solidFill>
                              <a:schemeClr val="accent1">
                                <a:lumMod val="50000"/>
                              </a:schemeClr>
                            </a:solidFill>
                            <a:latin typeface="Cambria Math" panose="02040503050406030204" pitchFamily="18" charset="0"/>
                          </a:rPr>
                          <m:t>𝑗</m:t>
                        </m:r>
                        <m:r>
                          <a:rPr lang="en-US" sz="2600" b="0" i="1" smtClean="0">
                            <a:solidFill>
                              <a:schemeClr val="accent1">
                                <a:lumMod val="50000"/>
                              </a:schemeClr>
                            </a:solidFill>
                            <a:latin typeface="Cambria Math" panose="02040503050406030204" pitchFamily="18" charset="0"/>
                          </a:rPr>
                          <m:t>)</m:t>
                        </m:r>
                      </m:sup>
                    </m:sSubSup>
                    <m:r>
                      <a:rPr lang="en-US" sz="2600" b="0" i="1" smtClean="0">
                        <a:solidFill>
                          <a:schemeClr val="accent1">
                            <a:lumMod val="50000"/>
                          </a:schemeClr>
                        </a:solidFill>
                        <a:latin typeface="Cambria Math" panose="02040503050406030204" pitchFamily="18" charset="0"/>
                      </a:rPr>
                      <m:t> , </m:t>
                    </m:r>
                    <m:r>
                      <a:rPr lang="en-US" sz="2600" b="0" i="1" smtClean="0">
                        <a:solidFill>
                          <a:schemeClr val="accent1">
                            <a:lumMod val="50000"/>
                          </a:schemeClr>
                        </a:solidFill>
                        <a:latin typeface="Cambria Math" panose="02040503050406030204" pitchFamily="18" charset="0"/>
                      </a:rPr>
                      <m:t>𝑚</m:t>
                    </m:r>
                    <m:r>
                      <a:rPr lang="en-US" sz="2600" b="0" i="1" smtClean="0">
                        <a:solidFill>
                          <a:schemeClr val="accent1">
                            <a:lumMod val="50000"/>
                          </a:schemeClr>
                        </a:solidFill>
                        <a:latin typeface="Cambria Math" panose="02040503050406030204" pitchFamily="18" charset="0"/>
                      </a:rPr>
                      <m:t> </m:t>
                    </m:r>
                  </m:oMath>
                </a14:m>
                <a:r>
                  <a:rPr lang="en-US" sz="2600" dirty="0">
                    <a:solidFill>
                      <a:schemeClr val="accent1">
                        <a:lumMod val="50000"/>
                      </a:schemeClr>
                    </a:solidFill>
                    <a:latin typeface="PT Serif" panose="020A0603040505020204" pitchFamily="18" charset="77"/>
                  </a:rPr>
                  <a:t>)</a:t>
                </a:r>
              </a:p>
            </p:txBody>
          </p:sp>
        </mc:Choice>
        <mc:Fallback xmlns="">
          <p:sp>
            <p:nvSpPr>
              <p:cNvPr id="5" name="Rectangle 4">
                <a:extLst>
                  <a:ext uri="{FF2B5EF4-FFF2-40B4-BE49-F238E27FC236}">
                    <a16:creationId xmlns:a16="http://schemas.microsoft.com/office/drawing/2014/main" id="{28FBE218-1FB3-4F14-6174-B32F7B1A2486}"/>
                  </a:ext>
                </a:extLst>
              </p:cNvPr>
              <p:cNvSpPr>
                <a:spLocks noRot="1" noChangeAspect="1" noMove="1" noResize="1" noEditPoints="1" noAdjustHandles="1" noChangeArrowheads="1" noChangeShapeType="1" noTextEdit="1"/>
              </p:cNvSpPr>
              <p:nvPr/>
            </p:nvSpPr>
            <p:spPr>
              <a:xfrm>
                <a:off x="2808551" y="1604503"/>
                <a:ext cx="2925417" cy="669896"/>
              </a:xfrm>
              <a:prstGeom prst="rect">
                <a:avLst/>
              </a:prstGeom>
              <a:blipFill>
                <a:blip r:embed="rId3"/>
                <a:stretch>
                  <a:fillRect b="-25455"/>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6DB6A5-049B-82BB-1274-6D995DD8273F}"/>
                  </a:ext>
                </a:extLst>
              </p:cNvPr>
              <p:cNvSpPr txBox="1"/>
              <p:nvPr/>
            </p:nvSpPr>
            <p:spPr>
              <a:xfrm>
                <a:off x="3724206" y="2711988"/>
                <a:ext cx="10866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Sub>
                    </m:oMath>
                  </m:oMathPara>
                </a14:m>
                <a:endParaRPr lang="en-US" sz="2400" dirty="0"/>
              </a:p>
            </p:txBody>
          </p:sp>
        </mc:Choice>
        <mc:Fallback xmlns="">
          <p:sp>
            <p:nvSpPr>
              <p:cNvPr id="7" name="TextBox 6">
                <a:extLst>
                  <a:ext uri="{FF2B5EF4-FFF2-40B4-BE49-F238E27FC236}">
                    <a16:creationId xmlns:a16="http://schemas.microsoft.com/office/drawing/2014/main" id="{726DB6A5-049B-82BB-1274-6D995DD8273F}"/>
                  </a:ext>
                </a:extLst>
              </p:cNvPr>
              <p:cNvSpPr txBox="1">
                <a:spLocks noRot="1" noChangeAspect="1" noMove="1" noResize="1" noEditPoints="1" noAdjustHandles="1" noChangeArrowheads="1" noChangeShapeType="1" noTextEdit="1"/>
              </p:cNvSpPr>
              <p:nvPr/>
            </p:nvSpPr>
            <p:spPr>
              <a:xfrm>
                <a:off x="3724206" y="2711988"/>
                <a:ext cx="108667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906158F-8940-2D76-2BB2-F01CCAA0E193}"/>
                  </a:ext>
                </a:extLst>
              </p:cNvPr>
              <p:cNvSpPr txBox="1"/>
              <p:nvPr/>
            </p:nvSpPr>
            <p:spPr>
              <a:xfrm>
                <a:off x="543339" y="1099930"/>
                <a:ext cx="6838122" cy="461665"/>
              </a:xfrm>
              <a:prstGeom prst="rect">
                <a:avLst/>
              </a:prstGeom>
              <a:noFill/>
            </p:spPr>
            <p:txBody>
              <a:bodyPr wrap="square" rtlCol="0">
                <a:spAutoFit/>
              </a:bodyPr>
              <a:lstStyle/>
              <a:p>
                <a:r>
                  <a:rPr lang="en-US" sz="2400" dirty="0">
                    <a:latin typeface="PT Serif" panose="020A0603040505020204" pitchFamily="18" charset="77"/>
                  </a:rPr>
                  <a:t>For any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r>
                  <a:rPr lang="en-US" sz="2400" dirty="0">
                    <a:latin typeface="PT Serif" panose="020A0603040505020204" pitchFamily="18" charset="77"/>
                  </a:rPr>
                  <a:t> , sample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12" name="TextBox 11">
                <a:extLst>
                  <a:ext uri="{FF2B5EF4-FFF2-40B4-BE49-F238E27FC236}">
                    <a16:creationId xmlns:a16="http://schemas.microsoft.com/office/drawing/2014/main" id="{1906158F-8940-2D76-2BB2-F01CCAA0E193}"/>
                  </a:ext>
                </a:extLst>
              </p:cNvPr>
              <p:cNvSpPr txBox="1">
                <a:spLocks noRot="1" noChangeAspect="1" noMove="1" noResize="1" noEditPoints="1" noAdjustHandles="1" noChangeArrowheads="1" noChangeShapeType="1" noTextEdit="1"/>
              </p:cNvSpPr>
              <p:nvPr/>
            </p:nvSpPr>
            <p:spPr>
              <a:xfrm>
                <a:off x="543339" y="1099930"/>
                <a:ext cx="6838122" cy="461665"/>
              </a:xfrm>
              <a:prstGeom prst="rect">
                <a:avLst/>
              </a:prstGeom>
              <a:blipFill>
                <a:blip r:embed="rId5"/>
                <a:stretch>
                  <a:fillRect l="-1296" t="-10811"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25BF79A-F830-16CC-E96C-CBF3678F9082}"/>
                  </a:ext>
                </a:extLst>
              </p:cNvPr>
              <p:cNvSpPr/>
              <p:nvPr/>
            </p:nvSpPr>
            <p:spPr>
              <a:xfrm>
                <a:off x="6458034" y="1609783"/>
                <a:ext cx="2925417" cy="66584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600" i="1" smtClean="0">
                        <a:solidFill>
                          <a:schemeClr val="accent1">
                            <a:lumMod val="50000"/>
                          </a:schemeClr>
                        </a:solidFill>
                        <a:latin typeface="Cambria Math" panose="02040503050406030204" pitchFamily="18" charset="0"/>
                        <a:ea typeface="Cambria Math" panose="02040503050406030204" pitchFamily="18" charset="0"/>
                      </a:rPr>
                      <m:t>ℰ</m:t>
                    </m:r>
                  </m:oMath>
                </a14:m>
                <a:r>
                  <a:rPr lang="en-US" sz="2600" dirty="0">
                    <a:solidFill>
                      <a:schemeClr val="accent1">
                        <a:lumMod val="50000"/>
                      </a:schemeClr>
                    </a:solidFill>
                    <a:latin typeface="PT Serif" panose="020A0603040505020204" pitchFamily="18" charset="77"/>
                  </a:rPr>
                  <a:t>.Enc( </a:t>
                </a:r>
                <a14:m>
                  <m:oMath xmlns:m="http://schemas.openxmlformats.org/officeDocument/2006/math">
                    <m:r>
                      <a:rPr lang="en-US" sz="2600" b="0" i="1" smtClean="0">
                        <a:solidFill>
                          <a:schemeClr val="accent1">
                            <a:lumMod val="50000"/>
                          </a:schemeClr>
                        </a:solidFill>
                        <a:latin typeface="Cambria Math" panose="02040503050406030204" pitchFamily="18" charset="0"/>
                      </a:rPr>
                      <m:t>𝑝</m:t>
                    </m:r>
                    <m:sSubSup>
                      <m:sSubSupPr>
                        <m:ctrlPr>
                          <a:rPr lang="en-US" sz="2600" b="0" i="1" smtClean="0">
                            <a:solidFill>
                              <a:schemeClr val="accent1">
                                <a:lumMod val="50000"/>
                              </a:schemeClr>
                            </a:solidFill>
                            <a:latin typeface="Cambria Math" panose="02040503050406030204" pitchFamily="18" charset="0"/>
                          </a:rPr>
                        </m:ctrlPr>
                      </m:sSubSupPr>
                      <m:e>
                        <m:r>
                          <a:rPr lang="en-US" sz="2600" b="0" i="1" smtClean="0">
                            <a:solidFill>
                              <a:schemeClr val="accent1">
                                <a:lumMod val="50000"/>
                              </a:schemeClr>
                            </a:solidFill>
                            <a:latin typeface="Cambria Math" panose="02040503050406030204" pitchFamily="18" charset="0"/>
                          </a:rPr>
                          <m:t>𝑘</m:t>
                        </m:r>
                      </m:e>
                      <m:sub>
                        <m:r>
                          <a:rPr lang="en-US" sz="2600" b="0" i="1" smtClean="0">
                            <a:solidFill>
                              <a:schemeClr val="accent1">
                                <a:lumMod val="50000"/>
                              </a:schemeClr>
                            </a:solidFill>
                            <a:latin typeface="Cambria Math" panose="02040503050406030204" pitchFamily="18" charset="0"/>
                          </a:rPr>
                          <m:t>1</m:t>
                        </m:r>
                      </m:sub>
                      <m:sup>
                        <m:r>
                          <a:rPr lang="en-US" sz="2600" b="0" i="1" smtClean="0">
                            <a:solidFill>
                              <a:schemeClr val="accent1">
                                <a:lumMod val="50000"/>
                              </a:schemeClr>
                            </a:solidFill>
                            <a:latin typeface="Cambria Math" panose="02040503050406030204" pitchFamily="18" charset="0"/>
                          </a:rPr>
                          <m:t>(</m:t>
                        </m:r>
                        <m:r>
                          <a:rPr lang="en-US" sz="2600" b="0" i="1" smtClean="0">
                            <a:solidFill>
                              <a:schemeClr val="accent1">
                                <a:lumMod val="50000"/>
                              </a:schemeClr>
                            </a:solidFill>
                            <a:latin typeface="Cambria Math" panose="02040503050406030204" pitchFamily="18" charset="0"/>
                          </a:rPr>
                          <m:t>𝑗</m:t>
                        </m:r>
                        <m:r>
                          <a:rPr lang="en-US" sz="2600" b="0" i="1" smtClean="0">
                            <a:solidFill>
                              <a:schemeClr val="accent1">
                                <a:lumMod val="50000"/>
                              </a:schemeClr>
                            </a:solidFill>
                            <a:latin typeface="Cambria Math" panose="02040503050406030204" pitchFamily="18" charset="0"/>
                          </a:rPr>
                          <m:t>)</m:t>
                        </m:r>
                      </m:sup>
                    </m:sSubSup>
                    <m:r>
                      <a:rPr lang="en-US" sz="2600" b="0" i="1" smtClean="0">
                        <a:solidFill>
                          <a:schemeClr val="accent1">
                            <a:lumMod val="50000"/>
                          </a:schemeClr>
                        </a:solidFill>
                        <a:latin typeface="Cambria Math" panose="02040503050406030204" pitchFamily="18" charset="0"/>
                      </a:rPr>
                      <m:t> , </m:t>
                    </m:r>
                    <m:r>
                      <a:rPr lang="en-US" sz="2600" b="0" i="1" smtClean="0">
                        <a:solidFill>
                          <a:schemeClr val="accent1">
                            <a:lumMod val="50000"/>
                          </a:schemeClr>
                        </a:solidFill>
                        <a:latin typeface="Cambria Math" panose="02040503050406030204" pitchFamily="18" charset="0"/>
                      </a:rPr>
                      <m:t>𝑚</m:t>
                    </m:r>
                    <m:r>
                      <a:rPr lang="en-US" sz="2600" b="0" i="1" smtClean="0">
                        <a:solidFill>
                          <a:schemeClr val="accent1">
                            <a:lumMod val="50000"/>
                          </a:schemeClr>
                        </a:solidFill>
                        <a:latin typeface="Cambria Math" panose="02040503050406030204" pitchFamily="18" charset="0"/>
                      </a:rPr>
                      <m:t>′ </m:t>
                    </m:r>
                  </m:oMath>
                </a14:m>
                <a:r>
                  <a:rPr lang="en-US" sz="2600" dirty="0">
                    <a:solidFill>
                      <a:schemeClr val="accent1">
                        <a:lumMod val="50000"/>
                      </a:schemeClr>
                    </a:solidFill>
                    <a:latin typeface="PT Serif" panose="020A0603040505020204" pitchFamily="18" charset="77"/>
                  </a:rPr>
                  <a:t>)</a:t>
                </a:r>
              </a:p>
            </p:txBody>
          </p:sp>
        </mc:Choice>
        <mc:Fallback xmlns="">
          <p:sp>
            <p:nvSpPr>
              <p:cNvPr id="15" name="Rectangle 14">
                <a:extLst>
                  <a:ext uri="{FF2B5EF4-FFF2-40B4-BE49-F238E27FC236}">
                    <a16:creationId xmlns:a16="http://schemas.microsoft.com/office/drawing/2014/main" id="{725BF79A-F830-16CC-E96C-CBF3678F9082}"/>
                  </a:ext>
                </a:extLst>
              </p:cNvPr>
              <p:cNvSpPr>
                <a:spLocks noRot="1" noChangeAspect="1" noMove="1" noResize="1" noEditPoints="1" noAdjustHandles="1" noChangeArrowheads="1" noChangeShapeType="1" noTextEdit="1"/>
              </p:cNvSpPr>
              <p:nvPr/>
            </p:nvSpPr>
            <p:spPr>
              <a:xfrm>
                <a:off x="6458034" y="1609783"/>
                <a:ext cx="2925417" cy="665849"/>
              </a:xfrm>
              <a:prstGeom prst="rect">
                <a:avLst/>
              </a:prstGeom>
              <a:blipFill>
                <a:blip r:embed="rId6"/>
                <a:stretch>
                  <a:fillRect b="-2592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8FBBFD2E-D68B-1071-BA30-0B8C9820722F}"/>
                  </a:ext>
                </a:extLst>
              </p:cNvPr>
              <p:cNvSpPr/>
              <p:nvPr/>
            </p:nvSpPr>
            <p:spPr>
              <a:xfrm>
                <a:off x="5425157" y="3763331"/>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20" name="Rounded Rectangle 19">
                <a:extLst>
                  <a:ext uri="{FF2B5EF4-FFF2-40B4-BE49-F238E27FC236}">
                    <a16:creationId xmlns:a16="http://schemas.microsoft.com/office/drawing/2014/main" id="{8FBBFD2E-D68B-1071-BA30-0B8C9820722F}"/>
                  </a:ext>
                </a:extLst>
              </p:cNvPr>
              <p:cNvSpPr>
                <a:spLocks noRot="1" noChangeAspect="1" noMove="1" noResize="1" noEditPoints="1" noAdjustHandles="1" noChangeArrowheads="1" noChangeShapeType="1" noTextEdit="1"/>
              </p:cNvSpPr>
              <p:nvPr/>
            </p:nvSpPr>
            <p:spPr>
              <a:xfrm>
                <a:off x="5425157" y="3763331"/>
                <a:ext cx="1341685" cy="1084407"/>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DCF4C5F-B180-5230-5CE8-B23DE5CD0964}"/>
                  </a:ext>
                </a:extLst>
              </p:cNvPr>
              <p:cNvSpPr txBox="1"/>
              <p:nvPr/>
            </p:nvSpPr>
            <p:spPr>
              <a:xfrm>
                <a:off x="7377404" y="2711886"/>
                <a:ext cx="10866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m:oMathPara>
                </a14:m>
                <a:endParaRPr lang="en-US" sz="2400" dirty="0"/>
              </a:p>
            </p:txBody>
          </p:sp>
        </mc:Choice>
        <mc:Fallback xmlns="">
          <p:sp>
            <p:nvSpPr>
              <p:cNvPr id="44" name="TextBox 43">
                <a:extLst>
                  <a:ext uri="{FF2B5EF4-FFF2-40B4-BE49-F238E27FC236}">
                    <a16:creationId xmlns:a16="http://schemas.microsoft.com/office/drawing/2014/main" id="{9DCF4C5F-B180-5230-5CE8-B23DE5CD0964}"/>
                  </a:ext>
                </a:extLst>
              </p:cNvPr>
              <p:cNvSpPr txBox="1">
                <a:spLocks noRot="1" noChangeAspect="1" noMove="1" noResize="1" noEditPoints="1" noAdjustHandles="1" noChangeArrowheads="1" noChangeShapeType="1" noTextEdit="1"/>
              </p:cNvSpPr>
              <p:nvPr/>
            </p:nvSpPr>
            <p:spPr>
              <a:xfrm>
                <a:off x="7377404" y="2711886"/>
                <a:ext cx="1086678" cy="461665"/>
              </a:xfrm>
              <a:prstGeom prst="rect">
                <a:avLst/>
              </a:prstGeom>
              <a:blipFill>
                <a:blip r:embed="rId8"/>
                <a:stretch>
                  <a:fillRect b="-2632"/>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A04B291D-4439-37E7-4AE9-0D49E129C1AC}"/>
              </a:ext>
            </a:extLst>
          </p:cNvPr>
          <p:cNvCxnSpPr>
            <a:cxnSpLocks/>
            <a:stCxn id="5" idx="2"/>
            <a:endCxn id="7" idx="0"/>
          </p:cNvCxnSpPr>
          <p:nvPr/>
        </p:nvCxnSpPr>
        <p:spPr>
          <a:xfrm flipH="1">
            <a:off x="4267545" y="2274399"/>
            <a:ext cx="3715" cy="437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48516A2-F7B6-A995-EC8C-F59BEC145DED}"/>
              </a:ext>
            </a:extLst>
          </p:cNvPr>
          <p:cNvCxnSpPr>
            <a:cxnSpLocks/>
            <a:stCxn id="15" idx="2"/>
            <a:endCxn id="44" idx="0"/>
          </p:cNvCxnSpPr>
          <p:nvPr/>
        </p:nvCxnSpPr>
        <p:spPr>
          <a:xfrm>
            <a:off x="7920743" y="2275632"/>
            <a:ext cx="0" cy="436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27ACAEF-EBE8-F943-C93C-63E4C303AA14}"/>
                  </a:ext>
                </a:extLst>
              </p:cNvPr>
              <p:cNvSpPr txBox="1"/>
              <p:nvPr/>
            </p:nvSpPr>
            <p:spPr>
              <a:xfrm>
                <a:off x="309664" y="4789524"/>
                <a:ext cx="4997774" cy="925638"/>
              </a:xfrm>
              <a:prstGeom prst="rect">
                <a:avLst/>
              </a:prstGeom>
              <a:noFill/>
            </p:spPr>
            <p:txBody>
              <a:bodyPr wrap="square" rtlCol="0">
                <a:spAutoFit/>
              </a:bodyPr>
              <a:lstStyle/>
              <a:p>
                <a:r>
                  <a:rPr lang="en-US" sz="2400" dirty="0">
                    <a:latin typeface="PT Serif" panose="020A0603040505020204" pitchFamily="18" charset="77"/>
                  </a:rPr>
                  <a:t>Case 1 : </a:t>
                </a: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only has </a:t>
                </a:r>
                <a14:m>
                  <m:oMath xmlns:m="http://schemas.openxmlformats.org/officeDocument/2006/math">
                    <m:r>
                      <a:rPr lang="en-US" sz="2400" i="1">
                        <a:solidFill>
                          <a:schemeClr val="accent1">
                            <a:lumMod val="50000"/>
                          </a:schemeClr>
                        </a:solidFill>
                        <a:latin typeface="Cambria Math" panose="02040503050406030204" pitchFamily="18" charset="0"/>
                      </a:rPr>
                      <m:t>𝑠</m:t>
                    </m:r>
                    <m:sSubSup>
                      <m:sSubSupPr>
                        <m:ctrlPr>
                          <a:rPr lang="en-US" sz="2400" i="1">
                            <a:solidFill>
                              <a:schemeClr val="accent1">
                                <a:lumMod val="50000"/>
                              </a:schemeClr>
                            </a:solidFill>
                            <a:latin typeface="Cambria Math" panose="02040503050406030204" pitchFamily="18" charset="0"/>
                          </a:rPr>
                        </m:ctrlPr>
                      </m:sSubSupPr>
                      <m:e>
                        <m:r>
                          <a:rPr lang="en-US" sz="2400" i="1">
                            <a:solidFill>
                              <a:schemeClr val="accent1">
                                <a:lumMod val="50000"/>
                              </a:schemeClr>
                            </a:solidFill>
                            <a:latin typeface="Cambria Math" panose="02040503050406030204" pitchFamily="18" charset="0"/>
                          </a:rPr>
                          <m:t>𝑘</m:t>
                        </m:r>
                      </m:e>
                      <m:sub>
                        <m:r>
                          <a:rPr lang="en-US" sz="2400" i="1">
                            <a:solidFill>
                              <a:schemeClr val="accent1">
                                <a:lumMod val="50000"/>
                              </a:schemeClr>
                            </a:solidFill>
                            <a:latin typeface="Cambria Math" panose="02040503050406030204" pitchFamily="18" charset="0"/>
                          </a:rPr>
                          <m:t>0</m:t>
                        </m:r>
                      </m:sub>
                      <m:sup>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𝑗</m:t>
                        </m:r>
                        <m:r>
                          <a:rPr lang="en-US" sz="2400" i="1">
                            <a:solidFill>
                              <a:schemeClr val="accent1">
                                <a:lumMod val="50000"/>
                              </a:schemeClr>
                            </a:solidFill>
                            <a:latin typeface="Cambria Math" panose="02040503050406030204" pitchFamily="18" charset="0"/>
                          </a:rPr>
                          <m:t>)</m:t>
                        </m:r>
                      </m:sup>
                    </m:sSubSup>
                  </m:oMath>
                </a14:m>
                <a:endParaRPr lang="en-US" sz="2400" dirty="0">
                  <a:latin typeface="PT Serif" panose="020A0603040505020204" pitchFamily="18" charset="77"/>
                </a:endParaRPr>
              </a:p>
              <a:p>
                <a:r>
                  <a:rPr lang="en-US" sz="2400" dirty="0">
                    <a:latin typeface="PT Serif" panose="020A0603040505020204" pitchFamily="18" charset="77"/>
                  </a:rPr>
                  <a:t>[ All words in </a:t>
                </a:r>
                <a14:m>
                  <m:oMath xmlns:m="http://schemas.openxmlformats.org/officeDocument/2006/math">
                    <m:r>
                      <a:rPr lang="en-US" sz="2400" i="1">
                        <a:latin typeface="Cambria Math" panose="02040503050406030204" pitchFamily="18" charset="0"/>
                      </a:rPr>
                      <m:t>𝑊</m:t>
                    </m:r>
                  </m:oMath>
                </a14:m>
                <a:r>
                  <a:rPr lang="en-US" sz="2400" dirty="0">
                    <a:latin typeface="PT Serif" panose="020A0603040505020204" pitchFamily="18" charset="77"/>
                  </a:rPr>
                  <a:t> are 0 at position </a:t>
                </a:r>
                <a14:m>
                  <m:oMath xmlns:m="http://schemas.openxmlformats.org/officeDocument/2006/math">
                    <m:r>
                      <a:rPr lang="en-US" sz="2400" i="1">
                        <a:latin typeface="Cambria Math" panose="02040503050406030204" pitchFamily="18" charset="0"/>
                      </a:rPr>
                      <m:t>𝑗</m:t>
                    </m:r>
                  </m:oMath>
                </a14:m>
                <a:r>
                  <a:rPr lang="en-US" sz="2400" dirty="0">
                    <a:latin typeface="PT Serif" panose="020A0603040505020204" pitchFamily="18" charset="77"/>
                  </a:rPr>
                  <a:t> ] </a:t>
                </a:r>
              </a:p>
            </p:txBody>
          </p:sp>
        </mc:Choice>
        <mc:Fallback xmlns="">
          <p:sp>
            <p:nvSpPr>
              <p:cNvPr id="70" name="TextBox 69">
                <a:extLst>
                  <a:ext uri="{FF2B5EF4-FFF2-40B4-BE49-F238E27FC236}">
                    <a16:creationId xmlns:a16="http://schemas.microsoft.com/office/drawing/2014/main" id="{027ACAEF-EBE8-F943-C93C-63E4C303AA14}"/>
                  </a:ext>
                </a:extLst>
              </p:cNvPr>
              <p:cNvSpPr txBox="1">
                <a:spLocks noRot="1" noChangeAspect="1" noMove="1" noResize="1" noEditPoints="1" noAdjustHandles="1" noChangeArrowheads="1" noChangeShapeType="1" noTextEdit="1"/>
              </p:cNvSpPr>
              <p:nvPr/>
            </p:nvSpPr>
            <p:spPr>
              <a:xfrm>
                <a:off x="309664" y="4789524"/>
                <a:ext cx="4997774" cy="925638"/>
              </a:xfrm>
              <a:prstGeom prst="rect">
                <a:avLst/>
              </a:prstGeom>
              <a:blipFill>
                <a:blip r:embed="rId9"/>
                <a:stretch>
                  <a:fillRect l="-2025" r="-1266"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8711CA0-2339-7059-6C60-4D0DF70FB464}"/>
                  </a:ext>
                </a:extLst>
              </p:cNvPr>
              <p:cNvSpPr txBox="1"/>
              <p:nvPr/>
            </p:nvSpPr>
            <p:spPr>
              <a:xfrm>
                <a:off x="5760577" y="5253497"/>
                <a:ext cx="6708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oMath>
                  </m:oMathPara>
                </a14:m>
                <a:endParaRPr lang="en-US" sz="2400" dirty="0"/>
              </a:p>
            </p:txBody>
          </p:sp>
        </mc:Choice>
        <mc:Fallback xmlns="">
          <p:sp>
            <p:nvSpPr>
              <p:cNvPr id="72" name="TextBox 71">
                <a:extLst>
                  <a:ext uri="{FF2B5EF4-FFF2-40B4-BE49-F238E27FC236}">
                    <a16:creationId xmlns:a16="http://schemas.microsoft.com/office/drawing/2014/main" id="{A8711CA0-2339-7059-6C60-4D0DF70FB464}"/>
                  </a:ext>
                </a:extLst>
              </p:cNvPr>
              <p:cNvSpPr txBox="1">
                <a:spLocks noRot="1" noChangeAspect="1" noMove="1" noResize="1" noEditPoints="1" noAdjustHandles="1" noChangeArrowheads="1" noChangeShapeType="1" noTextEdit="1"/>
              </p:cNvSpPr>
              <p:nvPr/>
            </p:nvSpPr>
            <p:spPr>
              <a:xfrm>
                <a:off x="5760577" y="5253497"/>
                <a:ext cx="670843" cy="461665"/>
              </a:xfrm>
              <a:prstGeom prst="rect">
                <a:avLst/>
              </a:prstGeom>
              <a:blipFill>
                <a:blip r:embed="rId10"/>
                <a:stretch>
                  <a:fillRect/>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6E354E03-7BA3-4320-E9E7-F54ECCF76985}"/>
              </a:ext>
            </a:extLst>
          </p:cNvPr>
          <p:cNvCxnSpPr>
            <a:cxnSpLocks/>
            <a:stCxn id="20" idx="2"/>
            <a:endCxn id="72" idx="0"/>
          </p:cNvCxnSpPr>
          <p:nvPr/>
        </p:nvCxnSpPr>
        <p:spPr>
          <a:xfrm flipH="1">
            <a:off x="6095999" y="4847738"/>
            <a:ext cx="1" cy="40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Freeform 76">
            <a:extLst>
              <a:ext uri="{FF2B5EF4-FFF2-40B4-BE49-F238E27FC236}">
                <a16:creationId xmlns:a16="http://schemas.microsoft.com/office/drawing/2014/main" id="{D3CF8C70-755C-503D-1B16-2F1BB8B7D7D2}"/>
              </a:ext>
            </a:extLst>
          </p:cNvPr>
          <p:cNvSpPr/>
          <p:nvPr/>
        </p:nvSpPr>
        <p:spPr>
          <a:xfrm>
            <a:off x="4147765" y="3206338"/>
            <a:ext cx="1789897" cy="510639"/>
          </a:xfrm>
          <a:custGeom>
            <a:avLst/>
            <a:gdLst>
              <a:gd name="connsiteX0" fmla="*/ 115477 w 1789897"/>
              <a:gd name="connsiteY0" fmla="*/ 0 h 510639"/>
              <a:gd name="connsiteX1" fmla="*/ 127352 w 1789897"/>
              <a:gd name="connsiteY1" fmla="*/ 332509 h 510639"/>
              <a:gd name="connsiteX2" fmla="*/ 1409887 w 1789897"/>
              <a:gd name="connsiteY2" fmla="*/ 332509 h 510639"/>
              <a:gd name="connsiteX3" fmla="*/ 1789897 w 1789897"/>
              <a:gd name="connsiteY3" fmla="*/ 510639 h 510639"/>
              <a:gd name="connsiteX4" fmla="*/ 1789897 w 1789897"/>
              <a:gd name="connsiteY4" fmla="*/ 510639 h 51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897" h="510639">
                <a:moveTo>
                  <a:pt x="115477" y="0"/>
                </a:moveTo>
                <a:cubicBezTo>
                  <a:pt x="13547" y="138545"/>
                  <a:pt x="-88383" y="277091"/>
                  <a:pt x="127352" y="332509"/>
                </a:cubicBezTo>
                <a:cubicBezTo>
                  <a:pt x="343087" y="387927"/>
                  <a:pt x="1132796" y="302821"/>
                  <a:pt x="1409887" y="332509"/>
                </a:cubicBezTo>
                <a:cubicBezTo>
                  <a:pt x="1686978" y="362197"/>
                  <a:pt x="1789897" y="510639"/>
                  <a:pt x="1789897" y="510639"/>
                </a:cubicBezTo>
                <a:lnTo>
                  <a:pt x="1789897" y="510639"/>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a:extLst>
              <a:ext uri="{FF2B5EF4-FFF2-40B4-BE49-F238E27FC236}">
                <a16:creationId xmlns:a16="http://schemas.microsoft.com/office/drawing/2014/main" id="{CA95E46E-E9BE-9EC7-9604-EACBD1E6D302}"/>
              </a:ext>
            </a:extLst>
          </p:cNvPr>
          <p:cNvSpPr/>
          <p:nvPr/>
        </p:nvSpPr>
        <p:spPr>
          <a:xfrm>
            <a:off x="6096000" y="3207026"/>
            <a:ext cx="1963235" cy="477078"/>
          </a:xfrm>
          <a:custGeom>
            <a:avLst/>
            <a:gdLst>
              <a:gd name="connsiteX0" fmla="*/ 1802296 w 1963235"/>
              <a:gd name="connsiteY0" fmla="*/ 0 h 477078"/>
              <a:gd name="connsiteX1" fmla="*/ 1828800 w 1963235"/>
              <a:gd name="connsiteY1" fmla="*/ 331304 h 477078"/>
              <a:gd name="connsiteX2" fmla="*/ 344557 w 1963235"/>
              <a:gd name="connsiteY2" fmla="*/ 304800 h 477078"/>
              <a:gd name="connsiteX3" fmla="*/ 0 w 1963235"/>
              <a:gd name="connsiteY3" fmla="*/ 477078 h 477078"/>
              <a:gd name="connsiteX4" fmla="*/ 0 w 1963235"/>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235" h="477078">
                <a:moveTo>
                  <a:pt x="1802296" y="0"/>
                </a:moveTo>
                <a:cubicBezTo>
                  <a:pt x="1937026" y="140252"/>
                  <a:pt x="2071757" y="280504"/>
                  <a:pt x="1828800" y="331304"/>
                </a:cubicBezTo>
                <a:cubicBezTo>
                  <a:pt x="1585843" y="382104"/>
                  <a:pt x="649357" y="280504"/>
                  <a:pt x="344557" y="304800"/>
                </a:cubicBezTo>
                <a:cubicBezTo>
                  <a:pt x="39757" y="329096"/>
                  <a:pt x="0" y="477078"/>
                  <a:pt x="0" y="477078"/>
                </a:cubicBezTo>
                <a:lnTo>
                  <a:pt x="0" y="477078"/>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Curved Connector 85">
            <a:extLst>
              <a:ext uri="{FF2B5EF4-FFF2-40B4-BE49-F238E27FC236}">
                <a16:creationId xmlns:a16="http://schemas.microsoft.com/office/drawing/2014/main" id="{E1294393-4322-2FB0-C621-37CBEDB342F6}"/>
              </a:ext>
            </a:extLst>
          </p:cNvPr>
          <p:cNvCxnSpPr>
            <a:cxnSpLocks/>
          </p:cNvCxnSpPr>
          <p:nvPr/>
        </p:nvCxnSpPr>
        <p:spPr>
          <a:xfrm>
            <a:off x="1828801" y="1604503"/>
            <a:ext cx="3478637" cy="2463914"/>
          </a:xfrm>
          <a:prstGeom prst="curvedConnector3">
            <a:avLst>
              <a:gd name="adj1" fmla="val -142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8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p:bldP spid="15" grpId="0" animBg="1"/>
      <p:bldP spid="20" grpId="1" animBg="1"/>
      <p:bldP spid="44" grpId="0"/>
      <p:bldP spid="70" grpId="0"/>
      <p:bldP spid="72" grpId="0"/>
      <p:bldP spid="77" grpId="0" animBg="1"/>
      <p:bldP spid="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B19350-F8AF-06C8-572C-BAA25B3414A1}"/>
              </a:ext>
            </a:extLst>
          </p:cNvPr>
          <p:cNvSpPr>
            <a:spLocks noGrp="1"/>
          </p:cNvSpPr>
          <p:nvPr>
            <p:ph type="title"/>
          </p:nvPr>
        </p:nvSpPr>
        <p:spPr>
          <a:xfrm>
            <a:off x="427382" y="62743"/>
            <a:ext cx="10995991" cy="1325563"/>
          </a:xfrm>
        </p:spPr>
        <p:txBody>
          <a:bodyPr/>
          <a:lstStyle/>
          <a:p>
            <a:r>
              <a:rPr lang="en-US" dirty="0">
                <a:latin typeface="PT Serif" panose="020A0603040505020204" pitchFamily="18" charset="77"/>
              </a:rPr>
              <a:t>The BN’08 Traitor Tracing Scheme: Trace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FBE218-1FB3-4F14-6174-B32F7B1A2486}"/>
                  </a:ext>
                </a:extLst>
              </p:cNvPr>
              <p:cNvSpPr/>
              <p:nvPr/>
            </p:nvSpPr>
            <p:spPr>
              <a:xfrm>
                <a:off x="2808551" y="1604503"/>
                <a:ext cx="2925417" cy="669896"/>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600" i="1" smtClean="0">
                        <a:solidFill>
                          <a:schemeClr val="accent1">
                            <a:lumMod val="50000"/>
                          </a:schemeClr>
                        </a:solidFill>
                        <a:latin typeface="Cambria Math" panose="02040503050406030204" pitchFamily="18" charset="0"/>
                        <a:ea typeface="Cambria Math" panose="02040503050406030204" pitchFamily="18" charset="0"/>
                      </a:rPr>
                      <m:t>ℰ</m:t>
                    </m:r>
                  </m:oMath>
                </a14:m>
                <a:r>
                  <a:rPr lang="en-US" sz="2600" dirty="0">
                    <a:solidFill>
                      <a:schemeClr val="accent1">
                        <a:lumMod val="50000"/>
                      </a:schemeClr>
                    </a:solidFill>
                    <a:latin typeface="PT Serif" panose="020A0603040505020204" pitchFamily="18" charset="77"/>
                  </a:rPr>
                  <a:t>.Enc( </a:t>
                </a:r>
                <a14:m>
                  <m:oMath xmlns:m="http://schemas.openxmlformats.org/officeDocument/2006/math">
                    <m:r>
                      <a:rPr lang="en-US" sz="2600" b="0" i="1" smtClean="0">
                        <a:solidFill>
                          <a:schemeClr val="accent1">
                            <a:lumMod val="50000"/>
                          </a:schemeClr>
                        </a:solidFill>
                        <a:latin typeface="Cambria Math" panose="02040503050406030204" pitchFamily="18" charset="0"/>
                      </a:rPr>
                      <m:t>𝑝</m:t>
                    </m:r>
                    <m:sSubSup>
                      <m:sSubSupPr>
                        <m:ctrlPr>
                          <a:rPr lang="en-US" sz="2600" b="0" i="1" smtClean="0">
                            <a:solidFill>
                              <a:schemeClr val="accent1">
                                <a:lumMod val="50000"/>
                              </a:schemeClr>
                            </a:solidFill>
                            <a:latin typeface="Cambria Math" panose="02040503050406030204" pitchFamily="18" charset="0"/>
                          </a:rPr>
                        </m:ctrlPr>
                      </m:sSubSupPr>
                      <m:e>
                        <m:r>
                          <a:rPr lang="en-US" sz="2600" b="0" i="1" smtClean="0">
                            <a:solidFill>
                              <a:schemeClr val="accent1">
                                <a:lumMod val="50000"/>
                              </a:schemeClr>
                            </a:solidFill>
                            <a:latin typeface="Cambria Math" panose="02040503050406030204" pitchFamily="18" charset="0"/>
                          </a:rPr>
                          <m:t>𝑘</m:t>
                        </m:r>
                      </m:e>
                      <m:sub>
                        <m:r>
                          <a:rPr lang="en-US" sz="2600" b="0" i="1" smtClean="0">
                            <a:solidFill>
                              <a:schemeClr val="accent1">
                                <a:lumMod val="50000"/>
                              </a:schemeClr>
                            </a:solidFill>
                            <a:latin typeface="Cambria Math" panose="02040503050406030204" pitchFamily="18" charset="0"/>
                          </a:rPr>
                          <m:t>0</m:t>
                        </m:r>
                      </m:sub>
                      <m:sup>
                        <m:r>
                          <a:rPr lang="en-US" sz="2600" b="0" i="1" smtClean="0">
                            <a:solidFill>
                              <a:schemeClr val="accent1">
                                <a:lumMod val="50000"/>
                              </a:schemeClr>
                            </a:solidFill>
                            <a:latin typeface="Cambria Math" panose="02040503050406030204" pitchFamily="18" charset="0"/>
                          </a:rPr>
                          <m:t>(</m:t>
                        </m:r>
                        <m:r>
                          <a:rPr lang="en-US" sz="2600" b="0" i="1" smtClean="0">
                            <a:solidFill>
                              <a:schemeClr val="accent1">
                                <a:lumMod val="50000"/>
                              </a:schemeClr>
                            </a:solidFill>
                            <a:latin typeface="Cambria Math" panose="02040503050406030204" pitchFamily="18" charset="0"/>
                          </a:rPr>
                          <m:t>𝑗</m:t>
                        </m:r>
                        <m:r>
                          <a:rPr lang="en-US" sz="2600" b="0" i="1" smtClean="0">
                            <a:solidFill>
                              <a:schemeClr val="accent1">
                                <a:lumMod val="50000"/>
                              </a:schemeClr>
                            </a:solidFill>
                            <a:latin typeface="Cambria Math" panose="02040503050406030204" pitchFamily="18" charset="0"/>
                          </a:rPr>
                          <m:t>)</m:t>
                        </m:r>
                      </m:sup>
                    </m:sSubSup>
                    <m:r>
                      <a:rPr lang="en-US" sz="2600" b="0" i="1" smtClean="0">
                        <a:solidFill>
                          <a:schemeClr val="accent1">
                            <a:lumMod val="50000"/>
                          </a:schemeClr>
                        </a:solidFill>
                        <a:latin typeface="Cambria Math" panose="02040503050406030204" pitchFamily="18" charset="0"/>
                      </a:rPr>
                      <m:t> , </m:t>
                    </m:r>
                    <m:r>
                      <a:rPr lang="en-US" sz="2600" b="0" i="1" smtClean="0">
                        <a:solidFill>
                          <a:schemeClr val="accent1">
                            <a:lumMod val="50000"/>
                          </a:schemeClr>
                        </a:solidFill>
                        <a:latin typeface="Cambria Math" panose="02040503050406030204" pitchFamily="18" charset="0"/>
                      </a:rPr>
                      <m:t>𝑚</m:t>
                    </m:r>
                    <m:r>
                      <a:rPr lang="en-US" sz="2600" b="0" i="1" smtClean="0">
                        <a:solidFill>
                          <a:schemeClr val="accent1">
                            <a:lumMod val="50000"/>
                          </a:schemeClr>
                        </a:solidFill>
                        <a:latin typeface="Cambria Math" panose="02040503050406030204" pitchFamily="18" charset="0"/>
                      </a:rPr>
                      <m:t> </m:t>
                    </m:r>
                  </m:oMath>
                </a14:m>
                <a:r>
                  <a:rPr lang="en-US" sz="2600" dirty="0">
                    <a:solidFill>
                      <a:schemeClr val="accent1">
                        <a:lumMod val="50000"/>
                      </a:schemeClr>
                    </a:solidFill>
                    <a:latin typeface="PT Serif" panose="020A0603040505020204" pitchFamily="18" charset="77"/>
                  </a:rPr>
                  <a:t>)</a:t>
                </a:r>
              </a:p>
            </p:txBody>
          </p:sp>
        </mc:Choice>
        <mc:Fallback xmlns="">
          <p:sp>
            <p:nvSpPr>
              <p:cNvPr id="5" name="Rectangle 4">
                <a:extLst>
                  <a:ext uri="{FF2B5EF4-FFF2-40B4-BE49-F238E27FC236}">
                    <a16:creationId xmlns:a16="http://schemas.microsoft.com/office/drawing/2014/main" id="{28FBE218-1FB3-4F14-6174-B32F7B1A2486}"/>
                  </a:ext>
                </a:extLst>
              </p:cNvPr>
              <p:cNvSpPr>
                <a:spLocks noRot="1" noChangeAspect="1" noMove="1" noResize="1" noEditPoints="1" noAdjustHandles="1" noChangeArrowheads="1" noChangeShapeType="1" noTextEdit="1"/>
              </p:cNvSpPr>
              <p:nvPr/>
            </p:nvSpPr>
            <p:spPr>
              <a:xfrm>
                <a:off x="2808551" y="1604503"/>
                <a:ext cx="2925417" cy="669896"/>
              </a:xfrm>
              <a:prstGeom prst="rect">
                <a:avLst/>
              </a:prstGeom>
              <a:blipFill>
                <a:blip r:embed="rId3"/>
                <a:stretch>
                  <a:fillRect b="-25455"/>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6DB6A5-049B-82BB-1274-6D995DD8273F}"/>
                  </a:ext>
                </a:extLst>
              </p:cNvPr>
              <p:cNvSpPr txBox="1"/>
              <p:nvPr/>
            </p:nvSpPr>
            <p:spPr>
              <a:xfrm>
                <a:off x="3724206" y="2711988"/>
                <a:ext cx="10866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Sub>
                    </m:oMath>
                  </m:oMathPara>
                </a14:m>
                <a:endParaRPr lang="en-US" sz="2400" dirty="0"/>
              </a:p>
            </p:txBody>
          </p:sp>
        </mc:Choice>
        <mc:Fallback xmlns="">
          <p:sp>
            <p:nvSpPr>
              <p:cNvPr id="7" name="TextBox 6">
                <a:extLst>
                  <a:ext uri="{FF2B5EF4-FFF2-40B4-BE49-F238E27FC236}">
                    <a16:creationId xmlns:a16="http://schemas.microsoft.com/office/drawing/2014/main" id="{726DB6A5-049B-82BB-1274-6D995DD8273F}"/>
                  </a:ext>
                </a:extLst>
              </p:cNvPr>
              <p:cNvSpPr txBox="1">
                <a:spLocks noRot="1" noChangeAspect="1" noMove="1" noResize="1" noEditPoints="1" noAdjustHandles="1" noChangeArrowheads="1" noChangeShapeType="1" noTextEdit="1"/>
              </p:cNvSpPr>
              <p:nvPr/>
            </p:nvSpPr>
            <p:spPr>
              <a:xfrm>
                <a:off x="3724206" y="2711988"/>
                <a:ext cx="108667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906158F-8940-2D76-2BB2-F01CCAA0E193}"/>
                  </a:ext>
                </a:extLst>
              </p:cNvPr>
              <p:cNvSpPr txBox="1"/>
              <p:nvPr/>
            </p:nvSpPr>
            <p:spPr>
              <a:xfrm>
                <a:off x="543339" y="1099930"/>
                <a:ext cx="6838122" cy="461665"/>
              </a:xfrm>
              <a:prstGeom prst="rect">
                <a:avLst/>
              </a:prstGeom>
              <a:noFill/>
            </p:spPr>
            <p:txBody>
              <a:bodyPr wrap="square" rtlCol="0">
                <a:spAutoFit/>
              </a:bodyPr>
              <a:lstStyle/>
              <a:p>
                <a:r>
                  <a:rPr lang="en-US" sz="2400" dirty="0">
                    <a:latin typeface="PT Serif" panose="020A0603040505020204" pitchFamily="18" charset="77"/>
                  </a:rPr>
                  <a:t>For any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r>
                  <a:rPr lang="en-US" sz="2400" dirty="0">
                    <a:latin typeface="PT Serif" panose="020A0603040505020204" pitchFamily="18" charset="77"/>
                  </a:rPr>
                  <a:t> , sample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12" name="TextBox 11">
                <a:extLst>
                  <a:ext uri="{FF2B5EF4-FFF2-40B4-BE49-F238E27FC236}">
                    <a16:creationId xmlns:a16="http://schemas.microsoft.com/office/drawing/2014/main" id="{1906158F-8940-2D76-2BB2-F01CCAA0E193}"/>
                  </a:ext>
                </a:extLst>
              </p:cNvPr>
              <p:cNvSpPr txBox="1">
                <a:spLocks noRot="1" noChangeAspect="1" noMove="1" noResize="1" noEditPoints="1" noAdjustHandles="1" noChangeArrowheads="1" noChangeShapeType="1" noTextEdit="1"/>
              </p:cNvSpPr>
              <p:nvPr/>
            </p:nvSpPr>
            <p:spPr>
              <a:xfrm>
                <a:off x="543339" y="1099930"/>
                <a:ext cx="6838122" cy="461665"/>
              </a:xfrm>
              <a:prstGeom prst="rect">
                <a:avLst/>
              </a:prstGeom>
              <a:blipFill>
                <a:blip r:embed="rId5"/>
                <a:stretch>
                  <a:fillRect l="-1296" t="-10811"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25BF79A-F830-16CC-E96C-CBF3678F9082}"/>
                  </a:ext>
                </a:extLst>
              </p:cNvPr>
              <p:cNvSpPr/>
              <p:nvPr/>
            </p:nvSpPr>
            <p:spPr>
              <a:xfrm>
                <a:off x="6458034" y="1609783"/>
                <a:ext cx="2925417" cy="66584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600" i="1" smtClean="0">
                        <a:solidFill>
                          <a:schemeClr val="accent1">
                            <a:lumMod val="50000"/>
                          </a:schemeClr>
                        </a:solidFill>
                        <a:latin typeface="Cambria Math" panose="02040503050406030204" pitchFamily="18" charset="0"/>
                        <a:ea typeface="Cambria Math" panose="02040503050406030204" pitchFamily="18" charset="0"/>
                      </a:rPr>
                      <m:t>ℰ</m:t>
                    </m:r>
                  </m:oMath>
                </a14:m>
                <a:r>
                  <a:rPr lang="en-US" sz="2600" dirty="0">
                    <a:solidFill>
                      <a:schemeClr val="accent1">
                        <a:lumMod val="50000"/>
                      </a:schemeClr>
                    </a:solidFill>
                    <a:latin typeface="PT Serif" panose="020A0603040505020204" pitchFamily="18" charset="77"/>
                  </a:rPr>
                  <a:t>.Enc( </a:t>
                </a:r>
                <a14:m>
                  <m:oMath xmlns:m="http://schemas.openxmlformats.org/officeDocument/2006/math">
                    <m:r>
                      <a:rPr lang="en-US" sz="2600" b="0" i="1" smtClean="0">
                        <a:solidFill>
                          <a:schemeClr val="accent1">
                            <a:lumMod val="50000"/>
                          </a:schemeClr>
                        </a:solidFill>
                        <a:latin typeface="Cambria Math" panose="02040503050406030204" pitchFamily="18" charset="0"/>
                      </a:rPr>
                      <m:t>𝑝</m:t>
                    </m:r>
                    <m:sSubSup>
                      <m:sSubSupPr>
                        <m:ctrlPr>
                          <a:rPr lang="en-US" sz="2600" b="0" i="1" smtClean="0">
                            <a:solidFill>
                              <a:schemeClr val="accent1">
                                <a:lumMod val="50000"/>
                              </a:schemeClr>
                            </a:solidFill>
                            <a:latin typeface="Cambria Math" panose="02040503050406030204" pitchFamily="18" charset="0"/>
                          </a:rPr>
                        </m:ctrlPr>
                      </m:sSubSupPr>
                      <m:e>
                        <m:r>
                          <a:rPr lang="en-US" sz="2600" b="0" i="1" smtClean="0">
                            <a:solidFill>
                              <a:schemeClr val="accent1">
                                <a:lumMod val="50000"/>
                              </a:schemeClr>
                            </a:solidFill>
                            <a:latin typeface="Cambria Math" panose="02040503050406030204" pitchFamily="18" charset="0"/>
                          </a:rPr>
                          <m:t>𝑘</m:t>
                        </m:r>
                      </m:e>
                      <m:sub>
                        <m:r>
                          <a:rPr lang="en-US" sz="2600" b="0" i="1" smtClean="0">
                            <a:solidFill>
                              <a:schemeClr val="accent1">
                                <a:lumMod val="50000"/>
                              </a:schemeClr>
                            </a:solidFill>
                            <a:latin typeface="Cambria Math" panose="02040503050406030204" pitchFamily="18" charset="0"/>
                          </a:rPr>
                          <m:t>1</m:t>
                        </m:r>
                      </m:sub>
                      <m:sup>
                        <m:r>
                          <a:rPr lang="en-US" sz="2600" b="0" i="1" smtClean="0">
                            <a:solidFill>
                              <a:schemeClr val="accent1">
                                <a:lumMod val="50000"/>
                              </a:schemeClr>
                            </a:solidFill>
                            <a:latin typeface="Cambria Math" panose="02040503050406030204" pitchFamily="18" charset="0"/>
                          </a:rPr>
                          <m:t>(</m:t>
                        </m:r>
                        <m:r>
                          <a:rPr lang="en-US" sz="2600" b="0" i="1" smtClean="0">
                            <a:solidFill>
                              <a:schemeClr val="accent1">
                                <a:lumMod val="50000"/>
                              </a:schemeClr>
                            </a:solidFill>
                            <a:latin typeface="Cambria Math" panose="02040503050406030204" pitchFamily="18" charset="0"/>
                          </a:rPr>
                          <m:t>𝑗</m:t>
                        </m:r>
                        <m:r>
                          <a:rPr lang="en-US" sz="2600" b="0" i="1" smtClean="0">
                            <a:solidFill>
                              <a:schemeClr val="accent1">
                                <a:lumMod val="50000"/>
                              </a:schemeClr>
                            </a:solidFill>
                            <a:latin typeface="Cambria Math" panose="02040503050406030204" pitchFamily="18" charset="0"/>
                          </a:rPr>
                          <m:t>)</m:t>
                        </m:r>
                      </m:sup>
                    </m:sSubSup>
                    <m:r>
                      <a:rPr lang="en-US" sz="2600" b="0" i="1" smtClean="0">
                        <a:solidFill>
                          <a:schemeClr val="accent1">
                            <a:lumMod val="50000"/>
                          </a:schemeClr>
                        </a:solidFill>
                        <a:latin typeface="Cambria Math" panose="02040503050406030204" pitchFamily="18" charset="0"/>
                      </a:rPr>
                      <m:t> , </m:t>
                    </m:r>
                    <m:r>
                      <a:rPr lang="en-US" sz="2600" b="0" i="1" smtClean="0">
                        <a:solidFill>
                          <a:schemeClr val="accent1">
                            <a:lumMod val="50000"/>
                          </a:schemeClr>
                        </a:solidFill>
                        <a:latin typeface="Cambria Math" panose="02040503050406030204" pitchFamily="18" charset="0"/>
                      </a:rPr>
                      <m:t>𝑚</m:t>
                    </m:r>
                    <m:r>
                      <a:rPr lang="en-US" sz="2600" b="0" i="1" smtClean="0">
                        <a:solidFill>
                          <a:schemeClr val="accent1">
                            <a:lumMod val="50000"/>
                          </a:schemeClr>
                        </a:solidFill>
                        <a:latin typeface="Cambria Math" panose="02040503050406030204" pitchFamily="18" charset="0"/>
                      </a:rPr>
                      <m:t>′ </m:t>
                    </m:r>
                  </m:oMath>
                </a14:m>
                <a:r>
                  <a:rPr lang="en-US" sz="2600" dirty="0">
                    <a:solidFill>
                      <a:schemeClr val="accent1">
                        <a:lumMod val="50000"/>
                      </a:schemeClr>
                    </a:solidFill>
                    <a:latin typeface="PT Serif" panose="020A0603040505020204" pitchFamily="18" charset="77"/>
                  </a:rPr>
                  <a:t>)</a:t>
                </a:r>
              </a:p>
            </p:txBody>
          </p:sp>
        </mc:Choice>
        <mc:Fallback xmlns="">
          <p:sp>
            <p:nvSpPr>
              <p:cNvPr id="15" name="Rectangle 14">
                <a:extLst>
                  <a:ext uri="{FF2B5EF4-FFF2-40B4-BE49-F238E27FC236}">
                    <a16:creationId xmlns:a16="http://schemas.microsoft.com/office/drawing/2014/main" id="{725BF79A-F830-16CC-E96C-CBF3678F9082}"/>
                  </a:ext>
                </a:extLst>
              </p:cNvPr>
              <p:cNvSpPr>
                <a:spLocks noRot="1" noChangeAspect="1" noMove="1" noResize="1" noEditPoints="1" noAdjustHandles="1" noChangeArrowheads="1" noChangeShapeType="1" noTextEdit="1"/>
              </p:cNvSpPr>
              <p:nvPr/>
            </p:nvSpPr>
            <p:spPr>
              <a:xfrm>
                <a:off x="6458034" y="1609783"/>
                <a:ext cx="2925417" cy="665849"/>
              </a:xfrm>
              <a:prstGeom prst="rect">
                <a:avLst/>
              </a:prstGeom>
              <a:blipFill>
                <a:blip r:embed="rId6"/>
                <a:stretch>
                  <a:fillRect b="-2592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8FBBFD2E-D68B-1071-BA30-0B8C9820722F}"/>
                  </a:ext>
                </a:extLst>
              </p:cNvPr>
              <p:cNvSpPr/>
              <p:nvPr/>
            </p:nvSpPr>
            <p:spPr>
              <a:xfrm>
                <a:off x="5425157" y="3763331"/>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20" name="Rounded Rectangle 19">
                <a:extLst>
                  <a:ext uri="{FF2B5EF4-FFF2-40B4-BE49-F238E27FC236}">
                    <a16:creationId xmlns:a16="http://schemas.microsoft.com/office/drawing/2014/main" id="{8FBBFD2E-D68B-1071-BA30-0B8C9820722F}"/>
                  </a:ext>
                </a:extLst>
              </p:cNvPr>
              <p:cNvSpPr>
                <a:spLocks noRot="1" noChangeAspect="1" noMove="1" noResize="1" noEditPoints="1" noAdjustHandles="1" noChangeArrowheads="1" noChangeShapeType="1" noTextEdit="1"/>
              </p:cNvSpPr>
              <p:nvPr/>
            </p:nvSpPr>
            <p:spPr>
              <a:xfrm>
                <a:off x="5425157" y="3763331"/>
                <a:ext cx="1341685" cy="1084407"/>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DCF4C5F-B180-5230-5CE8-B23DE5CD0964}"/>
                  </a:ext>
                </a:extLst>
              </p:cNvPr>
              <p:cNvSpPr txBox="1"/>
              <p:nvPr/>
            </p:nvSpPr>
            <p:spPr>
              <a:xfrm>
                <a:off x="7377404" y="2711886"/>
                <a:ext cx="10866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m:oMathPara>
                </a14:m>
                <a:endParaRPr lang="en-US" sz="2400" dirty="0"/>
              </a:p>
            </p:txBody>
          </p:sp>
        </mc:Choice>
        <mc:Fallback xmlns="">
          <p:sp>
            <p:nvSpPr>
              <p:cNvPr id="44" name="TextBox 43">
                <a:extLst>
                  <a:ext uri="{FF2B5EF4-FFF2-40B4-BE49-F238E27FC236}">
                    <a16:creationId xmlns:a16="http://schemas.microsoft.com/office/drawing/2014/main" id="{9DCF4C5F-B180-5230-5CE8-B23DE5CD0964}"/>
                  </a:ext>
                </a:extLst>
              </p:cNvPr>
              <p:cNvSpPr txBox="1">
                <a:spLocks noRot="1" noChangeAspect="1" noMove="1" noResize="1" noEditPoints="1" noAdjustHandles="1" noChangeArrowheads="1" noChangeShapeType="1" noTextEdit="1"/>
              </p:cNvSpPr>
              <p:nvPr/>
            </p:nvSpPr>
            <p:spPr>
              <a:xfrm>
                <a:off x="7377404" y="2711886"/>
                <a:ext cx="1086678" cy="461665"/>
              </a:xfrm>
              <a:prstGeom prst="rect">
                <a:avLst/>
              </a:prstGeom>
              <a:blipFill>
                <a:blip r:embed="rId8"/>
                <a:stretch>
                  <a:fillRect b="-2632"/>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A04B291D-4439-37E7-4AE9-0D49E129C1AC}"/>
              </a:ext>
            </a:extLst>
          </p:cNvPr>
          <p:cNvCxnSpPr>
            <a:cxnSpLocks/>
            <a:stCxn id="5" idx="2"/>
            <a:endCxn id="7" idx="0"/>
          </p:cNvCxnSpPr>
          <p:nvPr/>
        </p:nvCxnSpPr>
        <p:spPr>
          <a:xfrm flipH="1">
            <a:off x="4267545" y="2274399"/>
            <a:ext cx="3715" cy="437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48516A2-F7B6-A995-EC8C-F59BEC145DED}"/>
              </a:ext>
            </a:extLst>
          </p:cNvPr>
          <p:cNvCxnSpPr>
            <a:cxnSpLocks/>
            <a:stCxn id="15" idx="2"/>
            <a:endCxn id="44" idx="0"/>
          </p:cNvCxnSpPr>
          <p:nvPr/>
        </p:nvCxnSpPr>
        <p:spPr>
          <a:xfrm>
            <a:off x="7920743" y="2275632"/>
            <a:ext cx="0" cy="436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8711CA0-2339-7059-6C60-4D0DF70FB464}"/>
                  </a:ext>
                </a:extLst>
              </p:cNvPr>
              <p:cNvSpPr txBox="1"/>
              <p:nvPr/>
            </p:nvSpPr>
            <p:spPr>
              <a:xfrm>
                <a:off x="5760577" y="5253497"/>
                <a:ext cx="6708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oMath>
                  </m:oMathPara>
                </a14:m>
                <a:endParaRPr lang="en-US" sz="2400" dirty="0"/>
              </a:p>
            </p:txBody>
          </p:sp>
        </mc:Choice>
        <mc:Fallback xmlns="">
          <p:sp>
            <p:nvSpPr>
              <p:cNvPr id="72" name="TextBox 71">
                <a:extLst>
                  <a:ext uri="{FF2B5EF4-FFF2-40B4-BE49-F238E27FC236}">
                    <a16:creationId xmlns:a16="http://schemas.microsoft.com/office/drawing/2014/main" id="{A8711CA0-2339-7059-6C60-4D0DF70FB464}"/>
                  </a:ext>
                </a:extLst>
              </p:cNvPr>
              <p:cNvSpPr txBox="1">
                <a:spLocks noRot="1" noChangeAspect="1" noMove="1" noResize="1" noEditPoints="1" noAdjustHandles="1" noChangeArrowheads="1" noChangeShapeType="1" noTextEdit="1"/>
              </p:cNvSpPr>
              <p:nvPr/>
            </p:nvSpPr>
            <p:spPr>
              <a:xfrm>
                <a:off x="5760577" y="5253497"/>
                <a:ext cx="670843" cy="461665"/>
              </a:xfrm>
              <a:prstGeom prst="rect">
                <a:avLst/>
              </a:prstGeom>
              <a:blipFill>
                <a:blip r:embed="rId9"/>
                <a:stretch>
                  <a:fillRect/>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6E354E03-7BA3-4320-E9E7-F54ECCF76985}"/>
              </a:ext>
            </a:extLst>
          </p:cNvPr>
          <p:cNvCxnSpPr>
            <a:cxnSpLocks/>
            <a:stCxn id="20" idx="2"/>
            <a:endCxn id="72" idx="0"/>
          </p:cNvCxnSpPr>
          <p:nvPr/>
        </p:nvCxnSpPr>
        <p:spPr>
          <a:xfrm flipH="1">
            <a:off x="6095999" y="4847738"/>
            <a:ext cx="1" cy="40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EA8568-9CEA-A9EB-5FDF-D14B01ADC764}"/>
                  </a:ext>
                </a:extLst>
              </p:cNvPr>
              <p:cNvSpPr txBox="1"/>
              <p:nvPr/>
            </p:nvSpPr>
            <p:spPr>
              <a:xfrm>
                <a:off x="4223680" y="5887652"/>
                <a:ext cx="3839665" cy="915122"/>
              </a:xfrm>
              <a:prstGeom prst="rect">
                <a:avLst/>
              </a:prstGeom>
              <a:noFill/>
              <a:ln>
                <a:solidFill>
                  <a:schemeClr val="accent1"/>
                </a:solidFill>
              </a:ln>
            </p:spPr>
            <p:txBody>
              <a:bodyPr wrap="square" rtlCol="0">
                <a:spAutoFit/>
              </a:bodyPr>
              <a:lstStyle/>
              <a:p>
                <a:r>
                  <a:rPr lang="en-US" sz="2400" dirty="0">
                    <a:latin typeface="PT Serif" panose="020A0603040505020204" pitchFamily="18" charset="77"/>
                  </a:rPr>
                  <a:t>If </a:t>
                </a:r>
                <a14:m>
                  <m:oMath xmlns:m="http://schemas.openxmlformats.org/officeDocument/2006/math">
                    <m:r>
                      <a:rPr lang="en-US" sz="2400" i="1">
                        <a:latin typeface="Cambria Math" panose="02040503050406030204" pitchFamily="18" charset="0"/>
                      </a:rPr>
                      <m:t>𝐷</m:t>
                    </m:r>
                  </m:oMath>
                </a14:m>
                <a:r>
                  <a:rPr lang="en-US" sz="2400" dirty="0">
                    <a:latin typeface="PT Serif" panose="020A0603040505020204" pitchFamily="18" charset="77"/>
                  </a:rPr>
                  <a:t> outputs </a:t>
                </a:r>
                <a14:m>
                  <m:oMath xmlns:m="http://schemas.openxmlformats.org/officeDocument/2006/math">
                    <m:r>
                      <a:rPr lang="en-US" sz="2400" i="1">
                        <a:latin typeface="Cambria Math" panose="02040503050406030204" pitchFamily="18" charset="0"/>
                      </a:rPr>
                      <m:t>𝑚</m:t>
                    </m:r>
                    <m:r>
                      <a:rPr lang="en-US" sz="2400" b="0" i="1" smtClean="0">
                        <a:latin typeface="Cambria Math" panose="02040503050406030204" pitchFamily="18" charset="0"/>
                      </a:rPr>
                      <m:t> , </m:t>
                    </m:r>
                  </m:oMath>
                </a14:m>
                <a:r>
                  <a:rPr lang="en-US" sz="2400" b="0" dirty="0">
                    <a:latin typeface="PT Serif" panose="020A0603040505020204" pitchFamily="18" charset="77"/>
                  </a:rPr>
                  <a:t>set </a:t>
                </a:r>
                <a14:m>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𝑗</m:t>
                        </m:r>
                      </m:sub>
                      <m:sup>
                        <m:r>
                          <a:rPr lang="en-US" sz="2400" b="0" i="1" dirty="0" smtClean="0">
                            <a:latin typeface="Cambria Math" panose="02040503050406030204" pitchFamily="18" charset="0"/>
                          </a:rPr>
                          <m:t>∗</m:t>
                        </m:r>
                      </m:sup>
                    </m:sSubSup>
                    <m:r>
                      <a:rPr lang="en-US" sz="2400" b="0" i="1" dirty="0" smtClean="0">
                        <a:latin typeface="Cambria Math" panose="02040503050406030204" pitchFamily="18" charset="0"/>
                      </a:rPr>
                      <m:t>←0</m:t>
                    </m:r>
                  </m:oMath>
                </a14:m>
                <a:endParaRPr lang="en-US" sz="2400" dirty="0">
                  <a:latin typeface="PT Serif" panose="020A0603040505020204" pitchFamily="18" charset="77"/>
                </a:endParaRPr>
              </a:p>
              <a:p>
                <a:r>
                  <a:rPr lang="en-US" sz="2400" dirty="0">
                    <a:latin typeface="PT Serif" panose="020A0603040505020204" pitchFamily="18" charset="77"/>
                  </a:rPr>
                  <a:t>Else set </a:t>
                </a:r>
                <a14:m>
                  <m:oMath xmlns:m="http://schemas.openxmlformats.org/officeDocument/2006/math">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𝑤</m:t>
                        </m:r>
                      </m:e>
                      <m:sub>
                        <m:r>
                          <a:rPr lang="en-US" sz="2400" i="1" dirty="0">
                            <a:latin typeface="Cambria Math" panose="02040503050406030204" pitchFamily="18" charset="0"/>
                          </a:rPr>
                          <m:t>𝑗</m:t>
                        </m:r>
                      </m:sub>
                      <m:sup>
                        <m:r>
                          <a:rPr lang="en-US" sz="2400" i="1" dirty="0">
                            <a:latin typeface="Cambria Math" panose="02040503050406030204" pitchFamily="18" charset="0"/>
                          </a:rPr>
                          <m:t>∗</m:t>
                        </m:r>
                      </m:sup>
                    </m:sSubSup>
                    <m:r>
                      <a:rPr lang="en-US" sz="2400" i="1" dirty="0">
                        <a:latin typeface="Cambria Math" panose="02040503050406030204" pitchFamily="18" charset="0"/>
                      </a:rPr>
                      <m:t>←</m:t>
                    </m:r>
                    <m:r>
                      <a:rPr lang="en-US" sz="2400" b="0" i="1" dirty="0" smtClean="0">
                        <a:latin typeface="Cambria Math" panose="02040503050406030204" pitchFamily="18" charset="0"/>
                      </a:rPr>
                      <m:t>1</m:t>
                    </m:r>
                  </m:oMath>
                </a14:m>
                <a:endParaRPr lang="en-US" sz="2400" dirty="0">
                  <a:latin typeface="PT Serif" panose="020A0603040505020204" pitchFamily="18" charset="77"/>
                </a:endParaRPr>
              </a:p>
            </p:txBody>
          </p:sp>
        </mc:Choice>
        <mc:Fallback xmlns="">
          <p:sp>
            <p:nvSpPr>
              <p:cNvPr id="6" name="TextBox 5">
                <a:extLst>
                  <a:ext uri="{FF2B5EF4-FFF2-40B4-BE49-F238E27FC236}">
                    <a16:creationId xmlns:a16="http://schemas.microsoft.com/office/drawing/2014/main" id="{F3EA8568-9CEA-A9EB-5FDF-D14B01ADC764}"/>
                  </a:ext>
                </a:extLst>
              </p:cNvPr>
              <p:cNvSpPr txBox="1">
                <a:spLocks noRot="1" noChangeAspect="1" noMove="1" noResize="1" noEditPoints="1" noAdjustHandles="1" noChangeArrowheads="1" noChangeShapeType="1" noTextEdit="1"/>
              </p:cNvSpPr>
              <p:nvPr/>
            </p:nvSpPr>
            <p:spPr>
              <a:xfrm>
                <a:off x="4223680" y="5887652"/>
                <a:ext cx="3839665" cy="915122"/>
              </a:xfrm>
              <a:prstGeom prst="rect">
                <a:avLst/>
              </a:prstGeom>
              <a:blipFill>
                <a:blip r:embed="rId10"/>
                <a:stretch>
                  <a:fillRect l="-2632" t="-5405" b="-810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B353A8-CF75-0FFA-5B21-453A436D593E}"/>
                  </a:ext>
                </a:extLst>
              </p:cNvPr>
              <p:cNvSpPr txBox="1"/>
              <p:nvPr/>
            </p:nvSpPr>
            <p:spPr>
              <a:xfrm>
                <a:off x="8063345" y="6160547"/>
                <a:ext cx="255005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oMath>
                  </m:oMathPara>
                </a14:m>
                <a:endParaRPr lang="en-US" sz="2400" dirty="0"/>
              </a:p>
            </p:txBody>
          </p:sp>
        </mc:Choice>
        <mc:Fallback xmlns="">
          <p:sp>
            <p:nvSpPr>
              <p:cNvPr id="9" name="TextBox 8">
                <a:extLst>
                  <a:ext uri="{FF2B5EF4-FFF2-40B4-BE49-F238E27FC236}">
                    <a16:creationId xmlns:a16="http://schemas.microsoft.com/office/drawing/2014/main" id="{1AB353A8-CF75-0FFA-5B21-453A436D593E}"/>
                  </a:ext>
                </a:extLst>
              </p:cNvPr>
              <p:cNvSpPr txBox="1">
                <a:spLocks noRot="1" noChangeAspect="1" noMove="1" noResize="1" noEditPoints="1" noAdjustHandles="1" noChangeArrowheads="1" noChangeShapeType="1" noTextEdit="1"/>
              </p:cNvSpPr>
              <p:nvPr/>
            </p:nvSpPr>
            <p:spPr>
              <a:xfrm>
                <a:off x="8063345" y="6160547"/>
                <a:ext cx="2550050" cy="369332"/>
              </a:xfrm>
              <a:prstGeom prst="rect">
                <a:avLst/>
              </a:prstGeom>
              <a:blipFill>
                <a:blip r:embed="rId12"/>
                <a:stretch>
                  <a:fillRect t="-6667" b="-36667"/>
                </a:stretch>
              </a:blipFill>
            </p:spPr>
            <p:txBody>
              <a:bodyPr/>
              <a:lstStyle/>
              <a:p>
                <a:r>
                  <a:rPr lang="en-US">
                    <a:noFill/>
                  </a:rPr>
                  <a:t> </a:t>
                </a:r>
              </a:p>
            </p:txBody>
          </p:sp>
        </mc:Fallback>
      </mc:AlternateContent>
      <p:sp>
        <p:nvSpPr>
          <p:cNvPr id="10" name="Freeform 9">
            <a:extLst>
              <a:ext uri="{FF2B5EF4-FFF2-40B4-BE49-F238E27FC236}">
                <a16:creationId xmlns:a16="http://schemas.microsoft.com/office/drawing/2014/main" id="{1A246AC3-B48E-A16E-165F-2F533FD0956E}"/>
              </a:ext>
            </a:extLst>
          </p:cNvPr>
          <p:cNvSpPr/>
          <p:nvPr/>
        </p:nvSpPr>
        <p:spPr>
          <a:xfrm>
            <a:off x="4147765" y="3206338"/>
            <a:ext cx="1789897" cy="510639"/>
          </a:xfrm>
          <a:custGeom>
            <a:avLst/>
            <a:gdLst>
              <a:gd name="connsiteX0" fmla="*/ 115477 w 1789897"/>
              <a:gd name="connsiteY0" fmla="*/ 0 h 510639"/>
              <a:gd name="connsiteX1" fmla="*/ 127352 w 1789897"/>
              <a:gd name="connsiteY1" fmla="*/ 332509 h 510639"/>
              <a:gd name="connsiteX2" fmla="*/ 1409887 w 1789897"/>
              <a:gd name="connsiteY2" fmla="*/ 332509 h 510639"/>
              <a:gd name="connsiteX3" fmla="*/ 1789897 w 1789897"/>
              <a:gd name="connsiteY3" fmla="*/ 510639 h 510639"/>
              <a:gd name="connsiteX4" fmla="*/ 1789897 w 1789897"/>
              <a:gd name="connsiteY4" fmla="*/ 510639 h 51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897" h="510639">
                <a:moveTo>
                  <a:pt x="115477" y="0"/>
                </a:moveTo>
                <a:cubicBezTo>
                  <a:pt x="13547" y="138545"/>
                  <a:pt x="-88383" y="277091"/>
                  <a:pt x="127352" y="332509"/>
                </a:cubicBezTo>
                <a:cubicBezTo>
                  <a:pt x="343087" y="387927"/>
                  <a:pt x="1132796" y="302821"/>
                  <a:pt x="1409887" y="332509"/>
                </a:cubicBezTo>
                <a:cubicBezTo>
                  <a:pt x="1686978" y="362197"/>
                  <a:pt x="1789897" y="510639"/>
                  <a:pt x="1789897" y="510639"/>
                </a:cubicBezTo>
                <a:lnTo>
                  <a:pt x="1789897" y="510639"/>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A6B5693D-1CDB-8B5A-5A57-395B911E60B1}"/>
              </a:ext>
            </a:extLst>
          </p:cNvPr>
          <p:cNvSpPr/>
          <p:nvPr/>
        </p:nvSpPr>
        <p:spPr>
          <a:xfrm>
            <a:off x="6096000" y="3207026"/>
            <a:ext cx="1963235" cy="477078"/>
          </a:xfrm>
          <a:custGeom>
            <a:avLst/>
            <a:gdLst>
              <a:gd name="connsiteX0" fmla="*/ 1802296 w 1963235"/>
              <a:gd name="connsiteY0" fmla="*/ 0 h 477078"/>
              <a:gd name="connsiteX1" fmla="*/ 1828800 w 1963235"/>
              <a:gd name="connsiteY1" fmla="*/ 331304 h 477078"/>
              <a:gd name="connsiteX2" fmla="*/ 344557 w 1963235"/>
              <a:gd name="connsiteY2" fmla="*/ 304800 h 477078"/>
              <a:gd name="connsiteX3" fmla="*/ 0 w 1963235"/>
              <a:gd name="connsiteY3" fmla="*/ 477078 h 477078"/>
              <a:gd name="connsiteX4" fmla="*/ 0 w 1963235"/>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235" h="477078">
                <a:moveTo>
                  <a:pt x="1802296" y="0"/>
                </a:moveTo>
                <a:cubicBezTo>
                  <a:pt x="1937026" y="140252"/>
                  <a:pt x="2071757" y="280504"/>
                  <a:pt x="1828800" y="331304"/>
                </a:cubicBezTo>
                <a:cubicBezTo>
                  <a:pt x="1585843" y="382104"/>
                  <a:pt x="649357" y="280504"/>
                  <a:pt x="344557" y="304800"/>
                </a:cubicBezTo>
                <a:cubicBezTo>
                  <a:pt x="39757" y="329096"/>
                  <a:pt x="0" y="477078"/>
                  <a:pt x="0" y="477078"/>
                </a:cubicBezTo>
                <a:lnTo>
                  <a:pt x="0" y="477078"/>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4D3068-6218-B0AC-CDFF-86F27AE5CDC8}"/>
                  </a:ext>
                </a:extLst>
              </p:cNvPr>
              <p:cNvSpPr txBox="1"/>
              <p:nvPr/>
            </p:nvSpPr>
            <p:spPr>
              <a:xfrm>
                <a:off x="6839483" y="4789524"/>
                <a:ext cx="4997774" cy="925638"/>
              </a:xfrm>
              <a:prstGeom prst="rect">
                <a:avLst/>
              </a:prstGeom>
              <a:noFill/>
            </p:spPr>
            <p:txBody>
              <a:bodyPr wrap="square" rtlCol="0">
                <a:spAutoFit/>
              </a:bodyPr>
              <a:lstStyle/>
              <a:p>
                <a:r>
                  <a:rPr lang="en-US" sz="2400" dirty="0">
                    <a:latin typeface="PT Serif" panose="020A0603040505020204" pitchFamily="18" charset="77"/>
                  </a:rPr>
                  <a:t>Case 2 : </a:t>
                </a: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only has </a:t>
                </a:r>
                <a14:m>
                  <m:oMath xmlns:m="http://schemas.openxmlformats.org/officeDocument/2006/math">
                    <m:r>
                      <a:rPr lang="en-US" sz="2400" i="1">
                        <a:solidFill>
                          <a:schemeClr val="accent1">
                            <a:lumMod val="50000"/>
                          </a:schemeClr>
                        </a:solidFill>
                        <a:latin typeface="Cambria Math" panose="02040503050406030204" pitchFamily="18" charset="0"/>
                      </a:rPr>
                      <m:t>𝑠</m:t>
                    </m:r>
                    <m:sSubSup>
                      <m:sSubSupPr>
                        <m:ctrlPr>
                          <a:rPr lang="en-US" sz="2400" i="1">
                            <a:solidFill>
                              <a:schemeClr val="accent1">
                                <a:lumMod val="50000"/>
                              </a:schemeClr>
                            </a:solidFill>
                            <a:latin typeface="Cambria Math" panose="02040503050406030204" pitchFamily="18" charset="0"/>
                          </a:rPr>
                        </m:ctrlPr>
                      </m:sSubSupPr>
                      <m:e>
                        <m:r>
                          <a:rPr lang="en-US" sz="2400" i="1">
                            <a:solidFill>
                              <a:schemeClr val="accent1">
                                <a:lumMod val="50000"/>
                              </a:schemeClr>
                            </a:solidFill>
                            <a:latin typeface="Cambria Math" panose="02040503050406030204" pitchFamily="18" charset="0"/>
                          </a:rPr>
                          <m:t>𝑘</m:t>
                        </m:r>
                      </m:e>
                      <m:sub>
                        <m:r>
                          <a:rPr lang="en-US" sz="2400" b="0" i="1" smtClean="0">
                            <a:solidFill>
                              <a:schemeClr val="accent1">
                                <a:lumMod val="50000"/>
                              </a:schemeClr>
                            </a:solidFill>
                            <a:latin typeface="Cambria Math" panose="02040503050406030204" pitchFamily="18" charset="0"/>
                          </a:rPr>
                          <m:t>1</m:t>
                        </m:r>
                      </m:sub>
                      <m:sup>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𝑗</m:t>
                        </m:r>
                        <m:r>
                          <a:rPr lang="en-US" sz="2400" i="1">
                            <a:solidFill>
                              <a:schemeClr val="accent1">
                                <a:lumMod val="50000"/>
                              </a:schemeClr>
                            </a:solidFill>
                            <a:latin typeface="Cambria Math" panose="02040503050406030204" pitchFamily="18" charset="0"/>
                          </a:rPr>
                          <m:t>)</m:t>
                        </m:r>
                      </m:sup>
                    </m:sSubSup>
                  </m:oMath>
                </a14:m>
                <a:endParaRPr lang="en-US" sz="2400" dirty="0">
                  <a:latin typeface="PT Serif" panose="020A0603040505020204" pitchFamily="18" charset="77"/>
                </a:endParaRPr>
              </a:p>
              <a:p>
                <a:r>
                  <a:rPr lang="en-US" sz="2400" dirty="0">
                    <a:latin typeface="PT Serif" panose="020A0603040505020204" pitchFamily="18" charset="77"/>
                  </a:rPr>
                  <a:t>[ All words in </a:t>
                </a:r>
                <a14:m>
                  <m:oMath xmlns:m="http://schemas.openxmlformats.org/officeDocument/2006/math">
                    <m:r>
                      <a:rPr lang="en-US" sz="2400" i="1">
                        <a:latin typeface="Cambria Math" panose="02040503050406030204" pitchFamily="18" charset="0"/>
                      </a:rPr>
                      <m:t>𝑊</m:t>
                    </m:r>
                  </m:oMath>
                </a14:m>
                <a:r>
                  <a:rPr lang="en-US" sz="2400" dirty="0">
                    <a:latin typeface="PT Serif" panose="020A0603040505020204" pitchFamily="18" charset="77"/>
                  </a:rPr>
                  <a:t> are 1 at position </a:t>
                </a:r>
                <a14:m>
                  <m:oMath xmlns:m="http://schemas.openxmlformats.org/officeDocument/2006/math">
                    <m:r>
                      <a:rPr lang="en-US" sz="2400" i="1">
                        <a:latin typeface="Cambria Math" panose="02040503050406030204" pitchFamily="18" charset="0"/>
                      </a:rPr>
                      <m:t>𝑗</m:t>
                    </m:r>
                  </m:oMath>
                </a14:m>
                <a:r>
                  <a:rPr lang="en-US" sz="2400" dirty="0">
                    <a:latin typeface="PT Serif" panose="020A0603040505020204" pitchFamily="18" charset="77"/>
                  </a:rPr>
                  <a:t> ] </a:t>
                </a:r>
              </a:p>
            </p:txBody>
          </p:sp>
        </mc:Choice>
        <mc:Fallback xmlns="">
          <p:sp>
            <p:nvSpPr>
              <p:cNvPr id="2" name="TextBox 1">
                <a:extLst>
                  <a:ext uri="{FF2B5EF4-FFF2-40B4-BE49-F238E27FC236}">
                    <a16:creationId xmlns:a16="http://schemas.microsoft.com/office/drawing/2014/main" id="{A34D3068-6218-B0AC-CDFF-86F27AE5CDC8}"/>
                  </a:ext>
                </a:extLst>
              </p:cNvPr>
              <p:cNvSpPr txBox="1">
                <a:spLocks noRot="1" noChangeAspect="1" noMove="1" noResize="1" noEditPoints="1" noAdjustHandles="1" noChangeArrowheads="1" noChangeShapeType="1" noTextEdit="1"/>
              </p:cNvSpPr>
              <p:nvPr/>
            </p:nvSpPr>
            <p:spPr>
              <a:xfrm>
                <a:off x="6839483" y="4789524"/>
                <a:ext cx="4997774" cy="925638"/>
              </a:xfrm>
              <a:prstGeom prst="rect">
                <a:avLst/>
              </a:prstGeom>
              <a:blipFill>
                <a:blip r:embed="rId13"/>
                <a:stretch>
                  <a:fillRect l="-2025" r="-3038" b="-13514"/>
                </a:stretch>
              </a:blipFill>
            </p:spPr>
            <p:txBody>
              <a:bodyPr/>
              <a:lstStyle/>
              <a:p>
                <a:r>
                  <a:rPr lang="en-US">
                    <a:noFill/>
                  </a:rPr>
                  <a:t> </a:t>
                </a:r>
              </a:p>
            </p:txBody>
          </p:sp>
        </mc:Fallback>
      </mc:AlternateContent>
      <p:cxnSp>
        <p:nvCxnSpPr>
          <p:cNvPr id="3" name="Curved Connector 2">
            <a:extLst>
              <a:ext uri="{FF2B5EF4-FFF2-40B4-BE49-F238E27FC236}">
                <a16:creationId xmlns:a16="http://schemas.microsoft.com/office/drawing/2014/main" id="{3C252A91-C105-146A-343C-4B7B2C7AE346}"/>
              </a:ext>
            </a:extLst>
          </p:cNvPr>
          <p:cNvCxnSpPr>
            <a:cxnSpLocks/>
          </p:cNvCxnSpPr>
          <p:nvPr/>
        </p:nvCxnSpPr>
        <p:spPr>
          <a:xfrm>
            <a:off x="1828801" y="1604503"/>
            <a:ext cx="3478637" cy="2463914"/>
          </a:xfrm>
          <a:prstGeom prst="curvedConnector3">
            <a:avLst>
              <a:gd name="adj1" fmla="val -142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44" grpId="0"/>
      <p:bldP spid="72" grpId="0"/>
      <p:bldP spid="6" grpId="0" animBg="1"/>
      <p:bldP spid="9"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30529-4201-4E67-4ECC-0234CAFAE0FF}"/>
              </a:ext>
            </a:extLst>
          </p:cNvPr>
          <p:cNvSpPr txBox="1">
            <a:spLocks/>
          </p:cNvSpPr>
          <p:nvPr/>
        </p:nvSpPr>
        <p:spPr>
          <a:xfrm>
            <a:off x="427382" y="62743"/>
            <a:ext cx="109959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The BN’08 Traitor Tracing Scheme: Trace</a:t>
            </a:r>
          </a:p>
        </p:txBody>
      </p:sp>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4F752AA5-6FE8-72CB-EE2D-2B73F140E30C}"/>
                  </a:ext>
                </a:extLst>
              </p:cNvPr>
              <p:cNvSpPr txBox="1"/>
              <p:nvPr/>
            </p:nvSpPr>
            <p:spPr>
              <a:xfrm>
                <a:off x="509727"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5" name="Google Shape;75;p15">
                <a:extLst>
                  <a:ext uri="{FF2B5EF4-FFF2-40B4-BE49-F238E27FC236}">
                    <a16:creationId xmlns:a16="http://schemas.microsoft.com/office/drawing/2014/main" id="{4F752AA5-6FE8-72CB-EE2D-2B73F140E30C}"/>
                  </a:ext>
                </a:extLst>
              </p:cNvPr>
              <p:cNvSpPr txBox="1">
                <a:spLocks noRot="1" noChangeAspect="1" noMove="1" noResize="1" noEditPoints="1" noAdjustHandles="1" noChangeArrowheads="1" noChangeShapeType="1" noTextEdit="1"/>
              </p:cNvSpPr>
              <p:nvPr/>
            </p:nvSpPr>
            <p:spPr>
              <a:xfrm>
                <a:off x="509727" y="2208180"/>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6" name="Picture 5" descr="A picture containing text, vector graphics&#10;&#10;Description automatically generated">
            <a:extLst>
              <a:ext uri="{FF2B5EF4-FFF2-40B4-BE49-F238E27FC236}">
                <a16:creationId xmlns:a16="http://schemas.microsoft.com/office/drawing/2014/main" id="{7222E16B-6739-FAF4-450F-55F56F80D6C2}"/>
              </a:ext>
            </a:extLst>
          </p:cNvPr>
          <p:cNvPicPr>
            <a:picLocks noChangeAspect="1"/>
          </p:cNvPicPr>
          <p:nvPr/>
        </p:nvPicPr>
        <p:blipFill>
          <a:blip r:embed="rId4"/>
          <a:stretch>
            <a:fillRect/>
          </a:stretch>
        </p:blipFill>
        <p:spPr>
          <a:xfrm>
            <a:off x="8819419" y="1031243"/>
            <a:ext cx="834050" cy="1176937"/>
          </a:xfrm>
          <a:prstGeom prst="rect">
            <a:avLst/>
          </a:prstGeom>
        </p:spPr>
      </p:pic>
      <p:pic>
        <p:nvPicPr>
          <p:cNvPr id="7" name="Google Shape;74;p15">
            <a:extLst>
              <a:ext uri="{FF2B5EF4-FFF2-40B4-BE49-F238E27FC236}">
                <a16:creationId xmlns:a16="http://schemas.microsoft.com/office/drawing/2014/main" id="{D6DCE7B8-F711-9E90-9555-7DC17D295B4A}"/>
              </a:ext>
            </a:extLst>
          </p:cNvPr>
          <p:cNvPicPr preferRelativeResize="0"/>
          <p:nvPr/>
        </p:nvPicPr>
        <p:blipFill>
          <a:blip r:embed="rId5">
            <a:alphaModFix/>
          </a:blip>
          <a:stretch>
            <a:fillRect/>
          </a:stretch>
        </p:blipFill>
        <p:spPr>
          <a:xfrm>
            <a:off x="354393" y="1055282"/>
            <a:ext cx="834050" cy="1152898"/>
          </a:xfrm>
          <a:prstGeom prst="rect">
            <a:avLst/>
          </a:prstGeom>
          <a:noFill/>
          <a:ln>
            <a:noFill/>
          </a:ln>
        </p:spPr>
      </p:pic>
      <p:pic>
        <p:nvPicPr>
          <p:cNvPr id="8" name="Google Shape;77;p15">
            <a:extLst>
              <a:ext uri="{FF2B5EF4-FFF2-40B4-BE49-F238E27FC236}">
                <a16:creationId xmlns:a16="http://schemas.microsoft.com/office/drawing/2014/main" id="{A0A7A444-F2BE-48EF-17EF-8B82D34BF1FA}"/>
              </a:ext>
            </a:extLst>
          </p:cNvPr>
          <p:cNvPicPr preferRelativeResize="0"/>
          <p:nvPr/>
        </p:nvPicPr>
        <p:blipFill>
          <a:blip r:embed="rId6">
            <a:alphaModFix/>
          </a:blip>
          <a:stretch>
            <a:fillRect/>
          </a:stretch>
        </p:blipFill>
        <p:spPr>
          <a:xfrm>
            <a:off x="2312405" y="1112463"/>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C53CD44-F643-DADF-173D-FF88F9BF3D3B}"/>
                  </a:ext>
                </a:extLst>
              </p:cNvPr>
              <p:cNvSpPr txBox="1"/>
              <p:nvPr/>
            </p:nvSpPr>
            <p:spPr>
              <a:xfrm>
                <a:off x="2401174"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C53CD44-F643-DADF-173D-FF88F9BF3D3B}"/>
                  </a:ext>
                </a:extLst>
              </p:cNvPr>
              <p:cNvSpPr txBox="1">
                <a:spLocks noRot="1" noChangeAspect="1" noMove="1" noResize="1" noEditPoints="1" noAdjustHandles="1" noChangeArrowheads="1" noChangeShapeType="1" noTextEdit="1"/>
              </p:cNvSpPr>
              <p:nvPr/>
            </p:nvSpPr>
            <p:spPr>
              <a:xfrm>
                <a:off x="2401174" y="220818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F4B03BA8-B905-86B0-5838-15D0DD52DB1A}"/>
                  </a:ext>
                </a:extLst>
              </p:cNvPr>
              <p:cNvSpPr txBox="1"/>
              <p:nvPr/>
            </p:nvSpPr>
            <p:spPr>
              <a:xfrm>
                <a:off x="8908188"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F4B03BA8-B905-86B0-5838-15D0DD52DB1A}"/>
                  </a:ext>
                </a:extLst>
              </p:cNvPr>
              <p:cNvSpPr txBox="1">
                <a:spLocks noRot="1" noChangeAspect="1" noMove="1" noResize="1" noEditPoints="1" noAdjustHandles="1" noChangeArrowheads="1" noChangeShapeType="1" noTextEdit="1"/>
              </p:cNvSpPr>
              <p:nvPr/>
            </p:nvSpPr>
            <p:spPr>
              <a:xfrm>
                <a:off x="8908188" y="2208180"/>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F9717-20F8-00D8-69F7-FC16E684CB0C}"/>
              </a:ext>
            </a:extLst>
          </p:cNvPr>
          <p:cNvSpPr txBox="1"/>
          <p:nvPr/>
        </p:nvSpPr>
        <p:spPr>
          <a:xfrm>
            <a:off x="3473871"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2" name="TextBox 11">
            <a:extLst>
              <a:ext uri="{FF2B5EF4-FFF2-40B4-BE49-F238E27FC236}">
                <a16:creationId xmlns:a16="http://schemas.microsoft.com/office/drawing/2014/main" id="{5E862581-6174-4716-0060-E23A3062E790}"/>
              </a:ext>
            </a:extLst>
          </p:cNvPr>
          <p:cNvSpPr txBox="1"/>
          <p:nvPr/>
        </p:nvSpPr>
        <p:spPr>
          <a:xfrm>
            <a:off x="3473871"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13" name="Picture 12" descr="A person with a beard and mustache&#10;&#10;Description automatically generated">
            <a:extLst>
              <a:ext uri="{FF2B5EF4-FFF2-40B4-BE49-F238E27FC236}">
                <a16:creationId xmlns:a16="http://schemas.microsoft.com/office/drawing/2014/main" id="{BA3438C9-FBBB-08E4-0F99-88DCBC3E6D2A}"/>
              </a:ext>
            </a:extLst>
          </p:cNvPr>
          <p:cNvPicPr>
            <a:picLocks noChangeAspect="1"/>
          </p:cNvPicPr>
          <p:nvPr/>
        </p:nvPicPr>
        <p:blipFill>
          <a:blip r:embed="rId9"/>
          <a:stretch>
            <a:fillRect/>
          </a:stretch>
        </p:blipFill>
        <p:spPr>
          <a:xfrm>
            <a:off x="4935353" y="980923"/>
            <a:ext cx="874747" cy="1227257"/>
          </a:xfrm>
          <a:prstGeom prst="rect">
            <a:avLst/>
          </a:prstGeom>
        </p:spPr>
      </p:pic>
      <mc:AlternateContent xmlns:mc="http://schemas.openxmlformats.org/markup-compatibility/2006" xmlns:a14="http://schemas.microsoft.com/office/drawing/2010/main">
        <mc:Choice Requires="a14">
          <p:sp>
            <p:nvSpPr>
              <p:cNvPr id="14" name="Google Shape;75;p15">
                <a:extLst>
                  <a:ext uri="{FF2B5EF4-FFF2-40B4-BE49-F238E27FC236}">
                    <a16:creationId xmlns:a16="http://schemas.microsoft.com/office/drawing/2014/main" id="{EE6CF508-506D-EF78-881A-33EF68DF30BA}"/>
                  </a:ext>
                </a:extLst>
              </p:cNvPr>
              <p:cNvSpPr txBox="1"/>
              <p:nvPr/>
            </p:nvSpPr>
            <p:spPr>
              <a:xfrm>
                <a:off x="4998169"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14" name="Google Shape;75;p15">
                <a:extLst>
                  <a:ext uri="{FF2B5EF4-FFF2-40B4-BE49-F238E27FC236}">
                    <a16:creationId xmlns:a16="http://schemas.microsoft.com/office/drawing/2014/main" id="{EE6CF508-506D-EF78-881A-33EF68DF30BA}"/>
                  </a:ext>
                </a:extLst>
              </p:cNvPr>
              <p:cNvSpPr txBox="1">
                <a:spLocks noRot="1" noChangeAspect="1" noMove="1" noResize="1" noEditPoints="1" noAdjustHandles="1" noChangeArrowheads="1" noChangeShapeType="1" noTextEdit="1"/>
              </p:cNvSpPr>
              <p:nvPr/>
            </p:nvSpPr>
            <p:spPr>
              <a:xfrm>
                <a:off x="4998169" y="2208180"/>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499E745-FF4B-1C96-F996-792A70D2F3B8}"/>
              </a:ext>
            </a:extLst>
          </p:cNvPr>
          <p:cNvSpPr txBox="1"/>
          <p:nvPr/>
        </p:nvSpPr>
        <p:spPr>
          <a:xfrm>
            <a:off x="6608732"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6" name="TextBox 15">
            <a:extLst>
              <a:ext uri="{FF2B5EF4-FFF2-40B4-BE49-F238E27FC236}">
                <a16:creationId xmlns:a16="http://schemas.microsoft.com/office/drawing/2014/main" id="{AA34F413-83E0-766E-659F-C414FBB3CA9D}"/>
              </a:ext>
            </a:extLst>
          </p:cNvPr>
          <p:cNvSpPr txBox="1"/>
          <p:nvPr/>
        </p:nvSpPr>
        <p:spPr>
          <a:xfrm>
            <a:off x="6608732"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5539F2-1579-FF0D-B267-4A328611135F}"/>
                  </a:ext>
                </a:extLst>
              </p:cNvPr>
              <p:cNvSpPr/>
              <p:nvPr/>
            </p:nvSpPr>
            <p:spPr>
              <a:xfrm>
                <a:off x="2234693" y="395609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55539F2-1579-FF0D-B267-4A328611135F}"/>
                  </a:ext>
                </a:extLst>
              </p:cNvPr>
              <p:cNvSpPr>
                <a:spLocks noRot="1" noChangeAspect="1" noMove="1" noResize="1" noEditPoints="1" noAdjustHandles="1" noChangeArrowheads="1" noChangeShapeType="1" noTextEdit="1"/>
              </p:cNvSpPr>
              <p:nvPr/>
            </p:nvSpPr>
            <p:spPr>
              <a:xfrm>
                <a:off x="2234693" y="3956097"/>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8DE788F-1DFB-870D-0791-0A89C69E11B7}"/>
              </a:ext>
            </a:extLst>
          </p:cNvPr>
          <p:cNvCxnSpPr>
            <a:cxnSpLocks/>
            <a:stCxn id="5" idx="2"/>
          </p:cNvCxnSpPr>
          <p:nvPr/>
        </p:nvCxnSpPr>
        <p:spPr>
          <a:xfrm>
            <a:off x="837983" y="2753620"/>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55C9E2-E17F-B5F3-A19C-DC94CD2F0EC2}"/>
              </a:ext>
            </a:extLst>
          </p:cNvPr>
          <p:cNvCxnSpPr>
            <a:stCxn id="9" idx="2"/>
          </p:cNvCxnSpPr>
          <p:nvPr/>
        </p:nvCxnSpPr>
        <p:spPr>
          <a:xfrm>
            <a:off x="2729430" y="2753620"/>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E8D353-11EA-1F7D-D077-2013A39033DF}"/>
                  </a:ext>
                </a:extLst>
              </p:cNvPr>
              <p:cNvSpPr txBox="1"/>
              <p:nvPr/>
            </p:nvSpPr>
            <p:spPr>
              <a:xfrm>
                <a:off x="4543584" y="3236240"/>
                <a:ext cx="4072017" cy="856517"/>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a:p>
                <a14:m>
                  <m:oMath xmlns:m="http://schemas.openxmlformats.org/officeDocument/2006/math">
                    <m:r>
                      <a:rPr lang="en-US" sz="2400" i="1">
                        <a:latin typeface="Cambria Math" panose="02040503050406030204" pitchFamily="18" charset="0"/>
                      </a:rPr>
                      <m:t>𝑊</m:t>
                    </m:r>
                    <m:r>
                      <a:rPr lang="en-US" sz="2400">
                        <a:latin typeface="Cambria Math" panose="02040503050406030204" pitchFamily="18" charset="0"/>
                      </a:rPr>
                      <m:t>=</m:t>
                    </m:r>
                    <m:sSup>
                      <m:sSupPr>
                        <m:ctrlPr>
                          <a:rPr lang="ar-AE" sz="2400" i="1">
                            <a:latin typeface="Cambria Math" panose="02040503050406030204" pitchFamily="18" charset="0"/>
                          </a:rPr>
                        </m:ctrlPr>
                      </m:sSupPr>
                      <m:e>
                        <m:r>
                          <a:rPr lang="en-US" sz="2400" i="1">
                            <a:latin typeface="Cambria Math" panose="02040503050406030204" pitchFamily="18" charset="0"/>
                          </a:rPr>
                          <m:t> {</m:t>
                        </m:r>
                        <m:r>
                          <a:rPr lang="ar-AE"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r>
                          <a:rPr lang="en-US" sz="2400" i="1">
                            <a:latin typeface="Cambria Math" panose="02040503050406030204" pitchFamily="18" charset="0"/>
                          </a:rPr>
                          <m:t>(1)</m:t>
                        </m:r>
                      </m:sup>
                    </m:sSup>
                    <m:r>
                      <a:rPr lang="en-US" sz="2400" i="1">
                        <a:latin typeface="Cambria Math" panose="02040503050406030204" pitchFamily="18" charset="0"/>
                      </a:rPr>
                      <m:t> ,…,</m:t>
                    </m:r>
                    <m:sSup>
                      <m:sSupPr>
                        <m:ctrlPr>
                          <a:rPr lang="ar-AE" sz="2400" i="1">
                            <a:latin typeface="Cambria Math" panose="02040503050406030204" pitchFamily="18" charset="0"/>
                          </a:rPr>
                        </m:ctrlPr>
                      </m:sSupPr>
                      <m:e>
                        <m:r>
                          <a:rPr lang="en-US"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d>
                          <m:dPr>
                            <m:ctrlPr>
                              <a:rPr lang="en-US" sz="2400" i="1">
                                <a:latin typeface="Cambria Math" panose="02040503050406030204" pitchFamily="18"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20" name="TextBox 19">
                <a:extLst>
                  <a:ext uri="{FF2B5EF4-FFF2-40B4-BE49-F238E27FC236}">
                    <a16:creationId xmlns:a16="http://schemas.microsoft.com/office/drawing/2014/main" id="{D2E8D353-11EA-1F7D-D077-2013A39033DF}"/>
                  </a:ext>
                </a:extLst>
              </p:cNvPr>
              <p:cNvSpPr txBox="1">
                <a:spLocks noRot="1" noChangeAspect="1" noMove="1" noResize="1" noEditPoints="1" noAdjustHandles="1" noChangeArrowheads="1" noChangeShapeType="1" noTextEdit="1"/>
              </p:cNvSpPr>
              <p:nvPr/>
            </p:nvSpPr>
            <p:spPr>
              <a:xfrm>
                <a:off x="4543584" y="3236240"/>
                <a:ext cx="4072017" cy="856517"/>
              </a:xfrm>
              <a:prstGeom prst="rect">
                <a:avLst/>
              </a:prstGeom>
              <a:blipFill>
                <a:blip r:embed="rId12"/>
                <a:stretch>
                  <a:fillRect l="-311" t="-5797" b="-10145"/>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73656E9-E07D-001A-A7B9-3EB8B128AFA8}"/>
              </a:ext>
            </a:extLst>
          </p:cNvPr>
          <p:cNvCxnSpPr>
            <a:cxnSpLocks/>
          </p:cNvCxnSpPr>
          <p:nvPr/>
        </p:nvCxnSpPr>
        <p:spPr>
          <a:xfrm flipH="1">
            <a:off x="3677810" y="2753620"/>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3F233E-99E8-2BF1-BB4B-B43389F264A3}"/>
                  </a:ext>
                </a:extLst>
              </p:cNvPr>
              <p:cNvSpPr txBox="1"/>
              <p:nvPr/>
            </p:nvSpPr>
            <p:spPr>
              <a:xfrm>
                <a:off x="3110040" y="5245949"/>
                <a:ext cx="5971919" cy="1389483"/>
              </a:xfrm>
              <a:prstGeom prst="rect">
                <a:avLst/>
              </a:prstGeom>
              <a:noFill/>
              <a:ln>
                <a:solidFill>
                  <a:srgbClr val="002060"/>
                </a:solidFill>
              </a:ln>
            </p:spPr>
            <p:txBody>
              <a:bodyPr wrap="square" rtlCol="0">
                <a:spAutoFit/>
              </a:bodyPr>
              <a:lstStyle/>
              <a:p>
                <a:pPr>
                  <a:lnSpc>
                    <a:spcPct val="120000"/>
                  </a:lnSpc>
                </a:pPr>
                <a:r>
                  <a:rPr lang="en-US" sz="2400" b="0" dirty="0">
                    <a:solidFill>
                      <a:schemeClr val="tx1"/>
                    </a:solidFill>
                    <a:latin typeface="PT Serif" panose="020A0603040505020204" pitchFamily="18" charset="77"/>
                  </a:rPr>
                  <a:t>Tracing Algorithm:</a:t>
                </a:r>
              </a:p>
              <a:p>
                <a:pPr marL="342900" indent="-342900">
                  <a:lnSpc>
                    <a:spcPct val="120000"/>
                  </a:lnSpc>
                  <a:buFont typeface="Arial" panose="020B0604020202020204" pitchFamily="34" charset="0"/>
                  <a:buChar char="•"/>
                </a:pPr>
                <a:r>
                  <a:rPr lang="en-US" sz="2400" b="0" dirty="0">
                    <a:solidFill>
                      <a:schemeClr val="tx1"/>
                    </a:solidFill>
                    <a:latin typeface="PT Serif" panose="020A0603040505020204" pitchFamily="18" charset="77"/>
                  </a:rPr>
                  <a:t>Derive a word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𝑊</m:t>
                    </m:r>
                    <m:r>
                      <a:rPr lang="en-US" sz="2400" b="0" i="1" smtClean="0">
                        <a:solidFill>
                          <a:schemeClr val="tx1"/>
                        </a:solidFill>
                        <a:latin typeface="Cambria Math" panose="02040503050406030204" pitchFamily="18" charset="0"/>
                      </a:rPr>
                      <m:t>)</m:t>
                    </m:r>
                  </m:oMath>
                </a14:m>
                <a:r>
                  <a:rPr lang="en-US" sz="2400" b="0" dirty="0">
                    <a:solidFill>
                      <a:schemeClr val="tx1"/>
                    </a:solidFill>
                    <a:latin typeface="PT Serif" panose="020A0603040505020204" pitchFamily="18" charset="77"/>
                  </a:rPr>
                  <a:t> using </a:t>
                </a:r>
                <a14:m>
                  <m:oMath xmlns:m="http://schemas.openxmlformats.org/officeDocument/2006/math">
                    <m:r>
                      <a:rPr lang="en-US" sz="2400" i="1">
                        <a:solidFill>
                          <a:schemeClr val="tx1"/>
                        </a:solidFill>
                        <a:latin typeface="Cambria Math" panose="02040503050406030204" pitchFamily="18" charset="0"/>
                      </a:rPr>
                      <m:t>𝐷</m:t>
                    </m:r>
                  </m:oMath>
                </a14:m>
                <a:endParaRPr lang="en-US" sz="2400" b="0" dirty="0">
                  <a:solidFill>
                    <a:schemeClr val="tx1"/>
                  </a:solidFill>
                  <a:latin typeface="PT Serif" panose="020A0603040505020204" pitchFamily="18" charset="77"/>
                </a:endParaRPr>
              </a:p>
              <a:p>
                <a:pPr marL="342900" indent="-342900">
                  <a:lnSpc>
                    <a:spcPct val="120000"/>
                  </a:lnSpc>
                  <a:buFont typeface="Arial" panose="020B0604020202020204" pitchFamily="34" charset="0"/>
                  <a:buChar char="•"/>
                </a:pPr>
                <a:r>
                  <a:rPr lang="en-US" sz="2400" dirty="0">
                    <a:solidFill>
                      <a:schemeClr val="tx1"/>
                    </a:solidFill>
                    <a:latin typeface="PT Serif" panose="020A0603040505020204" pitchFamily="18" charset="77"/>
                  </a:rPr>
                  <a:t>Output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𝒞</m:t>
                    </m:r>
                  </m:oMath>
                </a14:m>
                <a:r>
                  <a:rPr lang="en-US" sz="2400" dirty="0">
                    <a:solidFill>
                      <a:schemeClr val="tx1"/>
                    </a:solidFill>
                    <a:latin typeface="PT Serif" panose="020A0603040505020204" pitchFamily="18" charset="77"/>
                  </a:rPr>
                  <a:t>.</a:t>
                </a:r>
                <a:r>
                  <a:rPr lang="en-US" sz="2400" dirty="0" err="1">
                    <a:solidFill>
                      <a:schemeClr val="tx1"/>
                    </a:solidFill>
                    <a:latin typeface="PT Serif" panose="020A0603040505020204" pitchFamily="18" charset="77"/>
                  </a:rPr>
                  <a:t>FC</a:t>
                </a:r>
                <a:r>
                  <a:rPr lang="en-US" sz="2400" dirty="0">
                    <a:solidFill>
                      <a:schemeClr val="tx1"/>
                    </a:solidFill>
                    <a:latin typeface="PT Serif" panose="020A0603040505020204" pitchFamily="18" charset="77"/>
                  </a:rPr>
                  <a:t>Trace(</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𝑡𝑘</m:t>
                    </m:r>
                    <m:r>
                      <a:rPr lang="en-US" sz="2400" b="0" i="1" smtClean="0">
                        <a:solidFill>
                          <a:schemeClr val="tx1"/>
                        </a:solidFill>
                        <a:latin typeface="Cambria Math" panose="02040503050406030204" pitchFamily="18" charset="0"/>
                      </a:rPr>
                      <m:t> , </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oMath>
                </a14:m>
                <a:r>
                  <a:rPr lang="en-US" sz="2400" dirty="0">
                    <a:solidFill>
                      <a:schemeClr val="tx1"/>
                    </a:solidFill>
                    <a:latin typeface="PT Serif" panose="020A0603040505020204" pitchFamily="18" charset="77"/>
                  </a:rPr>
                  <a:t>)</a:t>
                </a:r>
              </a:p>
            </p:txBody>
          </p:sp>
        </mc:Choice>
        <mc:Fallback xmlns="">
          <p:sp>
            <p:nvSpPr>
              <p:cNvPr id="22" name="TextBox 21">
                <a:extLst>
                  <a:ext uri="{FF2B5EF4-FFF2-40B4-BE49-F238E27FC236}">
                    <a16:creationId xmlns:a16="http://schemas.microsoft.com/office/drawing/2014/main" id="{2F3F233E-99E8-2BF1-BB4B-B43389F264A3}"/>
                  </a:ext>
                </a:extLst>
              </p:cNvPr>
              <p:cNvSpPr txBox="1">
                <a:spLocks noRot="1" noChangeAspect="1" noMove="1" noResize="1" noEditPoints="1" noAdjustHandles="1" noChangeArrowheads="1" noChangeShapeType="1" noTextEdit="1"/>
              </p:cNvSpPr>
              <p:nvPr/>
            </p:nvSpPr>
            <p:spPr>
              <a:xfrm>
                <a:off x="3110040" y="5245949"/>
                <a:ext cx="5971919" cy="1389483"/>
              </a:xfrm>
              <a:prstGeom prst="rect">
                <a:avLst/>
              </a:prstGeom>
              <a:blipFill>
                <a:blip r:embed="rId13"/>
                <a:stretch>
                  <a:fillRect l="-1483" b="-9009"/>
                </a:stretch>
              </a:blipFill>
              <a:ln>
                <a:solidFill>
                  <a:srgbClr val="002060"/>
                </a:solid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DFEA1A9B-1EC9-3C0F-8AA6-2F31B3708A8A}"/>
              </a:ext>
            </a:extLst>
          </p:cNvPr>
          <p:cNvSpPr txBox="1"/>
          <p:nvPr/>
        </p:nvSpPr>
        <p:spPr>
          <a:xfrm>
            <a:off x="2279663" y="5670587"/>
            <a:ext cx="834042" cy="707886"/>
          </a:xfrm>
          <a:prstGeom prst="rect">
            <a:avLst/>
          </a:prstGeom>
          <a:noFill/>
        </p:spPr>
        <p:txBody>
          <a:bodyPr wrap="square">
            <a:spAutoFit/>
          </a:bodyPr>
          <a:lstStyle/>
          <a:p>
            <a:r>
              <a:rPr lang="en-US" sz="4000" b="0" i="0" dirty="0">
                <a:solidFill>
                  <a:srgbClr val="000000"/>
                </a:solidFill>
                <a:effectLst/>
                <a:latin typeface="Apple Color Emoji" pitchFamily="2" charset="0"/>
              </a:rPr>
              <a:t>👉</a:t>
            </a:r>
            <a:endParaRPr lang="en-US" sz="4000" dirty="0"/>
          </a:p>
        </p:txBody>
      </p:sp>
    </p:spTree>
    <p:extLst>
      <p:ext uri="{BB962C8B-B14F-4D97-AF65-F5344CB8AC3E}">
        <p14:creationId xmlns:p14="http://schemas.microsoft.com/office/powerpoint/2010/main" val="19372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2.22222E-6 L 0.00274 0.06945 " pathEditMode="relative" rAng="0" ptsTypes="AA">
                                      <p:cBhvr>
                                        <p:cTn id="6" dur="1300" fill="hold"/>
                                        <p:tgtEl>
                                          <p:spTgt spid="28"/>
                                        </p:tgtEl>
                                        <p:attrNameLst>
                                          <p:attrName>ppt_x</p:attrName>
                                          <p:attrName>ppt_y</p:attrName>
                                        </p:attrNameLst>
                                      </p:cBhvr>
                                      <p:rCtr x="130"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9B203C-0A57-7D98-7AE2-B1DDDED62A34}"/>
                  </a:ext>
                </a:extLst>
              </p:cNvPr>
              <p:cNvSpPr>
                <a:spLocks noGrp="1"/>
              </p:cNvSpPr>
              <p:nvPr>
                <p:ph idx="1"/>
              </p:nvPr>
            </p:nvSpPr>
            <p:spPr>
              <a:xfrm>
                <a:off x="427382" y="1388306"/>
                <a:ext cx="10515600" cy="696329"/>
              </a:xfrm>
            </p:spPr>
            <p:txBody>
              <a:bodyPr/>
              <a:lstStyle/>
              <a:p>
                <a:pPr marL="0" indent="0">
                  <a:buNone/>
                </a:pPr>
                <a:r>
                  <a:rPr lang="en-US" dirty="0">
                    <a:latin typeface="PT Serif" panose="020A0603040505020204" pitchFamily="18" charset="77"/>
                  </a:rPr>
                  <a:t>Replace PKE </a:t>
                </a:r>
                <a14:m>
                  <m:oMath xmlns:m="http://schemas.openxmlformats.org/officeDocument/2006/math">
                    <m:r>
                      <a:rPr lang="en-US" i="1" smtClean="0">
                        <a:latin typeface="Cambria Math" panose="02040503050406030204" pitchFamily="18" charset="0"/>
                        <a:ea typeface="Cambria Math" panose="02040503050406030204" pitchFamily="18" charset="0"/>
                      </a:rPr>
                      <m:t>ℰ</m:t>
                    </m:r>
                  </m:oMath>
                </a14:m>
                <a:r>
                  <a:rPr lang="en-US" dirty="0">
                    <a:latin typeface="PT Serif" panose="020A0603040505020204" pitchFamily="18" charset="77"/>
                  </a:rPr>
                  <a:t> with threshold decryption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𝑡</m:t>
                        </m:r>
                      </m:sub>
                    </m:sSub>
                  </m:oMath>
                </a14:m>
                <a:r>
                  <a:rPr lang="en-US" dirty="0">
                    <a:latin typeface="PT Serif" panose="020A0603040505020204" pitchFamily="18" charset="77"/>
                  </a:rPr>
                  <a:t>:</a:t>
                </a:r>
              </a:p>
            </p:txBody>
          </p:sp>
        </mc:Choice>
        <mc:Fallback xmlns="">
          <p:sp>
            <p:nvSpPr>
              <p:cNvPr id="3" name="Content Placeholder 2">
                <a:extLst>
                  <a:ext uri="{FF2B5EF4-FFF2-40B4-BE49-F238E27FC236}">
                    <a16:creationId xmlns:a16="http://schemas.microsoft.com/office/drawing/2014/main" id="{F79B203C-0A57-7D98-7AE2-B1DDDED62A34}"/>
                  </a:ext>
                </a:extLst>
              </p:cNvPr>
              <p:cNvSpPr>
                <a:spLocks noGrp="1" noRot="1" noChangeAspect="1" noMove="1" noResize="1" noEditPoints="1" noAdjustHandles="1" noChangeArrowheads="1" noChangeShapeType="1" noTextEdit="1"/>
              </p:cNvSpPr>
              <p:nvPr>
                <p:ph idx="1"/>
              </p:nvPr>
            </p:nvSpPr>
            <p:spPr>
              <a:xfrm>
                <a:off x="427382" y="1388306"/>
                <a:ext cx="10515600" cy="696329"/>
              </a:xfrm>
              <a:blipFill>
                <a:blip r:embed="rId3"/>
                <a:stretch>
                  <a:fillRect l="-1206" t="-142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896E19F3-EDD7-1F2F-2178-A6E3F450CBA0}"/>
              </a:ext>
            </a:extLst>
          </p:cNvPr>
          <p:cNvSpPr>
            <a:spLocks noGrp="1"/>
          </p:cNvSpPr>
          <p:nvPr>
            <p:ph type="title"/>
          </p:nvPr>
        </p:nvSpPr>
        <p:spPr>
          <a:xfrm>
            <a:off x="427382" y="62743"/>
            <a:ext cx="10995991" cy="1325563"/>
          </a:xfrm>
        </p:spPr>
        <p:txBody>
          <a:bodyPr/>
          <a:lstStyle/>
          <a:p>
            <a:r>
              <a:rPr lang="en-US" dirty="0" err="1">
                <a:latin typeface="PT Serif" panose="020A0603040505020204" pitchFamily="18" charset="77"/>
              </a:rPr>
              <a:t>Thresholdizing</a:t>
            </a:r>
            <a:r>
              <a:rPr lang="en-US" dirty="0">
                <a:latin typeface="PT Serif" panose="020A0603040505020204" pitchFamily="18" charset="77"/>
              </a:rPr>
              <a:t> BN’08: Attempt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3A40AB-501B-164E-20AB-60EA69AEA7BF}"/>
                  </a:ext>
                </a:extLst>
              </p:cNvPr>
              <p:cNvSpPr txBox="1"/>
              <p:nvPr/>
            </p:nvSpPr>
            <p:spPr>
              <a:xfrm>
                <a:off x="3692387" y="254942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𝑠</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𝑘</m:t>
                                  </m:r>
                                </m:e>
                                <m:sub>
                                  <m:r>
                                    <a:rPr lang="en-US" sz="2600" b="0" i="1" smtClean="0">
                                      <a:latin typeface="Cambria Math" panose="02040503050406030204" pitchFamily="18" charset="0"/>
                                    </a:rPr>
                                    <m:t>𝑖</m:t>
                                  </m:r>
                                  <m:r>
                                    <a:rPr lang="en-US" sz="2600" b="0" i="1" smtClean="0">
                                      <a:latin typeface="Cambria Math" panose="02040503050406030204" pitchFamily="18" charset="0"/>
                                    </a:rPr>
                                    <m:t> ,   0</m:t>
                                  </m:r>
                                </m:sub>
                                <m:sup>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e>
                                  </m:d>
                                </m:sup>
                              </m:sSubSup>
                            </m:e>
                          </m:d>
                        </m:e>
                        <m:sub>
                          <m:r>
                            <a:rPr lang="en-US" sz="2600" b="0" i="1" smtClean="0">
                              <a:latin typeface="Cambria Math" panose="02040503050406030204" pitchFamily="18" charset="0"/>
                            </a:rPr>
                            <m:t>𝑖</m:t>
                          </m:r>
                          <m:r>
                            <a:rPr lang="en-US" sz="2600" b="0" i="1" smtClean="0">
                              <a:latin typeface="Cambria Math" panose="02040503050406030204" pitchFamily="18" charset="0"/>
                            </a:rPr>
                            <m:t> ∈ [</m:t>
                          </m:r>
                          <m:r>
                            <a:rPr lang="en-US" sz="2600" b="0" i="1" smtClean="0">
                              <a:latin typeface="Cambria Math" panose="02040503050406030204" pitchFamily="18" charset="0"/>
                            </a:rPr>
                            <m:t>𝑛</m:t>
                          </m:r>
                          <m:r>
                            <a:rPr lang="en-US" sz="2600" b="0" i="1" smtClean="0">
                              <a:latin typeface="Cambria Math" panose="02040503050406030204" pitchFamily="18" charset="0"/>
                            </a:rPr>
                            <m:t>]</m:t>
                          </m:r>
                        </m:sub>
                      </m:sSub>
                    </m:oMath>
                  </m:oMathPara>
                </a14:m>
                <a:endParaRPr lang="en-US" sz="2600" dirty="0"/>
              </a:p>
            </p:txBody>
          </p:sp>
        </mc:Choice>
        <mc:Fallback xmlns="">
          <p:sp>
            <p:nvSpPr>
              <p:cNvPr id="5" name="TextBox 4">
                <a:extLst>
                  <a:ext uri="{FF2B5EF4-FFF2-40B4-BE49-F238E27FC236}">
                    <a16:creationId xmlns:a16="http://schemas.microsoft.com/office/drawing/2014/main" id="{573A40AB-501B-164E-20AB-60EA69AEA7BF}"/>
                  </a:ext>
                </a:extLst>
              </p:cNvPr>
              <p:cNvSpPr txBox="1">
                <a:spLocks noRot="1" noChangeAspect="1" noMove="1" noResize="1" noEditPoints="1" noAdjustHandles="1" noChangeArrowheads="1" noChangeShapeType="1" noTextEdit="1"/>
              </p:cNvSpPr>
              <p:nvPr/>
            </p:nvSpPr>
            <p:spPr>
              <a:xfrm>
                <a:off x="3692387" y="2549429"/>
                <a:ext cx="2039887" cy="794128"/>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8BCD13B-CD6D-2B30-F197-7CB8A69C5ED1}"/>
                  </a:ext>
                </a:extLst>
              </p:cNvPr>
              <p:cNvSpPr/>
              <p:nvPr/>
            </p:nvSpPr>
            <p:spPr>
              <a:xfrm>
                <a:off x="436196" y="2500220"/>
                <a:ext cx="2635947"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6" name="Rectangle 5">
                <a:extLst>
                  <a:ext uri="{FF2B5EF4-FFF2-40B4-BE49-F238E27FC236}">
                    <a16:creationId xmlns:a16="http://schemas.microsoft.com/office/drawing/2014/main" id="{D8BCD13B-CD6D-2B30-F197-7CB8A69C5ED1}"/>
                  </a:ext>
                </a:extLst>
              </p:cNvPr>
              <p:cNvSpPr>
                <a:spLocks noRot="1" noChangeAspect="1" noMove="1" noResize="1" noEditPoints="1" noAdjustHandles="1" noChangeArrowheads="1" noChangeShapeType="1" noTextEdit="1"/>
              </p:cNvSpPr>
              <p:nvPr/>
            </p:nvSpPr>
            <p:spPr>
              <a:xfrm>
                <a:off x="436196" y="2500220"/>
                <a:ext cx="2635947" cy="892547"/>
              </a:xfrm>
              <a:prstGeom prst="rect">
                <a:avLst/>
              </a:prstGeom>
              <a:blipFill>
                <a:blip r:embed="rId5"/>
                <a:stretch>
                  <a:fillRect r="-3349" b="-5556"/>
                </a:stretch>
              </a:blipFill>
              <a:ln>
                <a:solidFill>
                  <a:schemeClr val="accent4">
                    <a:lumMod val="75000"/>
                  </a:schemeClr>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C7DDEA9-3F1D-06D4-30F5-90D7583B04A5}"/>
              </a:ext>
            </a:extLst>
          </p:cNvPr>
          <p:cNvCxnSpPr>
            <a:cxnSpLocks/>
            <a:stCxn id="6" idx="3"/>
            <a:endCxn id="5" idx="1"/>
          </p:cNvCxnSpPr>
          <p:nvPr/>
        </p:nvCxnSpPr>
        <p:spPr>
          <a:xfrm flipV="1">
            <a:off x="3072143" y="2946493"/>
            <a:ext cx="62024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F23E39-2D7A-8606-90F0-BA3A892E0B64}"/>
                  </a:ext>
                </a:extLst>
              </p:cNvPr>
              <p:cNvSpPr txBox="1"/>
              <p:nvPr/>
            </p:nvSpPr>
            <p:spPr>
              <a:xfrm>
                <a:off x="496779" y="2020970"/>
                <a:ext cx="1012841"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=1 :</m:t>
                      </m:r>
                    </m:oMath>
                  </m:oMathPara>
                </a14:m>
                <a:endParaRPr lang="en-US" sz="2600" dirty="0"/>
              </a:p>
            </p:txBody>
          </p:sp>
        </mc:Choice>
        <mc:Fallback xmlns="">
          <p:sp>
            <p:nvSpPr>
              <p:cNvPr id="11" name="TextBox 10">
                <a:extLst>
                  <a:ext uri="{FF2B5EF4-FFF2-40B4-BE49-F238E27FC236}">
                    <a16:creationId xmlns:a16="http://schemas.microsoft.com/office/drawing/2014/main" id="{32F23E39-2D7A-8606-90F0-BA3A892E0B64}"/>
                  </a:ext>
                </a:extLst>
              </p:cNvPr>
              <p:cNvSpPr txBox="1">
                <a:spLocks noRot="1" noChangeAspect="1" noMove="1" noResize="1" noEditPoints="1" noAdjustHandles="1" noChangeArrowheads="1" noChangeShapeType="1" noTextEdit="1"/>
              </p:cNvSpPr>
              <p:nvPr/>
            </p:nvSpPr>
            <p:spPr>
              <a:xfrm>
                <a:off x="496779" y="2020970"/>
                <a:ext cx="1012841" cy="400110"/>
              </a:xfrm>
              <a:prstGeom prst="rect">
                <a:avLst/>
              </a:prstGeom>
              <a:blipFill>
                <a:blip r:embed="rId6"/>
                <a:stretch>
                  <a:fillRect l="-9756" r="-2439"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8F1E54-491E-D8E5-F891-59CFADFBAFA7}"/>
                  </a:ext>
                </a:extLst>
              </p:cNvPr>
              <p:cNvSpPr txBox="1"/>
              <p:nvPr/>
            </p:nvSpPr>
            <p:spPr>
              <a:xfrm>
                <a:off x="3770813" y="4633508"/>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0</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ℓ</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12" name="TextBox 11">
                <a:extLst>
                  <a:ext uri="{FF2B5EF4-FFF2-40B4-BE49-F238E27FC236}">
                    <a16:creationId xmlns:a16="http://schemas.microsoft.com/office/drawing/2014/main" id="{368F1E54-491E-D8E5-F891-59CFADFBAFA7}"/>
                  </a:ext>
                </a:extLst>
              </p:cNvPr>
              <p:cNvSpPr txBox="1">
                <a:spLocks noRot="1" noChangeAspect="1" noMove="1" noResize="1" noEditPoints="1" noAdjustHandles="1" noChangeArrowheads="1" noChangeShapeType="1" noTextEdit="1"/>
              </p:cNvSpPr>
              <p:nvPr/>
            </p:nvSpPr>
            <p:spPr>
              <a:xfrm>
                <a:off x="3770813" y="4633508"/>
                <a:ext cx="2039887" cy="794128"/>
              </a:xfrm>
              <a:prstGeom prst="rect">
                <a:avLst/>
              </a:prstGeom>
              <a:blipFill>
                <a:blip r:embed="rId7"/>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752FB33-337C-98E0-EC9E-FE137F409494}"/>
                  </a:ext>
                </a:extLst>
              </p:cNvPr>
              <p:cNvSpPr/>
              <p:nvPr/>
            </p:nvSpPr>
            <p:spPr>
              <a:xfrm>
                <a:off x="496779" y="4584299"/>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i="1">
                        <a:solidFill>
                          <a:schemeClr val="accent1">
                            <a:lumMod val="50000"/>
                          </a:schemeClr>
                        </a:solidFill>
                        <a:latin typeface="Cambria Math" panose="02040503050406030204" pitchFamily="18" charset="0"/>
                      </a:rPr>
                      <m:t>𝑛</m:t>
                    </m:r>
                    <m:r>
                      <a:rPr lang="en-US" sz="2800" i="1">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13" name="Rectangle 12">
                <a:extLst>
                  <a:ext uri="{FF2B5EF4-FFF2-40B4-BE49-F238E27FC236}">
                    <a16:creationId xmlns:a16="http://schemas.microsoft.com/office/drawing/2014/main" id="{B752FB33-337C-98E0-EC9E-FE137F409494}"/>
                  </a:ext>
                </a:extLst>
              </p:cNvPr>
              <p:cNvSpPr>
                <a:spLocks noRot="1" noChangeAspect="1" noMove="1" noResize="1" noEditPoints="1" noAdjustHandles="1" noChangeArrowheads="1" noChangeShapeType="1" noTextEdit="1"/>
              </p:cNvSpPr>
              <p:nvPr/>
            </p:nvSpPr>
            <p:spPr>
              <a:xfrm>
                <a:off x="496779" y="4584299"/>
                <a:ext cx="2635946" cy="892547"/>
              </a:xfrm>
              <a:prstGeom prst="rect">
                <a:avLst/>
              </a:prstGeom>
              <a:blipFill>
                <a:blip r:embed="rId8"/>
                <a:stretch>
                  <a:fillRect r="-2857" b="-5556"/>
                </a:stretch>
              </a:blipFill>
              <a:ln>
                <a:solidFill>
                  <a:schemeClr val="accent4">
                    <a:lumMod val="75000"/>
                  </a:schemeClr>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A800A78-8327-F14C-DAE1-6909D8128A2D}"/>
              </a:ext>
            </a:extLst>
          </p:cNvPr>
          <p:cNvCxnSpPr>
            <a:cxnSpLocks/>
            <a:stCxn id="13" idx="3"/>
            <a:endCxn id="12" idx="1"/>
          </p:cNvCxnSpPr>
          <p:nvPr/>
        </p:nvCxnSpPr>
        <p:spPr>
          <a:xfrm flipV="1">
            <a:off x="3132725" y="5030572"/>
            <a:ext cx="638088"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C953AF4-E7F3-1B87-9BB1-31872170CE21}"/>
                  </a:ext>
                </a:extLst>
              </p:cNvPr>
              <p:cNvSpPr txBox="1"/>
              <p:nvPr/>
            </p:nvSpPr>
            <p:spPr>
              <a:xfrm>
                <a:off x="9675498" y="462234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1</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ℓ</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15" name="TextBox 14">
                <a:extLst>
                  <a:ext uri="{FF2B5EF4-FFF2-40B4-BE49-F238E27FC236}">
                    <a16:creationId xmlns:a16="http://schemas.microsoft.com/office/drawing/2014/main" id="{5C953AF4-E7F3-1B87-9BB1-31872170CE21}"/>
                  </a:ext>
                </a:extLst>
              </p:cNvPr>
              <p:cNvSpPr txBox="1">
                <a:spLocks noRot="1" noChangeAspect="1" noMove="1" noResize="1" noEditPoints="1" noAdjustHandles="1" noChangeArrowheads="1" noChangeShapeType="1" noTextEdit="1"/>
              </p:cNvSpPr>
              <p:nvPr/>
            </p:nvSpPr>
            <p:spPr>
              <a:xfrm>
                <a:off x="9675498" y="4622349"/>
                <a:ext cx="2039887" cy="794128"/>
              </a:xfrm>
              <a:prstGeom prst="rect">
                <a:avLst/>
              </a:prstGeom>
              <a:blipFill>
                <a:blip r:embed="rId9"/>
                <a:stretch>
                  <a:fillRect b="-937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F7094E3-BE58-E2A7-FCFD-D3CC1510F68F}"/>
              </a:ext>
            </a:extLst>
          </p:cNvPr>
          <p:cNvCxnSpPr>
            <a:cxnSpLocks/>
            <a:stCxn id="24" idx="3"/>
            <a:endCxn id="15" idx="1"/>
          </p:cNvCxnSpPr>
          <p:nvPr/>
        </p:nvCxnSpPr>
        <p:spPr>
          <a:xfrm flipV="1">
            <a:off x="9037410" y="5019413"/>
            <a:ext cx="638088" cy="37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B72406-3B04-E42C-0C9D-076D0C268E7A}"/>
                  </a:ext>
                </a:extLst>
              </p:cNvPr>
              <p:cNvSpPr txBox="1"/>
              <p:nvPr/>
            </p:nvSpPr>
            <p:spPr>
              <a:xfrm>
                <a:off x="496779" y="4105128"/>
                <a:ext cx="1001620"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=ℓ :</m:t>
                      </m:r>
                    </m:oMath>
                  </m:oMathPara>
                </a14:m>
                <a:endParaRPr lang="en-US" sz="2600" dirty="0"/>
              </a:p>
            </p:txBody>
          </p:sp>
        </mc:Choice>
        <mc:Fallback xmlns="">
          <p:sp>
            <p:nvSpPr>
              <p:cNvPr id="18" name="TextBox 17">
                <a:extLst>
                  <a:ext uri="{FF2B5EF4-FFF2-40B4-BE49-F238E27FC236}">
                    <a16:creationId xmlns:a16="http://schemas.microsoft.com/office/drawing/2014/main" id="{D3B72406-3B04-E42C-0C9D-076D0C268E7A}"/>
                  </a:ext>
                </a:extLst>
              </p:cNvPr>
              <p:cNvSpPr txBox="1">
                <a:spLocks noRot="1" noChangeAspect="1" noMove="1" noResize="1" noEditPoints="1" noAdjustHandles="1" noChangeArrowheads="1" noChangeShapeType="1" noTextEdit="1"/>
              </p:cNvSpPr>
              <p:nvPr/>
            </p:nvSpPr>
            <p:spPr>
              <a:xfrm>
                <a:off x="496779" y="4105128"/>
                <a:ext cx="1001620" cy="400110"/>
              </a:xfrm>
              <a:prstGeom prst="rect">
                <a:avLst/>
              </a:prstGeom>
              <a:blipFill>
                <a:blip r:embed="rId10"/>
                <a:stretch>
                  <a:fillRect l="-9877" r="-2469" b="-3125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43D8961-E3A0-2EF5-B66E-C5B7593EB1E8}"/>
              </a:ext>
            </a:extLst>
          </p:cNvPr>
          <p:cNvSpPr txBox="1"/>
          <p:nvPr/>
        </p:nvSpPr>
        <p:spPr>
          <a:xfrm>
            <a:off x="5607325" y="3224787"/>
            <a:ext cx="397565" cy="1384995"/>
          </a:xfrm>
          <a:prstGeom prst="rect">
            <a:avLst/>
          </a:prstGeom>
          <a:noFill/>
        </p:spPr>
        <p:txBody>
          <a:bodyPr wrap="square" rtlCol="0">
            <a:spAutoFit/>
          </a:bodyPr>
          <a:lstStyle/>
          <a:p>
            <a:r>
              <a:rPr lang="en-US" sz="2800" dirty="0"/>
              <a:t>.</a:t>
            </a:r>
          </a:p>
          <a:p>
            <a:r>
              <a:rPr lang="en-US" sz="2800" dirty="0"/>
              <a:t>.</a:t>
            </a:r>
          </a:p>
          <a:p>
            <a:r>
              <a:rPr lang="en-US" sz="2800" dirty="0"/>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D8BA553-5032-1649-6255-3A78FCD157D0}"/>
                  </a:ext>
                </a:extLst>
              </p:cNvPr>
              <p:cNvSpPr/>
              <p:nvPr/>
            </p:nvSpPr>
            <p:spPr>
              <a:xfrm>
                <a:off x="6468446" y="2507667"/>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23" name="Rectangle 22">
                <a:extLst>
                  <a:ext uri="{FF2B5EF4-FFF2-40B4-BE49-F238E27FC236}">
                    <a16:creationId xmlns:a16="http://schemas.microsoft.com/office/drawing/2014/main" id="{FD8BA553-5032-1649-6255-3A78FCD157D0}"/>
                  </a:ext>
                </a:extLst>
              </p:cNvPr>
              <p:cNvSpPr>
                <a:spLocks noRot="1" noChangeAspect="1" noMove="1" noResize="1" noEditPoints="1" noAdjustHandles="1" noChangeArrowheads="1" noChangeShapeType="1" noTextEdit="1"/>
              </p:cNvSpPr>
              <p:nvPr/>
            </p:nvSpPr>
            <p:spPr>
              <a:xfrm>
                <a:off x="6468446" y="2507667"/>
                <a:ext cx="2635946" cy="892547"/>
              </a:xfrm>
              <a:prstGeom prst="rect">
                <a:avLst/>
              </a:prstGeom>
              <a:blipFill>
                <a:blip r:embed="rId11"/>
                <a:stretch>
                  <a:fillRect r="-2857" b="-5479"/>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9C7A662-77B3-F00B-A3F4-63EBAB42CA2D}"/>
                  </a:ext>
                </a:extLst>
              </p:cNvPr>
              <p:cNvSpPr/>
              <p:nvPr/>
            </p:nvSpPr>
            <p:spPr>
              <a:xfrm>
                <a:off x="6401464" y="4576852"/>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i="1">
                        <a:solidFill>
                          <a:schemeClr val="accent1">
                            <a:lumMod val="50000"/>
                          </a:schemeClr>
                        </a:solidFill>
                        <a:latin typeface="Cambria Math" panose="02040503050406030204" pitchFamily="18" charset="0"/>
                      </a:rPr>
                      <m:t>𝑛</m:t>
                    </m:r>
                    <m:r>
                      <a:rPr lang="en-US" sz="2800" i="1">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24" name="Rectangle 23">
                <a:extLst>
                  <a:ext uri="{FF2B5EF4-FFF2-40B4-BE49-F238E27FC236}">
                    <a16:creationId xmlns:a16="http://schemas.microsoft.com/office/drawing/2014/main" id="{99C7A662-77B3-F00B-A3F4-63EBAB42CA2D}"/>
                  </a:ext>
                </a:extLst>
              </p:cNvPr>
              <p:cNvSpPr>
                <a:spLocks noRot="1" noChangeAspect="1" noMove="1" noResize="1" noEditPoints="1" noAdjustHandles="1" noChangeArrowheads="1" noChangeShapeType="1" noTextEdit="1"/>
              </p:cNvSpPr>
              <p:nvPr/>
            </p:nvSpPr>
            <p:spPr>
              <a:xfrm>
                <a:off x="6401464" y="4576852"/>
                <a:ext cx="2635946" cy="892547"/>
              </a:xfrm>
              <a:prstGeom prst="rect">
                <a:avLst/>
              </a:prstGeom>
              <a:blipFill>
                <a:blip r:embed="rId12"/>
                <a:stretch>
                  <a:fillRect r="-2857" b="-55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B8588A-278C-204A-FFE8-5746ACB13871}"/>
                  </a:ext>
                </a:extLst>
              </p:cNvPr>
              <p:cNvSpPr txBox="1"/>
              <p:nvPr/>
            </p:nvSpPr>
            <p:spPr>
              <a:xfrm>
                <a:off x="9675498" y="254942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1</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1</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30" name="TextBox 29">
                <a:extLst>
                  <a:ext uri="{FF2B5EF4-FFF2-40B4-BE49-F238E27FC236}">
                    <a16:creationId xmlns:a16="http://schemas.microsoft.com/office/drawing/2014/main" id="{1AB8588A-278C-204A-FFE8-5746ACB13871}"/>
                  </a:ext>
                </a:extLst>
              </p:cNvPr>
              <p:cNvSpPr txBox="1">
                <a:spLocks noRot="1" noChangeAspect="1" noMove="1" noResize="1" noEditPoints="1" noAdjustHandles="1" noChangeArrowheads="1" noChangeShapeType="1" noTextEdit="1"/>
              </p:cNvSpPr>
              <p:nvPr/>
            </p:nvSpPr>
            <p:spPr>
              <a:xfrm>
                <a:off x="9675498" y="2549429"/>
                <a:ext cx="2039887" cy="794128"/>
              </a:xfrm>
              <a:prstGeom prst="rect">
                <a:avLst/>
              </a:prstGeom>
              <a:blipFill>
                <a:blip r:embed="rId13"/>
                <a:stretch>
                  <a:fillRect b="-9375"/>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6CC94417-807E-5F38-C1ED-F34D12D9425D}"/>
              </a:ext>
            </a:extLst>
          </p:cNvPr>
          <p:cNvCxnSpPr>
            <a:cxnSpLocks/>
            <a:stCxn id="23" idx="3"/>
            <a:endCxn id="30" idx="1"/>
          </p:cNvCxnSpPr>
          <p:nvPr/>
        </p:nvCxnSpPr>
        <p:spPr>
          <a:xfrm flipV="1">
            <a:off x="9104392" y="2946493"/>
            <a:ext cx="571106" cy="74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05E47EF-92E7-B011-F7D0-66B4165353BE}"/>
                  </a:ext>
                </a:extLst>
              </p:cNvPr>
              <p:cNvSpPr txBox="1"/>
              <p:nvPr/>
            </p:nvSpPr>
            <p:spPr>
              <a:xfrm>
                <a:off x="3513482" y="5862863"/>
                <a:ext cx="5165035" cy="830997"/>
              </a:xfrm>
              <a:prstGeom prst="rect">
                <a:avLst/>
              </a:prstGeom>
              <a:noFill/>
              <a:ln>
                <a:solidFill>
                  <a:schemeClr val="accent6">
                    <a:lumMod val="50000"/>
                  </a:schemeClr>
                </a:solidFill>
              </a:ln>
            </p:spPr>
            <p:txBody>
              <a:bodyPr wrap="square" rtlCol="0">
                <a:spAutoFit/>
              </a:bodyPr>
              <a:lstStyle/>
              <a:p>
                <a:r>
                  <a:rPr lang="en-US" sz="2400" dirty="0">
                    <a:latin typeface="PT Serif" panose="020A0603040505020204" pitchFamily="18" charset="77"/>
                  </a:rPr>
                  <a:t>Each party has one key (either the left or the right key) for each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endParaRPr lang="en-US" sz="2400" dirty="0">
                  <a:latin typeface="PT Serif" panose="020A0603040505020204" pitchFamily="18" charset="77"/>
                </a:endParaRPr>
              </a:p>
            </p:txBody>
          </p:sp>
        </mc:Choice>
        <mc:Fallback xmlns="">
          <p:sp>
            <p:nvSpPr>
              <p:cNvPr id="34" name="TextBox 33">
                <a:extLst>
                  <a:ext uri="{FF2B5EF4-FFF2-40B4-BE49-F238E27FC236}">
                    <a16:creationId xmlns:a16="http://schemas.microsoft.com/office/drawing/2014/main" id="{405E47EF-92E7-B011-F7D0-66B4165353BE}"/>
                  </a:ext>
                </a:extLst>
              </p:cNvPr>
              <p:cNvSpPr txBox="1">
                <a:spLocks noRot="1" noChangeAspect="1" noMove="1" noResize="1" noEditPoints="1" noAdjustHandles="1" noChangeArrowheads="1" noChangeShapeType="1" noTextEdit="1"/>
              </p:cNvSpPr>
              <p:nvPr/>
            </p:nvSpPr>
            <p:spPr>
              <a:xfrm>
                <a:off x="3513482" y="5862863"/>
                <a:ext cx="5165035" cy="830997"/>
              </a:xfrm>
              <a:prstGeom prst="rect">
                <a:avLst/>
              </a:prstGeom>
              <a:blipFill>
                <a:blip r:embed="rId14"/>
                <a:stretch>
                  <a:fillRect l="-1716" t="-5970" b="-14925"/>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9901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p:bldP spid="12" grpId="0"/>
      <p:bldP spid="13" grpId="0" animBg="1"/>
      <p:bldP spid="15" grpId="0"/>
      <p:bldP spid="18" grpId="0"/>
      <p:bldP spid="19" grpId="0"/>
      <p:bldP spid="23" grpId="0" animBg="1"/>
      <p:bldP spid="24" grpId="0" animBg="1"/>
      <p:bldP spid="30" grpId="0"/>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9B203C-0A57-7D98-7AE2-B1DDDED62A34}"/>
                  </a:ext>
                </a:extLst>
              </p:cNvPr>
              <p:cNvSpPr>
                <a:spLocks noGrp="1"/>
              </p:cNvSpPr>
              <p:nvPr>
                <p:ph idx="1"/>
              </p:nvPr>
            </p:nvSpPr>
            <p:spPr>
              <a:xfrm>
                <a:off x="427382" y="1388306"/>
                <a:ext cx="10515600" cy="696329"/>
              </a:xfrm>
            </p:spPr>
            <p:txBody>
              <a:bodyPr/>
              <a:lstStyle/>
              <a:p>
                <a:pPr marL="0" indent="0">
                  <a:buNone/>
                </a:pPr>
                <a:r>
                  <a:rPr lang="en-US" dirty="0">
                    <a:latin typeface="PT Serif" panose="020A0603040505020204" pitchFamily="18" charset="77"/>
                  </a:rPr>
                  <a:t>Replace PKE </a:t>
                </a:r>
                <a14:m>
                  <m:oMath xmlns:m="http://schemas.openxmlformats.org/officeDocument/2006/math">
                    <m:r>
                      <a:rPr lang="en-US" i="1" smtClean="0">
                        <a:latin typeface="Cambria Math" panose="02040503050406030204" pitchFamily="18" charset="0"/>
                        <a:ea typeface="Cambria Math" panose="02040503050406030204" pitchFamily="18" charset="0"/>
                      </a:rPr>
                      <m:t>ℰ</m:t>
                    </m:r>
                  </m:oMath>
                </a14:m>
                <a:r>
                  <a:rPr lang="en-US" dirty="0">
                    <a:latin typeface="PT Serif" panose="020A0603040505020204" pitchFamily="18" charset="77"/>
                  </a:rPr>
                  <a:t> with threshold decryption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𝑡</m:t>
                        </m:r>
                      </m:sub>
                    </m:sSub>
                  </m:oMath>
                </a14:m>
                <a:r>
                  <a:rPr lang="en-US" dirty="0">
                    <a:latin typeface="PT Serif" panose="020A0603040505020204" pitchFamily="18" charset="77"/>
                  </a:rPr>
                  <a:t>:</a:t>
                </a:r>
              </a:p>
            </p:txBody>
          </p:sp>
        </mc:Choice>
        <mc:Fallback xmlns="">
          <p:sp>
            <p:nvSpPr>
              <p:cNvPr id="3" name="Content Placeholder 2">
                <a:extLst>
                  <a:ext uri="{FF2B5EF4-FFF2-40B4-BE49-F238E27FC236}">
                    <a16:creationId xmlns:a16="http://schemas.microsoft.com/office/drawing/2014/main" id="{F79B203C-0A57-7D98-7AE2-B1DDDED62A34}"/>
                  </a:ext>
                </a:extLst>
              </p:cNvPr>
              <p:cNvSpPr>
                <a:spLocks noGrp="1" noRot="1" noChangeAspect="1" noMove="1" noResize="1" noEditPoints="1" noAdjustHandles="1" noChangeArrowheads="1" noChangeShapeType="1" noTextEdit="1"/>
              </p:cNvSpPr>
              <p:nvPr>
                <p:ph idx="1"/>
              </p:nvPr>
            </p:nvSpPr>
            <p:spPr>
              <a:xfrm>
                <a:off x="427382" y="1388306"/>
                <a:ext cx="10515600" cy="696329"/>
              </a:xfrm>
              <a:blipFill>
                <a:blip r:embed="rId3"/>
                <a:stretch>
                  <a:fillRect l="-1206" t="-142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896E19F3-EDD7-1F2F-2178-A6E3F450CBA0}"/>
              </a:ext>
            </a:extLst>
          </p:cNvPr>
          <p:cNvSpPr>
            <a:spLocks noGrp="1"/>
          </p:cNvSpPr>
          <p:nvPr>
            <p:ph type="title"/>
          </p:nvPr>
        </p:nvSpPr>
        <p:spPr>
          <a:xfrm>
            <a:off x="427382" y="62743"/>
            <a:ext cx="10995991" cy="1325563"/>
          </a:xfrm>
        </p:spPr>
        <p:txBody>
          <a:bodyPr/>
          <a:lstStyle/>
          <a:p>
            <a:r>
              <a:rPr lang="en-US" dirty="0" err="1">
                <a:latin typeface="PT Serif" panose="020A0603040505020204" pitchFamily="18" charset="77"/>
              </a:rPr>
              <a:t>Thresholdizing</a:t>
            </a:r>
            <a:r>
              <a:rPr lang="en-US" dirty="0">
                <a:latin typeface="PT Serif" panose="020A0603040505020204" pitchFamily="18" charset="77"/>
              </a:rPr>
              <a:t> BN’08: Attempt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3A40AB-501B-164E-20AB-60EA69AEA7BF}"/>
                  </a:ext>
                </a:extLst>
              </p:cNvPr>
              <p:cNvSpPr txBox="1"/>
              <p:nvPr/>
            </p:nvSpPr>
            <p:spPr>
              <a:xfrm>
                <a:off x="3692387" y="254942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𝑠</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𝑘</m:t>
                                  </m:r>
                                </m:e>
                                <m:sub>
                                  <m:r>
                                    <a:rPr lang="en-US" sz="2600" b="0" i="1" smtClean="0">
                                      <a:latin typeface="Cambria Math" panose="02040503050406030204" pitchFamily="18" charset="0"/>
                                    </a:rPr>
                                    <m:t>𝑖</m:t>
                                  </m:r>
                                  <m:r>
                                    <a:rPr lang="en-US" sz="2600" b="0" i="1" smtClean="0">
                                      <a:latin typeface="Cambria Math" panose="02040503050406030204" pitchFamily="18" charset="0"/>
                                    </a:rPr>
                                    <m:t> ,   0</m:t>
                                  </m:r>
                                </m:sub>
                                <m:sup>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e>
                                  </m:d>
                                </m:sup>
                              </m:sSubSup>
                            </m:e>
                          </m:d>
                        </m:e>
                        <m:sub>
                          <m:r>
                            <a:rPr lang="en-US" sz="2600" b="0" i="1" smtClean="0">
                              <a:latin typeface="Cambria Math" panose="02040503050406030204" pitchFamily="18" charset="0"/>
                            </a:rPr>
                            <m:t>𝑖</m:t>
                          </m:r>
                          <m:r>
                            <a:rPr lang="en-US" sz="2600" b="0" i="1" smtClean="0">
                              <a:latin typeface="Cambria Math" panose="02040503050406030204" pitchFamily="18" charset="0"/>
                            </a:rPr>
                            <m:t> ∈ [</m:t>
                          </m:r>
                          <m:r>
                            <a:rPr lang="en-US" sz="2600" b="0" i="1" smtClean="0">
                              <a:latin typeface="Cambria Math" panose="02040503050406030204" pitchFamily="18" charset="0"/>
                            </a:rPr>
                            <m:t>𝑛</m:t>
                          </m:r>
                          <m:r>
                            <a:rPr lang="en-US" sz="2600" b="0" i="1" smtClean="0">
                              <a:latin typeface="Cambria Math" panose="02040503050406030204" pitchFamily="18" charset="0"/>
                            </a:rPr>
                            <m:t>]</m:t>
                          </m:r>
                        </m:sub>
                      </m:sSub>
                    </m:oMath>
                  </m:oMathPara>
                </a14:m>
                <a:endParaRPr lang="en-US" sz="2600" dirty="0"/>
              </a:p>
            </p:txBody>
          </p:sp>
        </mc:Choice>
        <mc:Fallback xmlns="">
          <p:sp>
            <p:nvSpPr>
              <p:cNvPr id="5" name="TextBox 4">
                <a:extLst>
                  <a:ext uri="{FF2B5EF4-FFF2-40B4-BE49-F238E27FC236}">
                    <a16:creationId xmlns:a16="http://schemas.microsoft.com/office/drawing/2014/main" id="{573A40AB-501B-164E-20AB-60EA69AEA7BF}"/>
                  </a:ext>
                </a:extLst>
              </p:cNvPr>
              <p:cNvSpPr txBox="1">
                <a:spLocks noRot="1" noChangeAspect="1" noMove="1" noResize="1" noEditPoints="1" noAdjustHandles="1" noChangeArrowheads="1" noChangeShapeType="1" noTextEdit="1"/>
              </p:cNvSpPr>
              <p:nvPr/>
            </p:nvSpPr>
            <p:spPr>
              <a:xfrm>
                <a:off x="3692387" y="2549429"/>
                <a:ext cx="2039887" cy="794128"/>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8BCD13B-CD6D-2B30-F197-7CB8A69C5ED1}"/>
                  </a:ext>
                </a:extLst>
              </p:cNvPr>
              <p:cNvSpPr/>
              <p:nvPr/>
            </p:nvSpPr>
            <p:spPr>
              <a:xfrm>
                <a:off x="436196" y="2500220"/>
                <a:ext cx="2635947"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6" name="Rectangle 5">
                <a:extLst>
                  <a:ext uri="{FF2B5EF4-FFF2-40B4-BE49-F238E27FC236}">
                    <a16:creationId xmlns:a16="http://schemas.microsoft.com/office/drawing/2014/main" id="{D8BCD13B-CD6D-2B30-F197-7CB8A69C5ED1}"/>
                  </a:ext>
                </a:extLst>
              </p:cNvPr>
              <p:cNvSpPr>
                <a:spLocks noRot="1" noChangeAspect="1" noMove="1" noResize="1" noEditPoints="1" noAdjustHandles="1" noChangeArrowheads="1" noChangeShapeType="1" noTextEdit="1"/>
              </p:cNvSpPr>
              <p:nvPr/>
            </p:nvSpPr>
            <p:spPr>
              <a:xfrm>
                <a:off x="436196" y="2500220"/>
                <a:ext cx="2635947" cy="892547"/>
              </a:xfrm>
              <a:prstGeom prst="rect">
                <a:avLst/>
              </a:prstGeom>
              <a:blipFill>
                <a:blip r:embed="rId5"/>
                <a:stretch>
                  <a:fillRect r="-3349" b="-5556"/>
                </a:stretch>
              </a:blipFill>
              <a:ln>
                <a:solidFill>
                  <a:schemeClr val="accent4">
                    <a:lumMod val="75000"/>
                  </a:schemeClr>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C7DDEA9-3F1D-06D4-30F5-90D7583B04A5}"/>
              </a:ext>
            </a:extLst>
          </p:cNvPr>
          <p:cNvCxnSpPr>
            <a:cxnSpLocks/>
            <a:stCxn id="6" idx="3"/>
            <a:endCxn id="5" idx="1"/>
          </p:cNvCxnSpPr>
          <p:nvPr/>
        </p:nvCxnSpPr>
        <p:spPr>
          <a:xfrm flipV="1">
            <a:off x="3072143" y="2946493"/>
            <a:ext cx="62024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F23E39-2D7A-8606-90F0-BA3A892E0B64}"/>
                  </a:ext>
                </a:extLst>
              </p:cNvPr>
              <p:cNvSpPr txBox="1"/>
              <p:nvPr/>
            </p:nvSpPr>
            <p:spPr>
              <a:xfrm>
                <a:off x="496779" y="2020970"/>
                <a:ext cx="1012841"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=1 :</m:t>
                      </m:r>
                    </m:oMath>
                  </m:oMathPara>
                </a14:m>
                <a:endParaRPr lang="en-US" sz="2600" dirty="0"/>
              </a:p>
            </p:txBody>
          </p:sp>
        </mc:Choice>
        <mc:Fallback xmlns="">
          <p:sp>
            <p:nvSpPr>
              <p:cNvPr id="11" name="TextBox 10">
                <a:extLst>
                  <a:ext uri="{FF2B5EF4-FFF2-40B4-BE49-F238E27FC236}">
                    <a16:creationId xmlns:a16="http://schemas.microsoft.com/office/drawing/2014/main" id="{32F23E39-2D7A-8606-90F0-BA3A892E0B64}"/>
                  </a:ext>
                </a:extLst>
              </p:cNvPr>
              <p:cNvSpPr txBox="1">
                <a:spLocks noRot="1" noChangeAspect="1" noMove="1" noResize="1" noEditPoints="1" noAdjustHandles="1" noChangeArrowheads="1" noChangeShapeType="1" noTextEdit="1"/>
              </p:cNvSpPr>
              <p:nvPr/>
            </p:nvSpPr>
            <p:spPr>
              <a:xfrm>
                <a:off x="496779" y="2020970"/>
                <a:ext cx="1012841" cy="400110"/>
              </a:xfrm>
              <a:prstGeom prst="rect">
                <a:avLst/>
              </a:prstGeom>
              <a:blipFill>
                <a:blip r:embed="rId6"/>
                <a:stretch>
                  <a:fillRect l="-9756" r="-2439"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8F1E54-491E-D8E5-F891-59CFADFBAFA7}"/>
                  </a:ext>
                </a:extLst>
              </p:cNvPr>
              <p:cNvSpPr txBox="1"/>
              <p:nvPr/>
            </p:nvSpPr>
            <p:spPr>
              <a:xfrm>
                <a:off x="3770813" y="4633508"/>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0</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ℓ</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12" name="TextBox 11">
                <a:extLst>
                  <a:ext uri="{FF2B5EF4-FFF2-40B4-BE49-F238E27FC236}">
                    <a16:creationId xmlns:a16="http://schemas.microsoft.com/office/drawing/2014/main" id="{368F1E54-491E-D8E5-F891-59CFADFBAFA7}"/>
                  </a:ext>
                </a:extLst>
              </p:cNvPr>
              <p:cNvSpPr txBox="1">
                <a:spLocks noRot="1" noChangeAspect="1" noMove="1" noResize="1" noEditPoints="1" noAdjustHandles="1" noChangeArrowheads="1" noChangeShapeType="1" noTextEdit="1"/>
              </p:cNvSpPr>
              <p:nvPr/>
            </p:nvSpPr>
            <p:spPr>
              <a:xfrm>
                <a:off x="3770813" y="4633508"/>
                <a:ext cx="2039887" cy="794128"/>
              </a:xfrm>
              <a:prstGeom prst="rect">
                <a:avLst/>
              </a:prstGeom>
              <a:blipFill>
                <a:blip r:embed="rId7"/>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752FB33-337C-98E0-EC9E-FE137F409494}"/>
                  </a:ext>
                </a:extLst>
              </p:cNvPr>
              <p:cNvSpPr/>
              <p:nvPr/>
            </p:nvSpPr>
            <p:spPr>
              <a:xfrm>
                <a:off x="496779" y="4584299"/>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i="1">
                        <a:solidFill>
                          <a:schemeClr val="accent1">
                            <a:lumMod val="50000"/>
                          </a:schemeClr>
                        </a:solidFill>
                        <a:latin typeface="Cambria Math" panose="02040503050406030204" pitchFamily="18" charset="0"/>
                      </a:rPr>
                      <m:t>𝑛</m:t>
                    </m:r>
                    <m:r>
                      <a:rPr lang="en-US" sz="2800" i="1">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13" name="Rectangle 12">
                <a:extLst>
                  <a:ext uri="{FF2B5EF4-FFF2-40B4-BE49-F238E27FC236}">
                    <a16:creationId xmlns:a16="http://schemas.microsoft.com/office/drawing/2014/main" id="{B752FB33-337C-98E0-EC9E-FE137F409494}"/>
                  </a:ext>
                </a:extLst>
              </p:cNvPr>
              <p:cNvSpPr>
                <a:spLocks noRot="1" noChangeAspect="1" noMove="1" noResize="1" noEditPoints="1" noAdjustHandles="1" noChangeArrowheads="1" noChangeShapeType="1" noTextEdit="1"/>
              </p:cNvSpPr>
              <p:nvPr/>
            </p:nvSpPr>
            <p:spPr>
              <a:xfrm>
                <a:off x="496779" y="4584299"/>
                <a:ext cx="2635946" cy="892547"/>
              </a:xfrm>
              <a:prstGeom prst="rect">
                <a:avLst/>
              </a:prstGeom>
              <a:blipFill>
                <a:blip r:embed="rId8"/>
                <a:stretch>
                  <a:fillRect r="-2857" b="-5556"/>
                </a:stretch>
              </a:blipFill>
              <a:ln>
                <a:solidFill>
                  <a:schemeClr val="accent4">
                    <a:lumMod val="75000"/>
                  </a:schemeClr>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A800A78-8327-F14C-DAE1-6909D8128A2D}"/>
              </a:ext>
            </a:extLst>
          </p:cNvPr>
          <p:cNvCxnSpPr>
            <a:cxnSpLocks/>
            <a:stCxn id="13" idx="3"/>
            <a:endCxn id="12" idx="1"/>
          </p:cNvCxnSpPr>
          <p:nvPr/>
        </p:nvCxnSpPr>
        <p:spPr>
          <a:xfrm flipV="1">
            <a:off x="3132725" y="5030572"/>
            <a:ext cx="638088"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C953AF4-E7F3-1B87-9BB1-31872170CE21}"/>
                  </a:ext>
                </a:extLst>
              </p:cNvPr>
              <p:cNvSpPr txBox="1"/>
              <p:nvPr/>
            </p:nvSpPr>
            <p:spPr>
              <a:xfrm>
                <a:off x="9675498" y="462234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1</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ℓ</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15" name="TextBox 14">
                <a:extLst>
                  <a:ext uri="{FF2B5EF4-FFF2-40B4-BE49-F238E27FC236}">
                    <a16:creationId xmlns:a16="http://schemas.microsoft.com/office/drawing/2014/main" id="{5C953AF4-E7F3-1B87-9BB1-31872170CE21}"/>
                  </a:ext>
                </a:extLst>
              </p:cNvPr>
              <p:cNvSpPr txBox="1">
                <a:spLocks noRot="1" noChangeAspect="1" noMove="1" noResize="1" noEditPoints="1" noAdjustHandles="1" noChangeArrowheads="1" noChangeShapeType="1" noTextEdit="1"/>
              </p:cNvSpPr>
              <p:nvPr/>
            </p:nvSpPr>
            <p:spPr>
              <a:xfrm>
                <a:off x="9675498" y="4622349"/>
                <a:ext cx="2039887" cy="794128"/>
              </a:xfrm>
              <a:prstGeom prst="rect">
                <a:avLst/>
              </a:prstGeom>
              <a:blipFill>
                <a:blip r:embed="rId9"/>
                <a:stretch>
                  <a:fillRect b="-937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F7094E3-BE58-E2A7-FCFD-D3CC1510F68F}"/>
              </a:ext>
            </a:extLst>
          </p:cNvPr>
          <p:cNvCxnSpPr>
            <a:cxnSpLocks/>
            <a:stCxn id="24" idx="3"/>
            <a:endCxn id="15" idx="1"/>
          </p:cNvCxnSpPr>
          <p:nvPr/>
        </p:nvCxnSpPr>
        <p:spPr>
          <a:xfrm flipV="1">
            <a:off x="9037410" y="5019413"/>
            <a:ext cx="638088" cy="37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B72406-3B04-E42C-0C9D-076D0C268E7A}"/>
                  </a:ext>
                </a:extLst>
              </p:cNvPr>
              <p:cNvSpPr txBox="1"/>
              <p:nvPr/>
            </p:nvSpPr>
            <p:spPr>
              <a:xfrm>
                <a:off x="496779" y="4105128"/>
                <a:ext cx="1001620"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=ℓ :</m:t>
                      </m:r>
                    </m:oMath>
                  </m:oMathPara>
                </a14:m>
                <a:endParaRPr lang="en-US" sz="2600" dirty="0"/>
              </a:p>
            </p:txBody>
          </p:sp>
        </mc:Choice>
        <mc:Fallback xmlns="">
          <p:sp>
            <p:nvSpPr>
              <p:cNvPr id="18" name="TextBox 17">
                <a:extLst>
                  <a:ext uri="{FF2B5EF4-FFF2-40B4-BE49-F238E27FC236}">
                    <a16:creationId xmlns:a16="http://schemas.microsoft.com/office/drawing/2014/main" id="{D3B72406-3B04-E42C-0C9D-076D0C268E7A}"/>
                  </a:ext>
                </a:extLst>
              </p:cNvPr>
              <p:cNvSpPr txBox="1">
                <a:spLocks noRot="1" noChangeAspect="1" noMove="1" noResize="1" noEditPoints="1" noAdjustHandles="1" noChangeArrowheads="1" noChangeShapeType="1" noTextEdit="1"/>
              </p:cNvSpPr>
              <p:nvPr/>
            </p:nvSpPr>
            <p:spPr>
              <a:xfrm>
                <a:off x="496779" y="4105128"/>
                <a:ext cx="1001620" cy="400110"/>
              </a:xfrm>
              <a:prstGeom prst="rect">
                <a:avLst/>
              </a:prstGeom>
              <a:blipFill>
                <a:blip r:embed="rId10"/>
                <a:stretch>
                  <a:fillRect l="-9877" r="-2469" b="-3125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43D8961-E3A0-2EF5-B66E-C5B7593EB1E8}"/>
              </a:ext>
            </a:extLst>
          </p:cNvPr>
          <p:cNvSpPr txBox="1"/>
          <p:nvPr/>
        </p:nvSpPr>
        <p:spPr>
          <a:xfrm>
            <a:off x="5607325" y="3224787"/>
            <a:ext cx="397565" cy="1384995"/>
          </a:xfrm>
          <a:prstGeom prst="rect">
            <a:avLst/>
          </a:prstGeom>
          <a:noFill/>
        </p:spPr>
        <p:txBody>
          <a:bodyPr wrap="square" rtlCol="0">
            <a:spAutoFit/>
          </a:bodyPr>
          <a:lstStyle/>
          <a:p>
            <a:r>
              <a:rPr lang="en-US" sz="2800" dirty="0"/>
              <a:t>.</a:t>
            </a:r>
          </a:p>
          <a:p>
            <a:r>
              <a:rPr lang="en-US" sz="2800" dirty="0"/>
              <a:t>.</a:t>
            </a:r>
          </a:p>
          <a:p>
            <a:r>
              <a:rPr lang="en-US" sz="2800" dirty="0"/>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D8BA553-5032-1649-6255-3A78FCD157D0}"/>
                  </a:ext>
                </a:extLst>
              </p:cNvPr>
              <p:cNvSpPr/>
              <p:nvPr/>
            </p:nvSpPr>
            <p:spPr>
              <a:xfrm>
                <a:off x="6468446" y="2507667"/>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23" name="Rectangle 22">
                <a:extLst>
                  <a:ext uri="{FF2B5EF4-FFF2-40B4-BE49-F238E27FC236}">
                    <a16:creationId xmlns:a16="http://schemas.microsoft.com/office/drawing/2014/main" id="{FD8BA553-5032-1649-6255-3A78FCD157D0}"/>
                  </a:ext>
                </a:extLst>
              </p:cNvPr>
              <p:cNvSpPr>
                <a:spLocks noRot="1" noChangeAspect="1" noMove="1" noResize="1" noEditPoints="1" noAdjustHandles="1" noChangeArrowheads="1" noChangeShapeType="1" noTextEdit="1"/>
              </p:cNvSpPr>
              <p:nvPr/>
            </p:nvSpPr>
            <p:spPr>
              <a:xfrm>
                <a:off x="6468446" y="2507667"/>
                <a:ext cx="2635946" cy="892547"/>
              </a:xfrm>
              <a:prstGeom prst="rect">
                <a:avLst/>
              </a:prstGeom>
              <a:blipFill>
                <a:blip r:embed="rId11"/>
                <a:stretch>
                  <a:fillRect r="-2857" b="-5479"/>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9C7A662-77B3-F00B-A3F4-63EBAB42CA2D}"/>
                  </a:ext>
                </a:extLst>
              </p:cNvPr>
              <p:cNvSpPr/>
              <p:nvPr/>
            </p:nvSpPr>
            <p:spPr>
              <a:xfrm>
                <a:off x="6401464" y="4576852"/>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i="1">
                        <a:solidFill>
                          <a:schemeClr val="accent1">
                            <a:lumMod val="50000"/>
                          </a:schemeClr>
                        </a:solidFill>
                        <a:latin typeface="Cambria Math" panose="02040503050406030204" pitchFamily="18" charset="0"/>
                      </a:rPr>
                      <m:t>𝑛</m:t>
                    </m:r>
                    <m:r>
                      <a:rPr lang="en-US" sz="2800" i="1">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24" name="Rectangle 23">
                <a:extLst>
                  <a:ext uri="{FF2B5EF4-FFF2-40B4-BE49-F238E27FC236}">
                    <a16:creationId xmlns:a16="http://schemas.microsoft.com/office/drawing/2014/main" id="{99C7A662-77B3-F00B-A3F4-63EBAB42CA2D}"/>
                  </a:ext>
                </a:extLst>
              </p:cNvPr>
              <p:cNvSpPr>
                <a:spLocks noRot="1" noChangeAspect="1" noMove="1" noResize="1" noEditPoints="1" noAdjustHandles="1" noChangeArrowheads="1" noChangeShapeType="1" noTextEdit="1"/>
              </p:cNvSpPr>
              <p:nvPr/>
            </p:nvSpPr>
            <p:spPr>
              <a:xfrm>
                <a:off x="6401464" y="4576852"/>
                <a:ext cx="2635946" cy="892547"/>
              </a:xfrm>
              <a:prstGeom prst="rect">
                <a:avLst/>
              </a:prstGeom>
              <a:blipFill>
                <a:blip r:embed="rId12"/>
                <a:stretch>
                  <a:fillRect r="-2857" b="-55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B8588A-278C-204A-FFE8-5746ACB13871}"/>
                  </a:ext>
                </a:extLst>
              </p:cNvPr>
              <p:cNvSpPr txBox="1"/>
              <p:nvPr/>
            </p:nvSpPr>
            <p:spPr>
              <a:xfrm>
                <a:off x="9675498" y="254942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1</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1</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30" name="TextBox 29">
                <a:extLst>
                  <a:ext uri="{FF2B5EF4-FFF2-40B4-BE49-F238E27FC236}">
                    <a16:creationId xmlns:a16="http://schemas.microsoft.com/office/drawing/2014/main" id="{1AB8588A-278C-204A-FFE8-5746ACB13871}"/>
                  </a:ext>
                </a:extLst>
              </p:cNvPr>
              <p:cNvSpPr txBox="1">
                <a:spLocks noRot="1" noChangeAspect="1" noMove="1" noResize="1" noEditPoints="1" noAdjustHandles="1" noChangeArrowheads="1" noChangeShapeType="1" noTextEdit="1"/>
              </p:cNvSpPr>
              <p:nvPr/>
            </p:nvSpPr>
            <p:spPr>
              <a:xfrm>
                <a:off x="9675498" y="2549429"/>
                <a:ext cx="2039887" cy="794128"/>
              </a:xfrm>
              <a:prstGeom prst="rect">
                <a:avLst/>
              </a:prstGeom>
              <a:blipFill>
                <a:blip r:embed="rId13"/>
                <a:stretch>
                  <a:fillRect b="-9375"/>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6CC94417-807E-5F38-C1ED-F34D12D9425D}"/>
              </a:ext>
            </a:extLst>
          </p:cNvPr>
          <p:cNvCxnSpPr>
            <a:cxnSpLocks/>
            <a:stCxn id="23" idx="3"/>
            <a:endCxn id="30" idx="1"/>
          </p:cNvCxnSpPr>
          <p:nvPr/>
        </p:nvCxnSpPr>
        <p:spPr>
          <a:xfrm flipV="1">
            <a:off x="9104392" y="2946493"/>
            <a:ext cx="571106" cy="74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EF0E5D9-AE4F-1446-E3E5-251EB8435463}"/>
                  </a:ext>
                </a:extLst>
              </p:cNvPr>
              <p:cNvSpPr txBox="1"/>
              <p:nvPr/>
            </p:nvSpPr>
            <p:spPr>
              <a:xfrm>
                <a:off x="427382" y="5678111"/>
                <a:ext cx="11025807" cy="1168077"/>
              </a:xfrm>
              <a:prstGeom prst="rect">
                <a:avLst/>
              </a:prstGeom>
              <a:noFill/>
            </p:spPr>
            <p:txBody>
              <a:bodyPr wrap="square" rtlCol="0">
                <a:spAutoFit/>
              </a:bodyPr>
              <a:lstStyle/>
              <a:p>
                <a:pPr algn="ctr"/>
                <a:r>
                  <a:rPr lang="en-US" sz="2800" b="0" i="1" dirty="0">
                    <a:latin typeface="Cambria Math" panose="02040503050406030204" pitchFamily="18" charset="0"/>
                  </a:rPr>
                  <a:t> </a:t>
                </a:r>
                <a:r>
                  <a:rPr lang="en-US" sz="2800" dirty="0">
                    <a:latin typeface="PT Serif" panose="020A0603040505020204" pitchFamily="18" charset="77"/>
                  </a:rPr>
                  <a:t>Sample </a:t>
                </a:r>
                <a14:m>
                  <m:oMath xmlns:m="http://schemas.openxmlformats.org/officeDocument/2006/math">
                    <m:r>
                      <a:rPr lang="en-US" sz="2800" i="1">
                        <a:latin typeface="Cambria Math" panose="02040503050406030204" pitchFamily="18" charset="0"/>
                      </a:rPr>
                      <m:t>𝑗</m:t>
                    </m:r>
                    <m:r>
                      <a:rPr lang="en-US" sz="2800" i="1">
                        <a:latin typeface="Cambria Math" panose="02040503050406030204" pitchFamily="18" charset="0"/>
                      </a:rPr>
                      <m:t>←</m:t>
                    </m:r>
                  </m:oMath>
                </a14:m>
                <a:r>
                  <a:rPr lang="en-US" sz="2000" dirty="0">
                    <a:latin typeface="PT Serif" panose="020A0603040505020204" pitchFamily="18" charset="77"/>
                  </a:rPr>
                  <a:t>$</a:t>
                </a:r>
                <a:r>
                  <a:rPr lang="en-US" sz="2800" dirty="0">
                    <a:latin typeface="PT Serif" panose="020A0603040505020204" pitchFamily="18" charset="77"/>
                  </a:rPr>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ℓ</m:t>
                        </m:r>
                      </m:e>
                    </m:d>
                  </m:oMath>
                </a14:m>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𝑐𝑡</m:t>
                      </m:r>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    </m:t>
                          </m:r>
                          <m:r>
                            <a:rPr lang="en-US" sz="2800" b="0" i="1" smtClean="0">
                              <a:latin typeface="Cambria Math" panose="02040503050406030204" pitchFamily="18" charset="0"/>
                            </a:rPr>
                            <m:t>𝑗</m:t>
                          </m:r>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ℰ</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𝐸𝑛𝑐</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𝑝</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0</m:t>
                                  </m:r>
                                </m:sub>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𝑗</m:t>
                                      </m:r>
                                    </m:e>
                                  </m:d>
                                </m:sup>
                              </m:sSubSup>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𝑚</m:t>
                              </m:r>
                            </m:e>
                          </m:d>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ℰ</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𝐸𝑛𝑐</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𝑝</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1</m:t>
                                  </m:r>
                                </m:sub>
                                <m:sup>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𝑗</m:t>
                                      </m:r>
                                    </m:e>
                                  </m:d>
                                </m:sup>
                              </m:sSubSup>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𝑚</m:t>
                              </m:r>
                            </m:e>
                          </m:d>
                          <m:r>
                            <a:rPr lang="en-US" sz="2800" b="0" i="1" smtClean="0">
                              <a:latin typeface="Cambria Math" panose="02040503050406030204" pitchFamily="18" charset="0"/>
                              <a:ea typeface="Cambria Math" panose="02040503050406030204" pitchFamily="18" charset="0"/>
                            </a:rPr>
                            <m:t> </m:t>
                          </m:r>
                        </m:e>
                      </m:d>
                    </m:oMath>
                  </m:oMathPara>
                </a14:m>
                <a:endParaRPr lang="en-US" sz="2800" dirty="0"/>
              </a:p>
            </p:txBody>
          </p:sp>
        </mc:Choice>
        <mc:Fallback>
          <p:sp>
            <p:nvSpPr>
              <p:cNvPr id="2" name="TextBox 1">
                <a:extLst>
                  <a:ext uri="{FF2B5EF4-FFF2-40B4-BE49-F238E27FC236}">
                    <a16:creationId xmlns:a16="http://schemas.microsoft.com/office/drawing/2014/main" id="{BEF0E5D9-AE4F-1446-E3E5-251EB8435463}"/>
                  </a:ext>
                </a:extLst>
              </p:cNvPr>
              <p:cNvSpPr txBox="1">
                <a:spLocks noRot="1" noChangeAspect="1" noMove="1" noResize="1" noEditPoints="1" noAdjustHandles="1" noChangeArrowheads="1" noChangeShapeType="1" noTextEdit="1"/>
              </p:cNvSpPr>
              <p:nvPr/>
            </p:nvSpPr>
            <p:spPr>
              <a:xfrm>
                <a:off x="427382" y="5678111"/>
                <a:ext cx="11025807" cy="1168077"/>
              </a:xfrm>
              <a:prstGeom prst="rect">
                <a:avLst/>
              </a:prstGeom>
              <a:blipFill>
                <a:blip r:embed="rId14"/>
                <a:stretch>
                  <a:fillRect t="-4255"/>
                </a:stretch>
              </a:blipFill>
            </p:spPr>
            <p:txBody>
              <a:bodyPr/>
              <a:lstStyle/>
              <a:p>
                <a:r>
                  <a:rPr lang="en-US">
                    <a:noFill/>
                  </a:rPr>
                  <a:t> </a:t>
                </a:r>
              </a:p>
            </p:txBody>
          </p:sp>
        </mc:Fallback>
      </mc:AlternateContent>
    </p:spTree>
    <p:extLst>
      <p:ext uri="{BB962C8B-B14F-4D97-AF65-F5344CB8AC3E}">
        <p14:creationId xmlns:p14="http://schemas.microsoft.com/office/powerpoint/2010/main" val="7802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947B-C3BF-A1AB-37FB-B456D75D0535}"/>
              </a:ext>
            </a:extLst>
          </p:cNvPr>
          <p:cNvSpPr>
            <a:spLocks noGrp="1"/>
          </p:cNvSpPr>
          <p:nvPr>
            <p:ph type="title"/>
          </p:nvPr>
        </p:nvSpPr>
        <p:spPr>
          <a:xfrm>
            <a:off x="320634" y="173169"/>
            <a:ext cx="11311461" cy="1325563"/>
          </a:xfrm>
        </p:spPr>
        <p:txBody>
          <a:bodyPr/>
          <a:lstStyle/>
          <a:p>
            <a:r>
              <a:rPr lang="en-US" dirty="0">
                <a:latin typeface="PT Serif" panose="020A0603040505020204" pitchFamily="18" charset="77"/>
              </a:rPr>
              <a:t>The Problem: t Honest parties can’t decrypt!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F39415-BAD2-A0E2-D81C-2EBD46269505}"/>
                  </a:ext>
                </a:extLst>
              </p:cNvPr>
              <p:cNvSpPr>
                <a:spLocks noGrp="1"/>
              </p:cNvSpPr>
              <p:nvPr>
                <p:ph idx="1"/>
              </p:nvPr>
            </p:nvSpPr>
            <p:spPr>
              <a:xfrm>
                <a:off x="559904" y="1616857"/>
                <a:ext cx="10937551" cy="2043109"/>
              </a:xfrm>
            </p:spPr>
            <p:txBody>
              <a:bodyPr>
                <a:normAutofit/>
              </a:bodyPr>
              <a:lstStyle/>
              <a:p>
                <a:pPr marL="0" indent="0">
                  <a:lnSpc>
                    <a:spcPct val="120000"/>
                  </a:lnSpc>
                  <a:buNone/>
                </a:pPr>
                <a:r>
                  <a:rPr lang="en-US" dirty="0">
                    <a:latin typeface="PT Serif" panose="020A0603040505020204" pitchFamily="18" charset="77"/>
                  </a:rPr>
                  <a:t>For any coalition </a:t>
                </a:r>
                <a14:m>
                  <m:oMath xmlns:m="http://schemas.openxmlformats.org/officeDocument/2006/math">
                    <m:r>
                      <a:rPr lang="en-US" i="1" smtClean="0">
                        <a:latin typeface="Cambria Math" panose="02040503050406030204" pitchFamily="18" charset="0"/>
                        <a:ea typeface="Cambria Math" panose="02040503050406030204" pitchFamily="18" charset="0"/>
                      </a:rPr>
                      <m:t>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r>
                  <a:rPr lang="en-US" dirty="0">
                    <a:latin typeface="PT Serif" panose="020A0603040505020204" pitchFamily="18" charset="77"/>
                  </a:rPr>
                  <a:t> of size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 for any position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∈[ℓ]</m:t>
                    </m:r>
                  </m:oMath>
                </a14:m>
                <a:r>
                  <a:rPr lang="en-US" dirty="0">
                    <a:latin typeface="PT Serif" panose="020A0603040505020204" pitchFamily="18" charset="77"/>
                  </a:rPr>
                  <a:t> :</a:t>
                </a:r>
              </a:p>
              <a:p>
                <a:pPr>
                  <a:lnSpc>
                    <a:spcPct val="120000"/>
                  </a:lnSpc>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ℐ</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ℐ</m:t>
                    </m:r>
                  </m:oMath>
                </a14:m>
                <a:r>
                  <a:rPr lang="en-US" dirty="0">
                    <a:latin typeface="PT Serif" panose="020A0603040505020204" pitchFamily="18" charset="77"/>
                  </a:rPr>
                  <a:t> 	: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ℐ</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rPr>
                      <m:t>|</m:t>
                    </m:r>
                  </m:oMath>
                </a14:m>
                <a:r>
                  <a:rPr lang="en-US" dirty="0">
                    <a:latin typeface="PT Serif" panose="020A0603040505020204" pitchFamily="18" charset="77"/>
                  </a:rPr>
                  <a:t> Parties with left key for position </a:t>
                </a:r>
                <a14:m>
                  <m:oMath xmlns:m="http://schemas.openxmlformats.org/officeDocument/2006/math">
                    <m:r>
                      <a:rPr lang="en-US" i="1">
                        <a:latin typeface="Cambria Math" panose="02040503050406030204" pitchFamily="18" charset="0"/>
                      </a:rPr>
                      <m:t>𝑗</m:t>
                    </m:r>
                  </m:oMath>
                </a14:m>
                <a:endParaRPr lang="en-US" dirty="0">
                  <a:latin typeface="PT Serif" panose="020A0603040505020204" pitchFamily="18" charset="77"/>
                </a:endParaRPr>
              </a:p>
              <a:p>
                <a:pPr>
                  <a:lnSpc>
                    <a:spcPct val="120000"/>
                  </a:lnSpc>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ℐ</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ℐ</m:t>
                    </m:r>
                  </m:oMath>
                </a14:m>
                <a:r>
                  <a:rPr lang="en-US" dirty="0">
                    <a:latin typeface="PT Serif" panose="020A0603040505020204" pitchFamily="18" charset="77"/>
                  </a:rPr>
                  <a:t> 	: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𝑘</m:t>
                    </m:r>
                  </m:oMath>
                </a14:m>
                <a:r>
                  <a:rPr lang="en-US" dirty="0">
                    <a:latin typeface="PT Serif" panose="020A0603040505020204" pitchFamily="18" charset="77"/>
                  </a:rPr>
                  <a:t> Parties with right key for position </a:t>
                </a:r>
                <a14:m>
                  <m:oMath xmlns:m="http://schemas.openxmlformats.org/officeDocument/2006/math">
                    <m:r>
                      <a:rPr lang="en-US" i="1">
                        <a:latin typeface="Cambria Math" panose="02040503050406030204" pitchFamily="18" charset="0"/>
                      </a:rPr>
                      <m:t>𝑗</m:t>
                    </m:r>
                  </m:oMath>
                </a14:m>
                <a:endParaRPr lang="en-US" dirty="0">
                  <a:latin typeface="PT Serif" panose="020A0603040505020204" pitchFamily="18" charset="77"/>
                </a:endParaRPr>
              </a:p>
            </p:txBody>
          </p:sp>
        </mc:Choice>
        <mc:Fallback>
          <p:sp>
            <p:nvSpPr>
              <p:cNvPr id="3" name="Content Placeholder 2">
                <a:extLst>
                  <a:ext uri="{FF2B5EF4-FFF2-40B4-BE49-F238E27FC236}">
                    <a16:creationId xmlns:a16="http://schemas.microsoft.com/office/drawing/2014/main" id="{F7F39415-BAD2-A0E2-D81C-2EBD46269505}"/>
                  </a:ext>
                </a:extLst>
              </p:cNvPr>
              <p:cNvSpPr>
                <a:spLocks noGrp="1" noRot="1" noChangeAspect="1" noMove="1" noResize="1" noEditPoints="1" noAdjustHandles="1" noChangeArrowheads="1" noChangeShapeType="1" noTextEdit="1"/>
              </p:cNvSpPr>
              <p:nvPr>
                <p:ph idx="1"/>
              </p:nvPr>
            </p:nvSpPr>
            <p:spPr>
              <a:xfrm>
                <a:off x="559904" y="1616857"/>
                <a:ext cx="10937551" cy="2043109"/>
              </a:xfrm>
              <a:blipFill>
                <a:blip r:embed="rId3"/>
                <a:stretch>
                  <a:fillRect l="-1160" t="-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94F1D-F2CC-44FD-096D-0B8861A9609B}"/>
                  </a:ext>
                </a:extLst>
              </p:cNvPr>
              <p:cNvSpPr txBox="1"/>
              <p:nvPr/>
            </p:nvSpPr>
            <p:spPr>
              <a:xfrm>
                <a:off x="3215309" y="3807010"/>
                <a:ext cx="5761382" cy="523220"/>
              </a:xfrm>
              <a:prstGeom prst="rect">
                <a:avLst/>
              </a:prstGeom>
              <a:noFill/>
              <a:ln w="12700">
                <a:solidFill>
                  <a:srgbClr val="C00000"/>
                </a:solidFill>
              </a:ln>
            </p:spPr>
            <p:txBody>
              <a:bodyPr wrap="square" rtlCol="0">
                <a:spAutoFit/>
              </a:bodyPr>
              <a:lstStyle/>
              <a:p>
                <a:r>
                  <a:rPr lang="en-US" sz="2800" dirty="0">
                    <a:latin typeface="PT Serif" panose="020A0603040505020204" pitchFamily="18" charset="77"/>
                  </a:rPr>
                  <a:t>Not enough keys to decrypt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oMath>
                </a14:m>
                <a:r>
                  <a:rPr lang="en-US" sz="2800" dirty="0">
                    <a:latin typeface="PT Serif" panose="020A0603040505020204" pitchFamily="18" charset="77"/>
                  </a:rPr>
                  <a:t> or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1</m:t>
                        </m:r>
                      </m:sub>
                    </m:sSub>
                  </m:oMath>
                </a14:m>
                <a:endParaRPr lang="en-US" sz="2800" dirty="0">
                  <a:latin typeface="PT Serif" panose="020A0603040505020204" pitchFamily="18" charset="77"/>
                </a:endParaRPr>
              </a:p>
            </p:txBody>
          </p:sp>
        </mc:Choice>
        <mc:Fallback xmlns="">
          <p:sp>
            <p:nvSpPr>
              <p:cNvPr id="4" name="TextBox 3">
                <a:extLst>
                  <a:ext uri="{FF2B5EF4-FFF2-40B4-BE49-F238E27FC236}">
                    <a16:creationId xmlns:a16="http://schemas.microsoft.com/office/drawing/2014/main" id="{44C94F1D-F2CC-44FD-096D-0B8861A9609B}"/>
                  </a:ext>
                </a:extLst>
              </p:cNvPr>
              <p:cNvSpPr txBox="1">
                <a:spLocks noRot="1" noChangeAspect="1" noMove="1" noResize="1" noEditPoints="1" noAdjustHandles="1" noChangeArrowheads="1" noChangeShapeType="1" noTextEdit="1"/>
              </p:cNvSpPr>
              <p:nvPr/>
            </p:nvSpPr>
            <p:spPr>
              <a:xfrm>
                <a:off x="3215309" y="3807010"/>
                <a:ext cx="5761382" cy="523220"/>
              </a:xfrm>
              <a:prstGeom prst="rect">
                <a:avLst/>
              </a:prstGeom>
              <a:blipFill>
                <a:blip r:embed="rId4"/>
                <a:stretch>
                  <a:fillRect l="-1974" t="-11628" b="-27907"/>
                </a:stretch>
              </a:blipFill>
              <a:ln w="127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33A9A1-CDAF-8558-209F-C1978A4530C9}"/>
                  </a:ext>
                </a:extLst>
              </p:cNvPr>
              <p:cNvSpPr txBox="1"/>
              <p:nvPr/>
            </p:nvSpPr>
            <p:spPr>
              <a:xfrm>
                <a:off x="1246549" y="4912155"/>
                <a:ext cx="10590957" cy="892552"/>
              </a:xfrm>
              <a:prstGeom prst="rect">
                <a:avLst/>
              </a:prstGeom>
              <a:noFill/>
              <a:ln w="25400">
                <a:solidFill>
                  <a:schemeClr val="accent1"/>
                </a:solidFill>
              </a:ln>
            </p:spPr>
            <p:txBody>
              <a:bodyPr wrap="square" rtlCol="0">
                <a:spAutoFit/>
              </a:bodyPr>
              <a:lstStyle/>
              <a:p>
                <a:pPr algn="ctr"/>
                <a:r>
                  <a:rPr lang="en-US" sz="2600" dirty="0">
                    <a:latin typeface="PT Serif" panose="020A0603040505020204" pitchFamily="18" charset="77"/>
                  </a:rPr>
                  <a:t>Need some correlation between</a:t>
                </a:r>
                <a14:m>
                  <m:oMath xmlns:m="http://schemas.openxmlformats.org/officeDocument/2006/math">
                    <m:r>
                      <a:rPr lang="en-US" sz="2600" b="0" i="0"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𝑐</m:t>
                        </m:r>
                      </m:e>
                      <m:sub>
                        <m:r>
                          <a:rPr lang="en-US" sz="2600" b="0" i="1" smtClean="0">
                            <a:latin typeface="Cambria Math" panose="02040503050406030204" pitchFamily="18" charset="0"/>
                          </a:rPr>
                          <m:t>0</m:t>
                        </m:r>
                      </m:sub>
                    </m:sSub>
                  </m:oMath>
                </a14:m>
                <a:r>
                  <a:rPr lang="en-US" sz="2600" dirty="0">
                    <a:latin typeface="PT Serif" panose="020A0603040505020204" pitchFamily="18" charset="77"/>
                  </a:rPr>
                  <a:t> and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𝑐</m:t>
                        </m:r>
                      </m:e>
                      <m:sub>
                        <m:r>
                          <a:rPr lang="en-US" sz="2600" b="0" i="1" smtClean="0">
                            <a:latin typeface="Cambria Math" panose="02040503050406030204" pitchFamily="18" charset="0"/>
                          </a:rPr>
                          <m:t>1</m:t>
                        </m:r>
                      </m:sub>
                    </m:sSub>
                  </m:oMath>
                </a14:m>
                <a:r>
                  <a:rPr lang="en-US" sz="2600" dirty="0">
                    <a:latin typeface="PT Serif" panose="020A0603040505020204" pitchFamily="18" charset="77"/>
                  </a:rPr>
                  <a:t> , so that</a:t>
                </a:r>
              </a:p>
              <a:p>
                <a:pPr algn="ctr"/>
                <a:r>
                  <a:rPr lang="en-US" sz="2600" dirty="0">
                    <a:latin typeface="PT Serif" panose="020A0603040505020204" pitchFamily="18" charset="77"/>
                  </a:rPr>
                  <a:t>decryption works for </a:t>
                </a:r>
                <a14:m>
                  <m:oMath xmlns:m="http://schemas.openxmlformats.org/officeDocument/2006/math">
                    <m:r>
                      <a:rPr lang="en-US" sz="2600" b="0" i="1" smtClean="0">
                        <a:latin typeface="Cambria Math" panose="02040503050406030204" pitchFamily="18" charset="0"/>
                      </a:rPr>
                      <m:t>𝑘</m:t>
                    </m:r>
                  </m:oMath>
                </a14:m>
                <a:r>
                  <a:rPr lang="en-US" sz="2600" dirty="0">
                    <a:latin typeface="PT Serif" panose="020A0603040505020204" pitchFamily="18" charset="77"/>
                  </a:rPr>
                  <a:t> left keys and </a:t>
                </a:r>
                <a14:m>
                  <m:oMath xmlns:m="http://schemas.openxmlformats.org/officeDocument/2006/math">
                    <m:r>
                      <a:rPr lang="en-US" sz="2600" b="0" i="1" smtClean="0">
                        <a:latin typeface="Cambria Math" panose="02040503050406030204" pitchFamily="18" charset="0"/>
                      </a:rPr>
                      <m:t>𝑡</m:t>
                    </m:r>
                    <m:r>
                      <a:rPr lang="en-US" sz="2600" b="0" i="1" smtClean="0">
                        <a:latin typeface="Cambria Math" panose="02040503050406030204" pitchFamily="18" charset="0"/>
                      </a:rPr>
                      <m:t>−</m:t>
                    </m:r>
                    <m:r>
                      <a:rPr lang="en-US" sz="2600" b="0" i="1" smtClean="0">
                        <a:latin typeface="Cambria Math" panose="02040503050406030204" pitchFamily="18" charset="0"/>
                      </a:rPr>
                      <m:t>𝑘</m:t>
                    </m:r>
                  </m:oMath>
                </a14:m>
                <a:r>
                  <a:rPr lang="en-US" sz="2600" dirty="0">
                    <a:latin typeface="PT Serif" panose="020A0603040505020204" pitchFamily="18" charset="77"/>
                  </a:rPr>
                  <a:t> right keys for any </a:t>
                </a:r>
                <a14:m>
                  <m:oMath xmlns:m="http://schemas.openxmlformats.org/officeDocument/2006/math">
                    <m:r>
                      <a:rPr lang="en-US" sz="2600" b="0" i="1" smtClean="0">
                        <a:latin typeface="Cambria Math" panose="02040503050406030204" pitchFamily="18" charset="0"/>
                      </a:rPr>
                      <m:t>𝑘</m:t>
                    </m:r>
                    <m:r>
                      <a:rPr lang="en-US" sz="2600" b="0" i="1" smtClean="0">
                        <a:latin typeface="Cambria Math" panose="02040503050406030204" pitchFamily="18" charset="0"/>
                      </a:rPr>
                      <m:t>∈{0,…</m:t>
                    </m:r>
                    <m:r>
                      <a:rPr lang="en-US" sz="2600" b="0" i="1" smtClean="0">
                        <a:latin typeface="Cambria Math" panose="02040503050406030204" pitchFamily="18" charset="0"/>
                      </a:rPr>
                      <m:t>𝑡</m:t>
                    </m:r>
                    <m:r>
                      <a:rPr lang="en-US" sz="2600" b="0" i="1" smtClean="0">
                        <a:latin typeface="Cambria Math" panose="02040503050406030204" pitchFamily="18" charset="0"/>
                      </a:rPr>
                      <m:t>}</m:t>
                    </m:r>
                  </m:oMath>
                </a14:m>
                <a:endParaRPr lang="en-US" sz="2600" dirty="0">
                  <a:latin typeface="PT Serif" panose="020A0603040505020204" pitchFamily="18" charset="77"/>
                </a:endParaRPr>
              </a:p>
            </p:txBody>
          </p:sp>
        </mc:Choice>
        <mc:Fallback xmlns="">
          <p:sp>
            <p:nvSpPr>
              <p:cNvPr id="5" name="TextBox 4">
                <a:extLst>
                  <a:ext uri="{FF2B5EF4-FFF2-40B4-BE49-F238E27FC236}">
                    <a16:creationId xmlns:a16="http://schemas.microsoft.com/office/drawing/2014/main" id="{4633A9A1-CDAF-8558-209F-C1978A4530C9}"/>
                  </a:ext>
                </a:extLst>
              </p:cNvPr>
              <p:cNvSpPr txBox="1">
                <a:spLocks noRot="1" noChangeAspect="1" noMove="1" noResize="1" noEditPoints="1" noAdjustHandles="1" noChangeArrowheads="1" noChangeShapeType="1" noTextEdit="1"/>
              </p:cNvSpPr>
              <p:nvPr/>
            </p:nvSpPr>
            <p:spPr>
              <a:xfrm>
                <a:off x="1246549" y="4912155"/>
                <a:ext cx="10590957" cy="892552"/>
              </a:xfrm>
              <a:prstGeom prst="rect">
                <a:avLst/>
              </a:prstGeom>
              <a:blipFill>
                <a:blip r:embed="rId5"/>
                <a:stretch>
                  <a:fillRect l="-597" t="-4110" r="-239" b="-15068"/>
                </a:stretch>
              </a:blipFill>
              <a:ln w="25400">
                <a:solidFill>
                  <a:schemeClr val="accent1"/>
                </a:solidFill>
              </a:ln>
            </p:spPr>
            <p:txBody>
              <a:bodyPr/>
              <a:lstStyle/>
              <a:p>
                <a:r>
                  <a:rPr lang="en-US">
                    <a:noFill/>
                  </a:rPr>
                  <a:t> </a:t>
                </a:r>
              </a:p>
            </p:txBody>
          </p:sp>
        </mc:Fallback>
      </mc:AlternateContent>
      <p:pic>
        <p:nvPicPr>
          <p:cNvPr id="6" name="Picture 5" descr="A light bulb with lines coming out of it&#10;&#10;Description automatically generated">
            <a:extLst>
              <a:ext uri="{FF2B5EF4-FFF2-40B4-BE49-F238E27FC236}">
                <a16:creationId xmlns:a16="http://schemas.microsoft.com/office/drawing/2014/main" id="{59E7D444-E3AA-AF21-925B-482EB7E399AB}"/>
              </a:ext>
            </a:extLst>
          </p:cNvPr>
          <p:cNvPicPr>
            <a:picLocks noChangeAspect="1"/>
          </p:cNvPicPr>
          <p:nvPr/>
        </p:nvPicPr>
        <p:blipFill>
          <a:blip r:embed="rId6"/>
          <a:stretch>
            <a:fillRect/>
          </a:stretch>
        </p:blipFill>
        <p:spPr>
          <a:xfrm>
            <a:off x="229798" y="4912155"/>
            <a:ext cx="1002896" cy="892553"/>
          </a:xfrm>
          <a:prstGeom prst="rect">
            <a:avLst/>
          </a:prstGeom>
        </p:spPr>
      </p:pic>
    </p:spTree>
    <p:extLst>
      <p:ext uri="{BB962C8B-B14F-4D97-AF65-F5344CB8AC3E}">
        <p14:creationId xmlns:p14="http://schemas.microsoft.com/office/powerpoint/2010/main" val="36152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16CA-E518-5D5B-E9C6-ED50D752D5EA}"/>
              </a:ext>
            </a:extLst>
          </p:cNvPr>
          <p:cNvSpPr>
            <a:spLocks noGrp="1"/>
          </p:cNvSpPr>
          <p:nvPr>
            <p:ph type="title"/>
          </p:nvPr>
        </p:nvSpPr>
        <p:spPr>
          <a:xfrm>
            <a:off x="185056" y="258247"/>
            <a:ext cx="12136859" cy="992448"/>
          </a:xfrm>
        </p:spPr>
        <p:txBody>
          <a:bodyPr>
            <a:noAutofit/>
          </a:bodyPr>
          <a:lstStyle/>
          <a:p>
            <a:r>
              <a:rPr lang="en-US" sz="3900" dirty="0">
                <a:latin typeface="PT Serif" panose="020A0603040505020204" pitchFamily="18" charset="77"/>
              </a:rPr>
              <a:t>Our Traitor Tracing for Threshold-KEM Constructions</a:t>
            </a:r>
          </a:p>
        </p:txBody>
      </p:sp>
      <p:sp>
        <p:nvSpPr>
          <p:cNvPr id="3" name="Content Placeholder 2">
            <a:extLst>
              <a:ext uri="{FF2B5EF4-FFF2-40B4-BE49-F238E27FC236}">
                <a16:creationId xmlns:a16="http://schemas.microsoft.com/office/drawing/2014/main" id="{68411F69-928F-F84B-ED67-86B550064060}"/>
              </a:ext>
            </a:extLst>
          </p:cNvPr>
          <p:cNvSpPr>
            <a:spLocks noGrp="1"/>
          </p:cNvSpPr>
          <p:nvPr>
            <p:ph idx="1"/>
          </p:nvPr>
        </p:nvSpPr>
        <p:spPr>
          <a:xfrm>
            <a:off x="185057" y="1372082"/>
            <a:ext cx="10515600" cy="4351338"/>
          </a:xfrm>
        </p:spPr>
        <p:txBody>
          <a:bodyPr/>
          <a:lstStyle/>
          <a:p>
            <a:pPr marL="0" indent="0">
              <a:buNone/>
            </a:pPr>
            <a:r>
              <a:rPr lang="en-US" dirty="0">
                <a:latin typeface="PT Serif" panose="020A0603040505020204" pitchFamily="18" charset="77"/>
              </a:rPr>
              <a:t>All three constructions use two building blocks:</a:t>
            </a:r>
          </a:p>
          <a:p>
            <a:pPr>
              <a:lnSpc>
                <a:spcPct val="150000"/>
              </a:lnSpc>
            </a:pPr>
            <a:r>
              <a:rPr lang="en-US" dirty="0">
                <a:latin typeface="PT Serif" panose="020A0603040505020204" pitchFamily="18" charset="77"/>
              </a:rPr>
              <a:t>  Collusion-resistant Fingerprinting Codes</a:t>
            </a:r>
          </a:p>
          <a:p>
            <a:pPr>
              <a:lnSpc>
                <a:spcPct val="150000"/>
              </a:lnSpc>
            </a:pPr>
            <a:r>
              <a:rPr lang="en-US" dirty="0">
                <a:latin typeface="PT Serif" panose="020A0603040505020204" pitchFamily="18" charset="77"/>
              </a:rPr>
              <a:t>  (New) Bipartite Threshold - KEM</a:t>
            </a:r>
          </a:p>
        </p:txBody>
      </p:sp>
      <p:sp>
        <p:nvSpPr>
          <p:cNvPr id="4" name="Rectangle 3">
            <a:extLst>
              <a:ext uri="{FF2B5EF4-FFF2-40B4-BE49-F238E27FC236}">
                <a16:creationId xmlns:a16="http://schemas.microsoft.com/office/drawing/2014/main" id="{59A4BBE5-8170-1B49-F591-5950E7AECF36}"/>
              </a:ext>
            </a:extLst>
          </p:cNvPr>
          <p:cNvSpPr/>
          <p:nvPr/>
        </p:nvSpPr>
        <p:spPr>
          <a:xfrm>
            <a:off x="477077" y="2676420"/>
            <a:ext cx="5565913" cy="795131"/>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2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25289E-7A10-66BD-2F67-A0058225D0C4}"/>
                  </a:ext>
                </a:extLst>
              </p:cNvPr>
              <p:cNvSpPr>
                <a:spLocks noGrp="1"/>
              </p:cNvSpPr>
              <p:nvPr>
                <p:ph idx="1"/>
              </p:nvPr>
            </p:nvSpPr>
            <p:spPr>
              <a:xfrm>
                <a:off x="400877" y="1441312"/>
                <a:ext cx="11433313" cy="5131766"/>
              </a:xfrm>
            </p:spPr>
            <p:txBody>
              <a:bodyPr/>
              <a:lstStyle/>
              <a:p>
                <a:pPr marL="0" indent="0">
                  <a:lnSpc>
                    <a:spcPct val="120000"/>
                  </a:lnSpc>
                  <a:buNone/>
                </a:pPr>
                <a:r>
                  <a:rPr lang="en-US" dirty="0">
                    <a:latin typeface="PT Serif" panose="020A0603040505020204" pitchFamily="18" charset="77"/>
                  </a:rPr>
                  <a:t>A special type of threshold KEM with:</a:t>
                </a:r>
              </a:p>
              <a:p>
                <a:pPr>
                  <a:lnSpc>
                    <a:spcPct val="120000"/>
                  </a:lnSpc>
                </a:pPr>
                <a:r>
                  <a:rPr lang="en-US" dirty="0">
                    <a:latin typeface="PT Serif" panose="020A0603040505020204" pitchFamily="18" charset="77"/>
                  </a:rPr>
                  <a:t>Semantic Security:</a:t>
                </a:r>
              </a:p>
              <a:p>
                <a:pPr lvl="1">
                  <a:lnSpc>
                    <a:spcPct val="120000"/>
                  </a:lnSpc>
                </a:pPr>
                <a:r>
                  <a:rPr lang="en-US" dirty="0">
                    <a:latin typeface="PT Serif" panose="020A0603040505020204" pitchFamily="18" charset="77"/>
                  </a:rPr>
                  <a:t>Similar to IND-CPA, can tolerate </a:t>
                </a:r>
                <a:r>
                  <a:rPr lang="en-US" dirty="0" err="1">
                    <a:latin typeface="PT Serif" panose="020A0603040505020204" pitchFamily="18" charset="77"/>
                  </a:rPr>
                  <a:t>upto</a:t>
                </a:r>
                <a:r>
                  <a:rPr lang="en-US" dirty="0">
                    <a:latin typeface="PT Serif" panose="020A0603040505020204" pitchFamily="18" charset="77"/>
                  </a:rPr>
                  <a: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dirty="0">
                    <a:latin typeface="PT Serif" panose="020A0603040505020204" pitchFamily="18" charset="77"/>
                  </a:rPr>
                  <a:t> corruptions, for any position</a:t>
                </a:r>
              </a:p>
              <a:p>
                <a:pPr>
                  <a:lnSpc>
                    <a:spcPct val="120000"/>
                  </a:lnSpc>
                </a:pPr>
                <a:r>
                  <a:rPr lang="en-US" dirty="0">
                    <a:latin typeface="PT Serif" panose="020A0603040505020204" pitchFamily="18" charset="77"/>
                  </a:rPr>
                  <a:t>Two-side Correctness:</a:t>
                </a:r>
              </a:p>
              <a:p>
                <a:pPr lvl="1">
                  <a:lnSpc>
                    <a:spcPct val="120000"/>
                  </a:lnSpc>
                </a:pPr>
                <a:r>
                  <a:rPr lang="en-US" dirty="0">
                    <a:latin typeface="PT Serif" panose="020A0603040505020204" pitchFamily="18" charset="77"/>
                  </a:rPr>
                  <a:t>For any position, D</a:t>
                </a:r>
                <a:r>
                  <a:rPr lang="en-US" sz="2400" dirty="0">
                    <a:latin typeface="PT Serif" panose="020A0603040505020204" pitchFamily="18" charset="77"/>
                  </a:rPr>
                  <a:t>ecryption works using </a:t>
                </a:r>
                <a14:m>
                  <m:oMath xmlns:m="http://schemas.openxmlformats.org/officeDocument/2006/math">
                    <m:r>
                      <a:rPr lang="en-US" sz="2400" b="0" i="1" smtClean="0">
                        <a:latin typeface="Cambria Math" panose="02040503050406030204" pitchFamily="18" charset="0"/>
                      </a:rPr>
                      <m:t>𝑘</m:t>
                    </m:r>
                  </m:oMath>
                </a14:m>
                <a:r>
                  <a:rPr lang="en-US" sz="2400" dirty="0">
                    <a:latin typeface="PT Serif" panose="020A0603040505020204" pitchFamily="18" charset="77"/>
                  </a:rPr>
                  <a:t> left keys and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oMath>
                </a14:m>
                <a:r>
                  <a:rPr lang="en-US" sz="2400" dirty="0">
                    <a:latin typeface="PT Serif" panose="020A0603040505020204" pitchFamily="18" charset="77"/>
                  </a:rPr>
                  <a:t> right keys for any </a:t>
                </a:r>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𝑡</m:t>
                    </m:r>
                    <m:r>
                      <a:rPr lang="en-US" i="1">
                        <a:latin typeface="Cambria Math" panose="02040503050406030204" pitchFamily="18" charset="0"/>
                      </a:rPr>
                      <m:t>}</m:t>
                    </m:r>
                  </m:oMath>
                </a14:m>
                <a:endParaRPr lang="en-US" dirty="0">
                  <a:latin typeface="PT Serif" panose="020A0603040505020204" pitchFamily="18" charset="77"/>
                </a:endParaRPr>
              </a:p>
              <a:p>
                <a:pPr>
                  <a:lnSpc>
                    <a:spcPct val="120000"/>
                  </a:lnSpc>
                </a:pPr>
                <a:r>
                  <a:rPr lang="en-US" dirty="0">
                    <a:latin typeface="PT Serif" panose="020A0603040505020204" pitchFamily="18" charset="77"/>
                  </a:rPr>
                  <a:t>One-side Security:</a:t>
                </a:r>
              </a:p>
              <a:p>
                <a:pPr lvl="1">
                  <a:lnSpc>
                    <a:spcPct val="120000"/>
                  </a:lnSpc>
                </a:pPr>
                <a:r>
                  <a:rPr lang="en-US" dirty="0">
                    <a:latin typeface="PT Serif" panose="020A0603040505020204" pitchFamily="18" charset="77"/>
                  </a:rPr>
                  <a:t>For any position, an adv with only left keys should not be able to distinguish an honestly generated right ciphertext from a random right ciphertext</a:t>
                </a:r>
              </a:p>
            </p:txBody>
          </p:sp>
        </mc:Choice>
        <mc:Fallback xmlns="">
          <p:sp>
            <p:nvSpPr>
              <p:cNvPr id="3" name="Content Placeholder 2">
                <a:extLst>
                  <a:ext uri="{FF2B5EF4-FFF2-40B4-BE49-F238E27FC236}">
                    <a16:creationId xmlns:a16="http://schemas.microsoft.com/office/drawing/2014/main" id="{9225289E-7A10-66BD-2F67-A0058225D0C4}"/>
                  </a:ext>
                </a:extLst>
              </p:cNvPr>
              <p:cNvSpPr>
                <a:spLocks noGrp="1" noRot="1" noChangeAspect="1" noMove="1" noResize="1" noEditPoints="1" noAdjustHandles="1" noChangeArrowheads="1" noChangeShapeType="1" noTextEdit="1"/>
              </p:cNvSpPr>
              <p:nvPr>
                <p:ph idx="1"/>
              </p:nvPr>
            </p:nvSpPr>
            <p:spPr>
              <a:xfrm>
                <a:off x="400877" y="1441312"/>
                <a:ext cx="11433313" cy="5131766"/>
              </a:xfrm>
              <a:blipFill>
                <a:blip r:embed="rId3"/>
                <a:stretch>
                  <a:fillRect l="-1110" t="-247"/>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6EDDA088-3AD0-472D-3945-91AE8230FEFE}"/>
              </a:ext>
            </a:extLst>
          </p:cNvPr>
          <p:cNvSpPr>
            <a:spLocks noGrp="1"/>
          </p:cNvSpPr>
          <p:nvPr>
            <p:ph type="title"/>
          </p:nvPr>
        </p:nvSpPr>
        <p:spPr>
          <a:xfrm>
            <a:off x="281609" y="137525"/>
            <a:ext cx="10515600" cy="1068423"/>
          </a:xfrm>
        </p:spPr>
        <p:txBody>
          <a:bodyPr/>
          <a:lstStyle/>
          <a:p>
            <a:pPr>
              <a:lnSpc>
                <a:spcPct val="150000"/>
              </a:lnSpc>
            </a:pPr>
            <a:r>
              <a:rPr lang="en-US" dirty="0">
                <a:latin typeface="PT Serif" panose="020A0603040505020204" pitchFamily="18" charset="77"/>
              </a:rPr>
              <a:t>Bipartite Threshold – KEM (BT-KEM)</a:t>
            </a:r>
          </a:p>
        </p:txBody>
      </p:sp>
    </p:spTree>
    <p:extLst>
      <p:ext uri="{BB962C8B-B14F-4D97-AF65-F5344CB8AC3E}">
        <p14:creationId xmlns:p14="http://schemas.microsoft.com/office/powerpoint/2010/main" val="27717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7396-CF5D-580C-7347-0E286627074A}"/>
              </a:ext>
            </a:extLst>
          </p:cNvPr>
          <p:cNvSpPr>
            <a:spLocks noGrp="1"/>
          </p:cNvSpPr>
          <p:nvPr>
            <p:ph type="title"/>
          </p:nvPr>
        </p:nvSpPr>
        <p:spPr>
          <a:xfrm>
            <a:off x="386937" y="116090"/>
            <a:ext cx="10515600" cy="1325563"/>
          </a:xfrm>
        </p:spPr>
        <p:txBody>
          <a:bodyPr/>
          <a:lstStyle/>
          <a:p>
            <a:r>
              <a:rPr lang="en-US" dirty="0">
                <a:latin typeface="PT Serif" panose="020A0603040505020204" pitchFamily="18" charset="77"/>
              </a:rPr>
              <a:t>The need for Accountability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E907B8-5ECD-640D-C322-1ED837F0B0CB}"/>
                  </a:ext>
                </a:extLst>
              </p:cNvPr>
              <p:cNvSpPr>
                <a:spLocks noGrp="1"/>
              </p:cNvSpPr>
              <p:nvPr>
                <p:ph idx="1"/>
              </p:nvPr>
            </p:nvSpPr>
            <p:spPr>
              <a:xfrm>
                <a:off x="386936" y="1255960"/>
                <a:ext cx="11013375" cy="4351338"/>
              </a:xfrm>
            </p:spPr>
            <p:txBody>
              <a:bodyPr/>
              <a:lstStyle/>
              <a:p>
                <a:pPr marL="0" indent="0">
                  <a:buNone/>
                </a:pPr>
                <a:r>
                  <a:rPr lang="en-US" dirty="0">
                    <a:latin typeface="PT Serif" panose="020A0603040505020204" pitchFamily="18" charset="77"/>
                  </a:rPr>
                  <a:t>What if an adversary </a:t>
                </a:r>
                <a14:m>
                  <m:oMath xmlns:m="http://schemas.openxmlformats.org/officeDocument/2006/math">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𝒜</m:t>
                    </m:r>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 </m:t>
                    </m:r>
                  </m:oMath>
                </a14:m>
                <a:r>
                  <a:rPr lang="en-US" dirty="0">
                    <a:latin typeface="PT Serif" panose="020A0603040505020204" pitchFamily="18" charset="77"/>
                  </a:rPr>
                  <a:t>offers to buy the secret keys of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decryptors?</a:t>
                </a:r>
              </a:p>
            </p:txBody>
          </p:sp>
        </mc:Choice>
        <mc:Fallback xmlns="">
          <p:sp>
            <p:nvSpPr>
              <p:cNvPr id="3" name="Content Placeholder 2">
                <a:extLst>
                  <a:ext uri="{FF2B5EF4-FFF2-40B4-BE49-F238E27FC236}">
                    <a16:creationId xmlns:a16="http://schemas.microsoft.com/office/drawing/2014/main" id="{BAE907B8-5ECD-640D-C322-1ED837F0B0CB}"/>
                  </a:ext>
                </a:extLst>
              </p:cNvPr>
              <p:cNvSpPr>
                <a:spLocks noGrp="1" noRot="1" noChangeAspect="1" noMove="1" noResize="1" noEditPoints="1" noAdjustHandles="1" noChangeArrowheads="1" noChangeShapeType="1" noTextEdit="1"/>
              </p:cNvSpPr>
              <p:nvPr>
                <p:ph idx="1"/>
              </p:nvPr>
            </p:nvSpPr>
            <p:spPr>
              <a:xfrm>
                <a:off x="386936" y="1255960"/>
                <a:ext cx="11013375" cy="4351338"/>
              </a:xfrm>
              <a:blipFill>
                <a:blip r:embed="rId3"/>
                <a:stretch>
                  <a:fillRect l="-1152" t="-2326" r="-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75;p15">
                <a:extLst>
                  <a:ext uri="{FF2B5EF4-FFF2-40B4-BE49-F238E27FC236}">
                    <a16:creationId xmlns:a16="http://schemas.microsoft.com/office/drawing/2014/main" id="{7441F610-D433-A604-97FD-144AAE2AEFBA}"/>
                  </a:ext>
                </a:extLst>
              </p:cNvPr>
              <p:cNvSpPr txBox="1"/>
              <p:nvPr/>
            </p:nvSpPr>
            <p:spPr>
              <a:xfrm>
                <a:off x="2930199"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4" name="Google Shape;75;p15">
                <a:extLst>
                  <a:ext uri="{FF2B5EF4-FFF2-40B4-BE49-F238E27FC236}">
                    <a16:creationId xmlns:a16="http://schemas.microsoft.com/office/drawing/2014/main" id="{7441F610-D433-A604-97FD-144AAE2AEFBA}"/>
                  </a:ext>
                </a:extLst>
              </p:cNvPr>
              <p:cNvSpPr txBox="1">
                <a:spLocks noRot="1" noChangeAspect="1" noMove="1" noResize="1" noEditPoints="1" noAdjustHandles="1" noChangeArrowheads="1" noChangeShapeType="1" noTextEdit="1"/>
              </p:cNvSpPr>
              <p:nvPr/>
            </p:nvSpPr>
            <p:spPr>
              <a:xfrm>
                <a:off x="2930199" y="3044101"/>
                <a:ext cx="656512" cy="545440"/>
              </a:xfrm>
              <a:prstGeom prst="rect">
                <a:avLst/>
              </a:prstGeom>
              <a:blipFill>
                <a:blip r:embed="rId4"/>
                <a:stretch>
                  <a:fillRect/>
                </a:stretch>
              </a:blipFill>
              <a:ln>
                <a:noFill/>
              </a:ln>
            </p:spPr>
            <p:txBody>
              <a:bodyPr/>
              <a:lstStyle/>
              <a:p>
                <a:r>
                  <a:rPr lang="en-US">
                    <a:noFill/>
                  </a:rPr>
                  <a:t> </a:t>
                </a:r>
              </a:p>
            </p:txBody>
          </p:sp>
        </mc:Fallback>
      </mc:AlternateContent>
      <p:pic>
        <p:nvPicPr>
          <p:cNvPr id="5" name="Google Shape;74;p15">
            <a:extLst>
              <a:ext uri="{FF2B5EF4-FFF2-40B4-BE49-F238E27FC236}">
                <a16:creationId xmlns:a16="http://schemas.microsoft.com/office/drawing/2014/main" id="{E1164C19-4EB0-6022-E1CB-EA880B94D2D0}"/>
              </a:ext>
            </a:extLst>
          </p:cNvPr>
          <p:cNvPicPr preferRelativeResize="0"/>
          <p:nvPr/>
        </p:nvPicPr>
        <p:blipFill>
          <a:blip r:embed="rId5">
            <a:alphaModFix/>
          </a:blip>
          <a:stretch>
            <a:fillRect/>
          </a:stretch>
        </p:blipFill>
        <p:spPr>
          <a:xfrm>
            <a:off x="2774865" y="1891203"/>
            <a:ext cx="834050" cy="1152898"/>
          </a:xfrm>
          <a:prstGeom prst="rect">
            <a:avLst/>
          </a:prstGeom>
          <a:noFill/>
          <a:ln>
            <a:noFill/>
          </a:ln>
        </p:spPr>
      </p:pic>
      <p:pic>
        <p:nvPicPr>
          <p:cNvPr id="6" name="Google Shape;77;p15">
            <a:extLst>
              <a:ext uri="{FF2B5EF4-FFF2-40B4-BE49-F238E27FC236}">
                <a16:creationId xmlns:a16="http://schemas.microsoft.com/office/drawing/2014/main" id="{8653EDA9-CA52-873D-C301-05A3575CF4B4}"/>
              </a:ext>
            </a:extLst>
          </p:cNvPr>
          <p:cNvPicPr preferRelativeResize="0"/>
          <p:nvPr/>
        </p:nvPicPr>
        <p:blipFill>
          <a:blip r:embed="rId6">
            <a:alphaModFix/>
          </a:blip>
          <a:stretch>
            <a:fillRect/>
          </a:stretch>
        </p:blipFill>
        <p:spPr>
          <a:xfrm>
            <a:off x="4732877" y="1948384"/>
            <a:ext cx="834050" cy="1095717"/>
          </a:xfrm>
          <a:prstGeom prst="rect">
            <a:avLst/>
          </a:prstGeom>
          <a:noFill/>
          <a:ln>
            <a:noFill/>
          </a:ln>
        </p:spPr>
      </p:pic>
      <mc:AlternateContent xmlns:mc="http://schemas.openxmlformats.org/markup-compatibility/2006" xmlns:a14="http://schemas.microsoft.com/office/drawing/2010/main">
        <mc:Choice Requires="a14">
          <p:sp>
            <p:nvSpPr>
              <p:cNvPr id="7" name="Google Shape;75;p15">
                <a:extLst>
                  <a:ext uri="{FF2B5EF4-FFF2-40B4-BE49-F238E27FC236}">
                    <a16:creationId xmlns:a16="http://schemas.microsoft.com/office/drawing/2014/main" id="{008A5502-5F50-CE0D-626A-5215C897155D}"/>
                  </a:ext>
                </a:extLst>
              </p:cNvPr>
              <p:cNvSpPr txBox="1"/>
              <p:nvPr/>
            </p:nvSpPr>
            <p:spPr>
              <a:xfrm>
                <a:off x="4821646"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7" name="Google Shape;75;p15">
                <a:extLst>
                  <a:ext uri="{FF2B5EF4-FFF2-40B4-BE49-F238E27FC236}">
                    <a16:creationId xmlns:a16="http://schemas.microsoft.com/office/drawing/2014/main" id="{008A5502-5F50-CE0D-626A-5215C897155D}"/>
                  </a:ext>
                </a:extLst>
              </p:cNvPr>
              <p:cNvSpPr txBox="1">
                <a:spLocks noRot="1" noChangeAspect="1" noMove="1" noResize="1" noEditPoints="1" noAdjustHandles="1" noChangeArrowheads="1" noChangeShapeType="1" noTextEdit="1"/>
              </p:cNvSpPr>
              <p:nvPr/>
            </p:nvSpPr>
            <p:spPr>
              <a:xfrm>
                <a:off x="4821646" y="3044101"/>
                <a:ext cx="656512" cy="545440"/>
              </a:xfrm>
              <a:prstGeom prst="rect">
                <a:avLst/>
              </a:prstGeom>
              <a:blipFill>
                <a:blip r:embed="rId7"/>
                <a:stretch>
                  <a:fillRect/>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D151E293-FB7D-E2DE-514F-6D9F4616C3C9}"/>
              </a:ext>
            </a:extLst>
          </p:cNvPr>
          <p:cNvCxnSpPr>
            <a:cxnSpLocks/>
            <a:stCxn id="4" idx="2"/>
          </p:cNvCxnSpPr>
          <p:nvPr/>
        </p:nvCxnSpPr>
        <p:spPr>
          <a:xfrm>
            <a:off x="3258455" y="3589541"/>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4D2AFCA-EC74-2DBB-B6C0-EBD047DDCD36}"/>
              </a:ext>
            </a:extLst>
          </p:cNvPr>
          <p:cNvCxnSpPr>
            <a:cxnSpLocks/>
            <a:stCxn id="7" idx="2"/>
          </p:cNvCxnSpPr>
          <p:nvPr/>
        </p:nvCxnSpPr>
        <p:spPr>
          <a:xfrm>
            <a:off x="5149902" y="3589541"/>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3437EA-F7FC-FF10-B30D-C2A1648FA831}"/>
                  </a:ext>
                </a:extLst>
              </p:cNvPr>
              <p:cNvSpPr txBox="1"/>
              <p:nvPr/>
            </p:nvSpPr>
            <p:spPr>
              <a:xfrm>
                <a:off x="5336647" y="3862826"/>
                <a:ext cx="2467931"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𝑡</m:t>
                    </m:r>
                  </m:oMath>
                </a14:m>
                <a:r>
                  <a:rPr lang="en-US" sz="2800" dirty="0">
                    <a:latin typeface="PT Serif" panose="020A0603040505020204" pitchFamily="18" charset="77"/>
                  </a:rPr>
                  <a:t> Traitors</a:t>
                </a:r>
              </a:p>
            </p:txBody>
          </p:sp>
        </mc:Choice>
        <mc:Fallback xmlns="">
          <p:sp>
            <p:nvSpPr>
              <p:cNvPr id="11" name="TextBox 10">
                <a:extLst>
                  <a:ext uri="{FF2B5EF4-FFF2-40B4-BE49-F238E27FC236}">
                    <a16:creationId xmlns:a16="http://schemas.microsoft.com/office/drawing/2014/main" id="{FC3437EA-F7FC-FF10-B30D-C2A1648FA831}"/>
                  </a:ext>
                </a:extLst>
              </p:cNvPr>
              <p:cNvSpPr txBox="1">
                <a:spLocks noRot="1" noChangeAspect="1" noMove="1" noResize="1" noEditPoints="1" noAdjustHandles="1" noChangeArrowheads="1" noChangeShapeType="1" noTextEdit="1"/>
              </p:cNvSpPr>
              <p:nvPr/>
            </p:nvSpPr>
            <p:spPr>
              <a:xfrm>
                <a:off x="5336647" y="3862826"/>
                <a:ext cx="2467931" cy="523220"/>
              </a:xfrm>
              <a:prstGeom prst="rect">
                <a:avLst/>
              </a:prstGeom>
              <a:blipFill>
                <a:blip r:embed="rId8"/>
                <a:stretch>
                  <a:fillRect l="-3077" t="-11905" b="-30952"/>
                </a:stretch>
              </a:blipFill>
            </p:spPr>
            <p:txBody>
              <a:bodyPr/>
              <a:lstStyle/>
              <a:p>
                <a:r>
                  <a:rPr lang="en-US">
                    <a:noFill/>
                  </a:rPr>
                  <a:t> </a:t>
                </a:r>
              </a:p>
            </p:txBody>
          </p:sp>
        </mc:Fallback>
      </mc:AlternateContent>
      <p:pic>
        <p:nvPicPr>
          <p:cNvPr id="12" name="Picture 11" descr="A picture containing text, vector graphics&#10;&#10;Description automatically generated">
            <a:extLst>
              <a:ext uri="{FF2B5EF4-FFF2-40B4-BE49-F238E27FC236}">
                <a16:creationId xmlns:a16="http://schemas.microsoft.com/office/drawing/2014/main" id="{BB185053-94D4-73B5-4B33-19B628985B00}"/>
              </a:ext>
            </a:extLst>
          </p:cNvPr>
          <p:cNvPicPr>
            <a:picLocks noChangeAspect="1"/>
          </p:cNvPicPr>
          <p:nvPr/>
        </p:nvPicPr>
        <p:blipFill>
          <a:blip r:embed="rId9"/>
          <a:stretch>
            <a:fillRect/>
          </a:stretch>
        </p:blipFill>
        <p:spPr>
          <a:xfrm>
            <a:off x="6362633" y="1867164"/>
            <a:ext cx="834050" cy="1176937"/>
          </a:xfrm>
          <a:prstGeom prst="rect">
            <a:avLst/>
          </a:prstGeom>
        </p:spPr>
      </p:pic>
      <mc:AlternateContent xmlns:mc="http://schemas.openxmlformats.org/markup-compatibility/2006" xmlns:a14="http://schemas.microsoft.com/office/drawing/2010/main">
        <mc:Choice Requires="a14">
          <p:sp>
            <p:nvSpPr>
              <p:cNvPr id="13" name="Google Shape;75;p15">
                <a:extLst>
                  <a:ext uri="{FF2B5EF4-FFF2-40B4-BE49-F238E27FC236}">
                    <a16:creationId xmlns:a16="http://schemas.microsoft.com/office/drawing/2014/main" id="{67FA8280-E489-66D9-FD28-7E8F4050C3FE}"/>
                  </a:ext>
                </a:extLst>
              </p:cNvPr>
              <p:cNvSpPr txBox="1"/>
              <p:nvPr/>
            </p:nvSpPr>
            <p:spPr>
              <a:xfrm>
                <a:off x="6451402"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13" name="Google Shape;75;p15">
                <a:extLst>
                  <a:ext uri="{FF2B5EF4-FFF2-40B4-BE49-F238E27FC236}">
                    <a16:creationId xmlns:a16="http://schemas.microsoft.com/office/drawing/2014/main" id="{67FA8280-E489-66D9-FD28-7E8F4050C3FE}"/>
                  </a:ext>
                </a:extLst>
              </p:cNvPr>
              <p:cNvSpPr txBox="1">
                <a:spLocks noRot="1" noChangeAspect="1" noMove="1" noResize="1" noEditPoints="1" noAdjustHandles="1" noChangeArrowheads="1" noChangeShapeType="1" noTextEdit="1"/>
              </p:cNvSpPr>
              <p:nvPr/>
            </p:nvSpPr>
            <p:spPr>
              <a:xfrm>
                <a:off x="6451402" y="3044101"/>
                <a:ext cx="656512" cy="545440"/>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72DBF4-49A1-23E7-0005-DA709CF31A48}"/>
                  </a:ext>
                </a:extLst>
              </p:cNvPr>
              <p:cNvSpPr txBox="1"/>
              <p:nvPr/>
            </p:nvSpPr>
            <p:spPr>
              <a:xfrm>
                <a:off x="399330" y="1823099"/>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29" name="TextBox 28">
                <a:extLst>
                  <a:ext uri="{FF2B5EF4-FFF2-40B4-BE49-F238E27FC236}">
                    <a16:creationId xmlns:a16="http://schemas.microsoft.com/office/drawing/2014/main" id="{E072DBF4-49A1-23E7-0005-DA709CF31A48}"/>
                  </a:ext>
                </a:extLst>
              </p:cNvPr>
              <p:cNvSpPr txBox="1">
                <a:spLocks noRot="1" noChangeAspect="1" noMove="1" noResize="1" noEditPoints="1" noAdjustHandles="1" noChangeArrowheads="1" noChangeShapeType="1" noTextEdit="1"/>
              </p:cNvSpPr>
              <p:nvPr/>
            </p:nvSpPr>
            <p:spPr>
              <a:xfrm>
                <a:off x="399330" y="1823099"/>
                <a:ext cx="1977682" cy="461665"/>
              </a:xfrm>
              <a:prstGeom prst="rect">
                <a:avLst/>
              </a:prstGeom>
              <a:blipFill>
                <a:blip r:embed="rId11"/>
                <a:stretch>
                  <a:fillRect b="-21622"/>
                </a:stretch>
              </a:blipFill>
            </p:spPr>
            <p:txBody>
              <a:bodyPr/>
              <a:lstStyle/>
              <a:p>
                <a:r>
                  <a:rPr lang="en-US">
                    <a:noFill/>
                  </a:rPr>
                  <a:t> </a:t>
                </a:r>
              </a:p>
            </p:txBody>
          </p:sp>
        </mc:Fallback>
      </mc:AlternateContent>
      <p:pic>
        <p:nvPicPr>
          <p:cNvPr id="33" name="Picture 32" descr="A stack of money on a white background&#10;&#10;Description automatically generated">
            <a:extLst>
              <a:ext uri="{FF2B5EF4-FFF2-40B4-BE49-F238E27FC236}">
                <a16:creationId xmlns:a16="http://schemas.microsoft.com/office/drawing/2014/main" id="{3A1DBA02-CB18-B4D5-1D3E-05FCAFD8ECE6}"/>
              </a:ext>
            </a:extLst>
          </p:cNvPr>
          <p:cNvPicPr>
            <a:picLocks noChangeAspect="1"/>
          </p:cNvPicPr>
          <p:nvPr/>
        </p:nvPicPr>
        <p:blipFill>
          <a:blip r:embed="rId12"/>
          <a:stretch>
            <a:fillRect/>
          </a:stretch>
        </p:blipFill>
        <p:spPr>
          <a:xfrm>
            <a:off x="2680789" y="4780458"/>
            <a:ext cx="841023" cy="675962"/>
          </a:xfrm>
          <a:prstGeom prst="rect">
            <a:avLst/>
          </a:prstGeom>
        </p:spPr>
      </p:pic>
      <mc:AlternateContent xmlns:mc="http://schemas.openxmlformats.org/markup-compatibility/2006" xmlns:a14="http://schemas.microsoft.com/office/drawing/2010/main">
        <mc:Choice Requires="a14">
          <p:sp>
            <p:nvSpPr>
              <p:cNvPr id="35" name="Google Shape;75;p15">
                <a:extLst>
                  <a:ext uri="{FF2B5EF4-FFF2-40B4-BE49-F238E27FC236}">
                    <a16:creationId xmlns:a16="http://schemas.microsoft.com/office/drawing/2014/main" id="{FCA051E0-B08A-C0F0-CC6B-D2007C6DD2A9}"/>
                  </a:ext>
                </a:extLst>
              </p:cNvPr>
              <p:cNvSpPr txBox="1"/>
              <p:nvPr/>
            </p:nvSpPr>
            <p:spPr>
              <a:xfrm>
                <a:off x="2930199" y="305059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35" name="Google Shape;75;p15">
                <a:extLst>
                  <a:ext uri="{FF2B5EF4-FFF2-40B4-BE49-F238E27FC236}">
                    <a16:creationId xmlns:a16="http://schemas.microsoft.com/office/drawing/2014/main" id="{FCA051E0-B08A-C0F0-CC6B-D2007C6DD2A9}"/>
                  </a:ext>
                </a:extLst>
              </p:cNvPr>
              <p:cNvSpPr txBox="1">
                <a:spLocks noRot="1" noChangeAspect="1" noMove="1" noResize="1" noEditPoints="1" noAdjustHandles="1" noChangeArrowheads="1" noChangeShapeType="1" noTextEdit="1"/>
              </p:cNvSpPr>
              <p:nvPr/>
            </p:nvSpPr>
            <p:spPr>
              <a:xfrm>
                <a:off x="2930199" y="3050592"/>
                <a:ext cx="656512" cy="545440"/>
              </a:xfrm>
              <a:prstGeom prst="rect">
                <a:avLst/>
              </a:prstGeom>
              <a:blipFill>
                <a:blip r:embed="rId13"/>
                <a:stretch>
                  <a:fillRect/>
                </a:stretch>
              </a:blipFill>
              <a:ln>
                <a:noFill/>
              </a:ln>
            </p:spPr>
            <p:txBody>
              <a:bodyPr/>
              <a:lstStyle/>
              <a:p>
                <a:r>
                  <a:rPr lang="en-US">
                    <a:noFill/>
                  </a:rPr>
                  <a:t> </a:t>
                </a:r>
              </a:p>
            </p:txBody>
          </p:sp>
        </mc:Fallback>
      </mc:AlternateContent>
      <p:pic>
        <p:nvPicPr>
          <p:cNvPr id="38" name="Picture 37" descr="A stack of money on a white background&#10;&#10;Description automatically generated">
            <a:extLst>
              <a:ext uri="{FF2B5EF4-FFF2-40B4-BE49-F238E27FC236}">
                <a16:creationId xmlns:a16="http://schemas.microsoft.com/office/drawing/2014/main" id="{08961FD5-0E1E-BE9C-20FC-EDADD6E538C8}"/>
              </a:ext>
            </a:extLst>
          </p:cNvPr>
          <p:cNvPicPr>
            <a:picLocks noChangeAspect="1"/>
          </p:cNvPicPr>
          <p:nvPr/>
        </p:nvPicPr>
        <p:blipFill>
          <a:blip r:embed="rId12"/>
          <a:stretch>
            <a:fillRect/>
          </a:stretch>
        </p:blipFill>
        <p:spPr>
          <a:xfrm>
            <a:off x="4587466" y="4780458"/>
            <a:ext cx="841024" cy="675963"/>
          </a:xfrm>
          <a:prstGeom prst="rect">
            <a:avLst/>
          </a:prstGeom>
        </p:spPr>
      </p:pic>
      <mc:AlternateContent xmlns:mc="http://schemas.openxmlformats.org/markup-compatibility/2006" xmlns:a14="http://schemas.microsoft.com/office/drawing/2010/main">
        <mc:Choice Requires="a14">
          <p:sp>
            <p:nvSpPr>
              <p:cNvPr id="39" name="Google Shape;75;p15">
                <a:extLst>
                  <a:ext uri="{FF2B5EF4-FFF2-40B4-BE49-F238E27FC236}">
                    <a16:creationId xmlns:a16="http://schemas.microsoft.com/office/drawing/2014/main" id="{DA697A2C-7F44-C4D8-50D7-029BC3EDA1E9}"/>
                  </a:ext>
                </a:extLst>
              </p:cNvPr>
              <p:cNvSpPr txBox="1"/>
              <p:nvPr/>
            </p:nvSpPr>
            <p:spPr>
              <a:xfrm>
                <a:off x="4823623" y="303734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39" name="Google Shape;75;p15">
                <a:extLst>
                  <a:ext uri="{FF2B5EF4-FFF2-40B4-BE49-F238E27FC236}">
                    <a16:creationId xmlns:a16="http://schemas.microsoft.com/office/drawing/2014/main" id="{DA697A2C-7F44-C4D8-50D7-029BC3EDA1E9}"/>
                  </a:ext>
                </a:extLst>
              </p:cNvPr>
              <p:cNvSpPr txBox="1">
                <a:spLocks noRot="1" noChangeAspect="1" noMove="1" noResize="1" noEditPoints="1" noAdjustHandles="1" noChangeArrowheads="1" noChangeShapeType="1" noTextEdit="1"/>
              </p:cNvSpPr>
              <p:nvPr/>
            </p:nvSpPr>
            <p:spPr>
              <a:xfrm>
                <a:off x="4823623" y="3037340"/>
                <a:ext cx="656512" cy="545440"/>
              </a:xfrm>
              <a:prstGeom prst="rect">
                <a:avLst/>
              </a:prstGeom>
              <a:blipFill>
                <a:blip r:embed="rId15"/>
                <a:stretch>
                  <a:fillRect/>
                </a:stretch>
              </a:blipFill>
              <a:ln>
                <a:noFill/>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7C6AFD78-C15A-7FEE-2D0D-32C2C1F27651}"/>
              </a:ext>
            </a:extLst>
          </p:cNvPr>
          <p:cNvSpPr txBox="1"/>
          <p:nvPr/>
        </p:nvSpPr>
        <p:spPr>
          <a:xfrm>
            <a:off x="6451402" y="4931764"/>
            <a:ext cx="4948909" cy="830997"/>
          </a:xfrm>
          <a:prstGeom prst="rect">
            <a:avLst/>
          </a:prstGeom>
          <a:noFill/>
        </p:spPr>
        <p:txBody>
          <a:bodyPr wrap="square" rtlCol="0">
            <a:spAutoFit/>
          </a:bodyPr>
          <a:lstStyle/>
          <a:p>
            <a:r>
              <a:rPr lang="en-US" sz="2400" dirty="0">
                <a:latin typeface="PT Serif" panose="020A0603040505020204" pitchFamily="18" charset="77"/>
              </a:rPr>
              <a:t>Secret key shares can be traced to the selling parties</a:t>
            </a:r>
          </a:p>
        </p:txBody>
      </p:sp>
      <p:pic>
        <p:nvPicPr>
          <p:cNvPr id="8" name="Picture 7" descr="A red smiley face with horns&#10;&#10;Description automatically generated">
            <a:extLst>
              <a:ext uri="{FF2B5EF4-FFF2-40B4-BE49-F238E27FC236}">
                <a16:creationId xmlns:a16="http://schemas.microsoft.com/office/drawing/2014/main" id="{A6C8565B-E1A4-1143-D3EC-7906D66DE9A9}"/>
              </a:ext>
            </a:extLst>
          </p:cNvPr>
          <p:cNvPicPr>
            <a:picLocks noChangeAspect="1"/>
          </p:cNvPicPr>
          <p:nvPr/>
        </p:nvPicPr>
        <p:blipFill>
          <a:blip r:embed="rId16"/>
          <a:stretch>
            <a:fillRect/>
          </a:stretch>
        </p:blipFill>
        <p:spPr>
          <a:xfrm>
            <a:off x="432075" y="4503941"/>
            <a:ext cx="1133627" cy="110709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D8023D4-7807-98BA-28F6-DF0EDD80F517}"/>
                  </a:ext>
                </a:extLst>
              </p:cNvPr>
              <p:cNvSpPr txBox="1"/>
              <p:nvPr/>
            </p:nvSpPr>
            <p:spPr>
              <a:xfrm>
                <a:off x="669310" y="3915428"/>
                <a:ext cx="65915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𝒜</m:t>
                      </m:r>
                    </m:oMath>
                  </m:oMathPara>
                </a14:m>
                <a:endParaRPr lang="en-US" sz="3200" dirty="0">
                  <a:solidFill>
                    <a:schemeClr val="tx1"/>
                  </a:solidFill>
                </a:endParaRPr>
              </a:p>
            </p:txBody>
          </p:sp>
        </mc:Choice>
        <mc:Fallback xmlns="">
          <p:sp>
            <p:nvSpPr>
              <p:cNvPr id="14" name="TextBox 13">
                <a:extLst>
                  <a:ext uri="{FF2B5EF4-FFF2-40B4-BE49-F238E27FC236}">
                    <a16:creationId xmlns:a16="http://schemas.microsoft.com/office/drawing/2014/main" id="{ED8023D4-7807-98BA-28F6-DF0EDD80F517}"/>
                  </a:ext>
                </a:extLst>
              </p:cNvPr>
              <p:cNvSpPr txBox="1">
                <a:spLocks noRot="1" noChangeAspect="1" noMove="1" noResize="1" noEditPoints="1" noAdjustHandles="1" noChangeArrowheads="1" noChangeShapeType="1" noTextEdit="1"/>
              </p:cNvSpPr>
              <p:nvPr/>
            </p:nvSpPr>
            <p:spPr>
              <a:xfrm>
                <a:off x="669310" y="3915428"/>
                <a:ext cx="659155" cy="584775"/>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47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0.00664 0.00486 L -0.01354 -0.40186 " pathEditMode="relative" rAng="0" ptsTypes="AA">
                                      <p:cBhvr>
                                        <p:cTn id="40" dur="2000" fill="hold"/>
                                        <p:tgtEl>
                                          <p:spTgt spid="33"/>
                                        </p:tgtEl>
                                        <p:attrNameLst>
                                          <p:attrName>ppt_x</p:attrName>
                                          <p:attrName>ppt_y</p:attrName>
                                        </p:attrNameLst>
                                      </p:cBhvr>
                                      <p:rCtr x="-352" y="-20347"/>
                                    </p:animMotion>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0" presetClass="path" presetSubtype="0" accel="50000" decel="50000" fill="hold" grpId="0" nodeType="withEffect">
                                  <p:stCondLst>
                                    <p:cond delay="0"/>
                                  </p:stCondLst>
                                  <p:childTnLst>
                                    <p:animMotion origin="layout" path="M 2.5E-6 -7.40741E-7 L -0.01198 0.27731 " pathEditMode="relative" rAng="0" ptsTypes="AA">
                                      <p:cBhvr>
                                        <p:cTn id="44" dur="2000" fill="hold"/>
                                        <p:tgtEl>
                                          <p:spTgt spid="35"/>
                                        </p:tgtEl>
                                        <p:attrNameLst>
                                          <p:attrName>ppt_x</p:attrName>
                                          <p:attrName>ppt_y</p:attrName>
                                        </p:attrNameLst>
                                      </p:cBhvr>
                                      <p:rCtr x="117" y="11713"/>
                                    </p:animMotion>
                                  </p:childTnLst>
                                </p:cTn>
                              </p:par>
                              <p:par>
                                <p:cTn id="45" presetID="10"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childTnLst>
                                </p:cTn>
                              </p:par>
                              <p:par>
                                <p:cTn id="48" presetID="0" presetClass="path" presetSubtype="0" accel="50000" decel="50000" fill="hold" nodeType="withEffect">
                                  <p:stCondLst>
                                    <p:cond delay="0"/>
                                  </p:stCondLst>
                                  <p:childTnLst>
                                    <p:animMotion origin="layout" path="M -0.00664 0.00486 L -0.01354 -0.40186 " pathEditMode="relative" rAng="0" ptsTypes="AA">
                                      <p:cBhvr>
                                        <p:cTn id="49" dur="2000" fill="hold"/>
                                        <p:tgtEl>
                                          <p:spTgt spid="38"/>
                                        </p:tgtEl>
                                        <p:attrNameLst>
                                          <p:attrName>ppt_x</p:attrName>
                                          <p:attrName>ppt_y</p:attrName>
                                        </p:attrNameLst>
                                      </p:cBhvr>
                                      <p:rCtr x="-352" y="-20347"/>
                                    </p:animMotion>
                                  </p:childTnLst>
                                </p:cTn>
                              </p:par>
                              <p:par>
                                <p:cTn id="50" presetID="0" presetClass="path" presetSubtype="0" accel="50000" decel="50000" fill="hold" grpId="0" nodeType="withEffect">
                                  <p:stCondLst>
                                    <p:cond delay="0"/>
                                  </p:stCondLst>
                                  <p:childTnLst>
                                    <p:animMotion origin="layout" path="M 3.95833E-6 1.11111E-6 L 3.95833E-6 0.28819 " pathEditMode="relative" rAng="0" ptsTypes="AA">
                                      <p:cBhvr>
                                        <p:cTn id="51" dur="2000" fill="hold"/>
                                        <p:tgtEl>
                                          <p:spTgt spid="39"/>
                                        </p:tgtEl>
                                        <p:attrNameLst>
                                          <p:attrName>ppt_x</p:attrName>
                                          <p:attrName>ppt_y</p:attrName>
                                        </p:attrNameLst>
                                      </p:cBhvr>
                                      <p:rCtr x="0" y="14398"/>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P spid="39" grpId="0"/>
      <p:bldP spid="40"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9EA8B-3B19-5723-3B9C-0211A77E48C3}"/>
              </a:ext>
            </a:extLst>
          </p:cNvPr>
          <p:cNvSpPr/>
          <p:nvPr/>
        </p:nvSpPr>
        <p:spPr>
          <a:xfrm>
            <a:off x="9419247" y="1702906"/>
            <a:ext cx="2279373" cy="2295144"/>
          </a:xfrm>
          <a:prstGeom prst="rect">
            <a:avLst/>
          </a:prstGeom>
          <a:solidFill>
            <a:schemeClr val="bg1">
              <a:alpha val="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A17FFEE-CA23-B6A9-0F9E-48AE822F9AE6}"/>
              </a:ext>
            </a:extLst>
          </p:cNvPr>
          <p:cNvSpPr/>
          <p:nvPr/>
        </p:nvSpPr>
        <p:spPr>
          <a:xfrm>
            <a:off x="6493567" y="1702906"/>
            <a:ext cx="2279373" cy="2295144"/>
          </a:xfrm>
          <a:prstGeom prst="rect">
            <a:avLst/>
          </a:prstGeom>
          <a:solidFill>
            <a:schemeClr val="bg1">
              <a:alpha val="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E167D5-FDC0-5A78-AF46-F021DEFB7C14}"/>
              </a:ext>
            </a:extLst>
          </p:cNvPr>
          <p:cNvSpPr>
            <a:spLocks noGrp="1"/>
          </p:cNvSpPr>
          <p:nvPr>
            <p:ph type="title"/>
          </p:nvPr>
        </p:nvSpPr>
        <p:spPr>
          <a:xfrm>
            <a:off x="281608" y="137525"/>
            <a:ext cx="11811527" cy="1068423"/>
          </a:xfrm>
        </p:spPr>
        <p:txBody>
          <a:bodyPr/>
          <a:lstStyle/>
          <a:p>
            <a:pPr>
              <a:lnSpc>
                <a:spcPct val="150000"/>
              </a:lnSpc>
            </a:pPr>
            <a:r>
              <a:rPr lang="en-US" dirty="0">
                <a:latin typeface="PT Serif" panose="020A0603040505020204" pitchFamily="18" charset="77"/>
              </a:rPr>
              <a:t>Defining Bipartite Threshold – KEM (BT-KEM)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7C0AA9-9AAF-F474-814B-45B9BDB0E3EA}"/>
                  </a:ext>
                </a:extLst>
              </p:cNvPr>
              <p:cNvSpPr>
                <a:spLocks noGrp="1"/>
              </p:cNvSpPr>
              <p:nvPr>
                <p:ph idx="1"/>
              </p:nvPr>
            </p:nvSpPr>
            <p:spPr>
              <a:xfrm>
                <a:off x="281608" y="1414806"/>
                <a:ext cx="11724862" cy="5131767"/>
              </a:xfrm>
            </p:spPr>
            <p:txBody>
              <a:bodyPr>
                <a:normAutofit/>
              </a:bodyPr>
              <a:lstStyle/>
              <a:p>
                <a:pPr marL="0" indent="0">
                  <a:buNone/>
                </a:pPr>
                <a:r>
                  <a:rPr lang="en-US" sz="2400" dirty="0">
                    <a:latin typeface="PT Serif" panose="020A0603040505020204" pitchFamily="18" charset="77"/>
                  </a:rPr>
                  <a:t>A BT-KEM has 4 algorithms:</a:t>
                </a:r>
              </a:p>
              <a:p>
                <a:pPr marL="101600" lvl="3" indent="0">
                  <a:lnSpc>
                    <a:spcPct val="120000"/>
                  </a:lnSpc>
                  <a:spcBef>
                    <a:spcPts val="600"/>
                  </a:spcBef>
                  <a:spcAft>
                    <a:spcPts val="600"/>
                  </a:spcAft>
                  <a:buSzPts val="2000"/>
                  <a:buNone/>
                </a:pPr>
                <a:r>
                  <a:rPr lang="en" sz="24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d>
                      <m:dPr>
                        <m:ctrlPr>
                          <a:rPr lang="en-US" sz="2400" b="0" i="1" smtClean="0">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1,0</m:t>
                            </m:r>
                          </m:sub>
                          <m:sup>
                            <m:r>
                              <a:rPr lang="en-US" sz="2400" b="0" i="1" smtClean="0">
                                <a:solidFill>
                                  <a:schemeClr val="bg2">
                                    <a:lumMod val="25000"/>
                                  </a:schemeClr>
                                </a:solidFill>
                                <a:latin typeface="Cambria Math" panose="02040503050406030204" pitchFamily="18" charset="0"/>
                                <a:ea typeface="PT Serif"/>
                                <a:cs typeface="PT Serif"/>
                                <a:sym typeface="PT Serif"/>
                              </a:rPr>
                              <m:t>(1)</m:t>
                            </m:r>
                          </m:sup>
                        </m:sSubSup>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1,1</m:t>
                            </m:r>
                          </m:sub>
                          <m:sup>
                            <m:r>
                              <a:rPr lang="en-US" sz="2400" b="0" i="1" smtClean="0">
                                <a:solidFill>
                                  <a:schemeClr val="bg2">
                                    <a:lumMod val="25000"/>
                                  </a:schemeClr>
                                </a:solidFill>
                                <a:latin typeface="Cambria Math" panose="02040503050406030204" pitchFamily="18" charset="0"/>
                                <a:ea typeface="PT Serif"/>
                                <a:cs typeface="PT Serif"/>
                                <a:sym typeface="PT Serif"/>
                              </a:rPr>
                              <m:t>(1)</m:t>
                            </m:r>
                          </m:sup>
                        </m:sSubSup>
                        <m:r>
                          <a:rPr lang="en-US" sz="2400" b="0" i="1" smtClean="0">
                            <a:solidFill>
                              <a:schemeClr val="bg2">
                                <a:lumMod val="25000"/>
                              </a:schemeClr>
                            </a:solidFill>
                            <a:latin typeface="Cambria Math" panose="02040503050406030204" pitchFamily="18" charset="0"/>
                            <a:ea typeface="PT Serif"/>
                            <a:cs typeface="PT Serif"/>
                            <a:sym typeface="PT Serif"/>
                          </a:rPr>
                          <m:t> </m:t>
                        </m:r>
                      </m:e>
                    </m:d>
                    <m:r>
                      <a:rPr lang="en-US" sz="2400" b="0" i="1" smtClean="0">
                        <a:solidFill>
                          <a:schemeClr val="bg2">
                            <a:lumMod val="25000"/>
                          </a:schemeClr>
                        </a:solidFill>
                        <a:latin typeface="Cambria Math" panose="02040503050406030204" pitchFamily="18" charset="0"/>
                        <a:ea typeface="PT Serif"/>
                        <a:cs typeface="PT Serif"/>
                        <a:sym typeface="PT Serif"/>
                      </a:rPr>
                      <m:t> ,…,   </m:t>
                    </m:r>
                    <m:d>
                      <m:dPr>
                        <m:ctrlPr>
                          <a:rPr lang="en-US" sz="2400" b="0" i="1" smtClean="0">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r>
                              <a:rPr lang="en-US" sz="2400" b="0" i="1" smtClean="0">
                                <a:solidFill>
                                  <a:schemeClr val="bg2">
                                    <a:lumMod val="25000"/>
                                  </a:schemeClr>
                                </a:solidFill>
                                <a:latin typeface="Cambria Math" panose="02040503050406030204" pitchFamily="18" charset="0"/>
                                <a:ea typeface="PT Serif"/>
                                <a:cs typeface="PT Serif"/>
                                <a:sym typeface="PT Serif"/>
                              </a:rPr>
                              <m:t>,0</m:t>
                            </m:r>
                          </m:sub>
                          <m:sup>
                            <m:d>
                              <m:dPr>
                                <m:ctrlPr>
                                  <a:rPr lang="en-US" sz="2400" b="0" i="1" smtClean="0">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1</m:t>
                                </m:r>
                              </m:e>
                            </m:d>
                          </m:sup>
                        </m:sSubSup>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r>
                              <a:rPr lang="en-US" sz="2400" b="0" i="1" smtClean="0">
                                <a:solidFill>
                                  <a:schemeClr val="bg2">
                                    <a:lumMod val="25000"/>
                                  </a:schemeClr>
                                </a:solidFill>
                                <a:latin typeface="Cambria Math" panose="02040503050406030204" pitchFamily="18" charset="0"/>
                                <a:ea typeface="PT Serif"/>
                                <a:cs typeface="PT Serif"/>
                                <a:sym typeface="PT Serif"/>
                              </a:rPr>
                              <m:t>,1</m:t>
                            </m:r>
                          </m:sub>
                          <m:sup>
                            <m:d>
                              <m:dPr>
                                <m:ctrlPr>
                                  <a:rPr lang="en-US" sz="2400" b="0" i="1" smtClean="0">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1</m:t>
                                </m:r>
                              </m:e>
                            </m:d>
                          </m:sup>
                        </m:sSubSup>
                        <m:r>
                          <a:rPr lang="en-US" sz="2400" b="0" i="1" smtClean="0">
                            <a:solidFill>
                              <a:schemeClr val="bg2">
                                <a:lumMod val="25000"/>
                              </a:schemeClr>
                            </a:solidFill>
                            <a:latin typeface="Cambria Math" panose="02040503050406030204" pitchFamily="18" charset="0"/>
                            <a:ea typeface="PT Serif"/>
                            <a:cs typeface="PT Serif"/>
                            <a:sym typeface="PT Serif"/>
                          </a:rPr>
                          <m:t> </m:t>
                        </m:r>
                      </m:e>
                    </m:d>
                  </m:oMath>
                </a14:m>
                <a:endParaRPr lang="en-US" sz="2400" dirty="0">
                  <a:solidFill>
                    <a:schemeClr val="bg2">
                      <a:lumMod val="25000"/>
                    </a:schemeClr>
                  </a:solidFill>
                  <a:latin typeface="PT Serif" panose="020A0603040505020204" pitchFamily="18" charset="77"/>
                  <a:ea typeface="PT Serif"/>
                  <a:cs typeface="PT Serif"/>
                  <a:sym typeface="PT Serif"/>
                </a:endParaRPr>
              </a:p>
              <a:p>
                <a:pPr marL="444500" lvl="3" indent="-342900">
                  <a:lnSpc>
                    <a:spcPct val="120000"/>
                  </a:lnSpc>
                  <a:spcBef>
                    <a:spcPts val="600"/>
                  </a:spcBef>
                  <a:spcAft>
                    <a:spcPts val="600"/>
                  </a:spcAft>
                  <a:buSzPts val="2000"/>
                </a:pPr>
                <a14:m>
                  <m:oMath xmlns:m="http://schemas.openxmlformats.org/officeDocument/2006/math">
                    <m:r>
                      <a:rPr lang="en-US" sz="2400" b="0" i="1" smtClean="0">
                        <a:latin typeface="Cambria Math" panose="02040503050406030204" pitchFamily="18" charset="0"/>
                      </a:rPr>
                      <m:t>𝐾𝑒𝑦𝐺𝑒𝑛</m:t>
                    </m:r>
                    <m:r>
                      <a:rPr lang="en-US" sz="2400" b="0" i="1" smtClean="0">
                        <a:latin typeface="Cambria Math" panose="02040503050406030204" pitchFamily="18" charset="0"/>
                      </a:rPr>
                      <m:t> ( </m:t>
                    </m:r>
                    <m:r>
                      <a:rPr lang="en-US" sz="2400" b="0" i="1" smtClean="0">
                        <a:latin typeface="Cambria Math" panose="02040503050406030204" pitchFamily="18" charset="0"/>
                      </a:rPr>
                      <m:t>𝑛</m:t>
                    </m:r>
                    <m:r>
                      <a:rPr lang="en-US" sz="2400" b="0" i="1" smtClean="0">
                        <a:latin typeface="Cambria Math" panose="02040503050406030204" pitchFamily="18" charset="0"/>
                      </a:rPr>
                      <m:t> , </m:t>
                    </m:r>
                    <m:r>
                      <a:rPr lang="en-US" sz="2400" b="0" i="1" smtClean="0">
                        <a:latin typeface="Cambria Math" panose="02040503050406030204" pitchFamily="18" charset="0"/>
                      </a:rPr>
                      <m:t>𝑡</m:t>
                    </m:r>
                    <m:r>
                      <a:rPr lang="en-US" sz="2400" b="0" i="1" smtClean="0">
                        <a:latin typeface="Cambria Math" panose="02040503050406030204" pitchFamily="18" charset="0"/>
                      </a:rPr>
                      <m:t> , ℓ )</m:t>
                    </m:r>
                  </m:oMath>
                </a14:m>
                <a:r>
                  <a:rPr lang="en-US" sz="2400" dirty="0">
                    <a:latin typeface="PT Serif" panose="020A0603040505020204" pitchFamily="18" charset="77"/>
                  </a:rPr>
                  <a:t> 	  </a:t>
                </a:r>
                <a:r>
                  <a:rPr lang="en" sz="24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r>
                      <a:rPr lang="en-US" sz="2400" b="0" i="0"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m:t>
                    </m:r>
                  </m:oMath>
                </a14:m>
                <a:endParaRPr lang="en-US" sz="2400" dirty="0">
                  <a:solidFill>
                    <a:schemeClr val="bg2">
                      <a:lumMod val="25000"/>
                    </a:schemeClr>
                  </a:solidFill>
                  <a:latin typeface="PT Serif" panose="020A0603040505020204" pitchFamily="18" charset="77"/>
                  <a:ea typeface="PT Serif"/>
                  <a:cs typeface="PT Serif"/>
                  <a:sym typeface="PT Serif"/>
                </a:endParaRPr>
              </a:p>
              <a:p>
                <a:pPr marL="101600" lvl="0" indent="0">
                  <a:lnSpc>
                    <a:spcPct val="120000"/>
                  </a:lnSpc>
                  <a:spcBef>
                    <a:spcPts val="600"/>
                  </a:spcBef>
                  <a:spcAft>
                    <a:spcPts val="600"/>
                  </a:spcAft>
                  <a:buSzPts val="2000"/>
                  <a:buNone/>
                </a:pPr>
                <a:r>
                  <a:rPr lang="en-US" sz="24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d>
                      <m:dPr>
                        <m:ctrlPr>
                          <a:rPr lang="en-US" sz="2400" b="0" i="1" smtClean="0">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1,0</m:t>
                            </m:r>
                          </m:sub>
                          <m:sup>
                            <m:r>
                              <a:rPr lang="en-US" sz="2400" b="0" i="1" smtClean="0">
                                <a:solidFill>
                                  <a:schemeClr val="bg2">
                                    <a:lumMod val="25000"/>
                                  </a:schemeClr>
                                </a:solidFill>
                                <a:latin typeface="Cambria Math" panose="02040503050406030204" pitchFamily="18" charset="0"/>
                                <a:ea typeface="PT Serif"/>
                                <a:cs typeface="PT Serif"/>
                                <a:sym typeface="PT Serif"/>
                              </a:rPr>
                              <m:t>(ℓ)</m:t>
                            </m:r>
                          </m:sup>
                        </m:sSubSup>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1,1</m:t>
                            </m:r>
                          </m:sub>
                          <m:sup>
                            <m:r>
                              <a:rPr lang="en-US" sz="2400" b="0" i="1" smtClean="0">
                                <a:solidFill>
                                  <a:schemeClr val="bg2">
                                    <a:lumMod val="25000"/>
                                  </a:schemeClr>
                                </a:solidFill>
                                <a:latin typeface="Cambria Math" panose="02040503050406030204" pitchFamily="18" charset="0"/>
                                <a:ea typeface="PT Serif"/>
                                <a:cs typeface="PT Serif"/>
                                <a:sym typeface="PT Serif"/>
                              </a:rPr>
                              <m:t>(ℓ)</m:t>
                            </m:r>
                          </m:sup>
                        </m:sSubSup>
                        <m:r>
                          <a:rPr lang="en-US" sz="2400" b="0" i="1" smtClean="0">
                            <a:solidFill>
                              <a:schemeClr val="bg2">
                                <a:lumMod val="25000"/>
                              </a:schemeClr>
                            </a:solidFill>
                            <a:latin typeface="Cambria Math" panose="02040503050406030204" pitchFamily="18" charset="0"/>
                            <a:ea typeface="PT Serif"/>
                            <a:cs typeface="PT Serif"/>
                            <a:sym typeface="PT Serif"/>
                          </a:rPr>
                          <m:t> </m:t>
                        </m:r>
                      </m:e>
                    </m:d>
                    <m:r>
                      <a:rPr lang="en-US" sz="2400" b="0" i="1" smtClean="0">
                        <a:solidFill>
                          <a:schemeClr val="bg2">
                            <a:lumMod val="25000"/>
                          </a:schemeClr>
                        </a:solidFill>
                        <a:latin typeface="Cambria Math" panose="02040503050406030204" pitchFamily="18" charset="0"/>
                        <a:ea typeface="PT Serif"/>
                        <a:cs typeface="PT Serif"/>
                        <a:sym typeface="PT Serif"/>
                      </a:rPr>
                      <m:t> ,…,   </m:t>
                    </m:r>
                    <m:d>
                      <m:dPr>
                        <m:ctrlPr>
                          <a:rPr lang="en-US" sz="2400" b="0" i="1" smtClean="0">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r>
                              <a:rPr lang="en-US" sz="2400" b="0" i="1" smtClean="0">
                                <a:solidFill>
                                  <a:schemeClr val="bg2">
                                    <a:lumMod val="25000"/>
                                  </a:schemeClr>
                                </a:solidFill>
                                <a:latin typeface="Cambria Math" panose="02040503050406030204" pitchFamily="18" charset="0"/>
                                <a:ea typeface="PT Serif"/>
                                <a:cs typeface="PT Serif"/>
                                <a:sym typeface="PT Serif"/>
                              </a:rPr>
                              <m:t>,0</m:t>
                            </m:r>
                          </m:sub>
                          <m:sup>
                            <m:r>
                              <a:rPr lang="en-US" sz="2400" b="0" i="1" smtClean="0">
                                <a:solidFill>
                                  <a:schemeClr val="bg2">
                                    <a:lumMod val="25000"/>
                                  </a:schemeClr>
                                </a:solidFill>
                                <a:latin typeface="Cambria Math" panose="02040503050406030204" pitchFamily="18" charset="0"/>
                                <a:ea typeface="PT Serif"/>
                                <a:cs typeface="PT Serif"/>
                                <a:sym typeface="PT Serif"/>
                              </a:rPr>
                              <m:t>(ℓ)</m:t>
                            </m:r>
                          </m:sup>
                        </m:sSubSup>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r>
                              <a:rPr lang="en-US" sz="2400" b="0" i="1" smtClean="0">
                                <a:solidFill>
                                  <a:schemeClr val="bg2">
                                    <a:lumMod val="25000"/>
                                  </a:schemeClr>
                                </a:solidFill>
                                <a:latin typeface="Cambria Math" panose="02040503050406030204" pitchFamily="18" charset="0"/>
                                <a:ea typeface="PT Serif"/>
                                <a:cs typeface="PT Serif"/>
                                <a:sym typeface="PT Serif"/>
                              </a:rPr>
                              <m:t>,1</m:t>
                            </m:r>
                          </m:sub>
                          <m:sup>
                            <m:r>
                              <a:rPr lang="en-US" sz="2400" b="0" i="1" smtClean="0">
                                <a:solidFill>
                                  <a:schemeClr val="bg2">
                                    <a:lumMod val="25000"/>
                                  </a:schemeClr>
                                </a:solidFill>
                                <a:latin typeface="Cambria Math" panose="02040503050406030204" pitchFamily="18" charset="0"/>
                                <a:ea typeface="PT Serif"/>
                                <a:cs typeface="PT Serif"/>
                                <a:sym typeface="PT Serif"/>
                              </a:rPr>
                              <m:t>(ℓ)</m:t>
                            </m:r>
                          </m:sup>
                        </m:sSubSup>
                        <m:r>
                          <a:rPr lang="en-US" sz="2400" b="0" i="1" smtClean="0">
                            <a:solidFill>
                              <a:schemeClr val="bg2">
                                <a:lumMod val="25000"/>
                              </a:schemeClr>
                            </a:solidFill>
                            <a:latin typeface="Cambria Math" panose="02040503050406030204" pitchFamily="18" charset="0"/>
                            <a:ea typeface="PT Serif"/>
                            <a:cs typeface="PT Serif"/>
                            <a:sym typeface="PT Serif"/>
                          </a:rPr>
                          <m:t> </m:t>
                        </m:r>
                      </m:e>
                    </m:d>
                  </m:oMath>
                </a14:m>
                <a:endParaRPr lang="en-US" sz="2400" dirty="0">
                  <a:solidFill>
                    <a:schemeClr val="bg2">
                      <a:lumMod val="25000"/>
                    </a:schemeClr>
                  </a:solidFill>
                  <a:latin typeface="PT Serif" panose="020A0603040505020204" pitchFamily="18" charset="77"/>
                  <a:ea typeface="PT Serif"/>
                  <a:cs typeface="PT Serif"/>
                  <a:sym typeface="PT Serif"/>
                </a:endParaRPr>
              </a:p>
            </p:txBody>
          </p:sp>
        </mc:Choice>
        <mc:Fallback xmlns="">
          <p:sp>
            <p:nvSpPr>
              <p:cNvPr id="3" name="Content Placeholder 2">
                <a:extLst>
                  <a:ext uri="{FF2B5EF4-FFF2-40B4-BE49-F238E27FC236}">
                    <a16:creationId xmlns:a16="http://schemas.microsoft.com/office/drawing/2014/main" id="{047C0AA9-9AAF-F474-814B-45B9BDB0E3EA}"/>
                  </a:ext>
                </a:extLst>
              </p:cNvPr>
              <p:cNvSpPr>
                <a:spLocks noGrp="1" noRot="1" noChangeAspect="1" noMove="1" noResize="1" noEditPoints="1" noAdjustHandles="1" noChangeArrowheads="1" noChangeShapeType="1" noTextEdit="1"/>
              </p:cNvSpPr>
              <p:nvPr>
                <p:ph idx="1"/>
              </p:nvPr>
            </p:nvSpPr>
            <p:spPr>
              <a:xfrm>
                <a:off x="281608" y="1414806"/>
                <a:ext cx="11724862" cy="5131767"/>
              </a:xfrm>
              <a:blipFill>
                <a:blip r:embed="rId3"/>
                <a:stretch>
                  <a:fillRect l="-866" t="-1728"/>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D4029B61-DA82-8A93-0EB3-76813D209FDD}"/>
              </a:ext>
            </a:extLst>
          </p:cNvPr>
          <p:cNvSpPr/>
          <p:nvPr/>
        </p:nvSpPr>
        <p:spPr>
          <a:xfrm>
            <a:off x="4678017" y="1709533"/>
            <a:ext cx="304800" cy="2295144"/>
          </a:xfrm>
          <a:prstGeom prst="leftBrac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E1E9F551-630D-DDAF-61AD-569B0C53C501}"/>
              </a:ext>
            </a:extLst>
          </p:cNvPr>
          <p:cNvSpPr/>
          <p:nvPr/>
        </p:nvSpPr>
        <p:spPr>
          <a:xfrm>
            <a:off x="11791384" y="1712051"/>
            <a:ext cx="301752" cy="2292626"/>
          </a:xfrm>
          <a:prstGeom prst="rightBrac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83972A7F-57B0-56A0-29BD-93902FDBCBE4}"/>
              </a:ext>
            </a:extLst>
          </p:cNvPr>
          <p:cNvSpPr txBox="1"/>
          <p:nvPr/>
        </p:nvSpPr>
        <p:spPr>
          <a:xfrm>
            <a:off x="6758608" y="2411898"/>
            <a:ext cx="5059280" cy="892552"/>
          </a:xfrm>
          <a:prstGeom prst="rect">
            <a:avLst/>
          </a:prstGeom>
          <a:noFill/>
        </p:spPr>
        <p:txBody>
          <a:bodyPr wrap="square" rtlCol="0">
            <a:spAutoFit/>
          </a:bodyPr>
          <a:lstStyle/>
          <a:p>
            <a:r>
              <a:rPr lang="en-US" sz="2600" dirty="0"/>
              <a:t>          .				.</a:t>
            </a:r>
          </a:p>
          <a:p>
            <a:r>
              <a:rPr lang="en-US" sz="2600" dirty="0"/>
              <a:t>          .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6EBA62-46C6-C286-3420-67E14E13DB2B}"/>
                  </a:ext>
                </a:extLst>
              </p:cNvPr>
              <p:cNvSpPr txBox="1"/>
              <p:nvPr/>
            </p:nvSpPr>
            <p:spPr>
              <a:xfrm>
                <a:off x="6530007" y="1151703"/>
                <a:ext cx="5152045" cy="461665"/>
              </a:xfrm>
              <a:prstGeom prst="rect">
                <a:avLst/>
              </a:prstGeom>
              <a:noFill/>
            </p:spPr>
            <p:txBody>
              <a:bodyPr wrap="square" rtlCol="0">
                <a:spAutoFit/>
              </a:bodyPr>
              <a:lstStyle/>
              <a:p>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a14:m>
                <a:r>
                  <a:rPr lang="en-US" sz="2400" dirty="0"/>
                  <a:t>           , </a:t>
                </a:r>
                <a14:m>
                  <m:oMath xmlns:m="http://schemas.openxmlformats.org/officeDocument/2006/math">
                    <m:r>
                      <a:rPr lang="en-US" sz="2400" b="0" i="1" smtClean="0">
                        <a:latin typeface="Cambria Math" panose="02040503050406030204" pitchFamily="18" charset="0"/>
                      </a:rPr>
                      <m:t>… </m:t>
                    </m:r>
                  </m:oMath>
                </a14:m>
                <a:r>
                  <a:rPr lang="en-US" sz="240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a14:m>
                <a:endParaRPr lang="en-US" sz="2400" dirty="0"/>
              </a:p>
            </p:txBody>
          </p:sp>
        </mc:Choice>
        <mc:Fallback xmlns="">
          <p:sp>
            <p:nvSpPr>
              <p:cNvPr id="10" name="TextBox 9">
                <a:extLst>
                  <a:ext uri="{FF2B5EF4-FFF2-40B4-BE49-F238E27FC236}">
                    <a16:creationId xmlns:a16="http://schemas.microsoft.com/office/drawing/2014/main" id="{5B6EBA62-46C6-C286-3420-67E14E13DB2B}"/>
                  </a:ext>
                </a:extLst>
              </p:cNvPr>
              <p:cNvSpPr txBox="1">
                <a:spLocks noRot="1" noChangeAspect="1" noMove="1" noResize="1" noEditPoints="1" noAdjustHandles="1" noChangeArrowheads="1" noChangeShapeType="1" noTextEdit="1"/>
              </p:cNvSpPr>
              <p:nvPr/>
            </p:nvSpPr>
            <p:spPr>
              <a:xfrm>
                <a:off x="6530007" y="1151703"/>
                <a:ext cx="5152045" cy="461665"/>
              </a:xfrm>
              <a:prstGeom prst="rect">
                <a:avLst/>
              </a:prstGeom>
              <a:blipFill>
                <a:blip r:embed="rId4"/>
                <a:stretch>
                  <a:fillRect t="-789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ular Callout 13">
                <a:extLst>
                  <a:ext uri="{FF2B5EF4-FFF2-40B4-BE49-F238E27FC236}">
                    <a16:creationId xmlns:a16="http://schemas.microsoft.com/office/drawing/2014/main" id="{BDED5EDD-AD9D-9DFA-CB9E-E5AFDBA29405}"/>
                  </a:ext>
                </a:extLst>
              </p:cNvPr>
              <p:cNvSpPr/>
              <p:nvPr/>
            </p:nvSpPr>
            <p:spPr>
              <a:xfrm>
                <a:off x="4982817" y="5274555"/>
                <a:ext cx="2590801" cy="689113"/>
              </a:xfrm>
              <a:prstGeom prst="wedgeRectCallout">
                <a:avLst>
                  <a:gd name="adj1" fmla="val 29228"/>
                  <a:gd name="adj2" fmla="val -2202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Left Key for </a:t>
                </a:r>
                <a14:m>
                  <m:oMath xmlns:m="http://schemas.openxmlformats.org/officeDocument/2006/math">
                    <m:r>
                      <a:rPr lang="en-US" sz="2200" b="0" i="1" smtClean="0">
                        <a:latin typeface="Cambria Math" panose="02040503050406030204" pitchFamily="18" charset="0"/>
                      </a:rPr>
                      <m:t>𝑖</m:t>
                    </m:r>
                    <m:r>
                      <a:rPr lang="en-US" sz="2200" b="0" i="1" smtClean="0">
                        <a:latin typeface="Cambria Math" panose="02040503050406030204" pitchFamily="18" charset="0"/>
                      </a:rPr>
                      <m:t>=1</m:t>
                    </m:r>
                  </m:oMath>
                </a14:m>
                <a:r>
                  <a:rPr lang="en-US" sz="2200" dirty="0">
                    <a:latin typeface="PT Serif" panose="020A0603040505020204" pitchFamily="18" charset="77"/>
                  </a:rPr>
                  <a:t> at position </a:t>
                </a:r>
                <a14:m>
                  <m:oMath xmlns:m="http://schemas.openxmlformats.org/officeDocument/2006/math">
                    <m:r>
                      <a:rPr lang="en-US" sz="2200" b="0" i="1" smtClean="0">
                        <a:latin typeface="Cambria Math" panose="02040503050406030204" pitchFamily="18" charset="0"/>
                      </a:rPr>
                      <m:t>𝑗</m:t>
                    </m:r>
                    <m:r>
                      <a:rPr lang="en-US" sz="2200" b="0" i="0" smtClean="0">
                        <a:latin typeface="Cambria Math" panose="02040503050406030204" pitchFamily="18" charset="0"/>
                      </a:rPr>
                      <m:t>=</m:t>
                    </m:r>
                    <m:r>
                      <a:rPr lang="en-US" sz="2200" b="0" i="1" smtClean="0">
                        <a:latin typeface="Cambria Math" panose="02040503050406030204" pitchFamily="18" charset="0"/>
                      </a:rPr>
                      <m:t>ℓ</m:t>
                    </m:r>
                  </m:oMath>
                </a14:m>
                <a:endParaRPr lang="en-US" sz="2200" dirty="0">
                  <a:latin typeface="PT Serif" panose="020A0603040505020204" pitchFamily="18" charset="77"/>
                </a:endParaRPr>
              </a:p>
            </p:txBody>
          </p:sp>
        </mc:Choice>
        <mc:Fallback xmlns="">
          <p:sp>
            <p:nvSpPr>
              <p:cNvPr id="14" name="Rectangular Callout 13">
                <a:extLst>
                  <a:ext uri="{FF2B5EF4-FFF2-40B4-BE49-F238E27FC236}">
                    <a16:creationId xmlns:a16="http://schemas.microsoft.com/office/drawing/2014/main" id="{BDED5EDD-AD9D-9DFA-CB9E-E5AFDBA29405}"/>
                  </a:ext>
                </a:extLst>
              </p:cNvPr>
              <p:cNvSpPr>
                <a:spLocks noRot="1" noChangeAspect="1" noMove="1" noResize="1" noEditPoints="1" noAdjustHandles="1" noChangeArrowheads="1" noChangeShapeType="1" noTextEdit="1"/>
              </p:cNvSpPr>
              <p:nvPr/>
            </p:nvSpPr>
            <p:spPr>
              <a:xfrm>
                <a:off x="4982817" y="5274555"/>
                <a:ext cx="2590801" cy="689113"/>
              </a:xfrm>
              <a:prstGeom prst="wedgeRectCallout">
                <a:avLst>
                  <a:gd name="adj1" fmla="val 29228"/>
                  <a:gd name="adj2" fmla="val -220253"/>
                </a:avLst>
              </a:prstGeom>
              <a:blipFill>
                <a:blip r:embed="rId5"/>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a:extLst>
                  <a:ext uri="{FF2B5EF4-FFF2-40B4-BE49-F238E27FC236}">
                    <a16:creationId xmlns:a16="http://schemas.microsoft.com/office/drawing/2014/main" id="{8BFBDEB1-F49A-488D-F9B7-2B5B65F58167}"/>
                  </a:ext>
                </a:extLst>
              </p:cNvPr>
              <p:cNvSpPr/>
              <p:nvPr/>
            </p:nvSpPr>
            <p:spPr>
              <a:xfrm>
                <a:off x="8279560" y="5274745"/>
                <a:ext cx="2517649" cy="689113"/>
              </a:xfrm>
              <a:prstGeom prst="wedgeRectCallout">
                <a:avLst>
                  <a:gd name="adj1" fmla="val -50350"/>
                  <a:gd name="adj2" fmla="val -2144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Right Key for </a:t>
                </a:r>
                <a14:m>
                  <m:oMath xmlns:m="http://schemas.openxmlformats.org/officeDocument/2006/math">
                    <m:r>
                      <a:rPr lang="en-US" sz="2200" b="0" i="1" smtClean="0">
                        <a:latin typeface="Cambria Math" panose="02040503050406030204" pitchFamily="18" charset="0"/>
                      </a:rPr>
                      <m:t>𝑖</m:t>
                    </m:r>
                    <m:r>
                      <a:rPr lang="en-US" sz="2200" b="0" i="1" smtClean="0">
                        <a:latin typeface="Cambria Math" panose="02040503050406030204" pitchFamily="18" charset="0"/>
                      </a:rPr>
                      <m:t>=1</m:t>
                    </m:r>
                  </m:oMath>
                </a14:m>
                <a:r>
                  <a:rPr lang="en-US" sz="2200" dirty="0">
                    <a:latin typeface="PT Serif" panose="020A0603040505020204" pitchFamily="18" charset="77"/>
                  </a:rPr>
                  <a:t> at position </a:t>
                </a:r>
                <a14:m>
                  <m:oMath xmlns:m="http://schemas.openxmlformats.org/officeDocument/2006/math">
                    <m:r>
                      <a:rPr lang="en-US" sz="2200" b="0" i="1" smtClean="0">
                        <a:latin typeface="Cambria Math" panose="02040503050406030204" pitchFamily="18" charset="0"/>
                      </a:rPr>
                      <m:t>𝑗</m:t>
                    </m:r>
                    <m:r>
                      <a:rPr lang="en-US" sz="2200" b="0" i="0" smtClean="0">
                        <a:latin typeface="Cambria Math" panose="02040503050406030204" pitchFamily="18" charset="0"/>
                      </a:rPr>
                      <m:t>=</m:t>
                    </m:r>
                    <m:r>
                      <a:rPr lang="en-US" sz="2200" b="0" i="1" smtClean="0">
                        <a:latin typeface="Cambria Math" panose="02040503050406030204" pitchFamily="18" charset="0"/>
                      </a:rPr>
                      <m:t>ℓ</m:t>
                    </m:r>
                  </m:oMath>
                </a14:m>
                <a:endParaRPr lang="en-US" sz="2200" dirty="0">
                  <a:latin typeface="PT Serif" panose="020A0603040505020204" pitchFamily="18" charset="77"/>
                </a:endParaRPr>
              </a:p>
            </p:txBody>
          </p:sp>
        </mc:Choice>
        <mc:Fallback xmlns="">
          <p:sp>
            <p:nvSpPr>
              <p:cNvPr id="18" name="Rectangular Callout 17">
                <a:extLst>
                  <a:ext uri="{FF2B5EF4-FFF2-40B4-BE49-F238E27FC236}">
                    <a16:creationId xmlns:a16="http://schemas.microsoft.com/office/drawing/2014/main" id="{8BFBDEB1-F49A-488D-F9B7-2B5B65F58167}"/>
                  </a:ext>
                </a:extLst>
              </p:cNvPr>
              <p:cNvSpPr>
                <a:spLocks noRot="1" noChangeAspect="1" noMove="1" noResize="1" noEditPoints="1" noAdjustHandles="1" noChangeArrowheads="1" noChangeShapeType="1" noTextEdit="1"/>
              </p:cNvSpPr>
              <p:nvPr/>
            </p:nvSpPr>
            <p:spPr>
              <a:xfrm>
                <a:off x="8279560" y="5274745"/>
                <a:ext cx="2517649" cy="689113"/>
              </a:xfrm>
              <a:prstGeom prst="wedgeRectCallout">
                <a:avLst>
                  <a:gd name="adj1" fmla="val -50350"/>
                  <a:gd name="adj2" fmla="val -214484"/>
                </a:avLst>
              </a:prstGeom>
              <a:blipFill>
                <a:blip r:embed="rId6"/>
                <a:stretch>
                  <a:fillRect l="-990" b="-8844"/>
                </a:stretch>
              </a:blipFill>
            </p:spPr>
            <p:txBody>
              <a:bodyPr/>
              <a:lstStyle/>
              <a:p>
                <a:r>
                  <a:rPr lang="en-US">
                    <a:noFill/>
                  </a:rPr>
                  <a:t> </a:t>
                </a:r>
              </a:p>
            </p:txBody>
          </p:sp>
        </mc:Fallback>
      </mc:AlternateContent>
    </p:spTree>
    <p:extLst>
      <p:ext uri="{BB962C8B-B14F-4D97-AF65-F5344CB8AC3E}">
        <p14:creationId xmlns:p14="http://schemas.microsoft.com/office/powerpoint/2010/main" val="10263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3" grpId="0" uiExpand="1" build="p"/>
      <p:bldP spid="4" grpId="0" animBg="1"/>
      <p:bldP spid="5" grpId="0" animBg="1"/>
      <p:bldP spid="6" grpId="0"/>
      <p:bldP spid="10" grpId="0"/>
      <p:bldP spid="14"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67D5-FDC0-5A78-AF46-F021DEFB7C14}"/>
              </a:ext>
            </a:extLst>
          </p:cNvPr>
          <p:cNvSpPr>
            <a:spLocks noGrp="1"/>
          </p:cNvSpPr>
          <p:nvPr>
            <p:ph type="title"/>
          </p:nvPr>
        </p:nvSpPr>
        <p:spPr>
          <a:xfrm>
            <a:off x="281608" y="137525"/>
            <a:ext cx="11910391" cy="1068423"/>
          </a:xfrm>
        </p:spPr>
        <p:txBody>
          <a:bodyPr/>
          <a:lstStyle/>
          <a:p>
            <a:pPr>
              <a:lnSpc>
                <a:spcPct val="150000"/>
              </a:lnSpc>
            </a:pPr>
            <a:r>
              <a:rPr lang="en-US" dirty="0">
                <a:latin typeface="PT Serif" panose="020A0603040505020204" pitchFamily="18" charset="77"/>
              </a:rPr>
              <a:t>Defining Bipartite Threshold – KEM (BT-KEM)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7C0AA9-9AAF-F474-814B-45B9BDB0E3EA}"/>
                  </a:ext>
                </a:extLst>
              </p:cNvPr>
              <p:cNvSpPr>
                <a:spLocks noGrp="1"/>
              </p:cNvSpPr>
              <p:nvPr>
                <p:ph idx="1"/>
              </p:nvPr>
            </p:nvSpPr>
            <p:spPr>
              <a:xfrm>
                <a:off x="281608" y="1414806"/>
                <a:ext cx="11791122" cy="5131767"/>
              </a:xfrm>
            </p:spPr>
            <p:txBody>
              <a:bodyPr>
                <a:normAutofit/>
              </a:bodyPr>
              <a:lstStyle/>
              <a:p>
                <a:pPr marL="101600" lvl="0" indent="0">
                  <a:lnSpc>
                    <a:spcPct val="120000"/>
                  </a:lnSpc>
                  <a:spcBef>
                    <a:spcPts val="600"/>
                  </a:spcBef>
                  <a:spcAft>
                    <a:spcPts val="600"/>
                  </a:spcAft>
                  <a:buSzPts val="2000"/>
                  <a:buNone/>
                </a:pPr>
                <a:endParaRPr lang="en-US" sz="2400" dirty="0">
                  <a:solidFill>
                    <a:schemeClr val="bg2">
                      <a:lumMod val="25000"/>
                    </a:schemeClr>
                  </a:solidFill>
                  <a:latin typeface="PT Serif" panose="020A0603040505020204" pitchFamily="18" charset="77"/>
                  <a:ea typeface="PT Serif"/>
                  <a:cs typeface="PT Serif"/>
                  <a:sym typeface="PT Serif"/>
                </a:endParaRPr>
              </a:p>
              <a:p>
                <a:pPr marL="101600" lvl="0" indent="0">
                  <a:lnSpc>
                    <a:spcPct val="120000"/>
                  </a:lnSpc>
                  <a:spcBef>
                    <a:spcPts val="600"/>
                  </a:spcBef>
                  <a:spcAft>
                    <a:spcPts val="600"/>
                  </a:spcAft>
                  <a:buSzPts val="2000"/>
                  <a:buNone/>
                </a:pPr>
                <a:endParaRPr lang="en-US"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20000"/>
                  </a:lnSpc>
                  <a:spcBef>
                    <a:spcPts val="600"/>
                  </a:spcBef>
                  <a:spcAft>
                    <a:spcPts val="600"/>
                  </a:spcAft>
                  <a:buSzPts val="2000"/>
                </a:pPr>
                <a:r>
                  <a:rPr lang="en-US" sz="2400" dirty="0">
                    <a:solidFill>
                      <a:schemeClr val="bg2">
                        <a:lumMod val="25000"/>
                      </a:schemeClr>
                    </a:solidFill>
                    <a:latin typeface="PT Serif" panose="020A0603040505020204" pitchFamily="18" charset="77"/>
                    <a:ea typeface="PT Serif"/>
                    <a:cs typeface="PT Serif"/>
                    <a:sym typeface="PT Serif"/>
                  </a:rPr>
                  <a:t>Enc(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𝑗</m:t>
                    </m:r>
                  </m:oMath>
                </a14:m>
                <a:r>
                  <a:rPr lang="en-US" sz="2400" dirty="0">
                    <a:solidFill>
                      <a:schemeClr val="bg2">
                        <a:lumMod val="25000"/>
                      </a:schemeClr>
                    </a:solidFill>
                    <a:latin typeface="PT Serif" panose="020A0603040505020204" pitchFamily="18" charset="77"/>
                    <a:ea typeface="PT Serif"/>
                    <a:cs typeface="PT Serif"/>
                    <a:sym typeface="PT Serif"/>
                  </a:rPr>
                  <a:t> )    	  	     	</a:t>
                </a:r>
                <a:r>
                  <a:rPr lang="en" sz="24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m:t>
                    </m:r>
                    <m:d>
                      <m:dPr>
                        <m:ctrlPr>
                          <a:rPr lang="en-US" sz="2400" b="0" i="1" smtClean="0">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 </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𝑐</m:t>
                            </m:r>
                          </m:e>
                          <m:sub>
                            <m:r>
                              <a:rPr lang="en-US" sz="2400" b="0" i="1" smtClean="0">
                                <a:solidFill>
                                  <a:schemeClr val="bg2">
                                    <a:lumMod val="25000"/>
                                  </a:schemeClr>
                                </a:solidFill>
                                <a:latin typeface="Cambria Math" panose="02040503050406030204" pitchFamily="18" charset="0"/>
                                <a:ea typeface="PT Serif"/>
                                <a:cs typeface="PT Serif"/>
                                <a:sym typeface="PT Serif"/>
                              </a:rPr>
                              <m:t>0</m:t>
                            </m:r>
                          </m:sub>
                        </m:sSub>
                        <m:r>
                          <a:rPr lang="en-US" sz="2400" b="0" i="1" smtClean="0">
                            <a:solidFill>
                              <a:schemeClr val="bg2">
                                <a:lumMod val="25000"/>
                              </a:schemeClr>
                            </a:solidFill>
                            <a:latin typeface="Cambria Math" panose="02040503050406030204" pitchFamily="18" charset="0"/>
                            <a:ea typeface="PT Serif"/>
                            <a:cs typeface="PT Serif"/>
                            <a:sym typeface="PT Serif"/>
                          </a:rPr>
                          <m:t> , </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𝑐</m:t>
                            </m:r>
                          </m:e>
                          <m:sub>
                            <m:r>
                              <a:rPr lang="en-US" sz="2400" b="0" i="1" smtClean="0">
                                <a:solidFill>
                                  <a:schemeClr val="bg2">
                                    <a:lumMod val="25000"/>
                                  </a:schemeClr>
                                </a:solidFill>
                                <a:latin typeface="Cambria Math" panose="02040503050406030204" pitchFamily="18" charset="0"/>
                                <a:ea typeface="PT Serif"/>
                                <a:cs typeface="PT Serif"/>
                                <a:sym typeface="PT Serif"/>
                              </a:rPr>
                              <m:t>1</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e>
                    </m:d>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a:t>
                </a:r>
                <a:r>
                  <a:rPr lang="en" sz="22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r>
                      <a:rPr lang="en-US" sz="2200" b="0" i="1" smtClean="0">
                        <a:solidFill>
                          <a:schemeClr val="bg2">
                            <a:lumMod val="25000"/>
                          </a:schemeClr>
                        </a:solidFill>
                        <a:latin typeface="Cambria Math" panose="02040503050406030204" pitchFamily="18" charset="0"/>
                        <a:ea typeface="PT Serif"/>
                        <a:cs typeface="PT Serif"/>
                        <a:sym typeface="PT Serif"/>
                      </a:rPr>
                      <m:t>𝑗</m:t>
                    </m:r>
                    <m:r>
                      <a:rPr lang="en-US" sz="2200" b="0" i="1" smtClean="0">
                        <a:solidFill>
                          <a:schemeClr val="bg2">
                            <a:lumMod val="25000"/>
                          </a:schemeClr>
                        </a:solidFill>
                        <a:latin typeface="Cambria Math" panose="02040503050406030204" pitchFamily="18" charset="0"/>
                        <a:ea typeface="PT Serif"/>
                        <a:cs typeface="PT Serif"/>
                        <a:sym typeface="PT Serif"/>
                      </a:rPr>
                      <m:t> ∈ [ ℓ ]</m:t>
                    </m:r>
                  </m:oMath>
                </a14:m>
                <a:r>
                  <a:rPr lang="en" sz="2200" dirty="0">
                    <a:solidFill>
                      <a:schemeClr val="bg2">
                        <a:lumMod val="25000"/>
                      </a:schemeClr>
                    </a:solidFill>
                    <a:latin typeface="PT Serif" panose="020A0603040505020204" pitchFamily="18" charset="77"/>
                    <a:ea typeface="PT Serif"/>
                    <a:cs typeface="PT Serif"/>
                    <a:sym typeface="PT Serif"/>
                  </a:rPr>
                  <a:t> </a:t>
                </a:r>
              </a:p>
              <a:p>
                <a:pPr marL="101600" lvl="0" indent="0">
                  <a:lnSpc>
                    <a:spcPct val="120000"/>
                  </a:lnSpc>
                  <a:spcBef>
                    <a:spcPts val="600"/>
                  </a:spcBef>
                  <a:spcAft>
                    <a:spcPts val="600"/>
                  </a:spcAft>
                  <a:buSzPts val="2000"/>
                  <a:buNone/>
                </a:pPr>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20000"/>
                  </a:lnSpc>
                  <a:spcBef>
                    <a:spcPts val="600"/>
                  </a:spcBef>
                  <a:spcAft>
                    <a:spcPts val="600"/>
                  </a:spcAft>
                  <a:buSzPts val="2000"/>
                </a:pPr>
                <a:r>
                  <a:rPr lang="en" sz="2400" dirty="0">
                    <a:solidFill>
                      <a:schemeClr val="bg2">
                        <a:lumMod val="25000"/>
                      </a:schemeClr>
                    </a:solidFill>
                    <a:latin typeface="PT Serif" panose="020A0603040505020204" pitchFamily="18" charset="77"/>
                    <a:ea typeface="PT Serif"/>
                    <a:cs typeface="PT Serif"/>
                    <a:sym typeface="PT Serif"/>
                  </a:rPr>
                  <a:t>Dec(</a:t>
                </a:r>
                <a14:m>
                  <m:oMath xmlns:m="http://schemas.openxmlformats.org/officeDocument/2006/math">
                    <m:r>
                      <a:rPr lang="en-US" sz="2400" b="0" i="0"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𝑗</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400" b="0" i="1" smtClean="0">
                            <a:solidFill>
                              <a:schemeClr val="bg2">
                                <a:lumMod val="25000"/>
                              </a:schemeClr>
                            </a:solidFill>
                            <a:latin typeface="Cambria Math" panose="02040503050406030204" pitchFamily="18" charset="0"/>
                            <a:ea typeface="PT Serif"/>
                            <a:cs typeface="PT Serif"/>
                            <a:sym typeface="PT Serif"/>
                          </a:rPr>
                        </m:ctrlPr>
                      </m:sSubSup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r>
                          <a:rPr lang="en-US" sz="2400" b="0" i="1" smtClean="0">
                            <a:solidFill>
                              <a:schemeClr val="bg2">
                                <a:lumMod val="25000"/>
                              </a:schemeClr>
                            </a:solidFill>
                            <a:latin typeface="Cambria Math" panose="02040503050406030204" pitchFamily="18" charset="0"/>
                            <a:ea typeface="PT Serif"/>
                            <a:cs typeface="PT Serif"/>
                            <a:sym typeface="PT Serif"/>
                          </a:rPr>
                          <m:t>,</m:t>
                        </m:r>
                        <m:r>
                          <a:rPr lang="en-US" sz="2400" b="0" i="1" smtClean="0">
                            <a:solidFill>
                              <a:schemeClr val="bg2">
                                <a:lumMod val="25000"/>
                              </a:schemeClr>
                            </a:solidFill>
                            <a:latin typeface="Cambria Math" panose="02040503050406030204" pitchFamily="18" charset="0"/>
                            <a:ea typeface="PT Serif"/>
                            <a:cs typeface="PT Serif"/>
                            <a:sym typeface="PT Serif"/>
                          </a:rPr>
                          <m:t>𝑏</m:t>
                        </m:r>
                      </m:sub>
                      <m:sup>
                        <m:r>
                          <a:rPr lang="en-US" sz="2400" b="0" i="1" smtClean="0">
                            <a:solidFill>
                              <a:schemeClr val="bg2">
                                <a:lumMod val="25000"/>
                              </a:schemeClr>
                            </a:solidFill>
                            <a:latin typeface="Cambria Math" panose="02040503050406030204" pitchFamily="18" charset="0"/>
                            <a:ea typeface="PT Serif"/>
                            <a:cs typeface="PT Serif"/>
                            <a:sym typeface="PT Serif"/>
                          </a:rPr>
                          <m:t>(</m:t>
                        </m:r>
                        <m:r>
                          <a:rPr lang="en-US" sz="2400" b="0" i="1" smtClean="0">
                            <a:solidFill>
                              <a:schemeClr val="bg2">
                                <a:lumMod val="25000"/>
                              </a:schemeClr>
                            </a:solidFill>
                            <a:latin typeface="Cambria Math" panose="02040503050406030204" pitchFamily="18" charset="0"/>
                            <a:ea typeface="PT Serif"/>
                            <a:cs typeface="PT Serif"/>
                            <a:sym typeface="PT Serif"/>
                          </a:rPr>
                          <m:t>𝑗</m:t>
                        </m:r>
                        <m:r>
                          <a:rPr lang="en-US" sz="2400" b="0" i="1" smtClean="0">
                            <a:solidFill>
                              <a:schemeClr val="bg2">
                                <a:lumMod val="25000"/>
                              </a:schemeClr>
                            </a:solidFill>
                            <a:latin typeface="Cambria Math" panose="02040503050406030204" pitchFamily="18" charset="0"/>
                            <a:ea typeface="PT Serif"/>
                            <a:cs typeface="PT Serif"/>
                            <a:sym typeface="PT Serif"/>
                          </a:rPr>
                          <m:t>)</m:t>
                        </m:r>
                      </m:sup>
                    </m:sSubSup>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oMath>
                </a14:m>
                <a:r>
                  <a:rPr lang="en" sz="2400" dirty="0">
                    <a:solidFill>
                      <a:schemeClr val="bg2">
                        <a:lumMod val="25000"/>
                      </a:schemeClr>
                    </a:solidFill>
                    <a:latin typeface="PT Serif" panose="020A0603040505020204" pitchFamily="18" charset="77"/>
                    <a:ea typeface="PT Serif"/>
                    <a:cs typeface="PT Serif"/>
                    <a:sym typeface="PT Serif"/>
                  </a:rPr>
                  <a:t> 	    </a:t>
                </a:r>
                <a:r>
                  <a:rPr lang="en" sz="2100" dirty="0">
                    <a:solidFill>
                      <a:schemeClr val="bg2">
                        <a:lumMod val="25000"/>
                      </a:schemeClr>
                    </a:solidFill>
                    <a:latin typeface="PT Serif" panose="020A0603040505020204" pitchFamily="18" charset="77"/>
                    <a:ea typeface="PT Serif"/>
                    <a:cs typeface="PT Serif"/>
                    <a:sym typeface="PT Serif"/>
                  </a:rPr>
                  <a:t>//  Uses </a:t>
                </a:r>
                <a14:m>
                  <m:oMath xmlns:m="http://schemas.openxmlformats.org/officeDocument/2006/math">
                    <m:r>
                      <a:rPr lang="en-US" sz="2100" b="0" i="1" smtClean="0">
                        <a:solidFill>
                          <a:schemeClr val="bg2">
                            <a:lumMod val="25000"/>
                          </a:schemeClr>
                        </a:solidFill>
                        <a:latin typeface="Cambria Math" panose="02040503050406030204" pitchFamily="18" charset="0"/>
                        <a:ea typeface="PT Serif"/>
                        <a:cs typeface="PT Serif"/>
                        <a:sym typeface="PT Serif"/>
                      </a:rPr>
                      <m:t>𝑏</m:t>
                    </m:r>
                  </m:oMath>
                </a14:m>
                <a:r>
                  <a:rPr lang="en" sz="2100" dirty="0">
                    <a:solidFill>
                      <a:schemeClr val="bg2">
                        <a:lumMod val="25000"/>
                      </a:schemeClr>
                    </a:solidFill>
                    <a:latin typeface="PT Serif" panose="020A0603040505020204" pitchFamily="18" charset="77"/>
                    <a:ea typeface="PT Serif"/>
                    <a:cs typeface="PT Serif"/>
                    <a:sym typeface="PT Serif"/>
                  </a:rPr>
                  <a:t>th key for </a:t>
                </a:r>
                <a14:m>
                  <m:oMath xmlns:m="http://schemas.openxmlformats.org/officeDocument/2006/math">
                    <m:r>
                      <a:rPr lang="en-US" sz="2100" b="0" i="1" smtClean="0">
                        <a:solidFill>
                          <a:schemeClr val="bg2">
                            <a:lumMod val="25000"/>
                          </a:schemeClr>
                        </a:solidFill>
                        <a:latin typeface="Cambria Math" panose="02040503050406030204" pitchFamily="18" charset="0"/>
                        <a:ea typeface="PT Serif"/>
                        <a:cs typeface="PT Serif"/>
                        <a:sym typeface="PT Serif"/>
                      </a:rPr>
                      <m:t>𝑖</m:t>
                    </m:r>
                  </m:oMath>
                </a14:m>
                <a:r>
                  <a:rPr lang="en" sz="2100" dirty="0">
                    <a:solidFill>
                      <a:schemeClr val="bg2">
                        <a:lumMod val="25000"/>
                      </a:schemeClr>
                    </a:solidFill>
                    <a:latin typeface="PT Serif" panose="020A0603040505020204" pitchFamily="18" charset="77"/>
                    <a:ea typeface="PT Serif"/>
                    <a:cs typeface="PT Serif"/>
                    <a:sym typeface="PT Serif"/>
                  </a:rPr>
                  <a:t> , position </a:t>
                </a:r>
                <a14:m>
                  <m:oMath xmlns:m="http://schemas.openxmlformats.org/officeDocument/2006/math">
                    <m:r>
                      <a:rPr lang="en-US" sz="2100" b="0" i="1" smtClean="0">
                        <a:solidFill>
                          <a:schemeClr val="bg2">
                            <a:lumMod val="25000"/>
                          </a:schemeClr>
                        </a:solidFill>
                        <a:latin typeface="Cambria Math" panose="02040503050406030204" pitchFamily="18" charset="0"/>
                        <a:ea typeface="PT Serif"/>
                        <a:cs typeface="PT Serif"/>
                        <a:sym typeface="PT Serif"/>
                      </a:rPr>
                      <m:t>𝑗</m:t>
                    </m:r>
                  </m:oMath>
                </a14:m>
                <a:r>
                  <a:rPr lang="en" sz="2100" dirty="0">
                    <a:solidFill>
                      <a:schemeClr val="bg2">
                        <a:lumMod val="25000"/>
                      </a:schemeClr>
                    </a:solidFill>
                    <a:latin typeface="PT Serif" panose="020A0603040505020204" pitchFamily="18" charset="77"/>
                    <a:ea typeface="PT Serif"/>
                    <a:cs typeface="PT Serif"/>
                    <a:sym typeface="PT Serif"/>
                  </a:rPr>
                  <a:t> 								    //   to decrypt </a:t>
                </a:r>
                <a14:m>
                  <m:oMath xmlns:m="http://schemas.openxmlformats.org/officeDocument/2006/math">
                    <m:sSub>
                      <m:sSubPr>
                        <m:ctrlPr>
                          <a:rPr lang="en-US" sz="2100" b="0" i="1" smtClean="0">
                            <a:solidFill>
                              <a:schemeClr val="bg2">
                                <a:lumMod val="25000"/>
                              </a:schemeClr>
                            </a:solidFill>
                            <a:latin typeface="Cambria Math" panose="02040503050406030204" pitchFamily="18" charset="0"/>
                            <a:ea typeface="PT Serif"/>
                            <a:cs typeface="PT Serif"/>
                            <a:sym typeface="PT Serif"/>
                          </a:rPr>
                        </m:ctrlPr>
                      </m:sSubPr>
                      <m:e>
                        <m:r>
                          <a:rPr lang="en-US" sz="2100" b="0" i="1" smtClean="0">
                            <a:solidFill>
                              <a:schemeClr val="bg2">
                                <a:lumMod val="25000"/>
                              </a:schemeClr>
                            </a:solidFill>
                            <a:latin typeface="Cambria Math" panose="02040503050406030204" pitchFamily="18" charset="0"/>
                            <a:ea typeface="PT Serif"/>
                            <a:cs typeface="PT Serif"/>
                            <a:sym typeface="PT Serif"/>
                          </a:rPr>
                          <m:t>𝑐</m:t>
                        </m:r>
                      </m:e>
                      <m:sub>
                        <m:r>
                          <a:rPr lang="en-US" sz="2100" b="0" i="1" smtClean="0">
                            <a:solidFill>
                              <a:schemeClr val="bg2">
                                <a:lumMod val="25000"/>
                              </a:schemeClr>
                            </a:solidFill>
                            <a:latin typeface="Cambria Math" panose="02040503050406030204" pitchFamily="18" charset="0"/>
                            <a:ea typeface="PT Serif"/>
                            <a:cs typeface="PT Serif"/>
                            <a:sym typeface="PT Serif"/>
                          </a:rPr>
                          <m:t>𝑏</m:t>
                        </m:r>
                      </m:sub>
                    </m:sSub>
                  </m:oMath>
                </a14:m>
                <a:r>
                  <a:rPr lang="en" sz="2100" dirty="0">
                    <a:solidFill>
                      <a:schemeClr val="bg2">
                        <a:lumMod val="25000"/>
                      </a:schemeClr>
                    </a:solidFill>
                    <a:latin typeface="PT Serif" panose="020A0603040505020204" pitchFamily="18" charset="77"/>
                    <a:ea typeface="PT Serif"/>
                    <a:cs typeface="PT Serif"/>
                    <a:sym typeface="PT Serif"/>
                  </a:rPr>
                  <a:t> </a:t>
                </a:r>
              </a:p>
              <a:p>
                <a:pPr marL="444500" lvl="0" indent="-342900">
                  <a:lnSpc>
                    <a:spcPct val="120000"/>
                  </a:lnSpc>
                  <a:spcBef>
                    <a:spcPts val="600"/>
                  </a:spcBef>
                  <a:spcAft>
                    <a:spcPts val="600"/>
                  </a:spcAft>
                  <a:buSzPts val="2000"/>
                </a:pPr>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20000"/>
                  </a:lnSpc>
                  <a:spcBef>
                    <a:spcPts val="600"/>
                  </a:spcBef>
                  <a:spcAft>
                    <a:spcPts val="600"/>
                  </a:spcAft>
                  <a:buSzPts val="2000"/>
                </a:pPr>
                <a:r>
                  <a:rPr lang="en" sz="2400" dirty="0">
                    <a:solidFill>
                      <a:schemeClr val="bg2">
                        <a:lumMod val="25000"/>
                      </a:schemeClr>
                    </a:solidFill>
                    <a:latin typeface="PT Serif" panose="020A0603040505020204" pitchFamily="18" charset="77"/>
                    <a:ea typeface="PT Serif"/>
                    <a:cs typeface="PT Serif"/>
                    <a:sym typeface="PT Serif"/>
                  </a:rPr>
                  <a:t>Combine(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𝑗</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 </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𝑘</m:t>
                    </m:r>
                  </m:oMath>
                </a14:m>
                <a:r>
                  <a:rPr lang="en" sz="2400" dirty="0">
                    <a:solidFill>
                      <a:schemeClr val="bg2">
                        <a:lumMod val="25000"/>
                      </a:schemeClr>
                    </a:solidFill>
                    <a:latin typeface="PT Serif" panose="020A0603040505020204" pitchFamily="18" charset="77"/>
                    <a:sym typeface="PT Serif"/>
                  </a:rPr>
                  <a:t>    OR   </a:t>
                </a:r>
                <a14:m>
                  <m:oMath xmlns:m="http://schemas.openxmlformats.org/officeDocument/2006/math">
                    <m:r>
                      <a:rPr lang="en-US" sz="2400" b="0" i="1" smtClean="0">
                        <a:solidFill>
                          <a:schemeClr val="bg2">
                            <a:lumMod val="25000"/>
                          </a:schemeClr>
                        </a:solidFill>
                        <a:latin typeface="Cambria Math" panose="02040503050406030204" pitchFamily="18" charset="0"/>
                        <a:sym typeface="PT Serif"/>
                      </a:rPr>
                      <m:t>⊥</m:t>
                    </m:r>
                  </m:oMath>
                </a14:m>
                <a:endParaRPr lang="en-US" sz="2400"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047C0AA9-9AAF-F474-814B-45B9BDB0E3EA}"/>
                  </a:ext>
                </a:extLst>
              </p:cNvPr>
              <p:cNvSpPr>
                <a:spLocks noGrp="1" noRot="1" noChangeAspect="1" noMove="1" noResize="1" noEditPoints="1" noAdjustHandles="1" noChangeArrowheads="1" noChangeShapeType="1" noTextEdit="1"/>
              </p:cNvSpPr>
              <p:nvPr>
                <p:ph idx="1"/>
              </p:nvPr>
            </p:nvSpPr>
            <p:spPr>
              <a:xfrm>
                <a:off x="281608" y="1414806"/>
                <a:ext cx="11791122" cy="5131767"/>
              </a:xfrm>
              <a:blipFill>
                <a:blip r:embed="rId3"/>
                <a:stretch>
                  <a:fillRect/>
                </a:stretch>
              </a:blipFill>
            </p:spPr>
            <p:txBody>
              <a:bodyPr/>
              <a:lstStyle/>
              <a:p>
                <a:r>
                  <a:rPr lang="en-US">
                    <a:noFill/>
                  </a:rPr>
                  <a:t> </a:t>
                </a:r>
              </a:p>
            </p:txBody>
          </p:sp>
        </mc:Fallback>
      </mc:AlternateContent>
      <p:sp>
        <p:nvSpPr>
          <p:cNvPr id="12" name="Rectangular Callout 11">
            <a:extLst>
              <a:ext uri="{FF2B5EF4-FFF2-40B4-BE49-F238E27FC236}">
                <a16:creationId xmlns:a16="http://schemas.microsoft.com/office/drawing/2014/main" id="{65F1DC66-0A3E-C5A4-C398-D444BEF1FA21}"/>
              </a:ext>
            </a:extLst>
          </p:cNvPr>
          <p:cNvSpPr/>
          <p:nvPr/>
        </p:nvSpPr>
        <p:spPr>
          <a:xfrm>
            <a:off x="7600120" y="1510744"/>
            <a:ext cx="1762540" cy="689113"/>
          </a:xfrm>
          <a:prstGeom prst="wedgeRectCallout">
            <a:avLst>
              <a:gd name="adj1" fmla="val -39630"/>
              <a:gd name="adj2" fmla="val 1162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Left Ciphertext</a:t>
            </a:r>
          </a:p>
        </p:txBody>
      </p:sp>
      <p:sp>
        <p:nvSpPr>
          <p:cNvPr id="13" name="Rectangular Callout 12">
            <a:extLst>
              <a:ext uri="{FF2B5EF4-FFF2-40B4-BE49-F238E27FC236}">
                <a16:creationId xmlns:a16="http://schemas.microsoft.com/office/drawing/2014/main" id="{F5110973-318E-8E43-D5D2-F12078F7AEE5}"/>
              </a:ext>
            </a:extLst>
          </p:cNvPr>
          <p:cNvSpPr/>
          <p:nvPr/>
        </p:nvSpPr>
        <p:spPr>
          <a:xfrm>
            <a:off x="10144537" y="1510745"/>
            <a:ext cx="1762540" cy="689112"/>
          </a:xfrm>
          <a:prstGeom prst="wedgeRectCallout">
            <a:avLst>
              <a:gd name="adj1" fmla="val -152412"/>
              <a:gd name="adj2" fmla="val 1258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Right Ciphertext</a:t>
            </a:r>
          </a:p>
        </p:txBody>
      </p:sp>
    </p:spTree>
    <p:extLst>
      <p:ext uri="{BB962C8B-B14F-4D97-AF65-F5344CB8AC3E}">
        <p14:creationId xmlns:p14="http://schemas.microsoft.com/office/powerpoint/2010/main" val="25873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89FFE6-7422-854B-CD5F-7F03B35BB34F}"/>
              </a:ext>
            </a:extLst>
          </p:cNvPr>
          <p:cNvSpPr>
            <a:spLocks noGrp="1"/>
          </p:cNvSpPr>
          <p:nvPr>
            <p:ph type="title"/>
          </p:nvPr>
        </p:nvSpPr>
        <p:spPr>
          <a:xfrm>
            <a:off x="281608" y="-7615"/>
            <a:ext cx="11751365" cy="1068423"/>
          </a:xfrm>
        </p:spPr>
        <p:txBody>
          <a:bodyPr>
            <a:normAutofit/>
          </a:bodyPr>
          <a:lstStyle/>
          <a:p>
            <a:pPr>
              <a:lnSpc>
                <a:spcPct val="150000"/>
              </a:lnSpc>
            </a:pPr>
            <a:r>
              <a:rPr lang="en-US" dirty="0">
                <a:latin typeface="PT Serif" panose="020A0603040505020204" pitchFamily="18" charset="77"/>
              </a:rPr>
              <a:t>Semantic Security for BT-KEM</a:t>
            </a:r>
          </a:p>
        </p:txBody>
      </p:sp>
      <p:pic>
        <p:nvPicPr>
          <p:cNvPr id="5" name="Google Shape;504;p44" descr="A picture containing clipart&#10;&#10;Description automatically generated">
            <a:extLst>
              <a:ext uri="{FF2B5EF4-FFF2-40B4-BE49-F238E27FC236}">
                <a16:creationId xmlns:a16="http://schemas.microsoft.com/office/drawing/2014/main" id="{F0A07373-E664-8BE0-0B3D-0B846855FD67}"/>
              </a:ext>
            </a:extLst>
          </p:cNvPr>
          <p:cNvPicPr preferRelativeResize="0"/>
          <p:nvPr/>
        </p:nvPicPr>
        <p:blipFill>
          <a:blip r:embed="rId3">
            <a:alphaModFix/>
          </a:blip>
          <a:stretch>
            <a:fillRect/>
          </a:stretch>
        </p:blipFill>
        <p:spPr>
          <a:xfrm>
            <a:off x="10461589" y="1057894"/>
            <a:ext cx="586443" cy="572699"/>
          </a:xfrm>
          <a:prstGeom prst="rect">
            <a:avLst/>
          </a:prstGeom>
          <a:noFill/>
          <a:ln>
            <a:noFill/>
          </a:ln>
        </p:spPr>
      </p:pic>
      <p:sp>
        <p:nvSpPr>
          <p:cNvPr id="6" name="Google Shape;505;p44">
            <a:extLst>
              <a:ext uri="{FF2B5EF4-FFF2-40B4-BE49-F238E27FC236}">
                <a16:creationId xmlns:a16="http://schemas.microsoft.com/office/drawing/2014/main" id="{47965BEE-877F-73B9-16E0-7C3F86DF4F87}"/>
              </a:ext>
            </a:extLst>
          </p:cNvPr>
          <p:cNvSpPr txBox="1"/>
          <p:nvPr/>
        </p:nvSpPr>
        <p:spPr>
          <a:xfrm>
            <a:off x="2042556" y="1067947"/>
            <a:ext cx="185128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dirty="0">
                <a:latin typeface="PT Serif"/>
                <a:ea typeface="PT Serif"/>
                <a:cs typeface="PT Serif"/>
                <a:sym typeface="PT Serif"/>
              </a:rPr>
              <a:t>Challenger</a:t>
            </a:r>
            <a:endParaRPr sz="2400" u="sng" dirty="0">
              <a:latin typeface="PT Serif"/>
              <a:ea typeface="PT Serif"/>
              <a:cs typeface="PT Serif"/>
              <a:sym typeface="PT Serif"/>
            </a:endParaRPr>
          </a:p>
        </p:txBody>
      </p:sp>
      <p:sp>
        <p:nvSpPr>
          <p:cNvPr id="7" name="Google Shape;506;p44">
            <a:extLst>
              <a:ext uri="{FF2B5EF4-FFF2-40B4-BE49-F238E27FC236}">
                <a16:creationId xmlns:a16="http://schemas.microsoft.com/office/drawing/2014/main" id="{638F3570-0784-C555-7F56-0C7871CAF499}"/>
              </a:ext>
            </a:extLst>
          </p:cNvPr>
          <p:cNvSpPr txBox="1"/>
          <p:nvPr/>
        </p:nvSpPr>
        <p:spPr>
          <a:xfrm>
            <a:off x="8953993" y="1067947"/>
            <a:ext cx="162391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dirty="0">
                <a:latin typeface="PT Serif"/>
                <a:ea typeface="PT Serif"/>
                <a:cs typeface="PT Serif"/>
                <a:sym typeface="PT Serif"/>
              </a:rPr>
              <a:t>Adversary</a:t>
            </a:r>
            <a:endParaRPr sz="2400" u="sng" dirty="0">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8" name="Google Shape;485;p44">
                <a:extLst>
                  <a:ext uri="{FF2B5EF4-FFF2-40B4-BE49-F238E27FC236}">
                    <a16:creationId xmlns:a16="http://schemas.microsoft.com/office/drawing/2014/main" id="{08864F09-3DE1-78A9-A050-854AF9DDF82B}"/>
                  </a:ext>
                </a:extLst>
              </p:cNvPr>
              <p:cNvSpPr txBox="1"/>
              <p:nvPr/>
            </p:nvSpPr>
            <p:spPr>
              <a:xfrm>
                <a:off x="6928437" y="1400804"/>
                <a:ext cx="102705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PT Serif"/>
                          <a:cs typeface="PT Serif"/>
                          <a:sym typeface="PT Serif"/>
                        </a:rPr>
                        <m:t>𝑛</m:t>
                      </m:r>
                      <m:r>
                        <a:rPr lang="en-US" sz="2200" b="0" i="1" smtClean="0">
                          <a:latin typeface="Cambria Math" panose="02040503050406030204" pitchFamily="18" charset="0"/>
                          <a:ea typeface="PT Serif"/>
                          <a:cs typeface="PT Serif"/>
                          <a:sym typeface="PT Serif"/>
                        </a:rPr>
                        <m:t> , </m:t>
                      </m:r>
                      <m:r>
                        <a:rPr lang="en-US" sz="2200" b="0" i="1" smtClean="0">
                          <a:latin typeface="Cambria Math" panose="02040503050406030204" pitchFamily="18" charset="0"/>
                          <a:ea typeface="PT Serif"/>
                          <a:cs typeface="PT Serif"/>
                          <a:sym typeface="PT Serif"/>
                        </a:rPr>
                        <m:t>𝑡</m:t>
                      </m:r>
                      <m:r>
                        <a:rPr lang="en-US" sz="2200" b="0" i="1" smtClean="0">
                          <a:latin typeface="Cambria Math" panose="02040503050406030204" pitchFamily="18" charset="0"/>
                          <a:ea typeface="PT Serif"/>
                          <a:cs typeface="PT Serif"/>
                          <a:sym typeface="PT Serif"/>
                        </a:rPr>
                        <m:t> , ℓ </m:t>
                      </m:r>
                    </m:oMath>
                  </m:oMathPara>
                </a14:m>
                <a:endParaRPr sz="2200" dirty="0">
                  <a:latin typeface="PT Serif"/>
                  <a:ea typeface="PT Serif"/>
                  <a:cs typeface="PT Serif"/>
                  <a:sym typeface="PT Serif"/>
                </a:endParaRPr>
              </a:p>
            </p:txBody>
          </p:sp>
        </mc:Choice>
        <mc:Fallback xmlns="">
          <p:sp>
            <p:nvSpPr>
              <p:cNvPr id="8" name="Google Shape;485;p44">
                <a:extLst>
                  <a:ext uri="{FF2B5EF4-FFF2-40B4-BE49-F238E27FC236}">
                    <a16:creationId xmlns:a16="http://schemas.microsoft.com/office/drawing/2014/main" id="{08864F09-3DE1-78A9-A050-854AF9DDF82B}"/>
                  </a:ext>
                </a:extLst>
              </p:cNvPr>
              <p:cNvSpPr txBox="1">
                <a:spLocks noRot="1" noChangeAspect="1" noMove="1" noResize="1" noEditPoints="1" noAdjustHandles="1" noChangeArrowheads="1" noChangeShapeType="1" noTextEdit="1"/>
              </p:cNvSpPr>
              <p:nvPr/>
            </p:nvSpPr>
            <p:spPr>
              <a:xfrm>
                <a:off x="6928437" y="1400804"/>
                <a:ext cx="1027050" cy="523190"/>
              </a:xfrm>
              <a:prstGeom prst="rect">
                <a:avLst/>
              </a:prstGeom>
              <a:blipFill>
                <a:blip r:embed="rId4"/>
                <a:stretch>
                  <a:fillRect r="-3659" b="-7143"/>
                </a:stretch>
              </a:blipFill>
              <a:ln>
                <a:noFill/>
              </a:ln>
            </p:spPr>
            <p:txBody>
              <a:bodyPr/>
              <a:lstStyle/>
              <a:p>
                <a:r>
                  <a:rPr lang="en-US">
                    <a:noFill/>
                  </a:rPr>
                  <a:t> </a:t>
                </a:r>
              </a:p>
            </p:txBody>
          </p:sp>
        </mc:Fallback>
      </mc:AlternateContent>
      <p:cxnSp>
        <p:nvCxnSpPr>
          <p:cNvPr id="9" name="Google Shape;484;p44">
            <a:extLst>
              <a:ext uri="{FF2B5EF4-FFF2-40B4-BE49-F238E27FC236}">
                <a16:creationId xmlns:a16="http://schemas.microsoft.com/office/drawing/2014/main" id="{B3700B01-C3C7-11FB-3FCB-965F3C489F21}"/>
              </a:ext>
            </a:extLst>
          </p:cNvPr>
          <p:cNvCxnSpPr>
            <a:cxnSpLocks/>
          </p:cNvCxnSpPr>
          <p:nvPr/>
        </p:nvCxnSpPr>
        <p:spPr>
          <a:xfrm flipH="1">
            <a:off x="6243112" y="1821224"/>
            <a:ext cx="2731500"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0" name="Google Shape;478;p43">
                <a:extLst>
                  <a:ext uri="{FF2B5EF4-FFF2-40B4-BE49-F238E27FC236}">
                    <a16:creationId xmlns:a16="http://schemas.microsoft.com/office/drawing/2014/main" id="{86F32011-AA9A-9298-2C68-67C6638CA667}"/>
                  </a:ext>
                </a:extLst>
              </p:cNvPr>
              <p:cNvSpPr txBox="1">
                <a:spLocks/>
              </p:cNvSpPr>
              <p:nvPr/>
            </p:nvSpPr>
            <p:spPr>
              <a:xfrm>
                <a:off x="118989" y="1671414"/>
                <a:ext cx="6275060" cy="126775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sub>
                    </m:sSub>
                  </m:oMath>
                </a14:m>
                <a:r>
                  <a:rPr lang="en" sz="2400" dirty="0">
                    <a:latin typeface="PT Serif" panose="020A0603040505020204" pitchFamily="18" charset="77"/>
                  </a:rPr>
                  <a:t>  ←</a:t>
                </a:r>
                <a:r>
                  <a:rPr lang="en" sz="1800" dirty="0">
                    <a:latin typeface="PT Serif" panose="020A0603040505020204" pitchFamily="18" charset="77"/>
                  </a:rPr>
                  <a:t>$</a:t>
                </a:r>
                <a:r>
                  <a:rPr lang="en" sz="2400" dirty="0">
                    <a:latin typeface="PT Serif" panose="020A0603040505020204" pitchFamily="18" charset="77"/>
                  </a:rPr>
                  <a:t>   </a:t>
                </a:r>
                <a:r>
                  <a:rPr lang="en" sz="2400" dirty="0" err="1">
                    <a:latin typeface="PT Serif" panose="020A0603040505020204" pitchFamily="18" charset="77"/>
                  </a:rPr>
                  <a:t>KeyGen</a:t>
                </a:r>
                <a:r>
                  <a:rPr lang="en" sz="2400" dirty="0">
                    <a:latin typeface="PT Serif" panose="020A0603040505020204" pitchFamily="18" charset="77"/>
                  </a:rPr>
                  <a:t>(</a:t>
                </a:r>
                <a14:m>
                  <m:oMath xmlns:m="http://schemas.openxmlformats.org/officeDocument/2006/math">
                    <m:r>
                      <a:rPr lang="en-US" sz="2400" b="0" i="0" smtClean="0">
                        <a:latin typeface="Cambria Math" panose="02040503050406030204" pitchFamily="18" charset="0"/>
                      </a:rPr>
                      <m:t> </m:t>
                    </m:r>
                    <m:r>
                      <a:rPr lang="en-US" sz="2400" b="0" i="1">
                        <a:latin typeface="Cambria Math" panose="02040503050406030204" pitchFamily="18" charset="0"/>
                      </a:rPr>
                      <m:t>𝑛</m:t>
                    </m:r>
                    <m:r>
                      <a:rPr lang="en-US" sz="2400" b="0" i="1" smtClean="0">
                        <a:latin typeface="Cambria Math" panose="02040503050406030204" pitchFamily="18" charset="0"/>
                      </a:rPr>
                      <m:t> </m:t>
                    </m:r>
                    <m:r>
                      <a:rPr lang="en-US" sz="2400" b="0" i="1">
                        <a:latin typeface="Cambria Math" panose="02040503050406030204" pitchFamily="18" charset="0"/>
                      </a:rPr>
                      <m:t>, </m:t>
                    </m:r>
                    <m:r>
                      <a:rPr lang="en-US" sz="2400" b="0" i="1">
                        <a:latin typeface="Cambria Math" panose="02040503050406030204" pitchFamily="18" charset="0"/>
                      </a:rPr>
                      <m:t>𝑡</m:t>
                    </m:r>
                    <m:r>
                      <a:rPr lang="en-US" sz="2400" b="0" i="1" smtClean="0">
                        <a:latin typeface="Cambria Math" panose="02040503050406030204" pitchFamily="18" charset="0"/>
                      </a:rPr>
                      <m:t> , ℓ</m:t>
                    </m:r>
                  </m:oMath>
                </a14:m>
                <a:r>
                  <a:rPr lang="en" sz="2400" dirty="0">
                    <a:latin typeface="PT Serif" panose="020A0603040505020204" pitchFamily="18" charset="77"/>
                  </a:rPr>
                  <a:t>)</a:t>
                </a:r>
              </a:p>
            </p:txBody>
          </p:sp>
        </mc:Choice>
        <mc:Fallback xmlns="">
          <p:sp>
            <p:nvSpPr>
              <p:cNvPr id="10" name="Google Shape;478;p43">
                <a:extLst>
                  <a:ext uri="{FF2B5EF4-FFF2-40B4-BE49-F238E27FC236}">
                    <a16:creationId xmlns:a16="http://schemas.microsoft.com/office/drawing/2014/main" id="{86F32011-AA9A-9298-2C68-67C6638CA667}"/>
                  </a:ext>
                </a:extLst>
              </p:cNvPr>
              <p:cNvSpPr txBox="1">
                <a:spLocks noRot="1" noChangeAspect="1" noMove="1" noResize="1" noEditPoints="1" noAdjustHandles="1" noChangeArrowheads="1" noChangeShapeType="1" noTextEdit="1"/>
              </p:cNvSpPr>
              <p:nvPr/>
            </p:nvSpPr>
            <p:spPr>
              <a:xfrm>
                <a:off x="118989" y="1671414"/>
                <a:ext cx="6275060" cy="1267757"/>
              </a:xfrm>
              <a:prstGeom prst="rect">
                <a:avLst/>
              </a:prstGeom>
              <a:blipFill>
                <a:blip r:embed="rId5"/>
                <a:stretch>
                  <a:fillRect l="-808"/>
                </a:stretch>
              </a:blipFill>
            </p:spPr>
            <p:txBody>
              <a:bodyPr/>
              <a:lstStyle/>
              <a:p>
                <a:r>
                  <a:rPr lang="en-US">
                    <a:noFill/>
                  </a:rPr>
                  <a:t> </a:t>
                </a:r>
              </a:p>
            </p:txBody>
          </p:sp>
        </mc:Fallback>
      </mc:AlternateContent>
      <p:cxnSp>
        <p:nvCxnSpPr>
          <p:cNvPr id="11" name="Google Shape;487;p44">
            <a:extLst>
              <a:ext uri="{FF2B5EF4-FFF2-40B4-BE49-F238E27FC236}">
                <a16:creationId xmlns:a16="http://schemas.microsoft.com/office/drawing/2014/main" id="{50A4AF3E-A16D-7D3C-17CA-E35F8DB9B85A}"/>
              </a:ext>
            </a:extLst>
          </p:cNvPr>
          <p:cNvCxnSpPr/>
          <p:nvPr/>
        </p:nvCxnSpPr>
        <p:spPr>
          <a:xfrm rot="10800000" flipH="1">
            <a:off x="6243112" y="2660083"/>
            <a:ext cx="2731500" cy="90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2" name="Google Shape;488;p44">
                <a:extLst>
                  <a:ext uri="{FF2B5EF4-FFF2-40B4-BE49-F238E27FC236}">
                    <a16:creationId xmlns:a16="http://schemas.microsoft.com/office/drawing/2014/main" id="{C8D1CADC-D435-A252-B09B-4E2BEB65A4D8}"/>
                  </a:ext>
                </a:extLst>
              </p:cNvPr>
              <p:cNvSpPr txBox="1"/>
              <p:nvPr/>
            </p:nvSpPr>
            <p:spPr>
              <a:xfrm>
                <a:off x="6928438" y="2176671"/>
                <a:ext cx="1027049"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PT Serif"/>
                          <a:cs typeface="PT Serif"/>
                          <a:sym typeface="PT Serif"/>
                        </a:rPr>
                        <m:t>𝑝𝑘</m:t>
                      </m:r>
                      <m:r>
                        <a:rPr lang="en-US" sz="2200" b="0" i="1" smtClean="0">
                          <a:latin typeface="Cambria Math" panose="02040503050406030204" pitchFamily="18" charset="0"/>
                          <a:ea typeface="PT Serif"/>
                          <a:cs typeface="PT Serif"/>
                          <a:sym typeface="PT Serif"/>
                        </a:rPr>
                        <m:t> , </m:t>
                      </m:r>
                      <m:r>
                        <a:rPr lang="en-US" sz="2200" b="0" i="1" smtClean="0">
                          <a:latin typeface="Cambria Math" panose="02040503050406030204" pitchFamily="18" charset="0"/>
                          <a:ea typeface="PT Serif"/>
                          <a:cs typeface="PT Serif"/>
                          <a:sym typeface="PT Serif"/>
                        </a:rPr>
                        <m:t>𝑝𝑘𝑐</m:t>
                      </m:r>
                    </m:oMath>
                  </m:oMathPara>
                </a14:m>
                <a:endParaRPr sz="2200" dirty="0">
                  <a:latin typeface="PT Serif"/>
                  <a:ea typeface="PT Serif"/>
                  <a:cs typeface="PT Serif"/>
                  <a:sym typeface="PT Serif"/>
                </a:endParaRPr>
              </a:p>
            </p:txBody>
          </p:sp>
        </mc:Choice>
        <mc:Fallback xmlns="">
          <p:sp>
            <p:nvSpPr>
              <p:cNvPr id="12" name="Google Shape;488;p44">
                <a:extLst>
                  <a:ext uri="{FF2B5EF4-FFF2-40B4-BE49-F238E27FC236}">
                    <a16:creationId xmlns:a16="http://schemas.microsoft.com/office/drawing/2014/main" id="{C8D1CADC-D435-A252-B09B-4E2BEB65A4D8}"/>
                  </a:ext>
                </a:extLst>
              </p:cNvPr>
              <p:cNvSpPr txBox="1">
                <a:spLocks noRot="1" noChangeAspect="1" noMove="1" noResize="1" noEditPoints="1" noAdjustHandles="1" noChangeArrowheads="1" noChangeShapeType="1" noTextEdit="1"/>
              </p:cNvSpPr>
              <p:nvPr/>
            </p:nvSpPr>
            <p:spPr>
              <a:xfrm>
                <a:off x="6928438" y="2176671"/>
                <a:ext cx="1027049" cy="523190"/>
              </a:xfrm>
              <a:prstGeom prst="rect">
                <a:avLst/>
              </a:prstGeom>
              <a:blipFill>
                <a:blip r:embed="rId6"/>
                <a:stretch>
                  <a:fillRect l="-3659" r="-10976" b="-7143"/>
                </a:stretch>
              </a:blipFill>
              <a:ln>
                <a:noFill/>
              </a:ln>
            </p:spPr>
            <p:txBody>
              <a:bodyPr/>
              <a:lstStyle/>
              <a:p>
                <a:r>
                  <a:rPr lang="en-US">
                    <a:noFill/>
                  </a:rPr>
                  <a:t> </a:t>
                </a:r>
              </a:p>
            </p:txBody>
          </p:sp>
        </mc:Fallback>
      </mc:AlternateContent>
      <p:cxnSp>
        <p:nvCxnSpPr>
          <p:cNvPr id="18" name="Google Shape;499;p44">
            <a:extLst>
              <a:ext uri="{FF2B5EF4-FFF2-40B4-BE49-F238E27FC236}">
                <a16:creationId xmlns:a16="http://schemas.microsoft.com/office/drawing/2014/main" id="{34446CAA-82C4-8E3F-BF74-2F3565DA1414}"/>
              </a:ext>
            </a:extLst>
          </p:cNvPr>
          <p:cNvCxnSpPr>
            <a:cxnSpLocks/>
          </p:cNvCxnSpPr>
          <p:nvPr/>
        </p:nvCxnSpPr>
        <p:spPr>
          <a:xfrm flipH="1">
            <a:off x="6309799" y="5657645"/>
            <a:ext cx="2664813"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9" name="Google Shape;500;p44">
                <a:extLst>
                  <a:ext uri="{FF2B5EF4-FFF2-40B4-BE49-F238E27FC236}">
                    <a16:creationId xmlns:a16="http://schemas.microsoft.com/office/drawing/2014/main" id="{53EC99D4-F453-0BBD-7700-FE28654AFCBD}"/>
                  </a:ext>
                </a:extLst>
              </p:cNvPr>
              <p:cNvSpPr txBox="1"/>
              <p:nvPr/>
            </p:nvSpPr>
            <p:spPr>
              <a:xfrm>
                <a:off x="7249197" y="5177446"/>
                <a:ext cx="719329"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0" dirty="0">
                    <a:solidFill>
                      <a:srgbClr val="980000"/>
                    </a:solidFill>
                  </a:rPr>
                  <a:t> </a:t>
                </a:r>
                <a14:m>
                  <m:oMath xmlns:m="http://schemas.openxmlformats.org/officeDocument/2006/math">
                    <m:r>
                      <a:rPr lang="en-US" sz="2400" b="0" i="1" smtClean="0">
                        <a:solidFill>
                          <a:schemeClr val="tx1"/>
                        </a:solidFill>
                        <a:latin typeface="Cambria Math" panose="02040503050406030204" pitchFamily="18" charset="0"/>
                      </a:rPr>
                      <m:t>𝑏</m:t>
                    </m:r>
                    <m:r>
                      <a:rPr lang="en-US" sz="2400" b="0" i="0" smtClean="0">
                        <a:solidFill>
                          <a:schemeClr val="tx1"/>
                        </a:solidFill>
                        <a:latin typeface="Cambria Math" panose="02040503050406030204" pitchFamily="18" charset="0"/>
                      </a:rPr>
                      <m:t>′</m:t>
                    </m:r>
                  </m:oMath>
                </a14:m>
                <a:endParaRPr sz="2400" dirty="0">
                  <a:solidFill>
                    <a:srgbClr val="980000"/>
                  </a:solidFill>
                </a:endParaRPr>
              </a:p>
            </p:txBody>
          </p:sp>
        </mc:Choice>
        <mc:Fallback xmlns="">
          <p:sp>
            <p:nvSpPr>
              <p:cNvPr id="19" name="Google Shape;500;p44">
                <a:extLst>
                  <a:ext uri="{FF2B5EF4-FFF2-40B4-BE49-F238E27FC236}">
                    <a16:creationId xmlns:a16="http://schemas.microsoft.com/office/drawing/2014/main" id="{53EC99D4-F453-0BBD-7700-FE28654AFCBD}"/>
                  </a:ext>
                </a:extLst>
              </p:cNvPr>
              <p:cNvSpPr txBox="1">
                <a:spLocks noRot="1" noChangeAspect="1" noMove="1" noResize="1" noEditPoints="1" noAdjustHandles="1" noChangeArrowheads="1" noChangeShapeType="1" noTextEdit="1"/>
              </p:cNvSpPr>
              <p:nvPr/>
            </p:nvSpPr>
            <p:spPr>
              <a:xfrm>
                <a:off x="7249197" y="5177446"/>
                <a:ext cx="719329" cy="553968"/>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7A23C53-5AB5-154A-F882-69E841731D40}"/>
                  </a:ext>
                </a:extLst>
              </p:cNvPr>
              <p:cNvSpPr txBox="1"/>
              <p:nvPr/>
            </p:nvSpPr>
            <p:spPr>
              <a:xfrm>
                <a:off x="1522721" y="3977117"/>
                <a:ext cx="3817905" cy="1200329"/>
              </a:xfrm>
              <a:prstGeom prst="rect">
                <a:avLst/>
              </a:prstGeom>
              <a:noFill/>
            </p:spPr>
            <p:txBody>
              <a:bodyPr wrap="square">
                <a:spAutoFit/>
              </a:bodyPr>
              <a:lstStyle/>
              <a:p>
                <a:pPr algn="ctr"/>
                <a14:m>
                  <m:oMath xmlns:m="http://schemas.openxmlformats.org/officeDocument/2006/math">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oMath>
                </a14:m>
                <a:r>
                  <a:rPr lang="en-US" sz="2000" dirty="0">
                    <a:latin typeface="PT Serif" panose="020A0603040505020204" pitchFamily="18" charset="77"/>
                  </a:rPr>
                  <a:t>$</a:t>
                </a:r>
                <a:r>
                  <a:rPr lang="en-US" sz="2400" dirty="0">
                    <a:latin typeface="PT Serif" panose="020A0603040505020204" pitchFamily="18" charset="77"/>
                  </a:rPr>
                  <a: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ℓ </m:t>
                        </m:r>
                      </m:e>
                    </m:d>
                    <m:r>
                      <a:rPr lang="en-US" sz="2400" b="0" i="1" smtClean="0">
                        <a:latin typeface="Cambria Math" panose="02040503050406030204" pitchFamily="18" charset="0"/>
                      </a:rPr>
                      <m:t>   ,   </m:t>
                    </m:r>
                    <m:r>
                      <a:rPr lang="en-US" sz="2400" b="0" i="1" smtClean="0">
                        <a:latin typeface="Cambria Math" panose="02040503050406030204" pitchFamily="18" charset="0"/>
                      </a:rPr>
                      <m:t>𝑏</m:t>
                    </m:r>
                    <m:r>
                      <a:rPr lang="en-US" sz="2400" b="0" i="1" smtClean="0">
                        <a:latin typeface="Cambria Math" panose="02040503050406030204" pitchFamily="18" charset="0"/>
                      </a:rPr>
                      <m:t>←</m:t>
                    </m:r>
                  </m:oMath>
                </a14:m>
                <a:r>
                  <a:rPr lang="en-US" sz="2000" dirty="0">
                    <a:latin typeface="PT Serif" panose="020A0603040505020204" pitchFamily="18" charset="77"/>
                  </a:rPr>
                  <a:t>$</a:t>
                </a:r>
                <a:r>
                  <a:rPr lang="en-US" sz="2400" dirty="0">
                    <a:latin typeface="PT Serif" panose="020A0603040505020204" pitchFamily="18" charset="77"/>
                  </a:rPr>
                  <a: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0 , 1 </m:t>
                        </m:r>
                      </m:e>
                    </m:d>
                  </m:oMath>
                </a14:m>
                <a:endParaRPr lang="en-US" sz="2400" b="0" dirty="0">
                  <a:latin typeface="PT Serif" panose="020A0603040505020204" pitchFamily="18" charset="77"/>
                </a:endParaRPr>
              </a:p>
              <a:p>
                <a:pPr algn="ct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Sub>
                      </m:e>
                    </m:d>
                    <m:r>
                      <a:rPr lang="en-US" sz="2400" b="0" i="1" smtClean="0">
                        <a:latin typeface="Cambria Math" panose="02040503050406030204" pitchFamily="18" charset="0"/>
                      </a:rPr>
                      <m:t> ←</m:t>
                    </m:r>
                  </m:oMath>
                </a14:m>
                <a:r>
                  <a:rPr lang="en-US" sz="2000" dirty="0">
                    <a:latin typeface="PT Serif" panose="020A0603040505020204" pitchFamily="18" charset="77"/>
                  </a:rPr>
                  <a:t>$</a:t>
                </a:r>
                <a:r>
                  <a:rPr lang="en-US" sz="2400" dirty="0">
                    <a:latin typeface="PT Serif" panose="020A0603040505020204" pitchFamily="18" charset="77"/>
                  </a:rPr>
                  <a:t>  Enc(</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𝑝𝑘</m:t>
                    </m:r>
                    <m:r>
                      <a:rPr lang="en-US" sz="2400" b="0" i="1" smtClean="0">
                        <a:latin typeface="Cambria Math" panose="02040503050406030204" pitchFamily="18" charset="0"/>
                      </a:rPr>
                      <m:t> , </m:t>
                    </m:r>
                    <m:r>
                      <a:rPr lang="en-US" sz="2400" b="0" i="1" smtClean="0">
                        <a:latin typeface="Cambria Math" panose="02040503050406030204" pitchFamily="18" charset="0"/>
                      </a:rPr>
                      <m:t>𝑗</m:t>
                    </m:r>
                  </m:oMath>
                </a14:m>
                <a:r>
                  <a:rPr lang="en-US" sz="2400" dirty="0">
                    <a:latin typeface="PT Serif" panose="020A0603040505020204" pitchFamily="18" charset="77"/>
                  </a:rPr>
                  <a:t> )</a:t>
                </a:r>
              </a:p>
              <a:p>
                <a:pPr algn="ct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000" dirty="0">
                    <a:latin typeface="PT Serif" panose="020A0603040505020204" pitchFamily="18" charset="77"/>
                  </a:rPr>
                  <a:t>$</a:t>
                </a:r>
                <a:r>
                  <a:rPr lang="en-US" sz="2400" dirty="0">
                    <a:latin typeface="PT Serif" panose="020A0603040505020204" pitchFamily="18" charset="77"/>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𝒦</m:t>
                    </m:r>
                  </m:oMath>
                </a14:m>
                <a:endParaRPr lang="en-US" sz="2400" dirty="0">
                  <a:latin typeface="PT Serif" panose="020A0603040505020204" pitchFamily="18" charset="77"/>
                </a:endParaRPr>
              </a:p>
            </p:txBody>
          </p:sp>
        </mc:Choice>
        <mc:Fallback xmlns="">
          <p:sp>
            <p:nvSpPr>
              <p:cNvPr id="21" name="TextBox 20">
                <a:extLst>
                  <a:ext uri="{FF2B5EF4-FFF2-40B4-BE49-F238E27FC236}">
                    <a16:creationId xmlns:a16="http://schemas.microsoft.com/office/drawing/2014/main" id="{E7A23C53-5AB5-154A-F882-69E841731D40}"/>
                  </a:ext>
                </a:extLst>
              </p:cNvPr>
              <p:cNvSpPr txBox="1">
                <a:spLocks noRot="1" noChangeAspect="1" noMove="1" noResize="1" noEditPoints="1" noAdjustHandles="1" noChangeArrowheads="1" noChangeShapeType="1" noTextEdit="1"/>
              </p:cNvSpPr>
              <p:nvPr/>
            </p:nvSpPr>
            <p:spPr>
              <a:xfrm>
                <a:off x="1522721" y="3977117"/>
                <a:ext cx="3817905" cy="1200329"/>
              </a:xfrm>
              <a:prstGeom prst="rect">
                <a:avLst/>
              </a:prstGeom>
              <a:blipFill>
                <a:blip r:embed="rId8"/>
                <a:stretch>
                  <a:fillRect b="-6250"/>
                </a:stretch>
              </a:blipFill>
            </p:spPr>
            <p:txBody>
              <a:bodyPr/>
              <a:lstStyle/>
              <a:p>
                <a:r>
                  <a:rPr lang="en-US">
                    <a:noFill/>
                  </a:rPr>
                  <a:t> </a:t>
                </a:r>
              </a:p>
            </p:txBody>
          </p:sp>
        </mc:Fallback>
      </mc:AlternateContent>
      <p:cxnSp>
        <p:nvCxnSpPr>
          <p:cNvPr id="24" name="Google Shape;492;p44">
            <a:extLst>
              <a:ext uri="{FF2B5EF4-FFF2-40B4-BE49-F238E27FC236}">
                <a16:creationId xmlns:a16="http://schemas.microsoft.com/office/drawing/2014/main" id="{8FD38292-BCFC-1D3B-DA96-C44C4BA721DC}"/>
              </a:ext>
            </a:extLst>
          </p:cNvPr>
          <p:cNvCxnSpPr>
            <a:cxnSpLocks/>
          </p:cNvCxnSpPr>
          <p:nvPr/>
        </p:nvCxnSpPr>
        <p:spPr>
          <a:xfrm>
            <a:off x="6285736" y="5036377"/>
            <a:ext cx="2695504"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5" name="Google Shape;493;p44">
                <a:extLst>
                  <a:ext uri="{FF2B5EF4-FFF2-40B4-BE49-F238E27FC236}">
                    <a16:creationId xmlns:a16="http://schemas.microsoft.com/office/drawing/2014/main" id="{1AFC2F9A-1604-9CCA-3D95-800C21F5CAFF}"/>
                  </a:ext>
                </a:extLst>
              </p:cNvPr>
              <p:cNvSpPr txBox="1"/>
              <p:nvPr/>
            </p:nvSpPr>
            <p:spPr>
              <a:xfrm>
                <a:off x="7013010" y="4584015"/>
                <a:ext cx="942477" cy="515367"/>
              </a:xfrm>
              <a:prstGeom prst="rect">
                <a:avLst/>
              </a:prstGeom>
              <a:noFill/>
              <a:ln>
                <a:noFill/>
              </a:ln>
            </p:spPr>
            <p:txBody>
              <a:bodyPr spcFirstLastPara="1" wrap="square" lIns="91425" tIns="91425" rIns="91425" bIns="91425" anchor="t" anchorCtr="0">
                <a:spAutoFit/>
              </a:bodyPr>
              <a:lstStyle/>
              <a:p>
                <a:pPr lvl="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𝑗</m:t>
                      </m:r>
                      <m:r>
                        <a:rPr lang="en-US" sz="2200" b="0" i="1" smtClean="0">
                          <a:latin typeface="Cambria Math" panose="02040503050406030204" pitchFamily="18" charset="0"/>
                        </a:rPr>
                        <m:t> , </m:t>
                      </m:r>
                      <m:r>
                        <a:rPr lang="en-US" sz="2200" b="0" i="1" smtClean="0">
                          <a:latin typeface="Cambria Math" panose="02040503050406030204" pitchFamily="18" charset="0"/>
                        </a:rPr>
                        <m:t>𝑐</m:t>
                      </m:r>
                      <m:r>
                        <a:rPr lang="en-US" sz="2200" b="0" i="1" smtClean="0">
                          <a:latin typeface="Cambria Math" panose="02040503050406030204" pitchFamily="18" charset="0"/>
                        </a:rPr>
                        <m:t> ,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𝑏</m:t>
                          </m:r>
                        </m:sub>
                      </m:sSub>
                    </m:oMath>
                  </m:oMathPara>
                </a14:m>
                <a:endParaRPr lang="en" sz="2200" baseline="30000" dirty="0">
                  <a:solidFill>
                    <a:schemeClr val="bg2"/>
                  </a:solidFill>
                  <a:latin typeface="PT Serif"/>
                </a:endParaRPr>
              </a:p>
            </p:txBody>
          </p:sp>
        </mc:Choice>
        <mc:Fallback xmlns="">
          <p:sp>
            <p:nvSpPr>
              <p:cNvPr id="25" name="Google Shape;493;p44">
                <a:extLst>
                  <a:ext uri="{FF2B5EF4-FFF2-40B4-BE49-F238E27FC236}">
                    <a16:creationId xmlns:a16="http://schemas.microsoft.com/office/drawing/2014/main" id="{1AFC2F9A-1604-9CCA-3D95-800C21F5CAFF}"/>
                  </a:ext>
                </a:extLst>
              </p:cNvPr>
              <p:cNvSpPr txBox="1">
                <a:spLocks noRot="1" noChangeAspect="1" noMove="1" noResize="1" noEditPoints="1" noAdjustHandles="1" noChangeArrowheads="1" noChangeShapeType="1" noTextEdit="1"/>
              </p:cNvSpPr>
              <p:nvPr/>
            </p:nvSpPr>
            <p:spPr>
              <a:xfrm>
                <a:off x="7013010" y="4584015"/>
                <a:ext cx="942477" cy="515367"/>
              </a:xfrm>
              <a:prstGeom prst="rect">
                <a:avLst/>
              </a:prstGeom>
              <a:blipFill>
                <a:blip r:embed="rId9"/>
                <a:stretch>
                  <a:fillRect l="-4000" r="-8000" b="-9524"/>
                </a:stretch>
              </a:blipFill>
              <a:ln>
                <a:noFill/>
              </a:ln>
            </p:spPr>
            <p:txBody>
              <a:bodyPr/>
              <a:lstStyle/>
              <a:p>
                <a:r>
                  <a:rPr lang="en-US">
                    <a:noFill/>
                  </a:rPr>
                  <a:t> </a:t>
                </a:r>
              </a:p>
            </p:txBody>
          </p:sp>
        </mc:Fallback>
      </mc:AlternateContent>
      <p:cxnSp>
        <p:nvCxnSpPr>
          <p:cNvPr id="2" name="Google Shape;489;p44">
            <a:extLst>
              <a:ext uri="{FF2B5EF4-FFF2-40B4-BE49-F238E27FC236}">
                <a16:creationId xmlns:a16="http://schemas.microsoft.com/office/drawing/2014/main" id="{35806A3F-1451-E79C-B029-963DFC58A9DF}"/>
              </a:ext>
            </a:extLst>
          </p:cNvPr>
          <p:cNvCxnSpPr>
            <a:cxnSpLocks/>
          </p:cNvCxnSpPr>
          <p:nvPr/>
        </p:nvCxnSpPr>
        <p:spPr>
          <a:xfrm flipH="1">
            <a:off x="6251733" y="3361234"/>
            <a:ext cx="2722879"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3" name="Google Shape;490;p44">
                <a:extLst>
                  <a:ext uri="{FF2B5EF4-FFF2-40B4-BE49-F238E27FC236}">
                    <a16:creationId xmlns:a16="http://schemas.microsoft.com/office/drawing/2014/main" id="{AC9148C4-773F-7317-6E0F-F3A740F687A2}"/>
                  </a:ext>
                </a:extLst>
              </p:cNvPr>
              <p:cNvSpPr txBox="1"/>
              <p:nvPr/>
            </p:nvSpPr>
            <p:spPr>
              <a:xfrm>
                <a:off x="6748133" y="2894394"/>
                <a:ext cx="1708800" cy="553968"/>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 sz="2400" i="1">
                          <a:latin typeface="Cambria Math" panose="02040503050406030204" pitchFamily="18" charset="0"/>
                          <a:ea typeface="Cambria Math" panose="02040503050406030204" pitchFamily="18" charset="0"/>
                        </a:rPr>
                        <m:t>ℐ</m:t>
                      </m:r>
                    </m:oMath>
                  </m:oMathPara>
                </a14:m>
                <a:endParaRPr sz="2400" dirty="0">
                  <a:latin typeface="PT Serif"/>
                  <a:ea typeface="PT Serif"/>
                  <a:cs typeface="PT Serif"/>
                  <a:sym typeface="PT Serif"/>
                </a:endParaRPr>
              </a:p>
            </p:txBody>
          </p:sp>
        </mc:Choice>
        <mc:Fallback xmlns="">
          <p:sp>
            <p:nvSpPr>
              <p:cNvPr id="3" name="Google Shape;490;p44">
                <a:extLst>
                  <a:ext uri="{FF2B5EF4-FFF2-40B4-BE49-F238E27FC236}">
                    <a16:creationId xmlns:a16="http://schemas.microsoft.com/office/drawing/2014/main" id="{AC9148C4-773F-7317-6E0F-F3A740F687A2}"/>
                  </a:ext>
                </a:extLst>
              </p:cNvPr>
              <p:cNvSpPr txBox="1">
                <a:spLocks noRot="1" noChangeAspect="1" noMove="1" noResize="1" noEditPoints="1" noAdjustHandles="1" noChangeArrowheads="1" noChangeShapeType="1" noTextEdit="1"/>
              </p:cNvSpPr>
              <p:nvPr/>
            </p:nvSpPr>
            <p:spPr>
              <a:xfrm>
                <a:off x="6748133" y="2894394"/>
                <a:ext cx="1708800" cy="553968"/>
              </a:xfrm>
              <a:prstGeom prst="rect">
                <a:avLst/>
              </a:prstGeom>
              <a:blipFill>
                <a:blip r:embed="rId10"/>
                <a:stretch>
                  <a:fillRect/>
                </a:stretch>
              </a:blipFill>
              <a:ln>
                <a:noFill/>
              </a:ln>
            </p:spPr>
            <p:txBody>
              <a:bodyPr/>
              <a:lstStyle/>
              <a:p>
                <a:r>
                  <a:rPr lang="en-US">
                    <a:noFill/>
                  </a:rPr>
                  <a:t> </a:t>
                </a:r>
              </a:p>
            </p:txBody>
          </p:sp>
        </mc:Fallback>
      </mc:AlternateContent>
      <p:cxnSp>
        <p:nvCxnSpPr>
          <p:cNvPr id="22" name="Google Shape;492;p44">
            <a:extLst>
              <a:ext uri="{FF2B5EF4-FFF2-40B4-BE49-F238E27FC236}">
                <a16:creationId xmlns:a16="http://schemas.microsoft.com/office/drawing/2014/main" id="{8D1C74F2-5803-4D4B-1E79-1138E66BAF42}"/>
              </a:ext>
            </a:extLst>
          </p:cNvPr>
          <p:cNvCxnSpPr>
            <a:cxnSpLocks/>
          </p:cNvCxnSpPr>
          <p:nvPr/>
        </p:nvCxnSpPr>
        <p:spPr>
          <a:xfrm>
            <a:off x="6279108" y="3995877"/>
            <a:ext cx="2695504"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3" name="Google Shape;493;p44">
                <a:extLst>
                  <a:ext uri="{FF2B5EF4-FFF2-40B4-BE49-F238E27FC236}">
                    <a16:creationId xmlns:a16="http://schemas.microsoft.com/office/drawing/2014/main" id="{661B681F-D264-3512-3CF0-7E327B954F49}"/>
                  </a:ext>
                </a:extLst>
              </p:cNvPr>
              <p:cNvSpPr txBox="1"/>
              <p:nvPr/>
            </p:nvSpPr>
            <p:spPr>
              <a:xfrm>
                <a:off x="7006382" y="3484140"/>
                <a:ext cx="1498051" cy="545440"/>
              </a:xfrm>
              <a:prstGeom prst="rect">
                <a:avLst/>
              </a:prstGeom>
              <a:noFill/>
              <a:ln>
                <a:noFill/>
              </a:ln>
            </p:spPr>
            <p:txBody>
              <a:bodyPr spcFirstLastPara="1" wrap="square" lIns="91425" tIns="91425" rIns="91425" bIns="91425" anchor="t" anchorCtr="0">
                <a:spAutoFit/>
              </a:bodyPr>
              <a:lstStyle/>
              <a:p>
                <a:pPr lvl="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i="1" smtClean="0">
                                  <a:latin typeface="Cambria Math" panose="02040503050406030204" pitchFamily="18" charset="0"/>
                                </a:rPr>
                                <m:t>𝑠</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e>
                          </m:d>
                        </m:e>
                        <m:sub>
                          <m:r>
                            <a:rPr lang="en-US" sz="2400" b="0" i="1" smtClean="0">
                              <a:latin typeface="Cambria Math" panose="02040503050406030204" pitchFamily="18" charset="0"/>
                            </a:rPr>
                            <m:t>𝑖</m:t>
                          </m:r>
                          <m:r>
                            <a:rPr lang="en-US" sz="2400" b="0" i="1" smtClean="0">
                              <a:latin typeface="Cambria Math" panose="02040503050406030204" pitchFamily="18" charset="0"/>
                            </a:rPr>
                            <m:t> ∈ </m:t>
                          </m:r>
                          <m:r>
                            <a:rPr lang="en" sz="2400" i="1">
                              <a:latin typeface="Cambria Math" panose="02040503050406030204" pitchFamily="18" charset="0"/>
                              <a:ea typeface="Cambria Math" panose="02040503050406030204" pitchFamily="18" charset="0"/>
                            </a:rPr>
                            <m:t>ℐ</m:t>
                          </m:r>
                        </m:sub>
                      </m:sSub>
                    </m:oMath>
                  </m:oMathPara>
                </a14:m>
                <a:endParaRPr lang="en" sz="2400" baseline="30000" dirty="0">
                  <a:solidFill>
                    <a:schemeClr val="bg2"/>
                  </a:solidFill>
                  <a:latin typeface="PT Serif"/>
                </a:endParaRPr>
              </a:p>
            </p:txBody>
          </p:sp>
        </mc:Choice>
        <mc:Fallback xmlns="">
          <p:sp>
            <p:nvSpPr>
              <p:cNvPr id="23" name="Google Shape;493;p44">
                <a:extLst>
                  <a:ext uri="{FF2B5EF4-FFF2-40B4-BE49-F238E27FC236}">
                    <a16:creationId xmlns:a16="http://schemas.microsoft.com/office/drawing/2014/main" id="{661B681F-D264-3512-3CF0-7E327B954F49}"/>
                  </a:ext>
                </a:extLst>
              </p:cNvPr>
              <p:cNvSpPr txBox="1">
                <a:spLocks noRot="1" noChangeAspect="1" noMove="1" noResize="1" noEditPoints="1" noAdjustHandles="1" noChangeArrowheads="1" noChangeShapeType="1" noTextEdit="1"/>
              </p:cNvSpPr>
              <p:nvPr/>
            </p:nvSpPr>
            <p:spPr>
              <a:xfrm>
                <a:off x="7006382" y="3484140"/>
                <a:ext cx="1498051" cy="545440"/>
              </a:xfrm>
              <a:prstGeom prst="rect">
                <a:avLst/>
              </a:prstGeom>
              <a:blipFill>
                <a:blip r:embed="rId11"/>
                <a:stretch>
                  <a:fillRect b="-1136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452EB3E-10CA-F150-FCB3-25F93D3FDC9D}"/>
                  </a:ext>
                </a:extLst>
              </p:cNvPr>
              <p:cNvSpPr txBox="1"/>
              <p:nvPr/>
            </p:nvSpPr>
            <p:spPr>
              <a:xfrm>
                <a:off x="0" y="5960996"/>
                <a:ext cx="12192000" cy="892552"/>
              </a:xfrm>
              <a:prstGeom prst="rect">
                <a:avLst/>
              </a:prstGeom>
              <a:noFill/>
              <a:ln>
                <a:solidFill>
                  <a:schemeClr val="tx1"/>
                </a:solidFill>
              </a:ln>
            </p:spPr>
            <p:txBody>
              <a:bodyPr wrap="square" rtlCol="0">
                <a:spAutoFit/>
              </a:bodyPr>
              <a:lstStyle/>
              <a:p>
                <a:r>
                  <a:rPr lang="en-US" sz="2600" dirty="0">
                    <a:latin typeface="PT Serif" panose="020A0603040505020204" pitchFamily="18" charset="77"/>
                  </a:rPr>
                  <a:t>	Adv wins if</a:t>
                </a:r>
              </a:p>
              <a:p>
                <a:r>
                  <a:rPr lang="en-US" sz="2600" dirty="0">
                    <a:latin typeface="PT Serif" panose="020A0603040505020204" pitchFamily="18" charset="77"/>
                  </a:rPr>
                  <a:t>					</a:t>
                </a:r>
                <a14:m>
                  <m:oMath xmlns:m="http://schemas.openxmlformats.org/officeDocument/2006/math">
                    <m:d>
                      <m:dPr>
                        <m:begChr m:val="|"/>
                        <m:endChr m:val="|"/>
                        <m:ctrlPr>
                          <a:rPr lang="en-US" sz="2600" b="0" i="1" smtClean="0">
                            <a:latin typeface="Cambria Math" panose="02040503050406030204" pitchFamily="18" charset="0"/>
                            <a:ea typeface="Cambria Math" panose="02040503050406030204" pitchFamily="18" charset="0"/>
                          </a:rPr>
                        </m:ctrlPr>
                      </m:dPr>
                      <m:e>
                        <m:r>
                          <a:rPr lang="en-US" sz="2600" i="1" smtClean="0">
                            <a:latin typeface="Cambria Math" panose="02040503050406030204" pitchFamily="18" charset="0"/>
                            <a:ea typeface="Cambria Math" panose="02040503050406030204" pitchFamily="18" charset="0"/>
                          </a:rPr>
                          <m:t>𝒥</m:t>
                        </m:r>
                      </m:e>
                    </m:d>
                    <m:r>
                      <a:rPr lang="en-US" sz="2600" b="0" i="1" smtClean="0">
                        <a:latin typeface="Cambria Math" panose="02040503050406030204" pitchFamily="18" charset="0"/>
                        <a:ea typeface="Cambria Math" panose="02040503050406030204" pitchFamily="18" charset="0"/>
                      </a:rPr>
                      <m:t>&lt;</m:t>
                    </m:r>
                    <m:r>
                      <a:rPr lang="en-US" sz="2600" b="0" i="1" smtClean="0">
                        <a:latin typeface="Cambria Math" panose="02040503050406030204" pitchFamily="18" charset="0"/>
                        <a:ea typeface="Cambria Math" panose="02040503050406030204" pitchFamily="18" charset="0"/>
                      </a:rPr>
                      <m:t>𝑡</m:t>
                    </m:r>
                    <m:r>
                      <a:rPr lang="en-US" sz="2600" b="0" i="1" smtClean="0">
                        <a:latin typeface="Cambria Math" panose="02040503050406030204" pitchFamily="18" charset="0"/>
                        <a:ea typeface="Cambria Math" panose="02040503050406030204" pitchFamily="18" charset="0"/>
                      </a:rPr>
                      <m:t> </m:t>
                    </m:r>
                  </m:oMath>
                </a14:m>
                <a:r>
                  <a:rPr lang="en-US" sz="2600" dirty="0">
                    <a:latin typeface="PT Serif" panose="020A0603040505020204" pitchFamily="18" charset="77"/>
                  </a:rPr>
                  <a:t>  AND   </a:t>
                </a:r>
                <a14:m>
                  <m:oMath xmlns:m="http://schemas.openxmlformats.org/officeDocument/2006/math">
                    <m:r>
                      <a:rPr lang="en-US" sz="2600" b="0" i="1" smtClean="0">
                        <a:latin typeface="Cambria Math" panose="02040503050406030204" pitchFamily="18" charset="0"/>
                      </a:rPr>
                      <m:t>𝑏</m:t>
                    </m:r>
                    <m:r>
                      <a:rPr lang="en-US" sz="2600" b="0" i="1" smtClean="0">
                        <a:latin typeface="Cambria Math" panose="02040503050406030204" pitchFamily="18" charset="0"/>
                      </a:rPr>
                      <m:t>=</m:t>
                    </m:r>
                    <m:r>
                      <a:rPr lang="en-US" sz="2600" b="0" i="1" smtClean="0">
                        <a:latin typeface="Cambria Math" panose="02040503050406030204" pitchFamily="18" charset="0"/>
                      </a:rPr>
                      <m:t>𝑏</m:t>
                    </m:r>
                    <m:r>
                      <a:rPr lang="en-US" sz="2600" b="0" i="1" smtClean="0">
                        <a:latin typeface="Cambria Math" panose="02040503050406030204" pitchFamily="18" charset="0"/>
                      </a:rPr>
                      <m:t>′</m:t>
                    </m:r>
                  </m:oMath>
                </a14:m>
                <a:endParaRPr lang="en-US" sz="2600" dirty="0">
                  <a:latin typeface="PT Serif" panose="020A0603040505020204" pitchFamily="18" charset="77"/>
                </a:endParaRPr>
              </a:p>
            </p:txBody>
          </p:sp>
        </mc:Choice>
        <mc:Fallback xmlns="">
          <p:sp>
            <p:nvSpPr>
              <p:cNvPr id="26" name="TextBox 25">
                <a:extLst>
                  <a:ext uri="{FF2B5EF4-FFF2-40B4-BE49-F238E27FC236}">
                    <a16:creationId xmlns:a16="http://schemas.microsoft.com/office/drawing/2014/main" id="{8452EB3E-10CA-F150-FCB3-25F93D3FDC9D}"/>
                  </a:ext>
                </a:extLst>
              </p:cNvPr>
              <p:cNvSpPr txBox="1">
                <a:spLocks noRot="1" noChangeAspect="1" noMove="1" noResize="1" noEditPoints="1" noAdjustHandles="1" noChangeArrowheads="1" noChangeShapeType="1" noTextEdit="1"/>
              </p:cNvSpPr>
              <p:nvPr/>
            </p:nvSpPr>
            <p:spPr>
              <a:xfrm>
                <a:off x="0" y="5960996"/>
                <a:ext cx="12192000" cy="892552"/>
              </a:xfrm>
              <a:prstGeom prst="rect">
                <a:avLst/>
              </a:prstGeom>
              <a:blipFill>
                <a:blip r:embed="rId12"/>
                <a:stretch>
                  <a:fillRect t="-4167" b="-1666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3915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1" grpId="0"/>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89FFE6-7422-854B-CD5F-7F03B35BB34F}"/>
              </a:ext>
            </a:extLst>
          </p:cNvPr>
          <p:cNvSpPr>
            <a:spLocks noGrp="1"/>
          </p:cNvSpPr>
          <p:nvPr>
            <p:ph type="title"/>
          </p:nvPr>
        </p:nvSpPr>
        <p:spPr>
          <a:xfrm>
            <a:off x="281608" y="137525"/>
            <a:ext cx="11751365" cy="1068423"/>
          </a:xfrm>
        </p:spPr>
        <p:txBody>
          <a:bodyPr>
            <a:normAutofit/>
          </a:bodyPr>
          <a:lstStyle/>
          <a:p>
            <a:pPr>
              <a:lnSpc>
                <a:spcPct val="150000"/>
              </a:lnSpc>
            </a:pPr>
            <a:r>
              <a:rPr lang="en-US" dirty="0">
                <a:latin typeface="PT Serif" panose="020A0603040505020204" pitchFamily="18" charset="77"/>
              </a:rPr>
              <a:t>Semantic Security for BT-KEM</a:t>
            </a:r>
          </a:p>
        </p:txBody>
      </p:sp>
      <p:sp>
        <p:nvSpPr>
          <p:cNvPr id="3" name="Rectangle 2">
            <a:extLst>
              <a:ext uri="{FF2B5EF4-FFF2-40B4-BE49-F238E27FC236}">
                <a16:creationId xmlns:a16="http://schemas.microsoft.com/office/drawing/2014/main" id="{E90761FF-4951-0835-6C4D-F9812721FFAA}"/>
              </a:ext>
            </a:extLst>
          </p:cNvPr>
          <p:cNvSpPr/>
          <p:nvPr/>
        </p:nvSpPr>
        <p:spPr>
          <a:xfrm>
            <a:off x="670891" y="3130792"/>
            <a:ext cx="10654747"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1">
                    <a:lumMod val="50000"/>
                  </a:schemeClr>
                </a:solidFill>
                <a:latin typeface="PT Serif" panose="020A0603040505020204" pitchFamily="18" charset="77"/>
              </a:rPr>
              <a:t>Defn</a:t>
            </a:r>
            <a:r>
              <a:rPr lang="en-US" sz="2400" dirty="0">
                <a:solidFill>
                  <a:schemeClr val="accent1">
                    <a:lumMod val="50000"/>
                  </a:schemeClr>
                </a:solidFill>
                <a:latin typeface="PT Serif" panose="020A0603040505020204" pitchFamily="18" charset="77"/>
              </a:rPr>
              <a:t>. A Bipartite Threshold KEM (BT-KEM) has semantic security if no efficient adversary can win the above game with non-negligible probability.</a:t>
            </a:r>
          </a:p>
        </p:txBody>
      </p:sp>
    </p:spTree>
    <p:extLst>
      <p:ext uri="{BB962C8B-B14F-4D97-AF65-F5344CB8AC3E}">
        <p14:creationId xmlns:p14="http://schemas.microsoft.com/office/powerpoint/2010/main" val="362412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25289E-7A10-66BD-2F67-A0058225D0C4}"/>
                  </a:ext>
                </a:extLst>
              </p:cNvPr>
              <p:cNvSpPr>
                <a:spLocks noGrp="1"/>
              </p:cNvSpPr>
              <p:nvPr>
                <p:ph idx="1"/>
              </p:nvPr>
            </p:nvSpPr>
            <p:spPr>
              <a:xfrm>
                <a:off x="400877" y="1441312"/>
                <a:ext cx="11433313" cy="5131766"/>
              </a:xfrm>
            </p:spPr>
            <p:txBody>
              <a:bodyPr/>
              <a:lstStyle/>
              <a:p>
                <a:pPr marL="0" indent="0">
                  <a:lnSpc>
                    <a:spcPct val="100000"/>
                  </a:lnSpc>
                  <a:buNone/>
                </a:pPr>
                <a:r>
                  <a:rPr lang="en-US" dirty="0">
                    <a:solidFill>
                      <a:schemeClr val="bg2">
                        <a:lumMod val="75000"/>
                      </a:schemeClr>
                    </a:solidFill>
                    <a:latin typeface="PT Serif" panose="020A0603040505020204" pitchFamily="18" charset="77"/>
                  </a:rPr>
                  <a:t>A special type of threshold KEM with:</a:t>
                </a:r>
              </a:p>
              <a:p>
                <a:pPr>
                  <a:lnSpc>
                    <a:spcPct val="100000"/>
                  </a:lnSpc>
                </a:pPr>
                <a:r>
                  <a:rPr lang="en-US" dirty="0">
                    <a:solidFill>
                      <a:schemeClr val="bg2">
                        <a:lumMod val="75000"/>
                      </a:schemeClr>
                    </a:solidFill>
                    <a:latin typeface="PT Serif" panose="020A0603040505020204" pitchFamily="18" charset="77"/>
                  </a:rPr>
                  <a:t>Semantic Security:</a:t>
                </a:r>
              </a:p>
              <a:p>
                <a:pPr lvl="1">
                  <a:lnSpc>
                    <a:spcPct val="100000"/>
                  </a:lnSpc>
                </a:pPr>
                <a:r>
                  <a:rPr lang="en-US" dirty="0">
                    <a:solidFill>
                      <a:schemeClr val="bg2">
                        <a:lumMod val="75000"/>
                      </a:schemeClr>
                    </a:solidFill>
                    <a:latin typeface="PT Serif" panose="020A0603040505020204" pitchFamily="18" charset="77"/>
                  </a:rPr>
                  <a:t>Similar to IND-CPA, can tolerate </a:t>
                </a:r>
                <a:r>
                  <a:rPr lang="en-US" dirty="0" err="1">
                    <a:solidFill>
                      <a:schemeClr val="bg2">
                        <a:lumMod val="75000"/>
                      </a:schemeClr>
                    </a:solidFill>
                    <a:latin typeface="PT Serif" panose="020A0603040505020204" pitchFamily="18" charset="77"/>
                  </a:rPr>
                  <a:t>upto</a:t>
                </a:r>
                <a:r>
                  <a:rPr lang="en-US" dirty="0">
                    <a:solidFill>
                      <a:schemeClr val="bg2">
                        <a:lumMod val="75000"/>
                      </a:schemeClr>
                    </a:solidFill>
                    <a:latin typeface="PT Serif" panose="020A0603040505020204" pitchFamily="18" charset="77"/>
                  </a:rPr>
                  <a:t> </a:t>
                </a:r>
                <a14:m>
                  <m:oMath xmlns:m="http://schemas.openxmlformats.org/officeDocument/2006/math">
                    <m:r>
                      <a:rPr lang="en-US" sz="2400" b="0" i="1" smtClean="0">
                        <a:solidFill>
                          <a:schemeClr val="bg2">
                            <a:lumMod val="75000"/>
                          </a:schemeClr>
                        </a:solidFill>
                        <a:latin typeface="Cambria Math" panose="02040503050406030204" pitchFamily="18" charset="0"/>
                      </a:rPr>
                      <m:t>𝑡</m:t>
                    </m:r>
                    <m:r>
                      <a:rPr lang="en-US" sz="2400" b="0" i="1" smtClean="0">
                        <a:solidFill>
                          <a:schemeClr val="bg2">
                            <a:lumMod val="75000"/>
                          </a:schemeClr>
                        </a:solidFill>
                        <a:latin typeface="Cambria Math" panose="02040503050406030204" pitchFamily="18" charset="0"/>
                      </a:rPr>
                      <m:t>−1</m:t>
                    </m:r>
                  </m:oMath>
                </a14:m>
                <a:r>
                  <a:rPr lang="en-US" dirty="0">
                    <a:solidFill>
                      <a:schemeClr val="bg2">
                        <a:lumMod val="75000"/>
                      </a:schemeClr>
                    </a:solidFill>
                    <a:latin typeface="PT Serif" panose="020A0603040505020204" pitchFamily="18" charset="77"/>
                  </a:rPr>
                  <a:t> corruptions, for any position</a:t>
                </a:r>
                <a:endParaRPr lang="en-US" dirty="0">
                  <a:latin typeface="PT Serif" panose="020A0603040505020204" pitchFamily="18" charset="77"/>
                </a:endParaRPr>
              </a:p>
              <a:p>
                <a:pPr>
                  <a:lnSpc>
                    <a:spcPct val="100000"/>
                  </a:lnSpc>
                </a:pPr>
                <a:r>
                  <a:rPr lang="en-US" dirty="0">
                    <a:latin typeface="PT Serif" panose="020A0603040505020204" pitchFamily="18" charset="77"/>
                  </a:rPr>
                  <a:t>Two-side Correctness:</a:t>
                </a:r>
              </a:p>
              <a:p>
                <a:pPr lvl="1">
                  <a:lnSpc>
                    <a:spcPct val="100000"/>
                  </a:lnSpc>
                </a:pPr>
                <a:r>
                  <a:rPr lang="en-US" dirty="0">
                    <a:latin typeface="PT Serif" panose="020A0603040505020204" pitchFamily="18" charset="77"/>
                  </a:rPr>
                  <a:t>For any position, D</a:t>
                </a:r>
                <a:r>
                  <a:rPr lang="en-US" sz="2400" dirty="0">
                    <a:latin typeface="PT Serif" panose="020A0603040505020204" pitchFamily="18" charset="77"/>
                  </a:rPr>
                  <a:t>ecryption works using </a:t>
                </a:r>
                <a14:m>
                  <m:oMath xmlns:m="http://schemas.openxmlformats.org/officeDocument/2006/math">
                    <m:r>
                      <a:rPr lang="en-US" sz="2400" b="0" i="1" smtClean="0">
                        <a:latin typeface="Cambria Math" panose="02040503050406030204" pitchFamily="18" charset="0"/>
                      </a:rPr>
                      <m:t>𝑘</m:t>
                    </m:r>
                  </m:oMath>
                </a14:m>
                <a:r>
                  <a:rPr lang="en-US" sz="2400" dirty="0">
                    <a:latin typeface="PT Serif" panose="020A0603040505020204" pitchFamily="18" charset="77"/>
                  </a:rPr>
                  <a:t> left keys and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oMath>
                </a14:m>
                <a:r>
                  <a:rPr lang="en-US" sz="2400" dirty="0">
                    <a:latin typeface="PT Serif" panose="020A0603040505020204" pitchFamily="18" charset="77"/>
                  </a:rPr>
                  <a:t> right keys for any </a:t>
                </a:r>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𝑡</m:t>
                    </m:r>
                    <m:r>
                      <a:rPr lang="en-US" i="1">
                        <a:latin typeface="Cambria Math" panose="02040503050406030204" pitchFamily="18" charset="0"/>
                      </a:rPr>
                      <m:t>}</m:t>
                    </m:r>
                  </m:oMath>
                </a14:m>
                <a:endParaRPr lang="en-US" dirty="0">
                  <a:latin typeface="PT Serif" panose="020A0603040505020204" pitchFamily="18" charset="77"/>
                </a:endParaRPr>
              </a:p>
              <a:p>
                <a:pPr>
                  <a:lnSpc>
                    <a:spcPct val="100000"/>
                  </a:lnSpc>
                </a:pPr>
                <a:r>
                  <a:rPr lang="en-US" dirty="0">
                    <a:solidFill>
                      <a:schemeClr val="bg2">
                        <a:lumMod val="75000"/>
                      </a:schemeClr>
                    </a:solidFill>
                    <a:latin typeface="PT Serif" panose="020A0603040505020204" pitchFamily="18" charset="77"/>
                  </a:rPr>
                  <a:t>One-side Security:</a:t>
                </a:r>
              </a:p>
              <a:p>
                <a:pPr lvl="1">
                  <a:lnSpc>
                    <a:spcPct val="100000"/>
                  </a:lnSpc>
                </a:pPr>
                <a:r>
                  <a:rPr lang="en-US" dirty="0">
                    <a:solidFill>
                      <a:schemeClr val="bg2">
                        <a:lumMod val="75000"/>
                      </a:schemeClr>
                    </a:solidFill>
                    <a:latin typeface="PT Serif" panose="020A0603040505020204" pitchFamily="18" charset="77"/>
                  </a:rPr>
                  <a:t>For any position, an adv with only left keys should not be able to distinguish an honestly generated right ciphertext from a random right ciphertext</a:t>
                </a:r>
              </a:p>
            </p:txBody>
          </p:sp>
        </mc:Choice>
        <mc:Fallback xmlns="">
          <p:sp>
            <p:nvSpPr>
              <p:cNvPr id="3" name="Content Placeholder 2">
                <a:extLst>
                  <a:ext uri="{FF2B5EF4-FFF2-40B4-BE49-F238E27FC236}">
                    <a16:creationId xmlns:a16="http://schemas.microsoft.com/office/drawing/2014/main" id="{9225289E-7A10-66BD-2F67-A0058225D0C4}"/>
                  </a:ext>
                </a:extLst>
              </p:cNvPr>
              <p:cNvSpPr>
                <a:spLocks noGrp="1" noRot="1" noChangeAspect="1" noMove="1" noResize="1" noEditPoints="1" noAdjustHandles="1" noChangeArrowheads="1" noChangeShapeType="1" noTextEdit="1"/>
              </p:cNvSpPr>
              <p:nvPr>
                <p:ph idx="1"/>
              </p:nvPr>
            </p:nvSpPr>
            <p:spPr>
              <a:xfrm>
                <a:off x="400877" y="1441312"/>
                <a:ext cx="11433313" cy="5131766"/>
              </a:xfrm>
              <a:blipFill>
                <a:blip r:embed="rId3"/>
                <a:stretch>
                  <a:fillRect l="-1110" t="-1235"/>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6EEFBF95-0F68-68BC-7D2D-68824D571E5A}"/>
              </a:ext>
            </a:extLst>
          </p:cNvPr>
          <p:cNvSpPr/>
          <p:nvPr/>
        </p:nvSpPr>
        <p:spPr>
          <a:xfrm>
            <a:off x="638275" y="2916263"/>
            <a:ext cx="10874171" cy="1475856"/>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35B0A18-AB42-C684-DE98-419B75767879}"/>
              </a:ext>
            </a:extLst>
          </p:cNvPr>
          <p:cNvSpPr>
            <a:spLocks noGrp="1"/>
          </p:cNvSpPr>
          <p:nvPr>
            <p:ph type="title"/>
          </p:nvPr>
        </p:nvSpPr>
        <p:spPr>
          <a:xfrm>
            <a:off x="281608" y="137525"/>
            <a:ext cx="11751365" cy="1068423"/>
          </a:xfrm>
        </p:spPr>
        <p:txBody>
          <a:bodyPr>
            <a:normAutofit/>
          </a:bodyPr>
          <a:lstStyle/>
          <a:p>
            <a:pPr>
              <a:lnSpc>
                <a:spcPct val="150000"/>
              </a:lnSpc>
            </a:pPr>
            <a:r>
              <a:rPr lang="en-US" dirty="0">
                <a:latin typeface="PT Serif" panose="020A0603040505020204" pitchFamily="18" charset="77"/>
              </a:rPr>
              <a:t>Two-side Correctness for BT-KEM</a:t>
            </a:r>
          </a:p>
        </p:txBody>
      </p:sp>
    </p:spTree>
    <p:extLst>
      <p:ext uri="{BB962C8B-B14F-4D97-AF65-F5344CB8AC3E}">
        <p14:creationId xmlns:p14="http://schemas.microsoft.com/office/powerpoint/2010/main" val="3409922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6C0942-4A4E-D21E-2D14-EF9D6C18239C}"/>
                  </a:ext>
                </a:extLst>
              </p:cNvPr>
              <p:cNvSpPr>
                <a:spLocks noGrp="1"/>
              </p:cNvSpPr>
              <p:nvPr>
                <p:ph idx="1"/>
              </p:nvPr>
            </p:nvSpPr>
            <p:spPr>
              <a:xfrm>
                <a:off x="281608" y="1375051"/>
                <a:ext cx="11751364" cy="5345424"/>
              </a:xfrm>
            </p:spPr>
            <p:txBody>
              <a:bodyPr>
                <a:normAutofit/>
              </a:bodyPr>
              <a:lstStyle/>
              <a:p>
                <a:pPr marL="0" indent="0">
                  <a:lnSpc>
                    <a:spcPct val="120000"/>
                  </a:lnSpc>
                  <a:buNone/>
                </a:pPr>
                <a:r>
                  <a:rPr lang="en-US" dirty="0">
                    <a:latin typeface="PT Serif" panose="020A0603040505020204" pitchFamily="18" charset="77"/>
                  </a:rPr>
                  <a:t>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 </m:t>
                    </m:r>
                    <m:r>
                      <a:rPr lang="en-US" b="0" i="1" smtClean="0">
                        <a:latin typeface="Cambria Math" panose="02040503050406030204" pitchFamily="18" charset="0"/>
                      </a:rPr>
                      <m:t>𝑡</m:t>
                    </m:r>
                    <m:r>
                      <a:rPr lang="en-US" b="0" i="1" smtClean="0">
                        <a:latin typeface="Cambria Math" panose="02040503050406030204" pitchFamily="18" charset="0"/>
                      </a:rPr>
                      <m:t> , ℓ </m:t>
                    </m:r>
                  </m:oMath>
                </a14:m>
                <a:r>
                  <a:rPr lang="en-US" dirty="0">
                    <a:latin typeface="PT Serif" panose="020A0603040505020204" pitchFamily="18" charset="77"/>
                  </a:rPr>
                  <a:t> ,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ℓ </m:t>
                        </m:r>
                      </m:e>
                    </m:d>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𝒥</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  </m:t>
                    </m:r>
                  </m:oMath>
                </a14:m>
                <a:r>
                  <a:rPr lang="en-US" dirty="0" err="1">
                    <a:latin typeface="PT Serif" panose="020A0603040505020204" pitchFamily="18" charset="77"/>
                  </a:rPr>
                  <a:t>s.t.</a:t>
                </a:r>
                <a:r>
                  <a:rPr lang="en-US" dirty="0">
                    <a:latin typeface="PT Serif" panose="020A0603040505020204" pitchFamily="18" charset="77"/>
                  </a:rPr>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𝒥</m:t>
                        </m:r>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latin typeface="PT Serif" panose="020A0603040505020204" pitchFamily="18" charset="77"/>
                  </a:rPr>
                  <a:t>  and all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𝑛</m:t>
                        </m:r>
                      </m:sup>
                    </m:sSup>
                  </m:oMath>
                </a14:m>
                <a:r>
                  <a:rPr lang="en-US" dirty="0">
                    <a:latin typeface="PT Serif" panose="020A0603040505020204" pitchFamily="18" charset="77"/>
                  </a:rPr>
                  <a:t> : </a:t>
                </a:r>
              </a:p>
              <a:p>
                <a:pPr marL="0" indent="0">
                  <a:lnSpc>
                    <a:spcPct val="130000"/>
                  </a:lnSpc>
                  <a:buNone/>
                </a:pPr>
                <a:r>
                  <a:rPr lang="en-US" sz="2400" dirty="0">
                    <a:latin typeface="PT Serif" panose="020A0603040505020204" pitchFamily="18" charset="77"/>
                  </a:rPr>
                  <a:t>Let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𝑝𝑘</m:t>
                        </m:r>
                        <m:r>
                          <a:rPr lang="en-US" sz="2400" b="0" i="1" smtClean="0">
                            <a:latin typeface="Cambria Math" panose="02040503050406030204" pitchFamily="18" charset="0"/>
                          </a:rPr>
                          <m:t> , </m:t>
                        </m:r>
                        <m:r>
                          <a:rPr lang="en-US" sz="2400" b="0" i="1" smtClean="0">
                            <a:latin typeface="Cambria Math" panose="02040503050406030204" pitchFamily="18" charset="0"/>
                          </a:rPr>
                          <m:t>𝑝𝑘𝑐</m:t>
                        </m:r>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d>
                                  <m:dPr>
                                    <m:ctrlPr>
                                      <a:rPr lang="en-US" sz="2400" i="1">
                                        <a:solidFill>
                                          <a:schemeClr val="bg2">
                                            <a:lumMod val="25000"/>
                                          </a:schemeClr>
                                        </a:solidFill>
                                        <a:latin typeface="Cambria Math" panose="02040503050406030204" pitchFamily="18" charset="0"/>
                                        <a:ea typeface="PT Serif"/>
                                        <a:cs typeface="PT Serif"/>
                                        <a:sym typeface="PT Serif"/>
                                      </a:rPr>
                                    </m:ctrlPr>
                                  </m:dPr>
                                  <m:e>
                                    <m:r>
                                      <a:rPr lang="en-US" sz="2400" i="1">
                                        <a:solidFill>
                                          <a:schemeClr val="bg2">
                                            <a:lumMod val="25000"/>
                                          </a:schemeClr>
                                        </a:solidFill>
                                        <a:latin typeface="Cambria Math" panose="02040503050406030204" pitchFamily="18" charset="0"/>
                                        <a:ea typeface="PT Serif"/>
                                        <a:cs typeface="PT Serif"/>
                                        <a:sym typeface="PT Serif"/>
                                      </a:rPr>
                                      <m:t> </m:t>
                                    </m:r>
                                    <m:r>
                                      <a:rPr lang="en-US" sz="2400" i="1">
                                        <a:solidFill>
                                          <a:schemeClr val="bg2">
                                            <a:lumMod val="25000"/>
                                          </a:schemeClr>
                                        </a:solidFill>
                                        <a:latin typeface="Cambria Math" panose="02040503050406030204" pitchFamily="18" charset="0"/>
                                        <a:ea typeface="PT Serif"/>
                                        <a:cs typeface="PT Serif"/>
                                        <a:sym typeface="PT Serif"/>
                                      </a:rPr>
                                      <m:t>𝑠</m:t>
                                    </m:r>
                                    <m:sSubSup>
                                      <m:sSubSupPr>
                                        <m:ctrlPr>
                                          <a:rPr lang="en-US" sz="2400" i="1">
                                            <a:solidFill>
                                              <a:schemeClr val="bg2">
                                                <a:lumMod val="25000"/>
                                              </a:schemeClr>
                                            </a:solidFill>
                                            <a:latin typeface="Cambria Math" panose="02040503050406030204" pitchFamily="18" charset="0"/>
                                            <a:ea typeface="PT Serif"/>
                                            <a:cs typeface="PT Serif"/>
                                            <a:sym typeface="PT Serif"/>
                                          </a:rPr>
                                        </m:ctrlPr>
                                      </m:sSubSupPr>
                                      <m:e>
                                        <m:r>
                                          <a:rPr lang="en-US" sz="2400" i="1">
                                            <a:solidFill>
                                              <a:schemeClr val="bg2">
                                                <a:lumMod val="25000"/>
                                              </a:schemeClr>
                                            </a:solidFill>
                                            <a:latin typeface="Cambria Math" panose="02040503050406030204" pitchFamily="18" charset="0"/>
                                            <a:ea typeface="PT Serif"/>
                                            <a:cs typeface="PT Serif"/>
                                            <a:sym typeface="PT Serif"/>
                                          </a:rPr>
                                          <m:t>𝑘</m:t>
                                        </m:r>
                                      </m:e>
                                      <m:sub>
                                        <m:r>
                                          <a:rPr lang="en-US" sz="2400" i="1">
                                            <a:solidFill>
                                              <a:schemeClr val="bg2">
                                                <a:lumMod val="25000"/>
                                              </a:schemeClr>
                                            </a:solidFill>
                                            <a:latin typeface="Cambria Math" panose="02040503050406030204" pitchFamily="18" charset="0"/>
                                            <a:ea typeface="PT Serif"/>
                                            <a:cs typeface="PT Serif"/>
                                            <a:sym typeface="PT Serif"/>
                                          </a:rPr>
                                          <m:t>1,0</m:t>
                                        </m:r>
                                      </m:sub>
                                      <m:sup>
                                        <m:r>
                                          <a:rPr lang="en-US" sz="2400" i="1">
                                            <a:solidFill>
                                              <a:schemeClr val="bg2">
                                                <a:lumMod val="25000"/>
                                              </a:schemeClr>
                                            </a:solidFill>
                                            <a:latin typeface="Cambria Math" panose="02040503050406030204" pitchFamily="18" charset="0"/>
                                            <a:ea typeface="PT Serif"/>
                                            <a:cs typeface="PT Serif"/>
                                            <a:sym typeface="PT Serif"/>
                                          </a:rPr>
                                          <m:t>(</m:t>
                                        </m:r>
                                        <m:r>
                                          <a:rPr lang="en-US" sz="2400" b="0" i="1" smtClean="0">
                                            <a:solidFill>
                                              <a:schemeClr val="bg2">
                                                <a:lumMod val="25000"/>
                                              </a:schemeClr>
                                            </a:solidFill>
                                            <a:latin typeface="Cambria Math" panose="02040503050406030204" pitchFamily="18" charset="0"/>
                                            <a:ea typeface="PT Serif"/>
                                            <a:cs typeface="PT Serif"/>
                                            <a:sym typeface="PT Serif"/>
                                          </a:rPr>
                                          <m:t>𝑗</m:t>
                                        </m:r>
                                        <m:r>
                                          <a:rPr lang="en-US" sz="2400" i="1">
                                            <a:solidFill>
                                              <a:schemeClr val="bg2">
                                                <a:lumMod val="25000"/>
                                              </a:schemeClr>
                                            </a:solidFill>
                                            <a:latin typeface="Cambria Math" panose="02040503050406030204" pitchFamily="18" charset="0"/>
                                            <a:ea typeface="PT Serif"/>
                                            <a:cs typeface="PT Serif"/>
                                            <a:sym typeface="PT Serif"/>
                                          </a:rPr>
                                          <m:t>)</m:t>
                                        </m:r>
                                      </m:sup>
                                    </m:sSubSup>
                                    <m:r>
                                      <a:rPr lang="en-US" sz="2400" i="1">
                                        <a:solidFill>
                                          <a:schemeClr val="bg2">
                                            <a:lumMod val="25000"/>
                                          </a:schemeClr>
                                        </a:solidFill>
                                        <a:latin typeface="Cambria Math" panose="02040503050406030204" pitchFamily="18" charset="0"/>
                                        <a:ea typeface="PT Serif"/>
                                        <a:cs typeface="PT Serif"/>
                                        <a:sym typeface="PT Serif"/>
                                      </a:rPr>
                                      <m:t>  ,  </m:t>
                                    </m:r>
                                    <m:r>
                                      <a:rPr lang="en-US" sz="2400" i="1">
                                        <a:solidFill>
                                          <a:schemeClr val="bg2">
                                            <a:lumMod val="25000"/>
                                          </a:schemeClr>
                                        </a:solidFill>
                                        <a:latin typeface="Cambria Math" panose="02040503050406030204" pitchFamily="18" charset="0"/>
                                        <a:ea typeface="PT Serif"/>
                                        <a:cs typeface="PT Serif"/>
                                        <a:sym typeface="PT Serif"/>
                                      </a:rPr>
                                      <m:t>𝑠</m:t>
                                    </m:r>
                                    <m:sSubSup>
                                      <m:sSubSupPr>
                                        <m:ctrlPr>
                                          <a:rPr lang="en-US" sz="2400" i="1">
                                            <a:solidFill>
                                              <a:schemeClr val="bg2">
                                                <a:lumMod val="25000"/>
                                              </a:schemeClr>
                                            </a:solidFill>
                                            <a:latin typeface="Cambria Math" panose="02040503050406030204" pitchFamily="18" charset="0"/>
                                            <a:ea typeface="PT Serif"/>
                                            <a:cs typeface="PT Serif"/>
                                            <a:sym typeface="PT Serif"/>
                                          </a:rPr>
                                        </m:ctrlPr>
                                      </m:sSubSupPr>
                                      <m:e>
                                        <m:r>
                                          <a:rPr lang="en-US" sz="2400" i="1">
                                            <a:solidFill>
                                              <a:schemeClr val="bg2">
                                                <a:lumMod val="25000"/>
                                              </a:schemeClr>
                                            </a:solidFill>
                                            <a:latin typeface="Cambria Math" panose="02040503050406030204" pitchFamily="18" charset="0"/>
                                            <a:ea typeface="PT Serif"/>
                                            <a:cs typeface="PT Serif"/>
                                            <a:sym typeface="PT Serif"/>
                                          </a:rPr>
                                          <m:t>𝑘</m:t>
                                        </m:r>
                                      </m:e>
                                      <m:sub>
                                        <m:r>
                                          <a:rPr lang="en-US" sz="2400" i="1">
                                            <a:solidFill>
                                              <a:schemeClr val="bg2">
                                                <a:lumMod val="25000"/>
                                              </a:schemeClr>
                                            </a:solidFill>
                                            <a:latin typeface="Cambria Math" panose="02040503050406030204" pitchFamily="18" charset="0"/>
                                            <a:ea typeface="PT Serif"/>
                                            <a:cs typeface="PT Serif"/>
                                            <a:sym typeface="PT Serif"/>
                                          </a:rPr>
                                          <m:t>1,1</m:t>
                                        </m:r>
                                      </m:sub>
                                      <m:sup>
                                        <m:r>
                                          <a:rPr lang="en-US" sz="2400" i="1">
                                            <a:solidFill>
                                              <a:schemeClr val="bg2">
                                                <a:lumMod val="25000"/>
                                              </a:schemeClr>
                                            </a:solidFill>
                                            <a:latin typeface="Cambria Math" panose="02040503050406030204" pitchFamily="18" charset="0"/>
                                            <a:ea typeface="PT Serif"/>
                                            <a:cs typeface="PT Serif"/>
                                            <a:sym typeface="PT Serif"/>
                                          </a:rPr>
                                          <m:t>(</m:t>
                                        </m:r>
                                        <m:r>
                                          <a:rPr lang="en-US" sz="2400" b="0" i="1" smtClean="0">
                                            <a:solidFill>
                                              <a:schemeClr val="bg2">
                                                <a:lumMod val="25000"/>
                                              </a:schemeClr>
                                            </a:solidFill>
                                            <a:latin typeface="Cambria Math" panose="02040503050406030204" pitchFamily="18" charset="0"/>
                                            <a:ea typeface="PT Serif"/>
                                            <a:cs typeface="PT Serif"/>
                                            <a:sym typeface="PT Serif"/>
                                          </a:rPr>
                                          <m:t>𝑗</m:t>
                                        </m:r>
                                        <m:r>
                                          <a:rPr lang="en-US" sz="2400" i="1">
                                            <a:solidFill>
                                              <a:schemeClr val="bg2">
                                                <a:lumMod val="25000"/>
                                              </a:schemeClr>
                                            </a:solidFill>
                                            <a:latin typeface="Cambria Math" panose="02040503050406030204" pitchFamily="18" charset="0"/>
                                            <a:ea typeface="PT Serif"/>
                                            <a:cs typeface="PT Serif"/>
                                            <a:sym typeface="PT Serif"/>
                                          </a:rPr>
                                          <m:t>)</m:t>
                                        </m:r>
                                      </m:sup>
                                    </m:sSubSup>
                                    <m:r>
                                      <a:rPr lang="en-US" sz="2400" i="1">
                                        <a:solidFill>
                                          <a:schemeClr val="bg2">
                                            <a:lumMod val="25000"/>
                                          </a:schemeClr>
                                        </a:solidFill>
                                        <a:latin typeface="Cambria Math" panose="02040503050406030204" pitchFamily="18" charset="0"/>
                                        <a:ea typeface="PT Serif"/>
                                        <a:cs typeface="PT Serif"/>
                                        <a:sym typeface="PT Serif"/>
                                      </a:rPr>
                                      <m:t> </m:t>
                                    </m:r>
                                  </m:e>
                                </m:d>
                                <m:r>
                                  <a:rPr lang="en-US" sz="2400" i="1">
                                    <a:solidFill>
                                      <a:schemeClr val="bg2">
                                        <a:lumMod val="25000"/>
                                      </a:schemeClr>
                                    </a:solidFill>
                                    <a:latin typeface="Cambria Math" panose="02040503050406030204" pitchFamily="18" charset="0"/>
                                    <a:ea typeface="PT Serif"/>
                                    <a:cs typeface="PT Serif"/>
                                    <a:sym typeface="PT Serif"/>
                                  </a:rPr>
                                  <m:t> ,…,      </m:t>
                                </m:r>
                                <m:d>
                                  <m:dPr>
                                    <m:ctrlPr>
                                      <a:rPr lang="en-US" sz="2400" i="1">
                                        <a:solidFill>
                                          <a:schemeClr val="bg2">
                                            <a:lumMod val="25000"/>
                                          </a:schemeClr>
                                        </a:solidFill>
                                        <a:latin typeface="Cambria Math" panose="02040503050406030204" pitchFamily="18" charset="0"/>
                                        <a:ea typeface="PT Serif"/>
                                        <a:cs typeface="PT Serif"/>
                                        <a:sym typeface="PT Serif"/>
                                      </a:rPr>
                                    </m:ctrlPr>
                                  </m:dPr>
                                  <m:e>
                                    <m:r>
                                      <a:rPr lang="en-US" sz="2400" i="1">
                                        <a:solidFill>
                                          <a:schemeClr val="bg2">
                                            <a:lumMod val="25000"/>
                                          </a:schemeClr>
                                        </a:solidFill>
                                        <a:latin typeface="Cambria Math" panose="02040503050406030204" pitchFamily="18" charset="0"/>
                                        <a:ea typeface="PT Serif"/>
                                        <a:cs typeface="PT Serif"/>
                                        <a:sym typeface="PT Serif"/>
                                      </a:rPr>
                                      <m:t> </m:t>
                                    </m:r>
                                    <m:r>
                                      <a:rPr lang="en-US" sz="2400" i="1">
                                        <a:solidFill>
                                          <a:schemeClr val="bg2">
                                            <a:lumMod val="25000"/>
                                          </a:schemeClr>
                                        </a:solidFill>
                                        <a:latin typeface="Cambria Math" panose="02040503050406030204" pitchFamily="18" charset="0"/>
                                        <a:ea typeface="PT Serif"/>
                                        <a:cs typeface="PT Serif"/>
                                        <a:sym typeface="PT Serif"/>
                                      </a:rPr>
                                      <m:t>𝑠</m:t>
                                    </m:r>
                                    <m:sSubSup>
                                      <m:sSubSupPr>
                                        <m:ctrlPr>
                                          <a:rPr lang="en-US" sz="2400" i="1">
                                            <a:solidFill>
                                              <a:schemeClr val="bg2">
                                                <a:lumMod val="25000"/>
                                              </a:schemeClr>
                                            </a:solidFill>
                                            <a:latin typeface="Cambria Math" panose="02040503050406030204" pitchFamily="18" charset="0"/>
                                            <a:ea typeface="PT Serif"/>
                                            <a:cs typeface="PT Serif"/>
                                            <a:sym typeface="PT Serif"/>
                                          </a:rPr>
                                        </m:ctrlPr>
                                      </m:sSubSupPr>
                                      <m:e>
                                        <m:r>
                                          <a:rPr lang="en-US" sz="2400" i="1">
                                            <a:solidFill>
                                              <a:schemeClr val="bg2">
                                                <a:lumMod val="25000"/>
                                              </a:schemeClr>
                                            </a:solidFill>
                                            <a:latin typeface="Cambria Math" panose="02040503050406030204" pitchFamily="18" charset="0"/>
                                            <a:ea typeface="PT Serif"/>
                                            <a:cs typeface="PT Serif"/>
                                            <a:sym typeface="PT Serif"/>
                                          </a:rPr>
                                          <m:t>𝑘</m:t>
                                        </m:r>
                                      </m:e>
                                      <m:sub>
                                        <m:r>
                                          <a:rPr lang="en-US" sz="2400" i="1">
                                            <a:solidFill>
                                              <a:schemeClr val="bg2">
                                                <a:lumMod val="25000"/>
                                              </a:schemeClr>
                                            </a:solidFill>
                                            <a:latin typeface="Cambria Math" panose="02040503050406030204" pitchFamily="18" charset="0"/>
                                            <a:ea typeface="PT Serif"/>
                                            <a:cs typeface="PT Serif"/>
                                            <a:sym typeface="PT Serif"/>
                                          </a:rPr>
                                          <m:t>𝑛</m:t>
                                        </m:r>
                                        <m:r>
                                          <a:rPr lang="en-US" sz="2400" i="1">
                                            <a:solidFill>
                                              <a:schemeClr val="bg2">
                                                <a:lumMod val="25000"/>
                                              </a:schemeClr>
                                            </a:solidFill>
                                            <a:latin typeface="Cambria Math" panose="02040503050406030204" pitchFamily="18" charset="0"/>
                                            <a:ea typeface="PT Serif"/>
                                            <a:cs typeface="PT Serif"/>
                                            <a:sym typeface="PT Serif"/>
                                          </a:rPr>
                                          <m:t>,0</m:t>
                                        </m:r>
                                      </m:sub>
                                      <m:sup>
                                        <m:d>
                                          <m:dPr>
                                            <m:ctrlPr>
                                              <a:rPr lang="en-US" sz="2400" i="1">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𝑗</m:t>
                                            </m:r>
                                          </m:e>
                                        </m:d>
                                      </m:sup>
                                    </m:sSubSup>
                                    <m:r>
                                      <a:rPr lang="en-US" sz="2400" i="1">
                                        <a:solidFill>
                                          <a:schemeClr val="bg2">
                                            <a:lumMod val="25000"/>
                                          </a:schemeClr>
                                        </a:solidFill>
                                        <a:latin typeface="Cambria Math" panose="02040503050406030204" pitchFamily="18" charset="0"/>
                                        <a:ea typeface="PT Serif"/>
                                        <a:cs typeface="PT Serif"/>
                                        <a:sym typeface="PT Serif"/>
                                      </a:rPr>
                                      <m:t>  ,  </m:t>
                                    </m:r>
                                    <m:r>
                                      <a:rPr lang="en-US" sz="2400" i="1">
                                        <a:solidFill>
                                          <a:schemeClr val="bg2">
                                            <a:lumMod val="25000"/>
                                          </a:schemeClr>
                                        </a:solidFill>
                                        <a:latin typeface="Cambria Math" panose="02040503050406030204" pitchFamily="18" charset="0"/>
                                        <a:ea typeface="PT Serif"/>
                                        <a:cs typeface="PT Serif"/>
                                        <a:sym typeface="PT Serif"/>
                                      </a:rPr>
                                      <m:t>𝑠</m:t>
                                    </m:r>
                                    <m:sSubSup>
                                      <m:sSubSupPr>
                                        <m:ctrlPr>
                                          <a:rPr lang="en-US" sz="2400" i="1">
                                            <a:solidFill>
                                              <a:schemeClr val="bg2">
                                                <a:lumMod val="25000"/>
                                              </a:schemeClr>
                                            </a:solidFill>
                                            <a:latin typeface="Cambria Math" panose="02040503050406030204" pitchFamily="18" charset="0"/>
                                            <a:ea typeface="PT Serif"/>
                                            <a:cs typeface="PT Serif"/>
                                            <a:sym typeface="PT Serif"/>
                                          </a:rPr>
                                        </m:ctrlPr>
                                      </m:sSubSupPr>
                                      <m:e>
                                        <m:r>
                                          <a:rPr lang="en-US" sz="2400" i="1">
                                            <a:solidFill>
                                              <a:schemeClr val="bg2">
                                                <a:lumMod val="25000"/>
                                              </a:schemeClr>
                                            </a:solidFill>
                                            <a:latin typeface="Cambria Math" panose="02040503050406030204" pitchFamily="18" charset="0"/>
                                            <a:ea typeface="PT Serif"/>
                                            <a:cs typeface="PT Serif"/>
                                            <a:sym typeface="PT Serif"/>
                                          </a:rPr>
                                          <m:t>𝑘</m:t>
                                        </m:r>
                                      </m:e>
                                      <m:sub>
                                        <m:r>
                                          <a:rPr lang="en-US" sz="2400" i="1">
                                            <a:solidFill>
                                              <a:schemeClr val="bg2">
                                                <a:lumMod val="25000"/>
                                              </a:schemeClr>
                                            </a:solidFill>
                                            <a:latin typeface="Cambria Math" panose="02040503050406030204" pitchFamily="18" charset="0"/>
                                            <a:ea typeface="PT Serif"/>
                                            <a:cs typeface="PT Serif"/>
                                            <a:sym typeface="PT Serif"/>
                                          </a:rPr>
                                          <m:t>𝑛</m:t>
                                        </m:r>
                                        <m:r>
                                          <a:rPr lang="en-US" sz="2400" i="1">
                                            <a:solidFill>
                                              <a:schemeClr val="bg2">
                                                <a:lumMod val="25000"/>
                                              </a:schemeClr>
                                            </a:solidFill>
                                            <a:latin typeface="Cambria Math" panose="02040503050406030204" pitchFamily="18" charset="0"/>
                                            <a:ea typeface="PT Serif"/>
                                            <a:cs typeface="PT Serif"/>
                                            <a:sym typeface="PT Serif"/>
                                          </a:rPr>
                                          <m:t>,1</m:t>
                                        </m:r>
                                      </m:sub>
                                      <m:sup>
                                        <m:d>
                                          <m:dPr>
                                            <m:ctrlPr>
                                              <a:rPr lang="en-US" sz="2400" i="1">
                                                <a:solidFill>
                                                  <a:schemeClr val="bg2">
                                                    <a:lumMod val="25000"/>
                                                  </a:schemeClr>
                                                </a:solidFill>
                                                <a:latin typeface="Cambria Math" panose="02040503050406030204" pitchFamily="18" charset="0"/>
                                                <a:ea typeface="PT Serif"/>
                                                <a:cs typeface="PT Serif"/>
                                                <a:sym typeface="PT Serif"/>
                                              </a:rPr>
                                            </m:ctrlPr>
                                          </m:dPr>
                                          <m:e>
                                            <m:r>
                                              <a:rPr lang="en-US" sz="2400" b="0" i="1" smtClean="0">
                                                <a:solidFill>
                                                  <a:schemeClr val="bg2">
                                                    <a:lumMod val="25000"/>
                                                  </a:schemeClr>
                                                </a:solidFill>
                                                <a:latin typeface="Cambria Math" panose="02040503050406030204" pitchFamily="18" charset="0"/>
                                                <a:ea typeface="PT Serif"/>
                                                <a:cs typeface="PT Serif"/>
                                                <a:sym typeface="PT Serif"/>
                                              </a:rPr>
                                              <m:t>𝑗</m:t>
                                            </m:r>
                                          </m:e>
                                        </m:d>
                                      </m:sup>
                                    </m:sSubSup>
                                    <m:r>
                                      <a:rPr lang="en-US" sz="2400" i="1">
                                        <a:solidFill>
                                          <a:schemeClr val="bg2">
                                            <a:lumMod val="25000"/>
                                          </a:schemeClr>
                                        </a:solidFill>
                                        <a:latin typeface="Cambria Math" panose="02040503050406030204" pitchFamily="18" charset="0"/>
                                        <a:ea typeface="PT Serif"/>
                                        <a:cs typeface="PT Serif"/>
                                        <a:sym typeface="PT Serif"/>
                                      </a:rPr>
                                      <m:t> </m:t>
                                    </m:r>
                                  </m:e>
                                </m:d>
                              </m:e>
                            </m:d>
                          </m:e>
                          <m:sub>
                            <m:r>
                              <a:rPr lang="en-US" sz="2400" b="0" i="1" smtClean="0">
                                <a:latin typeface="Cambria Math" panose="02040503050406030204" pitchFamily="18" charset="0"/>
                              </a:rPr>
                              <m:t>𝑗</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ℓ</m:t>
                                </m:r>
                              </m:e>
                            </m:d>
                          </m:sub>
                        </m:sSub>
                        <m:r>
                          <a:rPr lang="en-US" sz="2400" b="0" i="0" smtClean="0">
                            <a:latin typeface="Cambria Math" panose="02040503050406030204" pitchFamily="18" charset="0"/>
                          </a:rPr>
                          <m:t> </m:t>
                        </m:r>
                      </m:e>
                    </m:d>
                    <m:r>
                      <a:rPr lang="en-US" sz="2400" b="0" i="1" smtClean="0">
                        <a:latin typeface="Cambria Math" panose="02040503050406030204" pitchFamily="18" charset="0"/>
                      </a:rPr>
                      <m:t>   ←</m:t>
                    </m:r>
                  </m:oMath>
                </a14:m>
                <a:r>
                  <a:rPr lang="en-US" sz="2000" dirty="0">
                    <a:latin typeface="PT Serif" panose="020A0603040505020204" pitchFamily="18" charset="77"/>
                  </a:rPr>
                  <a:t>$</a:t>
                </a:r>
                <a:r>
                  <a:rPr lang="en-US" sz="2400" dirty="0">
                    <a:latin typeface="PT Serif" panose="020A0603040505020204" pitchFamily="18" charset="77"/>
                  </a:rPr>
                  <a:t>   </a:t>
                </a:r>
                <a:r>
                  <a:rPr lang="en-US" sz="2400" dirty="0" err="1">
                    <a:latin typeface="PT Serif" panose="020A0603040505020204" pitchFamily="18" charset="77"/>
                  </a:rPr>
                  <a:t>KeyGen</a:t>
                </a:r>
                <a:r>
                  <a:rPr lang="en-US" sz="2400" dirty="0">
                    <a:latin typeface="PT Serif" panose="020A0603040505020204" pitchFamily="18" charset="77"/>
                  </a:rPr>
                  <a:t>(</a:t>
                </a:r>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 , </m:t>
                    </m:r>
                    <m:r>
                      <a:rPr lang="en-US" sz="2400" b="0" i="1" smtClean="0">
                        <a:latin typeface="Cambria Math" panose="02040503050406030204" pitchFamily="18" charset="0"/>
                      </a:rPr>
                      <m:t>𝑡</m:t>
                    </m:r>
                    <m:r>
                      <a:rPr lang="en-US" sz="2400" b="0" i="1" smtClean="0">
                        <a:latin typeface="Cambria Math" panose="02040503050406030204" pitchFamily="18" charset="0"/>
                      </a:rPr>
                      <m:t>, ℓ</m:t>
                    </m:r>
                  </m:oMath>
                </a14:m>
                <a:r>
                  <a:rPr lang="en-US" sz="2400" dirty="0">
                    <a:latin typeface="PT Serif" panose="020A0603040505020204" pitchFamily="18" charset="77"/>
                  </a:rPr>
                  <a:t> )</a:t>
                </a:r>
              </a:p>
              <a:p>
                <a:pPr marL="0" indent="0">
                  <a:lnSpc>
                    <a:spcPct val="130000"/>
                  </a:lnSpc>
                  <a:buNone/>
                </a:pPr>
                <a:r>
                  <a:rPr lang="en-US" sz="2400" dirty="0">
                    <a:latin typeface="PT Serif" panose="020A0603040505020204" pitchFamily="18" charset="77"/>
                  </a:rPr>
                  <a:t>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𝑐</m:t>
                        </m:r>
                        <m:r>
                          <a:rPr lang="en-US" sz="2400" b="0" i="1" smtClean="0">
                            <a:latin typeface="Cambria Math" panose="02040503050406030204" pitchFamily="18" charset="0"/>
                          </a:rPr>
                          <m:t> , </m:t>
                        </m:r>
                        <m:r>
                          <a:rPr lang="en-US" sz="2400" b="0" i="1" smtClean="0">
                            <a:latin typeface="Cambria Math" panose="02040503050406030204" pitchFamily="18" charset="0"/>
                          </a:rPr>
                          <m:t>𝑘</m:t>
                        </m:r>
                        <m:r>
                          <a:rPr lang="en-US" sz="2400" b="0" i="1" smtClean="0">
                            <a:latin typeface="Cambria Math" panose="02040503050406030204" pitchFamily="18" charset="0"/>
                          </a:rPr>
                          <m:t> </m:t>
                        </m:r>
                      </m:e>
                    </m:d>
                    <m:r>
                      <a:rPr lang="en-US" sz="2400" b="0" i="1" smtClean="0">
                        <a:latin typeface="Cambria Math" panose="02040503050406030204" pitchFamily="18" charset="0"/>
                      </a:rPr>
                      <m:t>  ←</m:t>
                    </m:r>
                  </m:oMath>
                </a14:m>
                <a:r>
                  <a:rPr lang="en-US" sz="2000" dirty="0">
                    <a:latin typeface="PT Serif" panose="020A0603040505020204" pitchFamily="18" charset="77"/>
                  </a:rPr>
                  <a:t>$</a:t>
                </a:r>
                <a:r>
                  <a:rPr lang="en-US" sz="2400" dirty="0">
                    <a:latin typeface="PT Serif" panose="020A0603040505020204" pitchFamily="18" charset="77"/>
                  </a:rPr>
                  <a:t>      Enc(</a:t>
                </a:r>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𝑝𝑘</m:t>
                    </m:r>
                    <m:r>
                      <a:rPr lang="en-US" sz="2400" b="0" i="1" smtClean="0">
                        <a:latin typeface="Cambria Math" panose="02040503050406030204" pitchFamily="18" charset="0"/>
                      </a:rPr>
                      <m:t> ,  </m:t>
                    </m:r>
                    <m:r>
                      <a:rPr lang="en-US" sz="2400" b="0" i="1" smtClean="0">
                        <a:latin typeface="Cambria Math" panose="02040503050406030204" pitchFamily="18" charset="0"/>
                      </a:rPr>
                      <m:t>𝑗</m:t>
                    </m:r>
                  </m:oMath>
                </a14:m>
                <a:r>
                  <a:rPr lang="en-US" sz="2400" dirty="0">
                    <a:latin typeface="PT Serif" panose="020A0603040505020204" pitchFamily="18" charset="77"/>
                  </a:rPr>
                  <a:t> )</a:t>
                </a:r>
              </a:p>
              <a:p>
                <a:pPr marL="0" indent="0">
                  <a:lnSpc>
                    <a:spcPct val="130000"/>
                  </a:lnSpc>
                  <a:buNone/>
                </a:pPr>
                <a:r>
                  <a:rPr lang="en-US" sz="2400" dirty="0">
                    <a:latin typeface="PT Serif" panose="020A0603040505020204" pitchFamily="18" charset="77"/>
                  </a:rPr>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oMath>
                </a14:m>
                <a:r>
                  <a:rPr lang="en-US" sz="2400" dirty="0">
                    <a:latin typeface="PT Serif" panose="020A0603040505020204" pitchFamily="18" charset="77"/>
                  </a:rPr>
                  <a:t>Dec(</a:t>
                </a:r>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𝑗</m:t>
                    </m:r>
                    <m:r>
                      <a:rPr lang="en-US" sz="2400" b="0" i="1" smtClean="0">
                        <a:latin typeface="Cambria Math" panose="02040503050406030204" pitchFamily="18" charset="0"/>
                      </a:rPr>
                      <m:t> , </m:t>
                    </m:r>
                    <m:r>
                      <a:rPr lang="en-US" sz="2400" b="0" i="1" smtClean="0">
                        <a:latin typeface="Cambria Math" panose="02040503050406030204" pitchFamily="18" charset="0"/>
                      </a:rPr>
                      <m:t>𝑐</m:t>
                    </m:r>
                    <m:r>
                      <a:rPr lang="en-US" sz="2400" b="0" i="1" smtClean="0">
                        <a:latin typeface="Cambria Math" panose="02040503050406030204" pitchFamily="18" charset="0"/>
                      </a:rPr>
                      <m:t> ,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b>
                      <m:sup>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sup>
                    </m:sSubSup>
                  </m:oMath>
                </a14:m>
                <a:r>
                  <a:rPr lang="en-US" sz="2400" dirty="0">
                    <a:latin typeface="PT Serif" panose="020A0603040505020204" pitchFamily="18" charset="77"/>
                  </a:rPr>
                  <a:t> )   for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𝒥</m:t>
                    </m:r>
                  </m:oMath>
                </a14:m>
                <a:endParaRPr lang="en-US" sz="2400" dirty="0">
                  <a:latin typeface="PT Serif" panose="020A0603040505020204" pitchFamily="18" charset="77"/>
                </a:endParaRPr>
              </a:p>
              <a:p>
                <a:pPr marL="0" indent="0">
                  <a:lnSpc>
                    <a:spcPct val="130000"/>
                  </a:lnSpc>
                  <a:buNone/>
                </a:pPr>
                <a:r>
                  <a:rPr lang="en-US" sz="2400" dirty="0">
                    <a:latin typeface="PT Serif" panose="020A0603040505020204" pitchFamily="18" charset="77"/>
                  </a:rPr>
                  <a:t>Then,  		Combine(</a:t>
                </a:r>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𝑝𝑘𝑐</m:t>
                    </m:r>
                    <m:r>
                      <a:rPr lang="en-US" sz="2400" b="0" i="1" smtClean="0">
                        <a:latin typeface="Cambria Math" panose="02040503050406030204" pitchFamily="18" charset="0"/>
                      </a:rPr>
                      <m:t> ,  </m:t>
                    </m:r>
                    <m:r>
                      <a:rPr lang="en-US" sz="2400" b="0" i="1" smtClean="0">
                        <a:latin typeface="Cambria Math" panose="02040503050406030204" pitchFamily="18" charset="0"/>
                      </a:rPr>
                      <m:t>𝑗</m:t>
                    </m:r>
                    <m:r>
                      <a:rPr lang="en-US" sz="2400" b="0" i="1" smtClean="0">
                        <a:latin typeface="Cambria Math" panose="02040503050406030204" pitchFamily="18" charset="0"/>
                      </a:rPr>
                      <m:t> , </m:t>
                    </m:r>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e>
                        </m:d>
                      </m:e>
                      <m:sub>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𝑖</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latin typeface="Cambria Math" panose="02040503050406030204" pitchFamily="18" charset="0"/>
                            <a:ea typeface="Cambria Math" panose="02040503050406030204" pitchFamily="18" charset="0"/>
                          </a:rPr>
                          <m:t>𝒥</m:t>
                        </m:r>
                      </m:sub>
                    </m:sSub>
                  </m:oMath>
                </a14:m>
                <a:r>
                  <a:rPr lang="en-US" sz="2400" dirty="0">
                    <a:latin typeface="PT Serif" panose="020A0603040505020204" pitchFamily="18" charset="77"/>
                  </a:rPr>
                  <a:t> ) = </a:t>
                </a:r>
                <a14:m>
                  <m:oMath xmlns:m="http://schemas.openxmlformats.org/officeDocument/2006/math">
                    <m:r>
                      <a:rPr lang="en-US" sz="2400" b="0" i="1" smtClean="0">
                        <a:latin typeface="Cambria Math" panose="02040503050406030204" pitchFamily="18" charset="0"/>
                      </a:rPr>
                      <m:t>𝑘</m:t>
                    </m:r>
                  </m:oMath>
                </a14:m>
                <a:endParaRPr lang="en-US" sz="2400" dirty="0">
                  <a:latin typeface="PT Serif" panose="020A0603040505020204" pitchFamily="18" charset="77"/>
                </a:endParaRPr>
              </a:p>
              <a:p>
                <a:pPr marL="0" indent="0">
                  <a:lnSpc>
                    <a:spcPct val="120000"/>
                  </a:lnSpc>
                  <a:buNone/>
                </a:pPr>
                <a:endParaRPr lang="en-US" sz="2400" dirty="0">
                  <a:latin typeface="PT Serif" panose="020A0603040505020204" pitchFamily="18" charset="77"/>
                </a:endParaRPr>
              </a:p>
              <a:p>
                <a:pPr marL="0" indent="0">
                  <a:lnSpc>
                    <a:spcPct val="120000"/>
                  </a:lnSpc>
                  <a:buNone/>
                </a:pPr>
                <a:r>
                  <a:rPr lang="en-US" sz="2400" dirty="0">
                    <a:latin typeface="PT Serif" panose="020A0603040505020204" pitchFamily="18" charset="77"/>
                  </a:rPr>
                  <a:t>Informally, for all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ℓ </m:t>
                        </m:r>
                      </m:e>
                    </m:d>
                  </m:oMath>
                </a14:m>
                <a:r>
                  <a:rPr lang="en-US" sz="2400" dirty="0">
                    <a:latin typeface="PT Serif" panose="020A0603040505020204" pitchFamily="18" charset="77"/>
                  </a:rPr>
                  <a:t>, decryption works correctly even if each party only uses one of its keys (either left or right) to decrypt, as long as </a:t>
                </a:r>
                <a14:m>
                  <m:oMath xmlns:m="http://schemas.openxmlformats.org/officeDocument/2006/math">
                    <m:r>
                      <a:rPr lang="en-US" sz="2400" b="0" i="1" smtClean="0">
                        <a:latin typeface="Cambria Math" panose="02040503050406030204" pitchFamily="18" charset="0"/>
                        <a:ea typeface="Cambria Math" panose="02040503050406030204" pitchFamily="18" charset="0"/>
                      </a:rPr>
                      <m:t>𝒥</m:t>
                    </m:r>
                  </m:oMath>
                </a14:m>
                <a:r>
                  <a:rPr lang="en-US" sz="2400" dirty="0">
                    <a:latin typeface="PT Serif" panose="020A0603040505020204" pitchFamily="18" charset="77"/>
                  </a:rPr>
                  <a:t> has at least t parties.</a:t>
                </a:r>
              </a:p>
            </p:txBody>
          </p:sp>
        </mc:Choice>
        <mc:Fallback xmlns="">
          <p:sp>
            <p:nvSpPr>
              <p:cNvPr id="3" name="Content Placeholder 2">
                <a:extLst>
                  <a:ext uri="{FF2B5EF4-FFF2-40B4-BE49-F238E27FC236}">
                    <a16:creationId xmlns:a16="http://schemas.microsoft.com/office/drawing/2014/main" id="{B76C0942-4A4E-D21E-2D14-EF9D6C18239C}"/>
                  </a:ext>
                </a:extLst>
              </p:cNvPr>
              <p:cNvSpPr>
                <a:spLocks noGrp="1" noRot="1" noChangeAspect="1" noMove="1" noResize="1" noEditPoints="1" noAdjustHandles="1" noChangeArrowheads="1" noChangeShapeType="1" noTextEdit="1"/>
              </p:cNvSpPr>
              <p:nvPr>
                <p:ph idx="1"/>
              </p:nvPr>
            </p:nvSpPr>
            <p:spPr>
              <a:xfrm>
                <a:off x="281608" y="1375051"/>
                <a:ext cx="11751364" cy="5345424"/>
              </a:xfrm>
              <a:blipFill>
                <a:blip r:embed="rId3"/>
                <a:stretch>
                  <a:fillRect l="-1080" t="-238"/>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33175D3A-AC4C-F42C-BFF4-9DC2B9330951}"/>
              </a:ext>
            </a:extLst>
          </p:cNvPr>
          <p:cNvSpPr>
            <a:spLocks noGrp="1"/>
          </p:cNvSpPr>
          <p:nvPr>
            <p:ph type="title"/>
          </p:nvPr>
        </p:nvSpPr>
        <p:spPr>
          <a:xfrm>
            <a:off x="281608" y="137525"/>
            <a:ext cx="11751365" cy="1068423"/>
          </a:xfrm>
        </p:spPr>
        <p:txBody>
          <a:bodyPr>
            <a:normAutofit/>
          </a:bodyPr>
          <a:lstStyle/>
          <a:p>
            <a:pPr>
              <a:lnSpc>
                <a:spcPct val="150000"/>
              </a:lnSpc>
            </a:pPr>
            <a:r>
              <a:rPr lang="en-US" dirty="0">
                <a:latin typeface="PT Serif" panose="020A0603040505020204" pitchFamily="18" charset="77"/>
              </a:rPr>
              <a:t>Two-side Correctness for BT-KEM</a:t>
            </a:r>
          </a:p>
        </p:txBody>
      </p:sp>
    </p:spTree>
    <p:extLst>
      <p:ext uri="{BB962C8B-B14F-4D97-AF65-F5344CB8AC3E}">
        <p14:creationId xmlns:p14="http://schemas.microsoft.com/office/powerpoint/2010/main" val="377450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25289E-7A10-66BD-2F67-A0058225D0C4}"/>
                  </a:ext>
                </a:extLst>
              </p:cNvPr>
              <p:cNvSpPr>
                <a:spLocks noGrp="1"/>
              </p:cNvSpPr>
              <p:nvPr>
                <p:ph idx="1"/>
              </p:nvPr>
            </p:nvSpPr>
            <p:spPr>
              <a:xfrm>
                <a:off x="400877" y="1441312"/>
                <a:ext cx="11433313" cy="5131766"/>
              </a:xfrm>
            </p:spPr>
            <p:txBody>
              <a:bodyPr/>
              <a:lstStyle/>
              <a:p>
                <a:pPr marL="0" indent="0">
                  <a:lnSpc>
                    <a:spcPct val="100000"/>
                  </a:lnSpc>
                  <a:buNone/>
                </a:pPr>
                <a:r>
                  <a:rPr lang="en-US" dirty="0">
                    <a:solidFill>
                      <a:schemeClr val="bg2">
                        <a:lumMod val="50000"/>
                      </a:schemeClr>
                    </a:solidFill>
                    <a:latin typeface="PT Serif" panose="020A0603040505020204" pitchFamily="18" charset="77"/>
                  </a:rPr>
                  <a:t>A special type of threshold KEM with:</a:t>
                </a:r>
              </a:p>
              <a:p>
                <a:pPr>
                  <a:lnSpc>
                    <a:spcPct val="100000"/>
                  </a:lnSpc>
                </a:pPr>
                <a:r>
                  <a:rPr lang="en-US" dirty="0">
                    <a:solidFill>
                      <a:schemeClr val="bg2">
                        <a:lumMod val="50000"/>
                      </a:schemeClr>
                    </a:solidFill>
                    <a:latin typeface="PT Serif" panose="020A0603040505020204" pitchFamily="18" charset="77"/>
                  </a:rPr>
                  <a:t>Semantic Security:</a:t>
                </a:r>
              </a:p>
              <a:p>
                <a:pPr lvl="1">
                  <a:lnSpc>
                    <a:spcPct val="100000"/>
                  </a:lnSpc>
                </a:pPr>
                <a:r>
                  <a:rPr lang="en-US" dirty="0">
                    <a:solidFill>
                      <a:schemeClr val="bg2">
                        <a:lumMod val="50000"/>
                      </a:schemeClr>
                    </a:solidFill>
                    <a:latin typeface="PT Serif" panose="020A0603040505020204" pitchFamily="18" charset="77"/>
                  </a:rPr>
                  <a:t>Similar to IND-CPA, can tolerate </a:t>
                </a:r>
                <a:r>
                  <a:rPr lang="en-US" dirty="0" err="1">
                    <a:solidFill>
                      <a:schemeClr val="bg2">
                        <a:lumMod val="50000"/>
                      </a:schemeClr>
                    </a:solidFill>
                    <a:latin typeface="PT Serif" panose="020A0603040505020204" pitchFamily="18" charset="77"/>
                  </a:rPr>
                  <a:t>upto</a:t>
                </a:r>
                <a:r>
                  <a:rPr lang="en-US" dirty="0">
                    <a:solidFill>
                      <a:schemeClr val="bg2">
                        <a:lumMod val="50000"/>
                      </a:schemeClr>
                    </a:solidFill>
                    <a:latin typeface="PT Serif" panose="020A0603040505020204" pitchFamily="18" charset="77"/>
                  </a:rPr>
                  <a:t> </a:t>
                </a:r>
                <a14:m>
                  <m:oMath xmlns:m="http://schemas.openxmlformats.org/officeDocument/2006/math">
                    <m:r>
                      <a:rPr lang="en-US" sz="2400" b="0" i="1" smtClean="0">
                        <a:solidFill>
                          <a:schemeClr val="bg2">
                            <a:lumMod val="50000"/>
                          </a:schemeClr>
                        </a:solidFill>
                        <a:latin typeface="Cambria Math" panose="02040503050406030204" pitchFamily="18" charset="0"/>
                      </a:rPr>
                      <m:t>𝑡</m:t>
                    </m:r>
                    <m:r>
                      <a:rPr lang="en-US" sz="2400" b="0" i="1" smtClean="0">
                        <a:solidFill>
                          <a:schemeClr val="bg2">
                            <a:lumMod val="50000"/>
                          </a:schemeClr>
                        </a:solidFill>
                        <a:latin typeface="Cambria Math" panose="02040503050406030204" pitchFamily="18" charset="0"/>
                      </a:rPr>
                      <m:t>−1</m:t>
                    </m:r>
                  </m:oMath>
                </a14:m>
                <a:r>
                  <a:rPr lang="en-US" dirty="0">
                    <a:solidFill>
                      <a:schemeClr val="bg2">
                        <a:lumMod val="50000"/>
                      </a:schemeClr>
                    </a:solidFill>
                    <a:latin typeface="PT Serif" panose="020A0603040505020204" pitchFamily="18" charset="77"/>
                  </a:rPr>
                  <a:t> corruptions, for any position</a:t>
                </a:r>
              </a:p>
              <a:p>
                <a:pPr>
                  <a:lnSpc>
                    <a:spcPct val="100000"/>
                  </a:lnSpc>
                </a:pPr>
                <a:r>
                  <a:rPr lang="en-US" dirty="0">
                    <a:solidFill>
                      <a:schemeClr val="bg2">
                        <a:lumMod val="50000"/>
                      </a:schemeClr>
                    </a:solidFill>
                    <a:latin typeface="PT Serif" panose="020A0603040505020204" pitchFamily="18" charset="77"/>
                  </a:rPr>
                  <a:t>Two-side Correctness:</a:t>
                </a:r>
              </a:p>
              <a:p>
                <a:pPr lvl="1">
                  <a:lnSpc>
                    <a:spcPct val="100000"/>
                  </a:lnSpc>
                </a:pPr>
                <a:r>
                  <a:rPr lang="en-US" dirty="0">
                    <a:solidFill>
                      <a:schemeClr val="bg2">
                        <a:lumMod val="50000"/>
                      </a:schemeClr>
                    </a:solidFill>
                    <a:latin typeface="PT Serif" panose="020A0603040505020204" pitchFamily="18" charset="77"/>
                  </a:rPr>
                  <a:t>For any position, D</a:t>
                </a:r>
                <a:r>
                  <a:rPr lang="en-US" sz="2400" dirty="0">
                    <a:solidFill>
                      <a:schemeClr val="bg2">
                        <a:lumMod val="50000"/>
                      </a:schemeClr>
                    </a:solidFill>
                    <a:latin typeface="PT Serif" panose="020A0603040505020204" pitchFamily="18" charset="77"/>
                  </a:rPr>
                  <a:t>ecryption works using </a:t>
                </a:r>
                <a14:m>
                  <m:oMath xmlns:m="http://schemas.openxmlformats.org/officeDocument/2006/math">
                    <m:r>
                      <a:rPr lang="en-US" sz="2400" b="0" i="1" smtClean="0">
                        <a:solidFill>
                          <a:schemeClr val="bg2">
                            <a:lumMod val="50000"/>
                          </a:schemeClr>
                        </a:solidFill>
                        <a:latin typeface="Cambria Math" panose="02040503050406030204" pitchFamily="18" charset="0"/>
                      </a:rPr>
                      <m:t>𝑘</m:t>
                    </m:r>
                  </m:oMath>
                </a14:m>
                <a:r>
                  <a:rPr lang="en-US" sz="2400" dirty="0">
                    <a:solidFill>
                      <a:schemeClr val="bg2">
                        <a:lumMod val="50000"/>
                      </a:schemeClr>
                    </a:solidFill>
                    <a:latin typeface="PT Serif" panose="020A0603040505020204" pitchFamily="18" charset="77"/>
                  </a:rPr>
                  <a:t> left keys and </a:t>
                </a:r>
                <a14:m>
                  <m:oMath xmlns:m="http://schemas.openxmlformats.org/officeDocument/2006/math">
                    <m:r>
                      <a:rPr lang="en-US" sz="2400" b="0" i="1" smtClean="0">
                        <a:solidFill>
                          <a:schemeClr val="bg2">
                            <a:lumMod val="50000"/>
                          </a:schemeClr>
                        </a:solidFill>
                        <a:latin typeface="Cambria Math" panose="02040503050406030204" pitchFamily="18" charset="0"/>
                      </a:rPr>
                      <m:t>𝑡</m:t>
                    </m:r>
                    <m:r>
                      <a:rPr lang="en-US" sz="2400" b="0" i="1" smtClean="0">
                        <a:solidFill>
                          <a:schemeClr val="bg2">
                            <a:lumMod val="50000"/>
                          </a:schemeClr>
                        </a:solidFill>
                        <a:latin typeface="Cambria Math" panose="02040503050406030204" pitchFamily="18" charset="0"/>
                      </a:rPr>
                      <m:t>−</m:t>
                    </m:r>
                    <m:r>
                      <a:rPr lang="en-US" sz="2400" b="0" i="1" smtClean="0">
                        <a:solidFill>
                          <a:schemeClr val="bg2">
                            <a:lumMod val="50000"/>
                          </a:schemeClr>
                        </a:solidFill>
                        <a:latin typeface="Cambria Math" panose="02040503050406030204" pitchFamily="18" charset="0"/>
                      </a:rPr>
                      <m:t>𝑘</m:t>
                    </m:r>
                  </m:oMath>
                </a14:m>
                <a:r>
                  <a:rPr lang="en-US" sz="2400" dirty="0">
                    <a:solidFill>
                      <a:schemeClr val="bg2">
                        <a:lumMod val="50000"/>
                      </a:schemeClr>
                    </a:solidFill>
                    <a:latin typeface="PT Serif" panose="020A0603040505020204" pitchFamily="18" charset="77"/>
                  </a:rPr>
                  <a:t> right keys for any </a:t>
                </a:r>
                <a14:m>
                  <m:oMath xmlns:m="http://schemas.openxmlformats.org/officeDocument/2006/math">
                    <m:r>
                      <a:rPr lang="en-US" sz="2400" b="0" i="1" smtClean="0">
                        <a:solidFill>
                          <a:schemeClr val="bg2">
                            <a:lumMod val="50000"/>
                          </a:schemeClr>
                        </a:solidFill>
                        <a:latin typeface="Cambria Math" panose="02040503050406030204" pitchFamily="18" charset="0"/>
                      </a:rPr>
                      <m:t>𝑘</m:t>
                    </m:r>
                    <m:r>
                      <a:rPr lang="en-US" sz="2400" b="0" i="1" smtClean="0">
                        <a:solidFill>
                          <a:schemeClr val="bg2">
                            <a:lumMod val="50000"/>
                          </a:schemeClr>
                        </a:solidFill>
                        <a:latin typeface="Cambria Math" panose="02040503050406030204" pitchFamily="18" charset="0"/>
                      </a:rPr>
                      <m:t>∈</m:t>
                    </m:r>
                    <m:r>
                      <a:rPr lang="en-US" i="1">
                        <a:solidFill>
                          <a:schemeClr val="bg2">
                            <a:lumMod val="50000"/>
                          </a:schemeClr>
                        </a:solidFill>
                        <a:latin typeface="Cambria Math" panose="02040503050406030204" pitchFamily="18" charset="0"/>
                      </a:rPr>
                      <m:t>{0,…</m:t>
                    </m:r>
                    <m:r>
                      <a:rPr lang="en-US" i="1">
                        <a:solidFill>
                          <a:schemeClr val="bg2">
                            <a:lumMod val="50000"/>
                          </a:schemeClr>
                        </a:solidFill>
                        <a:latin typeface="Cambria Math" panose="02040503050406030204" pitchFamily="18" charset="0"/>
                      </a:rPr>
                      <m:t>𝑡</m:t>
                    </m:r>
                    <m:r>
                      <a:rPr lang="en-US" i="1">
                        <a:solidFill>
                          <a:schemeClr val="bg2">
                            <a:lumMod val="50000"/>
                          </a:schemeClr>
                        </a:solidFill>
                        <a:latin typeface="Cambria Math" panose="02040503050406030204" pitchFamily="18" charset="0"/>
                      </a:rPr>
                      <m:t>}</m:t>
                    </m:r>
                  </m:oMath>
                </a14:m>
                <a:endParaRPr lang="en-US" dirty="0">
                  <a:latin typeface="PT Serif" panose="020A0603040505020204" pitchFamily="18" charset="77"/>
                </a:endParaRPr>
              </a:p>
              <a:p>
                <a:pPr>
                  <a:lnSpc>
                    <a:spcPct val="100000"/>
                  </a:lnSpc>
                </a:pPr>
                <a:r>
                  <a:rPr lang="en-US" dirty="0">
                    <a:latin typeface="PT Serif" panose="020A0603040505020204" pitchFamily="18" charset="77"/>
                  </a:rPr>
                  <a:t>One-side Security:</a:t>
                </a:r>
              </a:p>
              <a:p>
                <a:pPr lvl="1">
                  <a:lnSpc>
                    <a:spcPct val="100000"/>
                  </a:lnSpc>
                </a:pPr>
                <a:r>
                  <a:rPr lang="en-US" dirty="0">
                    <a:latin typeface="PT Serif" panose="020A0603040505020204" pitchFamily="18" charset="77"/>
                  </a:rPr>
                  <a:t>For any position, an adv with only left keys should not be able to distinguish an honestly generated right ciphertext from a random right ciphertext</a:t>
                </a:r>
              </a:p>
            </p:txBody>
          </p:sp>
        </mc:Choice>
        <mc:Fallback xmlns="">
          <p:sp>
            <p:nvSpPr>
              <p:cNvPr id="3" name="Content Placeholder 2">
                <a:extLst>
                  <a:ext uri="{FF2B5EF4-FFF2-40B4-BE49-F238E27FC236}">
                    <a16:creationId xmlns:a16="http://schemas.microsoft.com/office/drawing/2014/main" id="{9225289E-7A10-66BD-2F67-A0058225D0C4}"/>
                  </a:ext>
                </a:extLst>
              </p:cNvPr>
              <p:cNvSpPr>
                <a:spLocks noGrp="1" noRot="1" noChangeAspect="1" noMove="1" noResize="1" noEditPoints="1" noAdjustHandles="1" noChangeArrowheads="1" noChangeShapeType="1" noTextEdit="1"/>
              </p:cNvSpPr>
              <p:nvPr>
                <p:ph idx="1"/>
              </p:nvPr>
            </p:nvSpPr>
            <p:spPr>
              <a:xfrm>
                <a:off x="400877" y="1441312"/>
                <a:ext cx="11433313" cy="5131766"/>
              </a:xfrm>
              <a:blipFill>
                <a:blip r:embed="rId3"/>
                <a:stretch>
                  <a:fillRect l="-1110" t="-1235"/>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6EEFBF95-0F68-68BC-7D2D-68824D571E5A}"/>
              </a:ext>
            </a:extLst>
          </p:cNvPr>
          <p:cNvSpPr/>
          <p:nvPr/>
        </p:nvSpPr>
        <p:spPr>
          <a:xfrm>
            <a:off x="668255" y="4280363"/>
            <a:ext cx="10874171" cy="1475856"/>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D3D835C-71F7-B1B2-4135-73C0DFE1D0EE}"/>
              </a:ext>
            </a:extLst>
          </p:cNvPr>
          <p:cNvSpPr txBox="1">
            <a:spLocks/>
          </p:cNvSpPr>
          <p:nvPr/>
        </p:nvSpPr>
        <p:spPr>
          <a:xfrm>
            <a:off x="118989" y="64843"/>
            <a:ext cx="11751365" cy="1068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atin typeface="PT Serif" panose="020A0603040505020204" pitchFamily="18" charset="77"/>
              </a:rPr>
              <a:t>One-side Security for BT-KEM</a:t>
            </a:r>
            <a:endParaRPr lang="en-US" dirty="0">
              <a:latin typeface="PT Serif" panose="020A0603040505020204" pitchFamily="18" charset="77"/>
            </a:endParaRPr>
          </a:p>
        </p:txBody>
      </p:sp>
    </p:spTree>
    <p:extLst>
      <p:ext uri="{BB962C8B-B14F-4D97-AF65-F5344CB8AC3E}">
        <p14:creationId xmlns:p14="http://schemas.microsoft.com/office/powerpoint/2010/main" val="1657394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032B66-64A6-5B6D-75BD-E3BDF0BF70F0}"/>
              </a:ext>
            </a:extLst>
          </p:cNvPr>
          <p:cNvSpPr>
            <a:spLocks noGrp="1"/>
          </p:cNvSpPr>
          <p:nvPr>
            <p:ph type="title"/>
          </p:nvPr>
        </p:nvSpPr>
        <p:spPr>
          <a:xfrm>
            <a:off x="118989" y="64843"/>
            <a:ext cx="11751365" cy="1068423"/>
          </a:xfrm>
        </p:spPr>
        <p:txBody>
          <a:bodyPr>
            <a:normAutofit/>
          </a:bodyPr>
          <a:lstStyle/>
          <a:p>
            <a:pPr>
              <a:lnSpc>
                <a:spcPct val="150000"/>
              </a:lnSpc>
            </a:pPr>
            <a:r>
              <a:rPr lang="en-US" dirty="0">
                <a:latin typeface="PT Serif" panose="020A0603040505020204" pitchFamily="18" charset="77"/>
              </a:rPr>
              <a:t>One-side Security for BT-KEM</a:t>
            </a:r>
          </a:p>
        </p:txBody>
      </p:sp>
      <p:pic>
        <p:nvPicPr>
          <p:cNvPr id="7" name="Google Shape;504;p44" descr="A picture containing clipart&#10;&#10;Description automatically generated">
            <a:extLst>
              <a:ext uri="{FF2B5EF4-FFF2-40B4-BE49-F238E27FC236}">
                <a16:creationId xmlns:a16="http://schemas.microsoft.com/office/drawing/2014/main" id="{8B7079EE-3CB7-2A3C-8D74-AB9A3D9D8EF8}"/>
              </a:ext>
            </a:extLst>
          </p:cNvPr>
          <p:cNvPicPr preferRelativeResize="0"/>
          <p:nvPr/>
        </p:nvPicPr>
        <p:blipFill>
          <a:blip r:embed="rId3">
            <a:alphaModFix/>
          </a:blip>
          <a:stretch>
            <a:fillRect/>
          </a:stretch>
        </p:blipFill>
        <p:spPr>
          <a:xfrm>
            <a:off x="10461589" y="1057894"/>
            <a:ext cx="586443" cy="572699"/>
          </a:xfrm>
          <a:prstGeom prst="rect">
            <a:avLst/>
          </a:prstGeom>
          <a:noFill/>
          <a:ln>
            <a:noFill/>
          </a:ln>
        </p:spPr>
      </p:pic>
      <p:sp>
        <p:nvSpPr>
          <p:cNvPr id="8" name="Google Shape;505;p44">
            <a:extLst>
              <a:ext uri="{FF2B5EF4-FFF2-40B4-BE49-F238E27FC236}">
                <a16:creationId xmlns:a16="http://schemas.microsoft.com/office/drawing/2014/main" id="{E254A491-2367-BDF9-1770-C47561F940E0}"/>
              </a:ext>
            </a:extLst>
          </p:cNvPr>
          <p:cNvSpPr txBox="1"/>
          <p:nvPr/>
        </p:nvSpPr>
        <p:spPr>
          <a:xfrm>
            <a:off x="2042556" y="1067947"/>
            <a:ext cx="185128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dirty="0">
                <a:latin typeface="PT Serif"/>
                <a:ea typeface="PT Serif"/>
                <a:cs typeface="PT Serif"/>
                <a:sym typeface="PT Serif"/>
              </a:rPr>
              <a:t>Challenger</a:t>
            </a:r>
            <a:endParaRPr sz="2400" u="sng" dirty="0">
              <a:latin typeface="PT Serif"/>
              <a:ea typeface="PT Serif"/>
              <a:cs typeface="PT Serif"/>
              <a:sym typeface="PT Serif"/>
            </a:endParaRPr>
          </a:p>
        </p:txBody>
      </p:sp>
      <p:sp>
        <p:nvSpPr>
          <p:cNvPr id="9" name="Google Shape;506;p44">
            <a:extLst>
              <a:ext uri="{FF2B5EF4-FFF2-40B4-BE49-F238E27FC236}">
                <a16:creationId xmlns:a16="http://schemas.microsoft.com/office/drawing/2014/main" id="{FCDCEB6E-70F1-CCEE-868B-B07C8745C0C3}"/>
              </a:ext>
            </a:extLst>
          </p:cNvPr>
          <p:cNvSpPr txBox="1"/>
          <p:nvPr/>
        </p:nvSpPr>
        <p:spPr>
          <a:xfrm>
            <a:off x="8953993" y="1067947"/>
            <a:ext cx="162391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dirty="0">
                <a:latin typeface="PT Serif"/>
                <a:ea typeface="PT Serif"/>
                <a:cs typeface="PT Serif"/>
                <a:sym typeface="PT Serif"/>
              </a:rPr>
              <a:t>Adversary</a:t>
            </a:r>
            <a:endParaRPr sz="2400" u="sng" dirty="0">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10" name="Google Shape;485;p44">
                <a:extLst>
                  <a:ext uri="{FF2B5EF4-FFF2-40B4-BE49-F238E27FC236}">
                    <a16:creationId xmlns:a16="http://schemas.microsoft.com/office/drawing/2014/main" id="{63BFC12F-DDC4-E9B1-622C-3DC5CC546501}"/>
                  </a:ext>
                </a:extLst>
              </p:cNvPr>
              <p:cNvSpPr txBox="1"/>
              <p:nvPr/>
            </p:nvSpPr>
            <p:spPr>
              <a:xfrm>
                <a:off x="6928437" y="1276109"/>
                <a:ext cx="122656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PT Serif"/>
                          <a:cs typeface="PT Serif"/>
                          <a:sym typeface="PT Serif"/>
                        </a:rPr>
                        <m:t>𝑛</m:t>
                      </m:r>
                      <m:r>
                        <a:rPr lang="en-US" sz="2200" b="0" i="1" smtClean="0">
                          <a:latin typeface="Cambria Math" panose="02040503050406030204" pitchFamily="18" charset="0"/>
                          <a:ea typeface="PT Serif"/>
                          <a:cs typeface="PT Serif"/>
                          <a:sym typeface="PT Serif"/>
                        </a:rPr>
                        <m:t> , </m:t>
                      </m:r>
                      <m:r>
                        <a:rPr lang="en-US" sz="2200" b="0" i="1" smtClean="0">
                          <a:latin typeface="Cambria Math" panose="02040503050406030204" pitchFamily="18" charset="0"/>
                          <a:ea typeface="PT Serif"/>
                          <a:cs typeface="PT Serif"/>
                          <a:sym typeface="PT Serif"/>
                        </a:rPr>
                        <m:t>𝑡</m:t>
                      </m:r>
                      <m:r>
                        <a:rPr lang="en-US" sz="2200" b="0" i="1" smtClean="0">
                          <a:latin typeface="Cambria Math" panose="02040503050406030204" pitchFamily="18" charset="0"/>
                          <a:ea typeface="PT Serif"/>
                          <a:cs typeface="PT Serif"/>
                          <a:sym typeface="PT Serif"/>
                        </a:rPr>
                        <m:t> , ℓ , </m:t>
                      </m:r>
                      <m:r>
                        <a:rPr lang="en-US" sz="2200" b="0" i="1" smtClean="0">
                          <a:latin typeface="Cambria Math" panose="02040503050406030204" pitchFamily="18" charset="0"/>
                          <a:ea typeface="PT Serif"/>
                          <a:cs typeface="PT Serif"/>
                          <a:sym typeface="PT Serif"/>
                        </a:rPr>
                        <m:t>𝑢</m:t>
                      </m:r>
                      <m:r>
                        <a:rPr lang="en-US" sz="2200" b="0" i="1" smtClean="0">
                          <a:latin typeface="Cambria Math" panose="02040503050406030204" pitchFamily="18" charset="0"/>
                          <a:ea typeface="PT Serif"/>
                          <a:cs typeface="PT Serif"/>
                          <a:sym typeface="PT Serif"/>
                        </a:rPr>
                        <m:t> </m:t>
                      </m:r>
                    </m:oMath>
                  </m:oMathPara>
                </a14:m>
                <a:endParaRPr sz="2200" dirty="0">
                  <a:latin typeface="PT Serif"/>
                  <a:ea typeface="PT Serif"/>
                  <a:cs typeface="PT Serif"/>
                  <a:sym typeface="PT Serif"/>
                </a:endParaRPr>
              </a:p>
            </p:txBody>
          </p:sp>
        </mc:Choice>
        <mc:Fallback xmlns="">
          <p:sp>
            <p:nvSpPr>
              <p:cNvPr id="10" name="Google Shape;485;p44">
                <a:extLst>
                  <a:ext uri="{FF2B5EF4-FFF2-40B4-BE49-F238E27FC236}">
                    <a16:creationId xmlns:a16="http://schemas.microsoft.com/office/drawing/2014/main" id="{63BFC12F-DDC4-E9B1-622C-3DC5CC546501}"/>
                  </a:ext>
                </a:extLst>
              </p:cNvPr>
              <p:cNvSpPr txBox="1">
                <a:spLocks noRot="1" noChangeAspect="1" noMove="1" noResize="1" noEditPoints="1" noAdjustHandles="1" noChangeArrowheads="1" noChangeShapeType="1" noTextEdit="1"/>
              </p:cNvSpPr>
              <p:nvPr/>
            </p:nvSpPr>
            <p:spPr>
              <a:xfrm>
                <a:off x="6928437" y="1276109"/>
                <a:ext cx="1226560" cy="523190"/>
              </a:xfrm>
              <a:prstGeom prst="rect">
                <a:avLst/>
              </a:prstGeom>
              <a:blipFill>
                <a:blip r:embed="rId4"/>
                <a:stretch>
                  <a:fillRect r="-12245" b="-7143"/>
                </a:stretch>
              </a:blipFill>
              <a:ln>
                <a:noFill/>
              </a:ln>
            </p:spPr>
            <p:txBody>
              <a:bodyPr/>
              <a:lstStyle/>
              <a:p>
                <a:r>
                  <a:rPr lang="en-US">
                    <a:noFill/>
                  </a:rPr>
                  <a:t> </a:t>
                </a:r>
              </a:p>
            </p:txBody>
          </p:sp>
        </mc:Fallback>
      </mc:AlternateContent>
      <p:cxnSp>
        <p:nvCxnSpPr>
          <p:cNvPr id="11" name="Google Shape;484;p44">
            <a:extLst>
              <a:ext uri="{FF2B5EF4-FFF2-40B4-BE49-F238E27FC236}">
                <a16:creationId xmlns:a16="http://schemas.microsoft.com/office/drawing/2014/main" id="{9AFCFC30-B274-915B-07FF-B866415DCDD9}"/>
              </a:ext>
            </a:extLst>
          </p:cNvPr>
          <p:cNvCxnSpPr>
            <a:cxnSpLocks/>
          </p:cNvCxnSpPr>
          <p:nvPr/>
        </p:nvCxnSpPr>
        <p:spPr>
          <a:xfrm flipH="1">
            <a:off x="6243112" y="1696529"/>
            <a:ext cx="4080331"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2" name="Google Shape;478;p43">
                <a:extLst>
                  <a:ext uri="{FF2B5EF4-FFF2-40B4-BE49-F238E27FC236}">
                    <a16:creationId xmlns:a16="http://schemas.microsoft.com/office/drawing/2014/main" id="{D7733654-02FD-B560-F31D-75A2240DEF03}"/>
                  </a:ext>
                </a:extLst>
              </p:cNvPr>
              <p:cNvSpPr txBox="1">
                <a:spLocks/>
              </p:cNvSpPr>
              <p:nvPr/>
            </p:nvSpPr>
            <p:spPr>
              <a:xfrm>
                <a:off x="118989" y="1297339"/>
                <a:ext cx="6275060" cy="126775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sub>
                    </m:sSub>
                  </m:oMath>
                </a14:m>
                <a:r>
                  <a:rPr lang="en" sz="2400" dirty="0">
                    <a:latin typeface="PT Serif" panose="020A0603040505020204" pitchFamily="18" charset="77"/>
                  </a:rPr>
                  <a:t>  ←</a:t>
                </a:r>
                <a:r>
                  <a:rPr lang="en" sz="1800" dirty="0">
                    <a:latin typeface="PT Serif" panose="020A0603040505020204" pitchFamily="18" charset="77"/>
                  </a:rPr>
                  <a:t>$</a:t>
                </a:r>
                <a:r>
                  <a:rPr lang="en" sz="2400" dirty="0">
                    <a:latin typeface="PT Serif" panose="020A0603040505020204" pitchFamily="18" charset="77"/>
                  </a:rPr>
                  <a:t>   </a:t>
                </a:r>
                <a:r>
                  <a:rPr lang="en" sz="2400" dirty="0" err="1">
                    <a:latin typeface="PT Serif" panose="020A0603040505020204" pitchFamily="18" charset="77"/>
                  </a:rPr>
                  <a:t>KeyGen</a:t>
                </a:r>
                <a:r>
                  <a:rPr lang="en" sz="2400" dirty="0">
                    <a:latin typeface="PT Serif" panose="020A0603040505020204" pitchFamily="18" charset="77"/>
                  </a:rPr>
                  <a:t>(</a:t>
                </a:r>
                <a14:m>
                  <m:oMath xmlns:m="http://schemas.openxmlformats.org/officeDocument/2006/math">
                    <m:r>
                      <a:rPr lang="en-US" sz="2400" b="0" i="0" smtClean="0">
                        <a:latin typeface="Cambria Math" panose="02040503050406030204" pitchFamily="18" charset="0"/>
                      </a:rPr>
                      <m:t> </m:t>
                    </m:r>
                    <m:r>
                      <a:rPr lang="en-US" sz="2400" b="0" i="1">
                        <a:latin typeface="Cambria Math" panose="02040503050406030204" pitchFamily="18" charset="0"/>
                      </a:rPr>
                      <m:t>𝑛</m:t>
                    </m:r>
                    <m:r>
                      <a:rPr lang="en-US" sz="2400" b="0" i="1" smtClean="0">
                        <a:latin typeface="Cambria Math" panose="02040503050406030204" pitchFamily="18" charset="0"/>
                      </a:rPr>
                      <m:t> </m:t>
                    </m:r>
                    <m:r>
                      <a:rPr lang="en-US" sz="2400" b="0" i="1">
                        <a:latin typeface="Cambria Math" panose="02040503050406030204" pitchFamily="18" charset="0"/>
                      </a:rPr>
                      <m:t>, </m:t>
                    </m:r>
                    <m:r>
                      <a:rPr lang="en-US" sz="2400" b="0" i="1">
                        <a:latin typeface="Cambria Math" panose="02040503050406030204" pitchFamily="18" charset="0"/>
                      </a:rPr>
                      <m:t>𝑡</m:t>
                    </m:r>
                    <m:r>
                      <a:rPr lang="en-US" sz="2400" b="0" i="1" smtClean="0">
                        <a:latin typeface="Cambria Math" panose="02040503050406030204" pitchFamily="18" charset="0"/>
                      </a:rPr>
                      <m:t> , ℓ</m:t>
                    </m:r>
                  </m:oMath>
                </a14:m>
                <a:r>
                  <a:rPr lang="en" sz="2400" dirty="0">
                    <a:latin typeface="PT Serif" panose="020A0603040505020204" pitchFamily="18" charset="77"/>
                  </a:rPr>
                  <a:t>)</a:t>
                </a:r>
              </a:p>
            </p:txBody>
          </p:sp>
        </mc:Choice>
        <mc:Fallback xmlns="">
          <p:sp>
            <p:nvSpPr>
              <p:cNvPr id="12" name="Google Shape;478;p43">
                <a:extLst>
                  <a:ext uri="{FF2B5EF4-FFF2-40B4-BE49-F238E27FC236}">
                    <a16:creationId xmlns:a16="http://schemas.microsoft.com/office/drawing/2014/main" id="{D7733654-02FD-B560-F31D-75A2240DEF03}"/>
                  </a:ext>
                </a:extLst>
              </p:cNvPr>
              <p:cNvSpPr txBox="1">
                <a:spLocks noRot="1" noChangeAspect="1" noMove="1" noResize="1" noEditPoints="1" noAdjustHandles="1" noChangeArrowheads="1" noChangeShapeType="1" noTextEdit="1"/>
              </p:cNvSpPr>
              <p:nvPr/>
            </p:nvSpPr>
            <p:spPr>
              <a:xfrm>
                <a:off x="118989" y="1297339"/>
                <a:ext cx="6275060" cy="1267757"/>
              </a:xfrm>
              <a:prstGeom prst="rect">
                <a:avLst/>
              </a:prstGeom>
              <a:blipFill>
                <a:blip r:embed="rId5"/>
                <a:stretch>
                  <a:fillRect l="-808"/>
                </a:stretch>
              </a:blipFill>
            </p:spPr>
            <p:txBody>
              <a:bodyPr/>
              <a:lstStyle/>
              <a:p>
                <a:r>
                  <a:rPr lang="en-US">
                    <a:noFill/>
                  </a:rPr>
                  <a:t> </a:t>
                </a:r>
              </a:p>
            </p:txBody>
          </p:sp>
        </mc:Fallback>
      </mc:AlternateContent>
      <p:cxnSp>
        <p:nvCxnSpPr>
          <p:cNvPr id="13" name="Google Shape;492;p44">
            <a:extLst>
              <a:ext uri="{FF2B5EF4-FFF2-40B4-BE49-F238E27FC236}">
                <a16:creationId xmlns:a16="http://schemas.microsoft.com/office/drawing/2014/main" id="{0D2549A2-2F0E-B7D4-29E3-1A84F49C89C5}"/>
              </a:ext>
            </a:extLst>
          </p:cNvPr>
          <p:cNvCxnSpPr>
            <a:cxnSpLocks/>
          </p:cNvCxnSpPr>
          <p:nvPr/>
        </p:nvCxnSpPr>
        <p:spPr>
          <a:xfrm>
            <a:off x="6279107" y="4950833"/>
            <a:ext cx="4078224"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4" name="Google Shape;493;p44">
                <a:extLst>
                  <a:ext uri="{FF2B5EF4-FFF2-40B4-BE49-F238E27FC236}">
                    <a16:creationId xmlns:a16="http://schemas.microsoft.com/office/drawing/2014/main" id="{C0282447-20E8-347B-BC33-6A1BC714F210}"/>
                  </a:ext>
                </a:extLst>
              </p:cNvPr>
              <p:cNvSpPr txBox="1"/>
              <p:nvPr/>
            </p:nvSpPr>
            <p:spPr>
              <a:xfrm>
                <a:off x="5667650" y="3481123"/>
                <a:ext cx="5380382" cy="1412664"/>
              </a:xfrm>
              <a:prstGeom prst="rect">
                <a:avLst/>
              </a:prstGeom>
              <a:noFill/>
              <a:ln>
                <a:noFill/>
              </a:ln>
            </p:spPr>
            <p:txBody>
              <a:bodyPr spcFirstLastPara="1" wrap="square" lIns="91425" tIns="91425" rIns="91425" bIns="91425" anchor="t" anchorCtr="0">
                <a:spAutoFit/>
              </a:bodyPr>
              <a:lstStyle/>
              <a:p>
                <a:pPr lvl="0">
                  <a:lnSpc>
                    <a:spcPct val="125000"/>
                  </a:lnSpc>
                  <a:buNone/>
                </a:pPr>
                <a14:m>
                  <m:oMathPara xmlns:m="http://schemas.openxmlformats.org/officeDocument/2006/math">
                    <m:oMathParaPr>
                      <m:jc m:val="centerGroup"/>
                    </m:oMathParaPr>
                    <m:oMath xmlns:m="http://schemas.openxmlformats.org/officeDocument/2006/math">
                      <m:r>
                        <a:rPr lang="en-US" sz="2200" b="0" i="1" smtClean="0">
                          <a:solidFill>
                            <a:schemeClr val="tx1">
                              <a:lumMod val="85000"/>
                              <a:lumOff val="15000"/>
                            </a:schemeClr>
                          </a:solidFill>
                          <a:latin typeface="Cambria Math" panose="02040503050406030204" pitchFamily="18" charset="0"/>
                        </a:rPr>
                        <m:t>𝑝𝑘</m:t>
                      </m:r>
                      <m:r>
                        <a:rPr lang="en-US" sz="2200" b="0" i="1" smtClean="0">
                          <a:solidFill>
                            <a:schemeClr val="tx1">
                              <a:lumMod val="85000"/>
                              <a:lumOff val="15000"/>
                            </a:schemeClr>
                          </a:solidFill>
                          <a:latin typeface="Cambria Math" panose="02040503050406030204" pitchFamily="18" charset="0"/>
                        </a:rPr>
                        <m:t> , </m:t>
                      </m:r>
                      <m:r>
                        <a:rPr lang="en-US" sz="2200" b="0" i="1" smtClean="0">
                          <a:solidFill>
                            <a:schemeClr val="tx1">
                              <a:lumMod val="85000"/>
                              <a:lumOff val="15000"/>
                            </a:schemeClr>
                          </a:solidFill>
                          <a:latin typeface="Cambria Math" panose="02040503050406030204" pitchFamily="18" charset="0"/>
                        </a:rPr>
                        <m:t>𝑝𝑘𝑐</m:t>
                      </m:r>
                      <m:r>
                        <a:rPr lang="en-US" sz="2200" b="0" i="1" smtClean="0">
                          <a:solidFill>
                            <a:schemeClr val="tx1">
                              <a:lumMod val="85000"/>
                              <a:lumOff val="15000"/>
                            </a:schemeClr>
                          </a:solidFill>
                          <a:latin typeface="Cambria Math" panose="02040503050406030204" pitchFamily="18" charset="0"/>
                        </a:rPr>
                        <m:t>, </m:t>
                      </m:r>
                      <m:d>
                        <m:dPr>
                          <m:ctrlPr>
                            <a:rPr lang="en-US" sz="2200" b="0" i="1" smtClean="0">
                              <a:solidFill>
                                <a:schemeClr val="tx1">
                                  <a:lumMod val="85000"/>
                                  <a:lumOff val="15000"/>
                                </a:schemeClr>
                              </a:solidFill>
                              <a:latin typeface="Cambria Math" panose="02040503050406030204" pitchFamily="18" charset="0"/>
                            </a:rPr>
                          </m:ctrlPr>
                        </m:dPr>
                        <m:e>
                          <m:sSup>
                            <m:sSupPr>
                              <m:ctrlPr>
                                <a:rPr lang="en-US" sz="2200" b="0" i="1" smtClean="0">
                                  <a:solidFill>
                                    <a:schemeClr val="tx1">
                                      <a:lumMod val="85000"/>
                                      <a:lumOff val="15000"/>
                                    </a:schemeClr>
                                  </a:solidFill>
                                  <a:latin typeface="Cambria Math" panose="02040503050406030204" pitchFamily="18" charset="0"/>
                                </a:rPr>
                              </m:ctrlPr>
                            </m:sSupPr>
                            <m:e>
                              <m:r>
                                <a:rPr lang="en-US" sz="2200" b="0" i="1" smtClean="0">
                                  <a:solidFill>
                                    <a:schemeClr val="tx1">
                                      <a:lumMod val="85000"/>
                                      <a:lumOff val="15000"/>
                                    </a:schemeClr>
                                  </a:solidFill>
                                  <a:latin typeface="Cambria Math" panose="02040503050406030204" pitchFamily="18" charset="0"/>
                                </a:rPr>
                                <m:t>𝑘</m:t>
                              </m:r>
                            </m:e>
                            <m:sup>
                              <m:d>
                                <m:dPr>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0</m:t>
                                  </m:r>
                                </m:e>
                              </m:d>
                            </m:sup>
                          </m:sSup>
                          <m:r>
                            <a:rPr lang="en-US" sz="2200" b="0" i="1" smtClean="0">
                              <a:solidFill>
                                <a:schemeClr val="tx1">
                                  <a:lumMod val="85000"/>
                                  <a:lumOff val="15000"/>
                                </a:schemeClr>
                              </a:solidFill>
                              <a:latin typeface="Cambria Math" panose="02040503050406030204" pitchFamily="18" charset="0"/>
                            </a:rPr>
                            <m:t> , </m:t>
                          </m:r>
                          <m:sSubSup>
                            <m:sSubSupPr>
                              <m:ctrlPr>
                                <a:rPr lang="en-US" sz="2200" b="0" i="1" smtClean="0">
                                  <a:solidFill>
                                    <a:schemeClr val="tx1">
                                      <a:lumMod val="85000"/>
                                      <a:lumOff val="15000"/>
                                    </a:schemeClr>
                                  </a:solidFill>
                                  <a:latin typeface="Cambria Math" panose="02040503050406030204" pitchFamily="18" charset="0"/>
                                </a:rPr>
                              </m:ctrlPr>
                            </m:sSubSupPr>
                            <m:e>
                              <m:r>
                                <a:rPr lang="en-US" sz="2200" b="0" i="1" smtClean="0">
                                  <a:solidFill>
                                    <a:schemeClr val="tx1">
                                      <a:lumMod val="85000"/>
                                      <a:lumOff val="15000"/>
                                    </a:schemeClr>
                                  </a:solidFill>
                                  <a:latin typeface="Cambria Math" panose="02040503050406030204" pitchFamily="18" charset="0"/>
                                </a:rPr>
                                <m:t> </m:t>
                              </m:r>
                              <m:r>
                                <a:rPr lang="en-US" sz="2200" b="0" i="1" smtClean="0">
                                  <a:solidFill>
                                    <a:schemeClr val="tx1">
                                      <a:lumMod val="85000"/>
                                      <a:lumOff val="15000"/>
                                    </a:schemeClr>
                                  </a:solidFill>
                                  <a:latin typeface="Cambria Math" panose="02040503050406030204" pitchFamily="18" charset="0"/>
                                </a:rPr>
                                <m:t>𝑐</m:t>
                              </m:r>
                            </m:e>
                            <m:sub>
                              <m:r>
                                <a:rPr lang="en-US" sz="2200" b="0" i="1" smtClean="0">
                                  <a:solidFill>
                                    <a:schemeClr val="tx1">
                                      <a:lumMod val="85000"/>
                                      <a:lumOff val="15000"/>
                                    </a:schemeClr>
                                  </a:solidFill>
                                  <a:latin typeface="Cambria Math" panose="02040503050406030204" pitchFamily="18" charset="0"/>
                                </a:rPr>
                                <m:t>0</m:t>
                              </m:r>
                            </m:sub>
                            <m:sup>
                              <m:r>
                                <a:rPr lang="en-US" sz="2200" b="0" i="1" smtClean="0">
                                  <a:solidFill>
                                    <a:schemeClr val="tx1">
                                      <a:lumMod val="85000"/>
                                      <a:lumOff val="15000"/>
                                    </a:schemeClr>
                                  </a:solidFill>
                                  <a:latin typeface="Cambria Math" panose="02040503050406030204" pitchFamily="18" charset="0"/>
                                </a:rPr>
                                <m:t>∗</m:t>
                              </m:r>
                            </m:sup>
                          </m:sSubSup>
                          <m:r>
                            <a:rPr lang="en-US" sz="2200" b="0" i="1" smtClean="0">
                              <a:solidFill>
                                <a:schemeClr val="tx1">
                                  <a:lumMod val="85000"/>
                                  <a:lumOff val="15000"/>
                                </a:schemeClr>
                              </a:solidFill>
                              <a:latin typeface="Cambria Math" panose="02040503050406030204" pitchFamily="18" charset="0"/>
                            </a:rPr>
                            <m:t> , </m:t>
                          </m:r>
                          <m:sSubSup>
                            <m:sSubSupPr>
                              <m:ctrlPr>
                                <a:rPr lang="en-US" sz="2200" b="0" i="1" smtClean="0">
                                  <a:solidFill>
                                    <a:schemeClr val="tx1">
                                      <a:lumMod val="85000"/>
                                      <a:lumOff val="15000"/>
                                    </a:schemeClr>
                                  </a:solidFill>
                                  <a:latin typeface="Cambria Math" panose="02040503050406030204" pitchFamily="18" charset="0"/>
                                </a:rPr>
                              </m:ctrlPr>
                            </m:sSubSupPr>
                            <m:e>
                              <m:r>
                                <a:rPr lang="en-US" sz="2200" b="0" i="1" smtClean="0">
                                  <a:solidFill>
                                    <a:schemeClr val="tx1">
                                      <a:lumMod val="85000"/>
                                      <a:lumOff val="15000"/>
                                    </a:schemeClr>
                                  </a:solidFill>
                                  <a:latin typeface="Cambria Math" panose="02040503050406030204" pitchFamily="18" charset="0"/>
                                </a:rPr>
                                <m:t>𝑐</m:t>
                              </m:r>
                            </m:e>
                            <m:sub>
                              <m:r>
                                <a:rPr lang="en-US" sz="2200" b="0" i="1" smtClean="0">
                                  <a:solidFill>
                                    <a:schemeClr val="tx1">
                                      <a:lumMod val="85000"/>
                                      <a:lumOff val="15000"/>
                                    </a:schemeClr>
                                  </a:solidFill>
                                  <a:latin typeface="Cambria Math" panose="02040503050406030204" pitchFamily="18" charset="0"/>
                                </a:rPr>
                                <m:t>1</m:t>
                              </m:r>
                            </m:sub>
                            <m:sup>
                              <m:r>
                                <a:rPr lang="en-US" sz="2200" b="0" i="1" smtClean="0">
                                  <a:solidFill>
                                    <a:schemeClr val="tx1">
                                      <a:lumMod val="85000"/>
                                      <a:lumOff val="15000"/>
                                    </a:schemeClr>
                                  </a:solidFill>
                                  <a:latin typeface="Cambria Math" panose="02040503050406030204" pitchFamily="18" charset="0"/>
                                </a:rPr>
                                <m:t>∗</m:t>
                              </m:r>
                            </m:sup>
                          </m:sSubSup>
                          <m:r>
                            <a:rPr lang="en-US" sz="2200" b="0" i="1" smtClean="0">
                              <a:solidFill>
                                <a:schemeClr val="tx1">
                                  <a:lumMod val="85000"/>
                                  <a:lumOff val="15000"/>
                                </a:schemeClr>
                              </a:solidFill>
                              <a:latin typeface="Cambria Math" panose="02040503050406030204" pitchFamily="18" charset="0"/>
                            </a:rPr>
                            <m:t> </m:t>
                          </m:r>
                        </m:e>
                      </m:d>
                    </m:oMath>
                  </m:oMathPara>
                </a14:m>
                <a:endParaRPr lang="en-US" sz="2200" b="0" i="1" dirty="0">
                  <a:solidFill>
                    <a:schemeClr val="tx1">
                      <a:lumMod val="85000"/>
                      <a:lumOff val="15000"/>
                    </a:schemeClr>
                  </a:solidFill>
                  <a:latin typeface="Cambria Math" panose="02040503050406030204" pitchFamily="18" charset="0"/>
                </a:endParaRPr>
              </a:p>
              <a:p>
                <a:pPr lvl="0">
                  <a:lnSpc>
                    <a:spcPct val="125000"/>
                  </a:lnSpc>
                  <a:buNone/>
                </a:pPr>
                <a14:m>
                  <m:oMathPara xmlns:m="http://schemas.openxmlformats.org/officeDocument/2006/math">
                    <m:oMathParaPr>
                      <m:jc m:val="centerGroup"/>
                    </m:oMathParaPr>
                    <m:oMath xmlns:m="http://schemas.openxmlformats.org/officeDocument/2006/math">
                      <m:sSub>
                        <m:sSubPr>
                          <m:ctrlPr>
                            <a:rPr lang="en-US" sz="2200" b="0" i="1" smtClean="0">
                              <a:solidFill>
                                <a:schemeClr val="tx1">
                                  <a:lumMod val="85000"/>
                                  <a:lumOff val="15000"/>
                                </a:schemeClr>
                              </a:solidFill>
                              <a:latin typeface="Cambria Math" panose="02040503050406030204" pitchFamily="18" charset="0"/>
                            </a:rPr>
                          </m:ctrlPr>
                        </m:sSubPr>
                        <m:e>
                          <m:d>
                            <m:dPr>
                              <m:begChr m:val="{"/>
                              <m:endChr m:val="}"/>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𝑠</m:t>
                              </m:r>
                              <m:sSubSup>
                                <m:sSubSupPr>
                                  <m:ctrlPr>
                                    <a:rPr lang="en-US" sz="2200" b="0" i="1" smtClean="0">
                                      <a:solidFill>
                                        <a:schemeClr val="tx1">
                                          <a:lumMod val="85000"/>
                                          <a:lumOff val="15000"/>
                                        </a:schemeClr>
                                      </a:solidFill>
                                      <a:latin typeface="Cambria Math" panose="02040503050406030204" pitchFamily="18" charset="0"/>
                                    </a:rPr>
                                  </m:ctrlPr>
                                </m:sSubSupPr>
                                <m:e>
                                  <m:r>
                                    <a:rPr lang="en-US" sz="2200" b="0" i="1" smtClean="0">
                                      <a:solidFill>
                                        <a:schemeClr val="tx1">
                                          <a:lumMod val="85000"/>
                                          <a:lumOff val="15000"/>
                                        </a:schemeClr>
                                      </a:solidFill>
                                      <a:latin typeface="Cambria Math" panose="02040503050406030204" pitchFamily="18" charset="0"/>
                                    </a:rPr>
                                    <m:t>𝑘</m:t>
                                  </m:r>
                                </m:e>
                                <m:sub>
                                  <m:r>
                                    <a:rPr lang="en-US" sz="2200" b="0" i="1" smtClean="0">
                                      <a:solidFill>
                                        <a:schemeClr val="tx1">
                                          <a:lumMod val="85000"/>
                                          <a:lumOff val="15000"/>
                                        </a:schemeClr>
                                      </a:solidFill>
                                      <a:latin typeface="Cambria Math" panose="02040503050406030204" pitchFamily="18" charset="0"/>
                                    </a:rPr>
                                    <m:t>𝑖</m:t>
                                  </m:r>
                                  <m:r>
                                    <a:rPr lang="en-US" sz="2200" b="0" i="1" smtClean="0">
                                      <a:solidFill>
                                        <a:schemeClr val="tx1">
                                          <a:lumMod val="85000"/>
                                          <a:lumOff val="15000"/>
                                        </a:schemeClr>
                                      </a:solidFill>
                                      <a:latin typeface="Cambria Math" panose="02040503050406030204" pitchFamily="18" charset="0"/>
                                    </a:rPr>
                                    <m:t>,0</m:t>
                                  </m:r>
                                </m:sub>
                                <m:sup>
                                  <m:d>
                                    <m:dPr>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𝑗</m:t>
                                      </m:r>
                                    </m:e>
                                  </m:d>
                                </m:sup>
                              </m:sSubSup>
                              <m:r>
                                <a:rPr lang="en-US" sz="2200" b="0" i="1" smtClean="0">
                                  <a:solidFill>
                                    <a:schemeClr val="tx1">
                                      <a:lumMod val="85000"/>
                                      <a:lumOff val="15000"/>
                                    </a:schemeClr>
                                  </a:solidFill>
                                  <a:latin typeface="Cambria Math" panose="02040503050406030204" pitchFamily="18" charset="0"/>
                                </a:rPr>
                                <m:t> , </m:t>
                              </m:r>
                              <m:r>
                                <a:rPr lang="en-US" sz="2200" b="0" i="1" smtClean="0">
                                  <a:solidFill>
                                    <a:schemeClr val="tx1">
                                      <a:lumMod val="85000"/>
                                      <a:lumOff val="15000"/>
                                    </a:schemeClr>
                                  </a:solidFill>
                                  <a:latin typeface="Cambria Math" panose="02040503050406030204" pitchFamily="18" charset="0"/>
                                </a:rPr>
                                <m:t>𝑠</m:t>
                              </m:r>
                              <m:sSubSup>
                                <m:sSubSupPr>
                                  <m:ctrlPr>
                                    <a:rPr lang="en-US" sz="2200" b="0" i="1" smtClean="0">
                                      <a:solidFill>
                                        <a:schemeClr val="tx1">
                                          <a:lumMod val="85000"/>
                                          <a:lumOff val="15000"/>
                                        </a:schemeClr>
                                      </a:solidFill>
                                      <a:latin typeface="Cambria Math" panose="02040503050406030204" pitchFamily="18" charset="0"/>
                                    </a:rPr>
                                  </m:ctrlPr>
                                </m:sSubSupPr>
                                <m:e>
                                  <m:r>
                                    <a:rPr lang="en-US" sz="2200" b="0" i="1" smtClean="0">
                                      <a:solidFill>
                                        <a:schemeClr val="tx1">
                                          <a:lumMod val="85000"/>
                                          <a:lumOff val="15000"/>
                                        </a:schemeClr>
                                      </a:solidFill>
                                      <a:latin typeface="Cambria Math" panose="02040503050406030204" pitchFamily="18" charset="0"/>
                                    </a:rPr>
                                    <m:t>𝑘</m:t>
                                  </m:r>
                                </m:e>
                                <m:sub>
                                  <m:r>
                                    <a:rPr lang="en-US" sz="2200" b="0" i="1" smtClean="0">
                                      <a:solidFill>
                                        <a:schemeClr val="tx1">
                                          <a:lumMod val="85000"/>
                                          <a:lumOff val="15000"/>
                                        </a:schemeClr>
                                      </a:solidFill>
                                      <a:latin typeface="Cambria Math" panose="02040503050406030204" pitchFamily="18" charset="0"/>
                                    </a:rPr>
                                    <m:t>𝑖</m:t>
                                  </m:r>
                                  <m:r>
                                    <a:rPr lang="en-US" sz="2200" b="0" i="1" smtClean="0">
                                      <a:solidFill>
                                        <a:schemeClr val="tx1">
                                          <a:lumMod val="85000"/>
                                          <a:lumOff val="15000"/>
                                        </a:schemeClr>
                                      </a:solidFill>
                                      <a:latin typeface="Cambria Math" panose="02040503050406030204" pitchFamily="18" charset="0"/>
                                    </a:rPr>
                                    <m:t>,1</m:t>
                                  </m:r>
                                </m:sub>
                                <m:sup>
                                  <m:d>
                                    <m:dPr>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𝑗</m:t>
                                      </m:r>
                                    </m:e>
                                  </m:d>
                                </m:sup>
                              </m:sSubSup>
                            </m:e>
                          </m:d>
                        </m:e>
                        <m:sub>
                          <m:r>
                            <a:rPr lang="en-US" sz="2200" b="0" i="1" smtClean="0">
                              <a:solidFill>
                                <a:schemeClr val="tx1">
                                  <a:lumMod val="85000"/>
                                  <a:lumOff val="15000"/>
                                </a:schemeClr>
                              </a:solidFill>
                              <a:latin typeface="Cambria Math" panose="02040503050406030204" pitchFamily="18" charset="0"/>
                            </a:rPr>
                            <m:t>𝑖</m:t>
                          </m:r>
                          <m:r>
                            <a:rPr lang="en-US" sz="2200" b="0" i="1" smtClean="0">
                              <a:solidFill>
                                <a:schemeClr val="tx1">
                                  <a:lumMod val="85000"/>
                                  <a:lumOff val="15000"/>
                                </a:schemeClr>
                              </a:solidFill>
                              <a:latin typeface="Cambria Math" panose="02040503050406030204" pitchFamily="18" charset="0"/>
                            </a:rPr>
                            <m:t>∈</m:t>
                          </m:r>
                          <m:d>
                            <m:dPr>
                              <m:begChr m:val="["/>
                              <m:endChr m:val="]"/>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𝑛</m:t>
                              </m:r>
                            </m:e>
                          </m:d>
                          <m:r>
                            <a:rPr lang="en-US" sz="2200" b="0" i="1" smtClean="0">
                              <a:solidFill>
                                <a:schemeClr val="tx1">
                                  <a:lumMod val="85000"/>
                                  <a:lumOff val="15000"/>
                                </a:schemeClr>
                              </a:solidFill>
                              <a:latin typeface="Cambria Math" panose="02040503050406030204" pitchFamily="18" charset="0"/>
                            </a:rPr>
                            <m:t> ,   </m:t>
                          </m:r>
                          <m:r>
                            <a:rPr lang="en-US" sz="2200" b="0" i="1" smtClean="0">
                              <a:solidFill>
                                <a:schemeClr val="tx1">
                                  <a:lumMod val="85000"/>
                                  <a:lumOff val="15000"/>
                                </a:schemeClr>
                              </a:solidFill>
                              <a:latin typeface="Cambria Math" panose="02040503050406030204" pitchFamily="18" charset="0"/>
                            </a:rPr>
                            <m:t>𝑗</m:t>
                          </m:r>
                          <m:r>
                            <a:rPr lang="en-US" sz="2200" b="0" i="1" smtClean="0">
                              <a:solidFill>
                                <a:schemeClr val="tx1">
                                  <a:lumMod val="85000"/>
                                  <a:lumOff val="15000"/>
                                </a:schemeClr>
                              </a:solidFill>
                              <a:latin typeface="Cambria Math" panose="02040503050406030204" pitchFamily="18" charset="0"/>
                            </a:rPr>
                            <m:t>∈</m:t>
                          </m:r>
                          <m:d>
                            <m:dPr>
                              <m:begChr m:val="["/>
                              <m:endChr m:val="]"/>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ℓ</m:t>
                              </m:r>
                            </m:e>
                          </m:d>
                          <m:r>
                            <m:rPr>
                              <m:lit/>
                            </m:rPr>
                            <a:rPr lang="en-US" sz="2200" b="0" i="1" smtClean="0">
                              <a:solidFill>
                                <a:schemeClr val="tx1">
                                  <a:lumMod val="85000"/>
                                  <a:lumOff val="15000"/>
                                </a:schemeClr>
                              </a:solidFill>
                              <a:latin typeface="Cambria Math" panose="02040503050406030204" pitchFamily="18" charset="0"/>
                            </a:rPr>
                            <m:t> </m:t>
                          </m:r>
                          <m:r>
                            <a:rPr lang="en-US" sz="2200" b="0" i="1" smtClean="0">
                              <a:solidFill>
                                <a:schemeClr val="tx1">
                                  <a:lumMod val="85000"/>
                                  <a:lumOff val="15000"/>
                                </a:schemeClr>
                              </a:solidFill>
                              <a:latin typeface="Cambria Math" panose="02040503050406030204" pitchFamily="18" charset="0"/>
                            </a:rPr>
                            <m:t>∖{</m:t>
                          </m:r>
                          <m:r>
                            <a:rPr lang="en-US" sz="2200" b="0" i="1" smtClean="0">
                              <a:solidFill>
                                <a:schemeClr val="tx1">
                                  <a:lumMod val="85000"/>
                                  <a:lumOff val="15000"/>
                                </a:schemeClr>
                              </a:solidFill>
                              <a:latin typeface="Cambria Math" panose="02040503050406030204" pitchFamily="18" charset="0"/>
                            </a:rPr>
                            <m:t>𝑢</m:t>
                          </m:r>
                          <m:r>
                            <a:rPr lang="en-US" sz="2200" b="0" i="1" smtClean="0">
                              <a:solidFill>
                                <a:schemeClr val="tx1">
                                  <a:lumMod val="85000"/>
                                  <a:lumOff val="15000"/>
                                </a:schemeClr>
                              </a:solidFill>
                              <a:latin typeface="Cambria Math" panose="02040503050406030204" pitchFamily="18" charset="0"/>
                            </a:rPr>
                            <m:t>}</m:t>
                          </m:r>
                        </m:sub>
                      </m:sSub>
                      <m:r>
                        <a:rPr lang="en-US" sz="2200" b="0" i="1" smtClean="0">
                          <a:solidFill>
                            <a:schemeClr val="tx1">
                              <a:lumMod val="85000"/>
                              <a:lumOff val="15000"/>
                            </a:schemeClr>
                          </a:solidFill>
                          <a:latin typeface="Cambria Math" panose="02040503050406030204" pitchFamily="18" charset="0"/>
                        </a:rPr>
                        <m:t> ,  </m:t>
                      </m:r>
                      <m:sSub>
                        <m:sSubPr>
                          <m:ctrlPr>
                            <a:rPr lang="en-US" sz="2200" b="0" i="1" smtClean="0">
                              <a:solidFill>
                                <a:schemeClr val="tx1">
                                  <a:lumMod val="85000"/>
                                  <a:lumOff val="15000"/>
                                </a:schemeClr>
                              </a:solidFill>
                              <a:latin typeface="Cambria Math" panose="02040503050406030204" pitchFamily="18" charset="0"/>
                            </a:rPr>
                          </m:ctrlPr>
                        </m:sSubPr>
                        <m:e>
                          <m:r>
                            <a:rPr lang="en-US" sz="2200" b="0" i="1" smtClean="0">
                              <a:solidFill>
                                <a:schemeClr val="tx1">
                                  <a:lumMod val="85000"/>
                                  <a:lumOff val="15000"/>
                                </a:schemeClr>
                              </a:solidFill>
                              <a:latin typeface="Cambria Math" panose="02040503050406030204" pitchFamily="18" charset="0"/>
                            </a:rPr>
                            <m:t>    </m:t>
                          </m:r>
                          <m:d>
                            <m:dPr>
                              <m:begChr m:val="{"/>
                              <m:endChr m:val="}"/>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𝑠</m:t>
                              </m:r>
                              <m:sSubSup>
                                <m:sSubSupPr>
                                  <m:ctrlPr>
                                    <a:rPr lang="en-US" sz="2200" b="0" i="1" smtClean="0">
                                      <a:solidFill>
                                        <a:schemeClr val="tx1">
                                          <a:lumMod val="85000"/>
                                          <a:lumOff val="15000"/>
                                        </a:schemeClr>
                                      </a:solidFill>
                                      <a:latin typeface="Cambria Math" panose="02040503050406030204" pitchFamily="18" charset="0"/>
                                    </a:rPr>
                                  </m:ctrlPr>
                                </m:sSubSupPr>
                                <m:e>
                                  <m:r>
                                    <a:rPr lang="en-US" sz="2200" b="0" i="1" smtClean="0">
                                      <a:solidFill>
                                        <a:schemeClr val="tx1">
                                          <a:lumMod val="85000"/>
                                          <a:lumOff val="15000"/>
                                        </a:schemeClr>
                                      </a:solidFill>
                                      <a:latin typeface="Cambria Math" panose="02040503050406030204" pitchFamily="18" charset="0"/>
                                    </a:rPr>
                                    <m:t>𝑘</m:t>
                                  </m:r>
                                </m:e>
                                <m:sub>
                                  <m:r>
                                    <a:rPr lang="en-US" sz="2200" b="0" i="1" smtClean="0">
                                      <a:solidFill>
                                        <a:schemeClr val="tx1">
                                          <a:lumMod val="85000"/>
                                          <a:lumOff val="15000"/>
                                        </a:schemeClr>
                                      </a:solidFill>
                                      <a:latin typeface="Cambria Math" panose="02040503050406030204" pitchFamily="18" charset="0"/>
                                    </a:rPr>
                                    <m:t>𝑖</m:t>
                                  </m:r>
                                  <m:r>
                                    <a:rPr lang="en-US" sz="2200" b="0" i="1" smtClean="0">
                                      <a:solidFill>
                                        <a:schemeClr val="tx1">
                                          <a:lumMod val="85000"/>
                                          <a:lumOff val="15000"/>
                                        </a:schemeClr>
                                      </a:solidFill>
                                      <a:latin typeface="Cambria Math" panose="02040503050406030204" pitchFamily="18" charset="0"/>
                                    </a:rPr>
                                    <m:t>,0</m:t>
                                  </m:r>
                                </m:sub>
                                <m:sup>
                                  <m:d>
                                    <m:dPr>
                                      <m:ctrlPr>
                                        <a:rPr lang="en-US" sz="2200" b="0" i="1" smtClean="0">
                                          <a:solidFill>
                                            <a:schemeClr val="tx1">
                                              <a:lumMod val="85000"/>
                                              <a:lumOff val="15000"/>
                                            </a:schemeClr>
                                          </a:solidFill>
                                          <a:latin typeface="Cambria Math" panose="02040503050406030204" pitchFamily="18" charset="0"/>
                                        </a:rPr>
                                      </m:ctrlPr>
                                    </m:dPr>
                                    <m:e>
                                      <m:r>
                                        <a:rPr lang="en-US" sz="2200" b="0" i="1" smtClean="0">
                                          <a:solidFill>
                                            <a:schemeClr val="tx1">
                                              <a:lumMod val="85000"/>
                                              <a:lumOff val="15000"/>
                                            </a:schemeClr>
                                          </a:solidFill>
                                          <a:latin typeface="Cambria Math" panose="02040503050406030204" pitchFamily="18" charset="0"/>
                                        </a:rPr>
                                        <m:t>𝑢</m:t>
                                      </m:r>
                                    </m:e>
                                  </m:d>
                                </m:sup>
                              </m:sSubSup>
                            </m:e>
                          </m:d>
                        </m:e>
                        <m:sub>
                          <m:r>
                            <a:rPr lang="en-US" sz="2200" b="0" i="1" smtClean="0">
                              <a:solidFill>
                                <a:schemeClr val="tx1">
                                  <a:lumMod val="85000"/>
                                  <a:lumOff val="15000"/>
                                </a:schemeClr>
                              </a:solidFill>
                              <a:latin typeface="Cambria Math" panose="02040503050406030204" pitchFamily="18" charset="0"/>
                            </a:rPr>
                            <m:t>𝑖</m:t>
                          </m:r>
                          <m:r>
                            <a:rPr lang="en-US" sz="2200" b="0" i="1" smtClean="0">
                              <a:solidFill>
                                <a:schemeClr val="tx1">
                                  <a:lumMod val="85000"/>
                                  <a:lumOff val="15000"/>
                                </a:schemeClr>
                              </a:solidFill>
                              <a:latin typeface="Cambria Math" panose="02040503050406030204" pitchFamily="18" charset="0"/>
                            </a:rPr>
                            <m:t>∈[</m:t>
                          </m:r>
                          <m:r>
                            <a:rPr lang="en-US" sz="2200" b="0" i="1" smtClean="0">
                              <a:solidFill>
                                <a:schemeClr val="tx1">
                                  <a:lumMod val="85000"/>
                                  <a:lumOff val="15000"/>
                                </a:schemeClr>
                              </a:solidFill>
                              <a:latin typeface="Cambria Math" panose="02040503050406030204" pitchFamily="18" charset="0"/>
                            </a:rPr>
                            <m:t>𝑛</m:t>
                          </m:r>
                          <m:r>
                            <a:rPr lang="en-US" sz="2200" b="0" i="1" smtClean="0">
                              <a:solidFill>
                                <a:schemeClr val="tx1">
                                  <a:lumMod val="85000"/>
                                  <a:lumOff val="15000"/>
                                </a:schemeClr>
                              </a:solidFill>
                              <a:latin typeface="Cambria Math" panose="02040503050406030204" pitchFamily="18" charset="0"/>
                            </a:rPr>
                            <m:t>]</m:t>
                          </m:r>
                        </m:sub>
                      </m:sSub>
                    </m:oMath>
                  </m:oMathPara>
                </a14:m>
                <a:endParaRPr lang="en" sz="2200" dirty="0">
                  <a:solidFill>
                    <a:schemeClr val="tx1">
                      <a:lumMod val="85000"/>
                      <a:lumOff val="15000"/>
                    </a:schemeClr>
                  </a:solidFill>
                  <a:latin typeface="PT Serif"/>
                </a:endParaRPr>
              </a:p>
            </p:txBody>
          </p:sp>
        </mc:Choice>
        <mc:Fallback xmlns="">
          <p:sp>
            <p:nvSpPr>
              <p:cNvPr id="14" name="Google Shape;493;p44">
                <a:extLst>
                  <a:ext uri="{FF2B5EF4-FFF2-40B4-BE49-F238E27FC236}">
                    <a16:creationId xmlns:a16="http://schemas.microsoft.com/office/drawing/2014/main" id="{C0282447-20E8-347B-BC33-6A1BC714F210}"/>
                  </a:ext>
                </a:extLst>
              </p:cNvPr>
              <p:cNvSpPr txBox="1">
                <a:spLocks noRot="1" noChangeAspect="1" noMove="1" noResize="1" noEditPoints="1" noAdjustHandles="1" noChangeArrowheads="1" noChangeShapeType="1" noTextEdit="1"/>
              </p:cNvSpPr>
              <p:nvPr/>
            </p:nvSpPr>
            <p:spPr>
              <a:xfrm>
                <a:off x="5667650" y="3481123"/>
                <a:ext cx="5380382" cy="1412664"/>
              </a:xfrm>
              <a:prstGeom prst="rect">
                <a:avLst/>
              </a:prstGeom>
              <a:blipFill>
                <a:blip r:embed="rId6"/>
                <a:stretch>
                  <a:fillRect/>
                </a:stretch>
              </a:blipFill>
              <a:ln>
                <a:noFill/>
              </a:ln>
            </p:spPr>
            <p:txBody>
              <a:bodyPr/>
              <a:lstStyle/>
              <a:p>
                <a:r>
                  <a:rPr lang="en-US">
                    <a:noFill/>
                  </a:rPr>
                  <a:t> </a:t>
                </a:r>
              </a:p>
            </p:txBody>
          </p:sp>
        </mc:Fallback>
      </mc:AlternateContent>
      <p:cxnSp>
        <p:nvCxnSpPr>
          <p:cNvPr id="15" name="Google Shape;499;p44">
            <a:extLst>
              <a:ext uri="{FF2B5EF4-FFF2-40B4-BE49-F238E27FC236}">
                <a16:creationId xmlns:a16="http://schemas.microsoft.com/office/drawing/2014/main" id="{6535AD7A-5CB8-78F0-8F96-876A7413BE4F}"/>
              </a:ext>
            </a:extLst>
          </p:cNvPr>
          <p:cNvCxnSpPr>
            <a:cxnSpLocks/>
          </p:cNvCxnSpPr>
          <p:nvPr/>
        </p:nvCxnSpPr>
        <p:spPr>
          <a:xfrm flipH="1">
            <a:off x="6309798" y="5976293"/>
            <a:ext cx="4078224"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6" name="Google Shape;500;p44">
                <a:extLst>
                  <a:ext uri="{FF2B5EF4-FFF2-40B4-BE49-F238E27FC236}">
                    <a16:creationId xmlns:a16="http://schemas.microsoft.com/office/drawing/2014/main" id="{16A3CFE3-08CC-CFE0-4EF3-8B0E9E954ABD}"/>
                  </a:ext>
                </a:extLst>
              </p:cNvPr>
              <p:cNvSpPr txBox="1"/>
              <p:nvPr/>
            </p:nvSpPr>
            <p:spPr>
              <a:xfrm>
                <a:off x="7249197" y="5496094"/>
                <a:ext cx="719329"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0" dirty="0">
                    <a:solidFill>
                      <a:srgbClr val="980000"/>
                    </a:solidFill>
                  </a:rPr>
                  <a:t> </a:t>
                </a:r>
                <a14:m>
                  <m:oMath xmlns:m="http://schemas.openxmlformats.org/officeDocument/2006/math">
                    <m:r>
                      <a:rPr lang="en-US" sz="2400" b="0" i="1" smtClean="0">
                        <a:solidFill>
                          <a:schemeClr val="tx1"/>
                        </a:solidFill>
                        <a:latin typeface="Cambria Math" panose="02040503050406030204" pitchFamily="18" charset="0"/>
                      </a:rPr>
                      <m:t>𝑏</m:t>
                    </m:r>
                    <m:r>
                      <a:rPr lang="en-US" sz="2400" b="0" i="0" smtClean="0">
                        <a:solidFill>
                          <a:schemeClr val="tx1"/>
                        </a:solidFill>
                        <a:latin typeface="Cambria Math" panose="02040503050406030204" pitchFamily="18" charset="0"/>
                      </a:rPr>
                      <m:t>′</m:t>
                    </m:r>
                  </m:oMath>
                </a14:m>
                <a:endParaRPr sz="2400" dirty="0">
                  <a:solidFill>
                    <a:srgbClr val="980000"/>
                  </a:solidFill>
                </a:endParaRPr>
              </a:p>
            </p:txBody>
          </p:sp>
        </mc:Choice>
        <mc:Fallback xmlns="">
          <p:sp>
            <p:nvSpPr>
              <p:cNvPr id="16" name="Google Shape;500;p44">
                <a:extLst>
                  <a:ext uri="{FF2B5EF4-FFF2-40B4-BE49-F238E27FC236}">
                    <a16:creationId xmlns:a16="http://schemas.microsoft.com/office/drawing/2014/main" id="{16A3CFE3-08CC-CFE0-4EF3-8B0E9E954ABD}"/>
                  </a:ext>
                </a:extLst>
              </p:cNvPr>
              <p:cNvSpPr txBox="1">
                <a:spLocks noRot="1" noChangeAspect="1" noMove="1" noResize="1" noEditPoints="1" noAdjustHandles="1" noChangeArrowheads="1" noChangeShapeType="1" noTextEdit="1"/>
              </p:cNvSpPr>
              <p:nvPr/>
            </p:nvSpPr>
            <p:spPr>
              <a:xfrm>
                <a:off x="7249197" y="5496094"/>
                <a:ext cx="719329" cy="553968"/>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767C925-5EBF-967D-DA59-462F41606A70}"/>
                  </a:ext>
                </a:extLst>
              </p:cNvPr>
              <p:cNvSpPr txBox="1"/>
              <p:nvPr/>
            </p:nvSpPr>
            <p:spPr>
              <a:xfrm>
                <a:off x="281608" y="2019238"/>
                <a:ext cx="5814392" cy="2698624"/>
              </a:xfrm>
              <a:prstGeom prst="rect">
                <a:avLst/>
              </a:prstGeom>
              <a:noFill/>
            </p:spPr>
            <p:txBody>
              <a:bodyPr wrap="square">
                <a:spAutoFit/>
              </a:bodyPr>
              <a:lstStyle/>
              <a:p>
                <a:pPr algn="ctr">
                  <a:lnSpc>
                    <a:spcPct val="110000"/>
                  </a:lnSpc>
                </a:pPr>
                <a14:m>
                  <m:oMath xmlns:m="http://schemas.openxmlformats.org/officeDocument/2006/math">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(0)</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 ,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(0)</m:t>
                            </m:r>
                          </m:sup>
                        </m:sSup>
                        <m:r>
                          <a:rPr lang="en-US" sz="2400" b="0" i="1" smtClean="0">
                            <a:latin typeface="Cambria Math" panose="02040503050406030204" pitchFamily="18" charset="0"/>
                          </a:rPr>
                          <m:t> </m:t>
                        </m:r>
                      </m:e>
                    </m:d>
                    <m:r>
                      <a:rPr lang="en-US" sz="2400" b="0" i="1" smtClean="0">
                        <a:latin typeface="Cambria Math" panose="02040503050406030204" pitchFamily="18" charset="0"/>
                      </a:rPr>
                      <m:t> ←</m:t>
                    </m:r>
                  </m:oMath>
                </a14:m>
                <a:r>
                  <a:rPr lang="en-US" sz="2000" dirty="0">
                    <a:latin typeface="PT Serif" panose="020A0603040505020204" pitchFamily="18" charset="77"/>
                  </a:rPr>
                  <a:t>$</a:t>
                </a:r>
                <a:r>
                  <a:rPr lang="en-US" sz="2400" dirty="0">
                    <a:latin typeface="PT Serif" panose="020A0603040505020204" pitchFamily="18" charset="77"/>
                  </a:rPr>
                  <a:t>  Enc(</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𝑝𝑘</m:t>
                    </m:r>
                    <m:r>
                      <a:rPr lang="en-US" sz="2400" b="0" i="1" smtClean="0">
                        <a:latin typeface="Cambria Math" panose="02040503050406030204" pitchFamily="18" charset="0"/>
                      </a:rPr>
                      <m:t> , </m:t>
                    </m:r>
                    <m:r>
                      <a:rPr lang="en-US" sz="2400" b="0" i="1" smtClean="0">
                        <a:latin typeface="Cambria Math" panose="02040503050406030204" pitchFamily="18" charset="0"/>
                      </a:rPr>
                      <m:t>𝑢</m:t>
                    </m:r>
                  </m:oMath>
                </a14:m>
                <a:r>
                  <a:rPr lang="en-US" sz="2400" dirty="0">
                    <a:latin typeface="PT Serif" panose="020A0603040505020204" pitchFamily="18" charset="77"/>
                  </a:rPr>
                  <a:t> )</a:t>
                </a:r>
              </a:p>
              <a:p>
                <a:pPr algn="ctr">
                  <a:lnSpc>
                    <a:spcPct val="110000"/>
                  </a:lnSpc>
                </a:pPr>
                <a14:m>
                  <m:oMath xmlns:m="http://schemas.openxmlformats.org/officeDocument/2006/math">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 </m:t>
                        </m:r>
                      </m:e>
                    </m:d>
                    <m:r>
                      <a:rPr lang="en-US" sz="2400" b="0" i="1" smtClean="0">
                        <a:latin typeface="Cambria Math" panose="02040503050406030204" pitchFamily="18" charset="0"/>
                      </a:rPr>
                      <m:t> ←</m:t>
                    </m:r>
                  </m:oMath>
                </a14:m>
                <a:r>
                  <a:rPr lang="en-US" sz="2000" dirty="0">
                    <a:latin typeface="PT Serif" panose="020A0603040505020204" pitchFamily="18" charset="77"/>
                  </a:rPr>
                  <a:t>$</a:t>
                </a:r>
                <a:r>
                  <a:rPr lang="en-US" sz="2400" dirty="0">
                    <a:latin typeface="PT Serif" panose="020A0603040505020204" pitchFamily="18" charset="77"/>
                  </a:rPr>
                  <a:t>  Enc(</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𝑝𝑘</m:t>
                    </m:r>
                    <m:r>
                      <a:rPr lang="en-US" sz="2400" b="0" i="1" smtClean="0">
                        <a:latin typeface="Cambria Math" panose="02040503050406030204" pitchFamily="18" charset="0"/>
                      </a:rPr>
                      <m:t> , </m:t>
                    </m:r>
                    <m:r>
                      <a:rPr lang="en-US" sz="2400" b="0" i="1" smtClean="0">
                        <a:latin typeface="Cambria Math" panose="02040503050406030204" pitchFamily="18" charset="0"/>
                      </a:rPr>
                      <m:t>𝑢</m:t>
                    </m:r>
                  </m:oMath>
                </a14:m>
                <a:r>
                  <a:rPr lang="en-US" sz="2400" dirty="0">
                    <a:latin typeface="PT Serif" panose="020A0603040505020204" pitchFamily="18" charset="77"/>
                  </a:rPr>
                  <a:t> )</a:t>
                </a:r>
              </a:p>
              <a:p>
                <a:pPr algn="ctr">
                  <a:lnSpc>
                    <a:spcPct val="110000"/>
                  </a:lnSpc>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(0)</m:t>
                          </m:r>
                        </m:sup>
                      </m:sSubSup>
                    </m:oMath>
                  </m:oMathPara>
                </a14:m>
                <a:endParaRPr lang="en-US" sz="2400" dirty="0">
                  <a:latin typeface="PT Serif" panose="020A0603040505020204" pitchFamily="18" charset="77"/>
                </a:endParaRPr>
              </a:p>
              <a:p>
                <a:pPr algn="ctr">
                  <a:lnSpc>
                    <a:spcPct val="110000"/>
                  </a:lnSpc>
                </a:pP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oMath>
                </a14:m>
                <a:r>
                  <a:rPr lang="en-US" sz="2000" dirty="0">
                    <a:latin typeface="PT Serif" panose="020A0603040505020204" pitchFamily="18" charset="77"/>
                  </a:rPr>
                  <a:t>$</a:t>
                </a:r>
                <a:r>
                  <a:rPr lang="en-US" sz="2400" dirty="0">
                    <a:latin typeface="PT Serif" panose="020A0603040505020204" pitchFamily="18" charset="77"/>
                  </a:rPr>
                  <a: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0 , 1 </m:t>
                        </m:r>
                      </m:e>
                    </m:d>
                  </m:oMath>
                </a14:m>
                <a:endParaRPr lang="en-US" sz="2400" b="0" i="1" dirty="0">
                  <a:latin typeface="Cambria Math" panose="02040503050406030204" pitchFamily="18" charset="0"/>
                </a:endParaRPr>
              </a:p>
              <a:p>
                <a:pPr algn="ctr">
                  <a:lnSpc>
                    <a:spcPct val="110000"/>
                  </a:lnSpc>
                </a:pPr>
                <a:r>
                  <a:rPr lang="en-US" sz="2400" b="0" dirty="0"/>
                  <a:t>If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=1</m:t>
                    </m:r>
                  </m:oMath>
                </a14:m>
                <a:r>
                  <a:rPr lang="en-US" sz="2400" b="0" dirty="0"/>
                  <a:t> ,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oMath>
                </a14:m>
                <a:r>
                  <a:rPr lang="en-US" sz="2400" dirty="0">
                    <a:latin typeface="PT Serif" panose="020A0603040505020204" pitchFamily="18" charset="77"/>
                  </a:rPr>
                  <a:t> else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oMath>
                </a14:m>
                <a:r>
                  <a:rPr lang="en-US" sz="2400" dirty="0">
                    <a:latin typeface="PT Serif" panose="020A0603040505020204" pitchFamily="18" charset="77"/>
                  </a:rPr>
                  <a:t> </a:t>
                </a:r>
              </a:p>
            </p:txBody>
          </p:sp>
        </mc:Choice>
        <mc:Fallback xmlns="">
          <p:sp>
            <p:nvSpPr>
              <p:cNvPr id="17" name="TextBox 16">
                <a:extLst>
                  <a:ext uri="{FF2B5EF4-FFF2-40B4-BE49-F238E27FC236}">
                    <a16:creationId xmlns:a16="http://schemas.microsoft.com/office/drawing/2014/main" id="{2767C925-5EBF-967D-DA59-462F41606A70}"/>
                  </a:ext>
                </a:extLst>
              </p:cNvPr>
              <p:cNvSpPr txBox="1">
                <a:spLocks noRot="1" noChangeAspect="1" noMove="1" noResize="1" noEditPoints="1" noAdjustHandles="1" noChangeArrowheads="1" noChangeShapeType="1" noTextEdit="1"/>
              </p:cNvSpPr>
              <p:nvPr/>
            </p:nvSpPr>
            <p:spPr>
              <a:xfrm>
                <a:off x="281608" y="2019238"/>
                <a:ext cx="5814392" cy="2698624"/>
              </a:xfrm>
              <a:prstGeom prst="rect">
                <a:avLst/>
              </a:prstGeom>
              <a:blipFill>
                <a:blip r:embed="rId8"/>
                <a:stretch>
                  <a:fillRect r="-1089" b="-3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ular Callout 19">
                <a:extLst>
                  <a:ext uri="{FF2B5EF4-FFF2-40B4-BE49-F238E27FC236}">
                    <a16:creationId xmlns:a16="http://schemas.microsoft.com/office/drawing/2014/main" id="{583A92FB-D42C-772C-9799-B653C9E91D94}"/>
                  </a:ext>
                </a:extLst>
              </p:cNvPr>
              <p:cNvSpPr/>
              <p:nvPr/>
            </p:nvSpPr>
            <p:spPr>
              <a:xfrm>
                <a:off x="2504662" y="5056131"/>
                <a:ext cx="3162988" cy="906635"/>
              </a:xfrm>
              <a:prstGeom prst="wedgeRectCallout">
                <a:avLst>
                  <a:gd name="adj1" fmla="val 90014"/>
                  <a:gd name="adj2" fmla="val -894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All keys for all </a:t>
                </a:r>
                <a14:m>
                  <m:oMath xmlns:m="http://schemas.openxmlformats.org/officeDocument/2006/math">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a14:m>
                <a:r>
                  <a:rPr lang="en-US" sz="2200" dirty="0">
                    <a:latin typeface="PT Serif" panose="020A0603040505020204" pitchFamily="18" charset="77"/>
                  </a:rPr>
                  <a:t> for all positions </a:t>
                </a:r>
                <a14:m>
                  <m:oMath xmlns:m="http://schemas.openxmlformats.org/officeDocument/2006/math">
                    <m:r>
                      <a:rPr lang="en-US" sz="2200" b="0" i="1" smtClean="0">
                        <a:latin typeface="Cambria Math" panose="02040503050406030204" pitchFamily="18" charset="0"/>
                      </a:rPr>
                      <m:t>𝑗</m:t>
                    </m:r>
                    <m:r>
                      <a:rPr lang="en-US" sz="2200" b="0" i="1" smtClean="0">
                        <a:latin typeface="Cambria Math" panose="02040503050406030204" pitchFamily="18" charset="0"/>
                      </a:rPr>
                      <m:t>≠</m:t>
                    </m:r>
                    <m:r>
                      <a:rPr lang="en-US" sz="2200" b="0" i="1" smtClean="0">
                        <a:latin typeface="Cambria Math" panose="02040503050406030204" pitchFamily="18" charset="0"/>
                      </a:rPr>
                      <m:t>𝑢</m:t>
                    </m:r>
                  </m:oMath>
                </a14:m>
                <a:endParaRPr lang="en-US" sz="2200" dirty="0">
                  <a:latin typeface="PT Serif" panose="020A0603040505020204" pitchFamily="18" charset="77"/>
                </a:endParaRPr>
              </a:p>
            </p:txBody>
          </p:sp>
        </mc:Choice>
        <mc:Fallback xmlns="">
          <p:sp>
            <p:nvSpPr>
              <p:cNvPr id="20" name="Rectangular Callout 19">
                <a:extLst>
                  <a:ext uri="{FF2B5EF4-FFF2-40B4-BE49-F238E27FC236}">
                    <a16:creationId xmlns:a16="http://schemas.microsoft.com/office/drawing/2014/main" id="{583A92FB-D42C-772C-9799-B653C9E91D94}"/>
                  </a:ext>
                </a:extLst>
              </p:cNvPr>
              <p:cNvSpPr>
                <a:spLocks noRot="1" noChangeAspect="1" noMove="1" noResize="1" noEditPoints="1" noAdjustHandles="1" noChangeArrowheads="1" noChangeShapeType="1" noTextEdit="1"/>
              </p:cNvSpPr>
              <p:nvPr/>
            </p:nvSpPr>
            <p:spPr>
              <a:xfrm>
                <a:off x="2504662" y="5056131"/>
                <a:ext cx="3162988" cy="906635"/>
              </a:xfrm>
              <a:prstGeom prst="wedgeRectCallout">
                <a:avLst>
                  <a:gd name="adj1" fmla="val 90014"/>
                  <a:gd name="adj2" fmla="val -89465"/>
                </a:avLst>
              </a:prstGeom>
              <a:blipFill>
                <a:blip r:embed="rId9"/>
                <a:stretch>
                  <a:fillRect b="-3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ular Callout 20">
                <a:extLst>
                  <a:ext uri="{FF2B5EF4-FFF2-40B4-BE49-F238E27FC236}">
                    <a16:creationId xmlns:a16="http://schemas.microsoft.com/office/drawing/2014/main" id="{C557D723-587C-2D33-C8F4-AB84B1F2E637}"/>
                  </a:ext>
                </a:extLst>
              </p:cNvPr>
              <p:cNvSpPr/>
              <p:nvPr/>
            </p:nvSpPr>
            <p:spPr>
              <a:xfrm>
                <a:off x="9236862" y="5005075"/>
                <a:ext cx="2682087" cy="906635"/>
              </a:xfrm>
              <a:prstGeom prst="wedgeRectCallout">
                <a:avLst>
                  <a:gd name="adj1" fmla="val -24256"/>
                  <a:gd name="adj2" fmla="val -809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Only left keys for position </a:t>
                </a:r>
                <a14:m>
                  <m:oMath xmlns:m="http://schemas.openxmlformats.org/officeDocument/2006/math">
                    <m:r>
                      <a:rPr lang="en-US" sz="2200" b="0" i="1" smtClean="0">
                        <a:latin typeface="Cambria Math" panose="02040503050406030204" pitchFamily="18" charset="0"/>
                      </a:rPr>
                      <m:t>𝑢</m:t>
                    </m:r>
                  </m:oMath>
                </a14:m>
                <a:endParaRPr lang="en-US" sz="2200" dirty="0">
                  <a:latin typeface="PT Serif" panose="020A0603040505020204" pitchFamily="18" charset="77"/>
                </a:endParaRPr>
              </a:p>
            </p:txBody>
          </p:sp>
        </mc:Choice>
        <mc:Fallback xmlns="">
          <p:sp>
            <p:nvSpPr>
              <p:cNvPr id="21" name="Rectangular Callout 20">
                <a:extLst>
                  <a:ext uri="{FF2B5EF4-FFF2-40B4-BE49-F238E27FC236}">
                    <a16:creationId xmlns:a16="http://schemas.microsoft.com/office/drawing/2014/main" id="{C557D723-587C-2D33-C8F4-AB84B1F2E637}"/>
                  </a:ext>
                </a:extLst>
              </p:cNvPr>
              <p:cNvSpPr>
                <a:spLocks noRot="1" noChangeAspect="1" noMove="1" noResize="1" noEditPoints="1" noAdjustHandles="1" noChangeArrowheads="1" noChangeShapeType="1" noTextEdit="1"/>
              </p:cNvSpPr>
              <p:nvPr/>
            </p:nvSpPr>
            <p:spPr>
              <a:xfrm>
                <a:off x="9236862" y="5005075"/>
                <a:ext cx="2682087" cy="906635"/>
              </a:xfrm>
              <a:prstGeom prst="wedgeRectCallout">
                <a:avLst>
                  <a:gd name="adj1" fmla="val -24256"/>
                  <a:gd name="adj2" fmla="val -80931"/>
                </a:avLst>
              </a:prstGeom>
              <a:blipFill>
                <a:blip r:embed="rId10"/>
                <a:stretch>
                  <a:fillRect b="-3125"/>
                </a:stretch>
              </a:blipFill>
            </p:spPr>
            <p:txBody>
              <a:bodyPr/>
              <a:lstStyle/>
              <a:p>
                <a:r>
                  <a:rPr lang="en-US">
                    <a:noFill/>
                  </a:rPr>
                  <a:t> </a:t>
                </a:r>
              </a:p>
            </p:txBody>
          </p:sp>
        </mc:Fallback>
      </mc:AlternateContent>
      <p:sp>
        <p:nvSpPr>
          <p:cNvPr id="22" name="Rounded Rectangle 21">
            <a:extLst>
              <a:ext uri="{FF2B5EF4-FFF2-40B4-BE49-F238E27FC236}">
                <a16:creationId xmlns:a16="http://schemas.microsoft.com/office/drawing/2014/main" id="{850C1D23-7D33-7652-8A4E-3BFFDFF61BB0}"/>
              </a:ext>
            </a:extLst>
          </p:cNvPr>
          <p:cNvSpPr/>
          <p:nvPr/>
        </p:nvSpPr>
        <p:spPr>
          <a:xfrm>
            <a:off x="4712987" y="4157051"/>
            <a:ext cx="656614" cy="576309"/>
          </a:xfrm>
          <a:prstGeom prst="roundRect">
            <a:avLst/>
          </a:prstGeom>
          <a:solidFill>
            <a:srgbClr val="CF192D">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9C76269B-FAAD-71BC-86D0-F881C484086D}"/>
              </a:ext>
            </a:extLst>
          </p:cNvPr>
          <p:cNvSpPr/>
          <p:nvPr/>
        </p:nvSpPr>
        <p:spPr>
          <a:xfrm>
            <a:off x="2844999" y="4154384"/>
            <a:ext cx="656614" cy="576309"/>
          </a:xfrm>
          <a:prstGeom prst="roundRect">
            <a:avLst/>
          </a:prstGeom>
          <a:solidFill>
            <a:schemeClr val="accent6">
              <a:lumMod val="75000"/>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74B1C8-A447-26BE-1653-B53A7DE75D4F}"/>
                  </a:ext>
                </a:extLst>
              </p:cNvPr>
              <p:cNvSpPr txBox="1"/>
              <p:nvPr/>
            </p:nvSpPr>
            <p:spPr>
              <a:xfrm>
                <a:off x="4372545" y="6327102"/>
                <a:ext cx="3446909" cy="523220"/>
              </a:xfrm>
              <a:prstGeom prst="rect">
                <a:avLst/>
              </a:prstGeom>
              <a:noFill/>
            </p:spPr>
            <p:txBody>
              <a:bodyPr wrap="square">
                <a:spAutoFit/>
              </a:bodyPr>
              <a:lstStyle/>
              <a:p>
                <a:pPr marL="0" indent="0">
                  <a:buNone/>
                </a:pPr>
                <a:r>
                  <a:rPr lang="en-US" sz="2800" dirty="0">
                    <a:latin typeface="PT Serif" panose="020A0603040505020204" pitchFamily="18" charset="77"/>
                  </a:rPr>
                  <a:t>Adv wins if     </a:t>
                </a:r>
                <a14:m>
                  <m:oMath xmlns:m="http://schemas.openxmlformats.org/officeDocument/2006/math">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oMath>
                </a14:m>
                <a:endParaRPr lang="en-US" sz="2800" dirty="0"/>
              </a:p>
            </p:txBody>
          </p:sp>
        </mc:Choice>
        <mc:Fallback xmlns="">
          <p:sp>
            <p:nvSpPr>
              <p:cNvPr id="3" name="TextBox 2">
                <a:extLst>
                  <a:ext uri="{FF2B5EF4-FFF2-40B4-BE49-F238E27FC236}">
                    <a16:creationId xmlns:a16="http://schemas.microsoft.com/office/drawing/2014/main" id="{4774B1C8-A447-26BE-1653-B53A7DE75D4F}"/>
                  </a:ext>
                </a:extLst>
              </p:cNvPr>
              <p:cNvSpPr txBox="1">
                <a:spLocks noRot="1" noChangeAspect="1" noMove="1" noResize="1" noEditPoints="1" noAdjustHandles="1" noChangeArrowheads="1" noChangeShapeType="1" noTextEdit="1"/>
              </p:cNvSpPr>
              <p:nvPr/>
            </p:nvSpPr>
            <p:spPr>
              <a:xfrm>
                <a:off x="4372545" y="6327102"/>
                <a:ext cx="3446909" cy="523220"/>
              </a:xfrm>
              <a:prstGeom prst="rect">
                <a:avLst/>
              </a:prstGeom>
              <a:blipFill>
                <a:blip r:embed="rId11"/>
                <a:stretch>
                  <a:fillRect l="-3676" t="-14286" b="-28571"/>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462B6E1-5B1C-E3F7-3F77-6ACF48D2FA8B}"/>
              </a:ext>
            </a:extLst>
          </p:cNvPr>
          <p:cNvCxnSpPr/>
          <p:nvPr/>
        </p:nvCxnSpPr>
        <p:spPr>
          <a:xfrm>
            <a:off x="-142504" y="6266617"/>
            <a:ext cx="123345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8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7" grpId="0"/>
      <p:bldP spid="20" grpId="0" animBg="1"/>
      <p:bldP spid="21" grpId="0" animBg="1"/>
      <p:bldP spid="22" grpId="0" animBg="1"/>
      <p:bldP spid="23"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7334B-B878-7B2C-6E83-594A147EA1B3}"/>
              </a:ext>
            </a:extLst>
          </p:cNvPr>
          <p:cNvSpPr>
            <a:spLocks noGrp="1"/>
          </p:cNvSpPr>
          <p:nvPr>
            <p:ph idx="1"/>
          </p:nvPr>
        </p:nvSpPr>
        <p:spPr>
          <a:xfrm>
            <a:off x="670891" y="4350327"/>
            <a:ext cx="10654747" cy="1518579"/>
          </a:xfrm>
        </p:spPr>
        <p:txBody>
          <a:bodyPr>
            <a:normAutofit/>
          </a:bodyPr>
          <a:lstStyle/>
          <a:p>
            <a:pPr marL="0" indent="0">
              <a:buNone/>
            </a:pPr>
            <a:endParaRPr lang="en-US" dirty="0">
              <a:latin typeface="PT Serif" panose="020A0603040505020204" pitchFamily="18" charset="77"/>
            </a:endParaRPr>
          </a:p>
          <a:p>
            <a:pPr marL="0" indent="0">
              <a:buNone/>
            </a:pPr>
            <a:r>
              <a:rPr lang="en-US" dirty="0">
                <a:latin typeface="PT Serif" panose="020A0603040505020204" pitchFamily="18" charset="77"/>
              </a:rPr>
              <a:t>Note: We can define an analogous game where we give the adversary all the right keys.</a:t>
            </a:r>
          </a:p>
        </p:txBody>
      </p:sp>
      <p:sp>
        <p:nvSpPr>
          <p:cNvPr id="5" name="Rectangle 4">
            <a:extLst>
              <a:ext uri="{FF2B5EF4-FFF2-40B4-BE49-F238E27FC236}">
                <a16:creationId xmlns:a16="http://schemas.microsoft.com/office/drawing/2014/main" id="{FAE7D752-B0A9-246E-31AD-B15E057DA783}"/>
              </a:ext>
            </a:extLst>
          </p:cNvPr>
          <p:cNvSpPr/>
          <p:nvPr/>
        </p:nvSpPr>
        <p:spPr>
          <a:xfrm>
            <a:off x="670891" y="2729011"/>
            <a:ext cx="10654747"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1">
                    <a:lumMod val="50000"/>
                  </a:schemeClr>
                </a:solidFill>
                <a:latin typeface="PT Serif" panose="020A0603040505020204" pitchFamily="18" charset="77"/>
              </a:rPr>
              <a:t>Defn</a:t>
            </a:r>
            <a:r>
              <a:rPr lang="en-US" sz="2400" dirty="0">
                <a:solidFill>
                  <a:schemeClr val="accent1">
                    <a:lumMod val="50000"/>
                  </a:schemeClr>
                </a:solidFill>
                <a:latin typeface="PT Serif" panose="020A0603040505020204" pitchFamily="18" charset="77"/>
              </a:rPr>
              <a:t>. A Bipartite Threshold KEM (BT-KEM) has one-side security if no efficient adversary can win the above game with non-negligible probability.</a:t>
            </a:r>
          </a:p>
        </p:txBody>
      </p:sp>
      <p:sp>
        <p:nvSpPr>
          <p:cNvPr id="8" name="Title 1">
            <a:extLst>
              <a:ext uri="{FF2B5EF4-FFF2-40B4-BE49-F238E27FC236}">
                <a16:creationId xmlns:a16="http://schemas.microsoft.com/office/drawing/2014/main" id="{7DDB9A73-A986-CB2F-F1A1-9845876B4C3C}"/>
              </a:ext>
            </a:extLst>
          </p:cNvPr>
          <p:cNvSpPr txBox="1">
            <a:spLocks/>
          </p:cNvSpPr>
          <p:nvPr/>
        </p:nvSpPr>
        <p:spPr>
          <a:xfrm>
            <a:off x="118989" y="64843"/>
            <a:ext cx="11751365" cy="1068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atin typeface="PT Serif" panose="020A0603040505020204" pitchFamily="18" charset="77"/>
              </a:rPr>
              <a:t>One-side Security for BT-KEM</a:t>
            </a:r>
            <a:endParaRPr lang="en-US" dirty="0">
              <a:latin typeface="PT Serif" panose="020A0603040505020204" pitchFamily="18" charset="77"/>
            </a:endParaRPr>
          </a:p>
        </p:txBody>
      </p:sp>
    </p:spTree>
    <p:extLst>
      <p:ext uri="{BB962C8B-B14F-4D97-AF65-F5344CB8AC3E}">
        <p14:creationId xmlns:p14="http://schemas.microsoft.com/office/powerpoint/2010/main" val="29777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1CF1-1974-CFEC-E105-BD1578D542D3}"/>
              </a:ext>
            </a:extLst>
          </p:cNvPr>
          <p:cNvSpPr>
            <a:spLocks noGrp="1"/>
          </p:cNvSpPr>
          <p:nvPr>
            <p:ph type="title"/>
          </p:nvPr>
        </p:nvSpPr>
        <p:spPr>
          <a:xfrm>
            <a:off x="238377" y="139187"/>
            <a:ext cx="10515600" cy="1325563"/>
          </a:xfrm>
        </p:spPr>
        <p:txBody>
          <a:bodyPr/>
          <a:lstStyle/>
          <a:p>
            <a:r>
              <a:rPr lang="en-US" dirty="0">
                <a:latin typeface="PT Serif" panose="020A0603040505020204" pitchFamily="18" charset="77"/>
              </a:rPr>
              <a:t>BT-KEM Constructions</a:t>
            </a:r>
          </a:p>
        </p:txBody>
      </p:sp>
      <p:sp>
        <p:nvSpPr>
          <p:cNvPr id="3" name="Content Placeholder 2">
            <a:extLst>
              <a:ext uri="{FF2B5EF4-FFF2-40B4-BE49-F238E27FC236}">
                <a16:creationId xmlns:a16="http://schemas.microsoft.com/office/drawing/2014/main" id="{EE395B0D-B48F-7C18-CB67-62C33127EABF}"/>
              </a:ext>
            </a:extLst>
          </p:cNvPr>
          <p:cNvSpPr>
            <a:spLocks noGrp="1"/>
          </p:cNvSpPr>
          <p:nvPr>
            <p:ph idx="1"/>
          </p:nvPr>
        </p:nvSpPr>
        <p:spPr>
          <a:xfrm>
            <a:off x="268357" y="1584670"/>
            <a:ext cx="7825319" cy="861968"/>
          </a:xfrm>
        </p:spPr>
        <p:txBody>
          <a:bodyPr/>
          <a:lstStyle/>
          <a:p>
            <a:pPr marL="0" indent="0">
              <a:buNone/>
            </a:pPr>
            <a:r>
              <a:rPr lang="en-US" dirty="0">
                <a:latin typeface="PT Serif" panose="020A0603040505020204" pitchFamily="18" charset="77"/>
              </a:rPr>
              <a:t>Three Constructions</a:t>
            </a: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A327C85C-15D9-6BA3-ACCD-B64434193CCC}"/>
                  </a:ext>
                </a:extLst>
              </p:cNvPr>
              <p:cNvGraphicFramePr>
                <a:graphicFrameLocks noGrp="1"/>
              </p:cNvGraphicFramePr>
              <p:nvPr>
                <p:extLst>
                  <p:ext uri="{D42A27DB-BD31-4B8C-83A1-F6EECF244321}">
                    <p14:modId xmlns:p14="http://schemas.microsoft.com/office/powerpoint/2010/main" val="2068502476"/>
                  </p:ext>
                </p:extLst>
              </p:nvPr>
            </p:nvGraphicFramePr>
            <p:xfrm>
              <a:off x="1473421" y="2359638"/>
              <a:ext cx="9616217" cy="3015145"/>
            </p:xfrm>
            <a:graphic>
              <a:graphicData uri="http://schemas.openxmlformats.org/drawingml/2006/table">
                <a:tbl>
                  <a:tblPr firstRow="1" bandRow="1">
                    <a:tableStyleId>{5C22544A-7EE6-4342-B048-85BDC9FD1C3A}</a:tableStyleId>
                  </a:tblPr>
                  <a:tblGrid>
                    <a:gridCol w="2475726">
                      <a:extLst>
                        <a:ext uri="{9D8B030D-6E8A-4147-A177-3AD203B41FA5}">
                          <a16:colId xmlns:a16="http://schemas.microsoft.com/office/drawing/2014/main" val="3351157172"/>
                        </a:ext>
                      </a:extLst>
                    </a:gridCol>
                    <a:gridCol w="3260036">
                      <a:extLst>
                        <a:ext uri="{9D8B030D-6E8A-4147-A177-3AD203B41FA5}">
                          <a16:colId xmlns:a16="http://schemas.microsoft.com/office/drawing/2014/main" val="3127365912"/>
                        </a:ext>
                      </a:extLst>
                    </a:gridCol>
                    <a:gridCol w="1865244">
                      <a:extLst>
                        <a:ext uri="{9D8B030D-6E8A-4147-A177-3AD203B41FA5}">
                          <a16:colId xmlns:a16="http://schemas.microsoft.com/office/drawing/2014/main" val="3658105589"/>
                        </a:ext>
                      </a:extLst>
                    </a:gridCol>
                    <a:gridCol w="2015211">
                      <a:extLst>
                        <a:ext uri="{9D8B030D-6E8A-4147-A177-3AD203B41FA5}">
                          <a16:colId xmlns:a16="http://schemas.microsoft.com/office/drawing/2014/main" val="2844205622"/>
                        </a:ext>
                      </a:extLst>
                    </a:gridCol>
                  </a:tblGrid>
                  <a:tr h="370840">
                    <a:tc>
                      <a:txBody>
                        <a:bodyPr/>
                        <a:lstStyle/>
                        <a:p>
                          <a:endParaRPr lang="en-US" sz="2400" dirty="0">
                            <a:latin typeface="PT Serif" panose="020A0603040505020204" pitchFamily="18" charset="77"/>
                          </a:endParaRPr>
                        </a:p>
                      </a:txBody>
                      <a:tcPr/>
                    </a:tc>
                    <a:tc>
                      <a:txBody>
                        <a:bodyPr/>
                        <a:lstStyle/>
                        <a:p>
                          <a:r>
                            <a:rPr lang="en-US" sz="2400" dirty="0">
                              <a:latin typeface="PT Serif" panose="020A0603040505020204" pitchFamily="18" charset="77"/>
                            </a:rPr>
                            <a:t>Underlying 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621219">
                    <a:tc>
                      <a:txBody>
                        <a:bodyPr/>
                        <a:lstStyle/>
                        <a:p>
                          <a:r>
                            <a:rPr lang="en-US" sz="2400" dirty="0">
                              <a:solidFill>
                                <a:schemeClr val="bg2">
                                  <a:lumMod val="25000"/>
                                </a:schemeClr>
                              </a:solidFill>
                              <a:latin typeface="PT Serif" panose="020A0603040505020204" pitchFamily="18" charset="77"/>
                            </a:rPr>
                            <a:t>Generic Construction</a:t>
                          </a:r>
                        </a:p>
                      </a:txBody>
                      <a:tcPr/>
                    </a:tc>
                    <a:tc>
                      <a:txBody>
                        <a:bodyPr/>
                        <a:lstStyle/>
                        <a:p>
                          <a:r>
                            <a:rPr lang="en-US" sz="2400" dirty="0">
                              <a:solidFill>
                                <a:schemeClr val="bg2">
                                  <a:lumMod val="25000"/>
                                </a:schemeClr>
                              </a:solidFill>
                              <a:latin typeface="PT Serif" panose="020A0603040505020204" pitchFamily="18" charset="77"/>
                            </a:rPr>
                            <a:t>Threshold KEM</a:t>
                          </a: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𝑂</m:t>
                                </m:r>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𝑡</m:t>
                                </m:r>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bg2">
                                            <a:lumMod val="25000"/>
                                          </a:schemeClr>
                                        </a:solidFill>
                                        <a:latin typeface="Cambria Math" panose="02040503050406030204" pitchFamily="18" charset="0"/>
                                      </a:rPr>
                                    </m:ctrlPr>
                                  </m:accPr>
                                  <m:e>
                                    <m:r>
                                      <a:rPr lang="en-US" sz="2400" b="0" i="1" smtClean="0">
                                        <a:solidFill>
                                          <a:schemeClr val="bg2">
                                            <a:lumMod val="25000"/>
                                          </a:schemeClr>
                                        </a:solidFill>
                                        <a:latin typeface="Cambria Math" panose="02040503050406030204" pitchFamily="18" charset="0"/>
                                      </a:rPr>
                                      <m:t>𝑂</m:t>
                                    </m:r>
                                  </m:e>
                                </m:acc>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𝑡</m:t>
                                </m:r>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𝑛</m:t>
                                    </m:r>
                                  </m:e>
                                  <m:sup>
                                    <m:r>
                                      <a:rPr lang="en-US" sz="2400" b="0" i="1" smtClean="0">
                                        <a:solidFill>
                                          <a:schemeClr val="bg2">
                                            <a:lumMod val="25000"/>
                                          </a:schemeClr>
                                        </a:solidFill>
                                        <a:latin typeface="Cambria Math" panose="02040503050406030204" pitchFamily="18" charset="0"/>
                                      </a:rPr>
                                      <m:t>2</m:t>
                                    </m:r>
                                  </m:sup>
                                </m:sSup>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426456469"/>
                      </a:ext>
                    </a:extLst>
                  </a:tr>
                  <a:tr h="546265">
                    <a:tc>
                      <a:txBody>
                        <a:bodyPr/>
                        <a:lstStyle/>
                        <a:p>
                          <a:r>
                            <a:rPr lang="en-US" sz="2400" dirty="0">
                              <a:solidFill>
                                <a:schemeClr val="bg2">
                                  <a:lumMod val="25000"/>
                                </a:schemeClr>
                              </a:solidFill>
                              <a:latin typeface="PT Serif" panose="020A0603040505020204" pitchFamily="18" charset="77"/>
                            </a:rPr>
                            <a:t>DDH-based</a:t>
                          </a:r>
                        </a:p>
                      </a:txBody>
                      <a:tcPr/>
                    </a:tc>
                    <a:tc>
                      <a:txBody>
                        <a:bodyPr/>
                        <a:lstStyle/>
                        <a:p>
                          <a:r>
                            <a:rPr lang="en-US" sz="2400" dirty="0">
                              <a:solidFill>
                                <a:schemeClr val="bg2">
                                  <a:lumMod val="25000"/>
                                </a:schemeClr>
                              </a:solidFill>
                              <a:latin typeface="PT Serif" panose="020A0603040505020204" pitchFamily="18" charset="77"/>
                            </a:rPr>
                            <a:t>DDH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bg2">
                                            <a:lumMod val="25000"/>
                                          </a:schemeClr>
                                        </a:solidFill>
                                        <a:latin typeface="Cambria Math" panose="02040503050406030204" pitchFamily="18" charset="0"/>
                                      </a:rPr>
                                    </m:ctrlPr>
                                  </m:accPr>
                                  <m:e>
                                    <m:r>
                                      <a:rPr lang="en-US" sz="2400" b="0" i="1" smtClean="0">
                                        <a:solidFill>
                                          <a:schemeClr val="bg2">
                                            <a:lumMod val="25000"/>
                                          </a:schemeClr>
                                        </a:solidFill>
                                        <a:latin typeface="Cambria Math" panose="02040503050406030204" pitchFamily="18" charset="0"/>
                                      </a:rPr>
                                      <m:t>𝑂</m:t>
                                    </m:r>
                                  </m:e>
                                </m:acc>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𝑛</m:t>
                                    </m:r>
                                  </m:e>
                                  <m:sup>
                                    <m:r>
                                      <a:rPr lang="en-US" sz="2400" b="0" i="1" smtClean="0">
                                        <a:solidFill>
                                          <a:schemeClr val="bg2">
                                            <a:lumMod val="25000"/>
                                          </a:schemeClr>
                                        </a:solidFill>
                                        <a:latin typeface="Cambria Math" panose="02040503050406030204" pitchFamily="18" charset="0"/>
                                      </a:rPr>
                                      <m:t>2</m:t>
                                    </m:r>
                                  </m:sup>
                                </m:sSup>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333757606"/>
                      </a:ext>
                    </a:extLst>
                  </a:tr>
                  <a:tr h="370840">
                    <a:tc>
                      <a:txBody>
                        <a:bodyPr/>
                        <a:lstStyle/>
                        <a:p>
                          <a:r>
                            <a:rPr lang="en-US" sz="2400" dirty="0">
                              <a:solidFill>
                                <a:schemeClr val="bg2">
                                  <a:lumMod val="25000"/>
                                </a:schemeClr>
                              </a:solidFill>
                              <a:latin typeface="PT Serif" panose="020A0603040505020204" pitchFamily="18" charset="77"/>
                            </a:rPr>
                            <a:t>Pairings-based</a:t>
                          </a:r>
                        </a:p>
                      </a:txBody>
                      <a:tcPr/>
                    </a:tc>
                    <a:tc>
                      <a:txBody>
                        <a:bodyPr/>
                        <a:lstStyle/>
                        <a:p>
                          <a:r>
                            <a:rPr lang="en-US" sz="2400" dirty="0">
                              <a:solidFill>
                                <a:schemeClr val="bg2">
                                  <a:lumMod val="25000"/>
                                </a:schemeClr>
                              </a:solidFill>
                              <a:latin typeface="PT Serif" panose="020A0603040505020204" pitchFamily="18" charset="77"/>
                            </a:rPr>
                            <a:t>Augmented-DDH and</a:t>
                          </a:r>
                        </a:p>
                        <a:p>
                          <a:r>
                            <a:rPr lang="en-US" sz="2400" dirty="0">
                              <a:solidFill>
                                <a:schemeClr val="bg2">
                                  <a:lumMod val="25000"/>
                                </a:schemeClr>
                              </a:solidFill>
                              <a:latin typeface="PT Serif" panose="020A0603040505020204" pitchFamily="18" charset="77"/>
                            </a:rPr>
                            <a:t>Augmented-DBDH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r>
                            <a:rPr lang="en-US" sz="2400" dirty="0">
                              <a:solidFill>
                                <a:schemeClr val="bg2">
                                  <a:lumMod val="25000"/>
                                </a:schemeClr>
                              </a:solidFill>
                              <a:latin typeface="PT Serif" panose="020A0603040505020204" pitchFamily="18" charset="77"/>
                            </a:rPr>
                            <a:t>Constant</a:t>
                          </a:r>
                        </a:p>
                      </a:txBody>
                      <a:tcPr/>
                    </a:tc>
                    <a:extLst>
                      <a:ext uri="{0D108BD9-81ED-4DB2-BD59-A6C34878D82A}">
                        <a16:rowId xmlns:a16="http://schemas.microsoft.com/office/drawing/2014/main" val="1724671902"/>
                      </a:ext>
                    </a:extLst>
                  </a:tr>
                </a:tbl>
              </a:graphicData>
            </a:graphic>
          </p:graphicFrame>
        </mc:Choice>
        <mc:Fallback>
          <p:graphicFrame>
            <p:nvGraphicFramePr>
              <p:cNvPr id="4" name="Table 3">
                <a:extLst>
                  <a:ext uri="{FF2B5EF4-FFF2-40B4-BE49-F238E27FC236}">
                    <a16:creationId xmlns:a16="http://schemas.microsoft.com/office/drawing/2014/main" id="{A327C85C-15D9-6BA3-ACCD-B64434193CCC}"/>
                  </a:ext>
                </a:extLst>
              </p:cNvPr>
              <p:cNvGraphicFramePr>
                <a:graphicFrameLocks noGrp="1"/>
              </p:cNvGraphicFramePr>
              <p:nvPr>
                <p:extLst>
                  <p:ext uri="{D42A27DB-BD31-4B8C-83A1-F6EECF244321}">
                    <p14:modId xmlns:p14="http://schemas.microsoft.com/office/powerpoint/2010/main" val="2068502476"/>
                  </p:ext>
                </p:extLst>
              </p:nvPr>
            </p:nvGraphicFramePr>
            <p:xfrm>
              <a:off x="1473421" y="2359638"/>
              <a:ext cx="9616217" cy="3015145"/>
            </p:xfrm>
            <a:graphic>
              <a:graphicData uri="http://schemas.openxmlformats.org/drawingml/2006/table">
                <a:tbl>
                  <a:tblPr firstRow="1" bandRow="1">
                    <a:tableStyleId>{5C22544A-7EE6-4342-B048-85BDC9FD1C3A}</a:tableStyleId>
                  </a:tblPr>
                  <a:tblGrid>
                    <a:gridCol w="2475726">
                      <a:extLst>
                        <a:ext uri="{9D8B030D-6E8A-4147-A177-3AD203B41FA5}">
                          <a16:colId xmlns:a16="http://schemas.microsoft.com/office/drawing/2014/main" val="3351157172"/>
                        </a:ext>
                      </a:extLst>
                    </a:gridCol>
                    <a:gridCol w="3260036">
                      <a:extLst>
                        <a:ext uri="{9D8B030D-6E8A-4147-A177-3AD203B41FA5}">
                          <a16:colId xmlns:a16="http://schemas.microsoft.com/office/drawing/2014/main" val="3127365912"/>
                        </a:ext>
                      </a:extLst>
                    </a:gridCol>
                    <a:gridCol w="1865244">
                      <a:extLst>
                        <a:ext uri="{9D8B030D-6E8A-4147-A177-3AD203B41FA5}">
                          <a16:colId xmlns:a16="http://schemas.microsoft.com/office/drawing/2014/main" val="3658105589"/>
                        </a:ext>
                      </a:extLst>
                    </a:gridCol>
                    <a:gridCol w="2015211">
                      <a:extLst>
                        <a:ext uri="{9D8B030D-6E8A-4147-A177-3AD203B41FA5}">
                          <a16:colId xmlns:a16="http://schemas.microsoft.com/office/drawing/2014/main" val="2844205622"/>
                        </a:ext>
                      </a:extLst>
                    </a:gridCol>
                  </a:tblGrid>
                  <a:tr h="822960">
                    <a:tc>
                      <a:txBody>
                        <a:bodyPr/>
                        <a:lstStyle/>
                        <a:p>
                          <a:endParaRPr lang="en-US" sz="2400" dirty="0">
                            <a:latin typeface="PT Serif" panose="020A0603040505020204" pitchFamily="18" charset="77"/>
                          </a:endParaRPr>
                        </a:p>
                      </a:txBody>
                      <a:tcPr/>
                    </a:tc>
                    <a:tc>
                      <a:txBody>
                        <a:bodyPr/>
                        <a:lstStyle/>
                        <a:p>
                          <a:r>
                            <a:rPr lang="en-US" sz="2400" dirty="0">
                              <a:latin typeface="PT Serif" panose="020A0603040505020204" pitchFamily="18" charset="77"/>
                            </a:rPr>
                            <a:t>Underlying 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822960">
                    <a:tc>
                      <a:txBody>
                        <a:bodyPr/>
                        <a:lstStyle/>
                        <a:p>
                          <a:r>
                            <a:rPr lang="en-US" sz="2400" dirty="0">
                              <a:solidFill>
                                <a:schemeClr val="bg2">
                                  <a:lumMod val="25000"/>
                                </a:schemeClr>
                              </a:solidFill>
                              <a:latin typeface="PT Serif" panose="020A0603040505020204" pitchFamily="18" charset="77"/>
                            </a:rPr>
                            <a:t>Generic Construction</a:t>
                          </a:r>
                        </a:p>
                      </a:txBody>
                      <a:tcPr/>
                    </a:tc>
                    <a:tc>
                      <a:txBody>
                        <a:bodyPr/>
                        <a:lstStyle/>
                        <a:p>
                          <a:r>
                            <a:rPr lang="en-US" sz="2400" dirty="0">
                              <a:solidFill>
                                <a:schemeClr val="bg2">
                                  <a:lumMod val="25000"/>
                                </a:schemeClr>
                              </a:solidFill>
                              <a:latin typeface="PT Serif" panose="020A0603040505020204" pitchFamily="18" charset="77"/>
                            </a:rPr>
                            <a:t>Threshold KEM</a:t>
                          </a:r>
                        </a:p>
                      </a:txBody>
                      <a:tcPr/>
                    </a:tc>
                    <a:tc>
                      <a:txBody>
                        <a:bodyPr/>
                        <a:lstStyle/>
                        <a:p>
                          <a:endParaRPr lang="en-US"/>
                        </a:p>
                      </a:txBody>
                      <a:tcPr>
                        <a:blipFill>
                          <a:blip r:embed="rId3"/>
                          <a:stretch>
                            <a:fillRect l="-308163" t="-106154" r="-109524" b="-183077"/>
                          </a:stretch>
                        </a:blipFill>
                      </a:tcPr>
                    </a:tc>
                    <a:tc>
                      <a:txBody>
                        <a:bodyPr/>
                        <a:lstStyle/>
                        <a:p>
                          <a:endParaRPr lang="en-US"/>
                        </a:p>
                      </a:txBody>
                      <a:tcPr>
                        <a:blipFill>
                          <a:blip r:embed="rId3"/>
                          <a:stretch>
                            <a:fillRect l="-377358" t="-106154" r="-1258" b="-183077"/>
                          </a:stretch>
                        </a:blipFill>
                      </a:tcPr>
                    </a:tc>
                    <a:extLst>
                      <a:ext uri="{0D108BD9-81ED-4DB2-BD59-A6C34878D82A}">
                        <a16:rowId xmlns:a16="http://schemas.microsoft.com/office/drawing/2014/main" val="2426456469"/>
                      </a:ext>
                    </a:extLst>
                  </a:tr>
                  <a:tr h="546265">
                    <a:tc>
                      <a:txBody>
                        <a:bodyPr/>
                        <a:lstStyle/>
                        <a:p>
                          <a:r>
                            <a:rPr lang="en-US" sz="2400" dirty="0">
                              <a:solidFill>
                                <a:schemeClr val="bg2">
                                  <a:lumMod val="25000"/>
                                </a:schemeClr>
                              </a:solidFill>
                              <a:latin typeface="PT Serif" panose="020A0603040505020204" pitchFamily="18" charset="77"/>
                            </a:rPr>
                            <a:t>DDH-based</a:t>
                          </a:r>
                        </a:p>
                      </a:txBody>
                      <a:tcPr/>
                    </a:tc>
                    <a:tc>
                      <a:txBody>
                        <a:bodyPr/>
                        <a:lstStyle/>
                        <a:p>
                          <a:r>
                            <a:rPr lang="en-US" sz="2400" dirty="0">
                              <a:solidFill>
                                <a:schemeClr val="bg2">
                                  <a:lumMod val="25000"/>
                                </a:schemeClr>
                              </a:solidFill>
                              <a:latin typeface="PT Serif" panose="020A0603040505020204" pitchFamily="18" charset="77"/>
                            </a:rPr>
                            <a:t>DDH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endParaRPr lang="en-US"/>
                        </a:p>
                      </a:txBody>
                      <a:tcPr>
                        <a:blipFill>
                          <a:blip r:embed="rId3"/>
                          <a:stretch>
                            <a:fillRect l="-377358" t="-304545" r="-1258" b="-170455"/>
                          </a:stretch>
                        </a:blipFill>
                      </a:tcPr>
                    </a:tc>
                    <a:extLst>
                      <a:ext uri="{0D108BD9-81ED-4DB2-BD59-A6C34878D82A}">
                        <a16:rowId xmlns:a16="http://schemas.microsoft.com/office/drawing/2014/main" val="2333757606"/>
                      </a:ext>
                    </a:extLst>
                  </a:tr>
                  <a:tr h="822960">
                    <a:tc>
                      <a:txBody>
                        <a:bodyPr/>
                        <a:lstStyle/>
                        <a:p>
                          <a:r>
                            <a:rPr lang="en-US" sz="2400" dirty="0">
                              <a:solidFill>
                                <a:schemeClr val="bg2">
                                  <a:lumMod val="25000"/>
                                </a:schemeClr>
                              </a:solidFill>
                              <a:latin typeface="PT Serif" panose="020A0603040505020204" pitchFamily="18" charset="77"/>
                            </a:rPr>
                            <a:t>Pairings-based</a:t>
                          </a:r>
                        </a:p>
                      </a:txBody>
                      <a:tcPr/>
                    </a:tc>
                    <a:tc>
                      <a:txBody>
                        <a:bodyPr/>
                        <a:lstStyle/>
                        <a:p>
                          <a:r>
                            <a:rPr lang="en-US" sz="2400" dirty="0">
                              <a:solidFill>
                                <a:schemeClr val="bg2">
                                  <a:lumMod val="25000"/>
                                </a:schemeClr>
                              </a:solidFill>
                              <a:latin typeface="PT Serif" panose="020A0603040505020204" pitchFamily="18" charset="77"/>
                            </a:rPr>
                            <a:t>Augmented-DDH and</a:t>
                          </a:r>
                        </a:p>
                        <a:p>
                          <a:r>
                            <a:rPr lang="en-US" sz="2400" dirty="0">
                              <a:solidFill>
                                <a:schemeClr val="bg2">
                                  <a:lumMod val="25000"/>
                                </a:schemeClr>
                              </a:solidFill>
                              <a:latin typeface="PT Serif" panose="020A0603040505020204" pitchFamily="18" charset="77"/>
                            </a:rPr>
                            <a:t>Augmented-DBDH</a:t>
                          </a:r>
                        </a:p>
                      </a:txBody>
                      <a:tcPr/>
                    </a:tc>
                    <a:tc>
                      <a:txBody>
                        <a:bodyPr/>
                        <a:lstStyle/>
                        <a:p>
                          <a:r>
                            <a:rPr lang="en-US" sz="2400" dirty="0">
                              <a:solidFill>
                                <a:schemeClr val="bg2">
                                  <a:lumMod val="25000"/>
                                </a:schemeClr>
                              </a:solidFill>
                              <a:latin typeface="PT Serif" panose="020A0603040505020204" pitchFamily="18" charset="77"/>
                            </a:rPr>
                            <a:t>Constant</a:t>
                          </a:r>
                        </a:p>
                      </a:txBody>
                      <a:tcPr/>
                    </a:tc>
                    <a:tc>
                      <a:txBody>
                        <a:bodyPr/>
                        <a:lstStyle/>
                        <a:p>
                          <a:r>
                            <a:rPr lang="en-US" sz="2400" dirty="0">
                              <a:solidFill>
                                <a:schemeClr val="bg2">
                                  <a:lumMod val="25000"/>
                                </a:schemeClr>
                              </a:solidFill>
                              <a:latin typeface="PT Serif" panose="020A0603040505020204" pitchFamily="18" charset="77"/>
                            </a:rPr>
                            <a:t>Constant</a:t>
                          </a:r>
                        </a:p>
                      </a:txBody>
                      <a:tcPr/>
                    </a:tc>
                    <a:extLst>
                      <a:ext uri="{0D108BD9-81ED-4DB2-BD59-A6C34878D82A}">
                        <a16:rowId xmlns:a16="http://schemas.microsoft.com/office/drawing/2014/main" val="1724671902"/>
                      </a:ext>
                    </a:extLst>
                  </a:tr>
                </a:tbl>
              </a:graphicData>
            </a:graphic>
          </p:graphicFrame>
        </mc:Fallback>
      </mc:AlternateContent>
      <p:sp>
        <p:nvSpPr>
          <p:cNvPr id="5" name="Round Diagonal Corner Rectangle 4">
            <a:extLst>
              <a:ext uri="{FF2B5EF4-FFF2-40B4-BE49-F238E27FC236}">
                <a16:creationId xmlns:a16="http://schemas.microsoft.com/office/drawing/2014/main" id="{E17DF85B-FB2F-9806-ED7B-00138C4DF99C}"/>
              </a:ext>
            </a:extLst>
          </p:cNvPr>
          <p:cNvSpPr/>
          <p:nvPr/>
        </p:nvSpPr>
        <p:spPr>
          <a:xfrm>
            <a:off x="1253544" y="4384859"/>
            <a:ext cx="10055970" cy="1128046"/>
          </a:xfrm>
          <a:prstGeom prst="round2DiagRect">
            <a:avLst/>
          </a:prstGeom>
          <a:solidFill>
            <a:schemeClr val="accent6">
              <a:lumMod val="60000"/>
              <a:lumOff val="40000"/>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97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7396-CF5D-580C-7347-0E286627074A}"/>
              </a:ext>
            </a:extLst>
          </p:cNvPr>
          <p:cNvSpPr>
            <a:spLocks noGrp="1"/>
          </p:cNvSpPr>
          <p:nvPr>
            <p:ph type="title"/>
          </p:nvPr>
        </p:nvSpPr>
        <p:spPr>
          <a:xfrm>
            <a:off x="386937" y="116090"/>
            <a:ext cx="10515600" cy="1325563"/>
          </a:xfrm>
        </p:spPr>
        <p:txBody>
          <a:bodyPr/>
          <a:lstStyle/>
          <a:p>
            <a:r>
              <a:rPr lang="en-US" dirty="0">
                <a:latin typeface="PT Serif" panose="020A0603040505020204" pitchFamily="18" charset="77"/>
              </a:rPr>
              <a:t>The need for Accountability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E907B8-5ECD-640D-C322-1ED837F0B0CB}"/>
                  </a:ext>
                </a:extLst>
              </p:cNvPr>
              <p:cNvSpPr>
                <a:spLocks noGrp="1"/>
              </p:cNvSpPr>
              <p:nvPr>
                <p:ph idx="1"/>
              </p:nvPr>
            </p:nvSpPr>
            <p:spPr>
              <a:xfrm>
                <a:off x="386936" y="1255960"/>
                <a:ext cx="11013375" cy="4351338"/>
              </a:xfrm>
            </p:spPr>
            <p:txBody>
              <a:bodyPr/>
              <a:lstStyle/>
              <a:p>
                <a:pPr marL="0" indent="0">
                  <a:buNone/>
                </a:pPr>
                <a:r>
                  <a:rPr lang="en-US" dirty="0">
                    <a:latin typeface="PT Serif" panose="020A0603040505020204" pitchFamily="18" charset="77"/>
                  </a:rPr>
                  <a:t>What if an adversary </a:t>
                </a:r>
                <a14:m>
                  <m:oMath xmlns:m="http://schemas.openxmlformats.org/officeDocument/2006/math">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𝒜</m:t>
                    </m:r>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 </m:t>
                    </m:r>
                  </m:oMath>
                </a14:m>
                <a:r>
                  <a:rPr lang="en-US" dirty="0">
                    <a:latin typeface="PT Serif" panose="020A0603040505020204" pitchFamily="18" charset="77"/>
                  </a:rPr>
                  <a:t>offers to buy the secret keys of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decryptors?</a:t>
                </a:r>
              </a:p>
            </p:txBody>
          </p:sp>
        </mc:Choice>
        <mc:Fallback xmlns="">
          <p:sp>
            <p:nvSpPr>
              <p:cNvPr id="3" name="Content Placeholder 2">
                <a:extLst>
                  <a:ext uri="{FF2B5EF4-FFF2-40B4-BE49-F238E27FC236}">
                    <a16:creationId xmlns:a16="http://schemas.microsoft.com/office/drawing/2014/main" id="{BAE907B8-5ECD-640D-C322-1ED837F0B0CB}"/>
                  </a:ext>
                </a:extLst>
              </p:cNvPr>
              <p:cNvSpPr>
                <a:spLocks noGrp="1" noRot="1" noChangeAspect="1" noMove="1" noResize="1" noEditPoints="1" noAdjustHandles="1" noChangeArrowheads="1" noChangeShapeType="1" noTextEdit="1"/>
              </p:cNvSpPr>
              <p:nvPr>
                <p:ph idx="1"/>
              </p:nvPr>
            </p:nvSpPr>
            <p:spPr>
              <a:xfrm>
                <a:off x="386936" y="1255960"/>
                <a:ext cx="11013375" cy="4351338"/>
              </a:xfrm>
              <a:blipFill>
                <a:blip r:embed="rId3"/>
                <a:stretch>
                  <a:fillRect l="-1152" t="-2326" r="-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75;p15">
                <a:extLst>
                  <a:ext uri="{FF2B5EF4-FFF2-40B4-BE49-F238E27FC236}">
                    <a16:creationId xmlns:a16="http://schemas.microsoft.com/office/drawing/2014/main" id="{7441F610-D433-A604-97FD-144AAE2AEFBA}"/>
                  </a:ext>
                </a:extLst>
              </p:cNvPr>
              <p:cNvSpPr txBox="1"/>
              <p:nvPr/>
            </p:nvSpPr>
            <p:spPr>
              <a:xfrm>
                <a:off x="2930199"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4" name="Google Shape;75;p15">
                <a:extLst>
                  <a:ext uri="{FF2B5EF4-FFF2-40B4-BE49-F238E27FC236}">
                    <a16:creationId xmlns:a16="http://schemas.microsoft.com/office/drawing/2014/main" id="{7441F610-D433-A604-97FD-144AAE2AEFBA}"/>
                  </a:ext>
                </a:extLst>
              </p:cNvPr>
              <p:cNvSpPr txBox="1">
                <a:spLocks noRot="1" noChangeAspect="1" noMove="1" noResize="1" noEditPoints="1" noAdjustHandles="1" noChangeArrowheads="1" noChangeShapeType="1" noTextEdit="1"/>
              </p:cNvSpPr>
              <p:nvPr/>
            </p:nvSpPr>
            <p:spPr>
              <a:xfrm>
                <a:off x="2930199" y="3044101"/>
                <a:ext cx="656512" cy="545440"/>
              </a:xfrm>
              <a:prstGeom prst="rect">
                <a:avLst/>
              </a:prstGeom>
              <a:blipFill>
                <a:blip r:embed="rId4"/>
                <a:stretch>
                  <a:fillRect/>
                </a:stretch>
              </a:blipFill>
              <a:ln>
                <a:noFill/>
              </a:ln>
            </p:spPr>
            <p:txBody>
              <a:bodyPr/>
              <a:lstStyle/>
              <a:p>
                <a:r>
                  <a:rPr lang="en-US">
                    <a:noFill/>
                  </a:rPr>
                  <a:t> </a:t>
                </a:r>
              </a:p>
            </p:txBody>
          </p:sp>
        </mc:Fallback>
      </mc:AlternateContent>
      <p:pic>
        <p:nvPicPr>
          <p:cNvPr id="5" name="Google Shape;74;p15">
            <a:extLst>
              <a:ext uri="{FF2B5EF4-FFF2-40B4-BE49-F238E27FC236}">
                <a16:creationId xmlns:a16="http://schemas.microsoft.com/office/drawing/2014/main" id="{E1164C19-4EB0-6022-E1CB-EA880B94D2D0}"/>
              </a:ext>
            </a:extLst>
          </p:cNvPr>
          <p:cNvPicPr preferRelativeResize="0"/>
          <p:nvPr/>
        </p:nvPicPr>
        <p:blipFill>
          <a:blip r:embed="rId5">
            <a:alphaModFix/>
          </a:blip>
          <a:stretch>
            <a:fillRect/>
          </a:stretch>
        </p:blipFill>
        <p:spPr>
          <a:xfrm>
            <a:off x="2774865" y="1891203"/>
            <a:ext cx="834050" cy="1152898"/>
          </a:xfrm>
          <a:prstGeom prst="rect">
            <a:avLst/>
          </a:prstGeom>
          <a:noFill/>
          <a:ln>
            <a:noFill/>
          </a:ln>
        </p:spPr>
      </p:pic>
      <p:pic>
        <p:nvPicPr>
          <p:cNvPr id="6" name="Google Shape;77;p15">
            <a:extLst>
              <a:ext uri="{FF2B5EF4-FFF2-40B4-BE49-F238E27FC236}">
                <a16:creationId xmlns:a16="http://schemas.microsoft.com/office/drawing/2014/main" id="{8653EDA9-CA52-873D-C301-05A3575CF4B4}"/>
              </a:ext>
            </a:extLst>
          </p:cNvPr>
          <p:cNvPicPr preferRelativeResize="0"/>
          <p:nvPr/>
        </p:nvPicPr>
        <p:blipFill>
          <a:blip r:embed="rId6">
            <a:alphaModFix/>
          </a:blip>
          <a:stretch>
            <a:fillRect/>
          </a:stretch>
        </p:blipFill>
        <p:spPr>
          <a:xfrm>
            <a:off x="4732877" y="1948384"/>
            <a:ext cx="834050" cy="1095717"/>
          </a:xfrm>
          <a:prstGeom prst="rect">
            <a:avLst/>
          </a:prstGeom>
          <a:noFill/>
          <a:ln>
            <a:noFill/>
          </a:ln>
        </p:spPr>
      </p:pic>
      <mc:AlternateContent xmlns:mc="http://schemas.openxmlformats.org/markup-compatibility/2006" xmlns:a14="http://schemas.microsoft.com/office/drawing/2010/main">
        <mc:Choice Requires="a14">
          <p:sp>
            <p:nvSpPr>
              <p:cNvPr id="7" name="Google Shape;75;p15">
                <a:extLst>
                  <a:ext uri="{FF2B5EF4-FFF2-40B4-BE49-F238E27FC236}">
                    <a16:creationId xmlns:a16="http://schemas.microsoft.com/office/drawing/2014/main" id="{008A5502-5F50-CE0D-626A-5215C897155D}"/>
                  </a:ext>
                </a:extLst>
              </p:cNvPr>
              <p:cNvSpPr txBox="1"/>
              <p:nvPr/>
            </p:nvSpPr>
            <p:spPr>
              <a:xfrm>
                <a:off x="4821646"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7" name="Google Shape;75;p15">
                <a:extLst>
                  <a:ext uri="{FF2B5EF4-FFF2-40B4-BE49-F238E27FC236}">
                    <a16:creationId xmlns:a16="http://schemas.microsoft.com/office/drawing/2014/main" id="{008A5502-5F50-CE0D-626A-5215C897155D}"/>
                  </a:ext>
                </a:extLst>
              </p:cNvPr>
              <p:cNvSpPr txBox="1">
                <a:spLocks noRot="1" noChangeAspect="1" noMove="1" noResize="1" noEditPoints="1" noAdjustHandles="1" noChangeArrowheads="1" noChangeShapeType="1" noTextEdit="1"/>
              </p:cNvSpPr>
              <p:nvPr/>
            </p:nvSpPr>
            <p:spPr>
              <a:xfrm>
                <a:off x="4821646" y="3044101"/>
                <a:ext cx="656512" cy="545440"/>
              </a:xfrm>
              <a:prstGeom prst="rect">
                <a:avLst/>
              </a:prstGeom>
              <a:blipFill>
                <a:blip r:embed="rId7"/>
                <a:stretch>
                  <a:fillRect/>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D151E293-FB7D-E2DE-514F-6D9F4616C3C9}"/>
              </a:ext>
            </a:extLst>
          </p:cNvPr>
          <p:cNvCxnSpPr>
            <a:cxnSpLocks/>
            <a:stCxn id="4" idx="2"/>
          </p:cNvCxnSpPr>
          <p:nvPr/>
        </p:nvCxnSpPr>
        <p:spPr>
          <a:xfrm>
            <a:off x="3258455" y="3589541"/>
            <a:ext cx="678716" cy="91440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4D2AFCA-EC74-2DBB-B6C0-EBD047DDCD36}"/>
              </a:ext>
            </a:extLst>
          </p:cNvPr>
          <p:cNvCxnSpPr>
            <a:cxnSpLocks/>
            <a:stCxn id="7" idx="2"/>
          </p:cNvCxnSpPr>
          <p:nvPr/>
        </p:nvCxnSpPr>
        <p:spPr>
          <a:xfrm flipH="1">
            <a:off x="4613133" y="3589541"/>
            <a:ext cx="536769" cy="91440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3437EA-F7FC-FF10-B30D-C2A1648FA831}"/>
                  </a:ext>
                </a:extLst>
              </p:cNvPr>
              <p:cNvSpPr txBox="1"/>
              <p:nvPr/>
            </p:nvSpPr>
            <p:spPr>
              <a:xfrm>
                <a:off x="5016014" y="3862826"/>
                <a:ext cx="2467931"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𝑡</m:t>
                    </m:r>
                  </m:oMath>
                </a14:m>
                <a:r>
                  <a:rPr lang="en-US" sz="2800" dirty="0">
                    <a:latin typeface="PT Serif" panose="020A0603040505020204" pitchFamily="18" charset="77"/>
                  </a:rPr>
                  <a:t> Traitors</a:t>
                </a:r>
              </a:p>
            </p:txBody>
          </p:sp>
        </mc:Choice>
        <mc:Fallback xmlns="">
          <p:sp>
            <p:nvSpPr>
              <p:cNvPr id="11" name="TextBox 10">
                <a:extLst>
                  <a:ext uri="{FF2B5EF4-FFF2-40B4-BE49-F238E27FC236}">
                    <a16:creationId xmlns:a16="http://schemas.microsoft.com/office/drawing/2014/main" id="{FC3437EA-F7FC-FF10-B30D-C2A1648FA831}"/>
                  </a:ext>
                </a:extLst>
              </p:cNvPr>
              <p:cNvSpPr txBox="1">
                <a:spLocks noRot="1" noChangeAspect="1" noMove="1" noResize="1" noEditPoints="1" noAdjustHandles="1" noChangeArrowheads="1" noChangeShapeType="1" noTextEdit="1"/>
              </p:cNvSpPr>
              <p:nvPr/>
            </p:nvSpPr>
            <p:spPr>
              <a:xfrm>
                <a:off x="5016014" y="3862826"/>
                <a:ext cx="2467931" cy="523220"/>
              </a:xfrm>
              <a:prstGeom prst="rect">
                <a:avLst/>
              </a:prstGeom>
              <a:blipFill>
                <a:blip r:embed="rId9"/>
                <a:stretch>
                  <a:fillRect l="-3590" t="-11905" b="-30952"/>
                </a:stretch>
              </a:blipFill>
            </p:spPr>
            <p:txBody>
              <a:bodyPr/>
              <a:lstStyle/>
              <a:p>
                <a:r>
                  <a:rPr lang="en-US">
                    <a:noFill/>
                  </a:rPr>
                  <a:t> </a:t>
                </a:r>
              </a:p>
            </p:txBody>
          </p:sp>
        </mc:Fallback>
      </mc:AlternateContent>
      <p:pic>
        <p:nvPicPr>
          <p:cNvPr id="12" name="Picture 11" descr="A picture containing text, vector graphics&#10;&#10;Description automatically generated">
            <a:extLst>
              <a:ext uri="{FF2B5EF4-FFF2-40B4-BE49-F238E27FC236}">
                <a16:creationId xmlns:a16="http://schemas.microsoft.com/office/drawing/2014/main" id="{BB185053-94D4-73B5-4B33-19B628985B00}"/>
              </a:ext>
            </a:extLst>
          </p:cNvPr>
          <p:cNvPicPr>
            <a:picLocks noChangeAspect="1"/>
          </p:cNvPicPr>
          <p:nvPr/>
        </p:nvPicPr>
        <p:blipFill>
          <a:blip r:embed="rId10"/>
          <a:stretch>
            <a:fillRect/>
          </a:stretch>
        </p:blipFill>
        <p:spPr>
          <a:xfrm>
            <a:off x="6362633" y="1867164"/>
            <a:ext cx="834050" cy="1176937"/>
          </a:xfrm>
          <a:prstGeom prst="rect">
            <a:avLst/>
          </a:prstGeom>
        </p:spPr>
      </p:pic>
      <mc:AlternateContent xmlns:mc="http://schemas.openxmlformats.org/markup-compatibility/2006" xmlns:a14="http://schemas.microsoft.com/office/drawing/2010/main">
        <mc:Choice Requires="a14">
          <p:sp>
            <p:nvSpPr>
              <p:cNvPr id="13" name="Google Shape;75;p15">
                <a:extLst>
                  <a:ext uri="{FF2B5EF4-FFF2-40B4-BE49-F238E27FC236}">
                    <a16:creationId xmlns:a16="http://schemas.microsoft.com/office/drawing/2014/main" id="{67FA8280-E489-66D9-FD28-7E8F4050C3FE}"/>
                  </a:ext>
                </a:extLst>
              </p:cNvPr>
              <p:cNvSpPr txBox="1"/>
              <p:nvPr/>
            </p:nvSpPr>
            <p:spPr>
              <a:xfrm>
                <a:off x="6451402"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13" name="Google Shape;75;p15">
                <a:extLst>
                  <a:ext uri="{FF2B5EF4-FFF2-40B4-BE49-F238E27FC236}">
                    <a16:creationId xmlns:a16="http://schemas.microsoft.com/office/drawing/2014/main" id="{67FA8280-E489-66D9-FD28-7E8F4050C3FE}"/>
                  </a:ext>
                </a:extLst>
              </p:cNvPr>
              <p:cNvSpPr txBox="1">
                <a:spLocks noRot="1" noChangeAspect="1" noMove="1" noResize="1" noEditPoints="1" noAdjustHandles="1" noChangeArrowheads="1" noChangeShapeType="1" noTextEdit="1"/>
              </p:cNvSpPr>
              <p:nvPr/>
            </p:nvSpPr>
            <p:spPr>
              <a:xfrm>
                <a:off x="6451402" y="3044101"/>
                <a:ext cx="656512" cy="545440"/>
              </a:xfrm>
              <a:prstGeom prst="rect">
                <a:avLst/>
              </a:prstGeom>
              <a:blipFill>
                <a:blip r:embed="rId11"/>
                <a:stretch>
                  <a:fillRect/>
                </a:stretch>
              </a:blipFill>
              <a:ln>
                <a:no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17428DEE-42EF-D941-4B8F-1985195013CA}"/>
              </a:ext>
            </a:extLst>
          </p:cNvPr>
          <p:cNvSpPr txBox="1"/>
          <p:nvPr/>
        </p:nvSpPr>
        <p:spPr>
          <a:xfrm>
            <a:off x="2547993" y="6010714"/>
            <a:ext cx="3534778" cy="830997"/>
          </a:xfrm>
          <a:prstGeom prst="rect">
            <a:avLst/>
          </a:prstGeom>
          <a:noFill/>
        </p:spPr>
        <p:txBody>
          <a:bodyPr wrap="square" rtlCol="0">
            <a:spAutoFit/>
          </a:bodyPr>
          <a:lstStyle/>
          <a:p>
            <a:pPr algn="ctr"/>
            <a:r>
              <a:rPr lang="en-US" sz="2400" dirty="0">
                <a:latin typeface="PT Serif" panose="020A0603040505020204" pitchFamily="18" charset="77"/>
              </a:rPr>
              <a:t>“Obfuscated” algorithm</a:t>
            </a:r>
          </a:p>
          <a:p>
            <a:pPr algn="ctr"/>
            <a:r>
              <a:rPr lang="en-US" sz="2400" dirty="0">
                <a:latin typeface="PT Serif" panose="020A0603040505020204" pitchFamily="18" charset="77"/>
              </a:rPr>
              <a:t>Stateless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DED6DC2-EF4D-BA18-25EA-01D037887D55}"/>
                  </a:ext>
                </a:extLst>
              </p:cNvPr>
              <p:cNvSpPr txBox="1"/>
              <p:nvPr/>
            </p:nvSpPr>
            <p:spPr>
              <a:xfrm>
                <a:off x="1734709" y="5056472"/>
                <a:ext cx="8132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oMath>
                  </m:oMathPara>
                </a14:m>
                <a:endParaRPr lang="en-US" sz="2400" dirty="0"/>
              </a:p>
            </p:txBody>
          </p:sp>
        </mc:Choice>
        <mc:Fallback xmlns="">
          <p:sp>
            <p:nvSpPr>
              <p:cNvPr id="19" name="TextBox 18">
                <a:extLst>
                  <a:ext uri="{FF2B5EF4-FFF2-40B4-BE49-F238E27FC236}">
                    <a16:creationId xmlns:a16="http://schemas.microsoft.com/office/drawing/2014/main" id="{4DED6DC2-EF4D-BA18-25EA-01D037887D55}"/>
                  </a:ext>
                </a:extLst>
              </p:cNvPr>
              <p:cNvSpPr txBox="1">
                <a:spLocks noRot="1" noChangeAspect="1" noMove="1" noResize="1" noEditPoints="1" noAdjustHandles="1" noChangeArrowheads="1" noChangeShapeType="1" noTextEdit="1"/>
              </p:cNvSpPr>
              <p:nvPr/>
            </p:nvSpPr>
            <p:spPr>
              <a:xfrm>
                <a:off x="1734709" y="5056472"/>
                <a:ext cx="813284"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71B662-5B6F-1D6F-51F4-B0060645A47D}"/>
                  </a:ext>
                </a:extLst>
              </p:cNvPr>
              <p:cNvSpPr txBox="1"/>
              <p:nvPr/>
            </p:nvSpPr>
            <p:spPr>
              <a:xfrm>
                <a:off x="5927629" y="5053623"/>
                <a:ext cx="8585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oMath>
                  </m:oMathPara>
                </a14:m>
                <a:endParaRPr lang="en-US" sz="2400" dirty="0"/>
              </a:p>
            </p:txBody>
          </p:sp>
        </mc:Choice>
        <mc:Fallback xmlns="">
          <p:sp>
            <p:nvSpPr>
              <p:cNvPr id="20" name="TextBox 19">
                <a:extLst>
                  <a:ext uri="{FF2B5EF4-FFF2-40B4-BE49-F238E27FC236}">
                    <a16:creationId xmlns:a16="http://schemas.microsoft.com/office/drawing/2014/main" id="{2071B662-5B6F-1D6F-51F4-B0060645A47D}"/>
                  </a:ext>
                </a:extLst>
              </p:cNvPr>
              <p:cNvSpPr txBox="1">
                <a:spLocks noRot="1" noChangeAspect="1" noMove="1" noResize="1" noEditPoints="1" noAdjustHandles="1" noChangeArrowheads="1" noChangeShapeType="1" noTextEdit="1"/>
              </p:cNvSpPr>
              <p:nvPr/>
            </p:nvSpPr>
            <p:spPr>
              <a:xfrm>
                <a:off x="5927629" y="5053623"/>
                <a:ext cx="858598" cy="461665"/>
              </a:xfrm>
              <a:prstGeom prst="rect">
                <a:avLst/>
              </a:prstGeom>
              <a:blipFill>
                <a:blip r:embed="rId13"/>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C289D04-8B4B-181D-B02E-CF3235BC5DD1}"/>
              </a:ext>
            </a:extLst>
          </p:cNvPr>
          <p:cNvCxnSpPr>
            <a:cxnSpLocks/>
            <a:stCxn id="19" idx="3"/>
          </p:cNvCxnSpPr>
          <p:nvPr/>
        </p:nvCxnSpPr>
        <p:spPr>
          <a:xfrm flipV="1">
            <a:off x="2547993" y="5284075"/>
            <a:ext cx="1096547" cy="323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BCF6F6C-AFFB-B67E-268E-98859A3803BB}"/>
              </a:ext>
            </a:extLst>
          </p:cNvPr>
          <p:cNvCxnSpPr>
            <a:cxnSpLocks/>
            <a:endCxn id="20" idx="1"/>
          </p:cNvCxnSpPr>
          <p:nvPr/>
        </p:nvCxnSpPr>
        <p:spPr>
          <a:xfrm>
            <a:off x="4986225" y="5284075"/>
            <a:ext cx="941404" cy="38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0328C7-D1DE-6A38-EE4D-D039F6C885C1}"/>
              </a:ext>
            </a:extLst>
          </p:cNvPr>
          <p:cNvSpPr txBox="1"/>
          <p:nvPr/>
        </p:nvSpPr>
        <p:spPr>
          <a:xfrm>
            <a:off x="7166796" y="4683909"/>
            <a:ext cx="4920273" cy="1200329"/>
          </a:xfrm>
          <a:prstGeom prst="rect">
            <a:avLst/>
          </a:prstGeom>
          <a:noFill/>
          <a:ln w="15875">
            <a:solidFill>
              <a:srgbClr val="002060"/>
            </a:solidFill>
          </a:ln>
        </p:spPr>
        <p:txBody>
          <a:bodyPr wrap="square" rtlCol="0">
            <a:spAutoFit/>
          </a:bodyPr>
          <a:lstStyle/>
          <a:p>
            <a:pPr algn="ctr"/>
            <a:r>
              <a:rPr lang="en-US" sz="2400" dirty="0">
                <a:latin typeface="PT Serif" panose="020A0603040505020204" pitchFamily="18" charset="77"/>
              </a:rPr>
              <a:t>Goal:</a:t>
            </a:r>
          </a:p>
          <a:p>
            <a:pPr algn="ctr"/>
            <a:r>
              <a:rPr lang="en-US" sz="2400" dirty="0">
                <a:latin typeface="PT Serif" panose="020A0603040505020204" pitchFamily="18" charset="77"/>
              </a:rPr>
              <a:t>Trace this decoder to at least one party who “manufactured” it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72DBF4-49A1-23E7-0005-DA709CF31A48}"/>
                  </a:ext>
                </a:extLst>
              </p:cNvPr>
              <p:cNvSpPr txBox="1"/>
              <p:nvPr/>
            </p:nvSpPr>
            <p:spPr>
              <a:xfrm>
                <a:off x="399330" y="1823099"/>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29" name="TextBox 28">
                <a:extLst>
                  <a:ext uri="{FF2B5EF4-FFF2-40B4-BE49-F238E27FC236}">
                    <a16:creationId xmlns:a16="http://schemas.microsoft.com/office/drawing/2014/main" id="{E072DBF4-49A1-23E7-0005-DA709CF31A48}"/>
                  </a:ext>
                </a:extLst>
              </p:cNvPr>
              <p:cNvSpPr txBox="1">
                <a:spLocks noRot="1" noChangeAspect="1" noMove="1" noResize="1" noEditPoints="1" noAdjustHandles="1" noChangeArrowheads="1" noChangeShapeType="1" noTextEdit="1"/>
              </p:cNvSpPr>
              <p:nvPr/>
            </p:nvSpPr>
            <p:spPr>
              <a:xfrm>
                <a:off x="399330" y="1823099"/>
                <a:ext cx="1977682" cy="461665"/>
              </a:xfrm>
              <a:prstGeom prst="rect">
                <a:avLst/>
              </a:prstGeom>
              <a:blipFill>
                <a:blip r:embed="rId14"/>
                <a:stretch>
                  <a:fillRect b="-21622"/>
                </a:stretch>
              </a:blipFill>
            </p:spPr>
            <p:txBody>
              <a:bodyPr/>
              <a:lstStyle/>
              <a:p>
                <a:r>
                  <a:rPr lang="en-US">
                    <a:noFill/>
                  </a:rPr>
                  <a:t> </a:t>
                </a:r>
              </a:p>
            </p:txBody>
          </p:sp>
        </mc:Fallback>
      </mc:AlternateContent>
      <p:pic>
        <p:nvPicPr>
          <p:cNvPr id="14" name="Picture 13" descr="A stack of money on a white background&#10;&#10;Description automatically generated">
            <a:extLst>
              <a:ext uri="{FF2B5EF4-FFF2-40B4-BE49-F238E27FC236}">
                <a16:creationId xmlns:a16="http://schemas.microsoft.com/office/drawing/2014/main" id="{7ECFCDF8-4572-AA0E-FFFF-574D7ED52A18}"/>
              </a:ext>
            </a:extLst>
          </p:cNvPr>
          <p:cNvPicPr>
            <a:picLocks noChangeAspect="1"/>
          </p:cNvPicPr>
          <p:nvPr/>
        </p:nvPicPr>
        <p:blipFill>
          <a:blip r:embed="rId15"/>
          <a:stretch>
            <a:fillRect/>
          </a:stretch>
        </p:blipFill>
        <p:spPr>
          <a:xfrm>
            <a:off x="2680789" y="4780458"/>
            <a:ext cx="841023" cy="675962"/>
          </a:xfrm>
          <a:prstGeom prst="rect">
            <a:avLst/>
          </a:prstGeom>
        </p:spPr>
      </p:pic>
      <p:pic>
        <p:nvPicPr>
          <p:cNvPr id="15" name="Picture 14" descr="A red smiley face with horns&#10;&#10;Description automatically generated">
            <a:extLst>
              <a:ext uri="{FF2B5EF4-FFF2-40B4-BE49-F238E27FC236}">
                <a16:creationId xmlns:a16="http://schemas.microsoft.com/office/drawing/2014/main" id="{525C55D9-A531-ECE0-031E-394C8F44A063}"/>
              </a:ext>
            </a:extLst>
          </p:cNvPr>
          <p:cNvPicPr>
            <a:picLocks noChangeAspect="1"/>
          </p:cNvPicPr>
          <p:nvPr/>
        </p:nvPicPr>
        <p:blipFill>
          <a:blip r:embed="rId16"/>
          <a:stretch>
            <a:fillRect/>
          </a:stretch>
        </p:blipFill>
        <p:spPr>
          <a:xfrm>
            <a:off x="432075" y="4503941"/>
            <a:ext cx="1133627" cy="1107095"/>
          </a:xfrm>
          <a:prstGeom prst="rect">
            <a:avLst/>
          </a:prstGeom>
        </p:spPr>
      </p:pic>
      <p:pic>
        <p:nvPicPr>
          <p:cNvPr id="16" name="Picture 15" descr="A stack of money on a white background&#10;&#10;Description automatically generated">
            <a:extLst>
              <a:ext uri="{FF2B5EF4-FFF2-40B4-BE49-F238E27FC236}">
                <a16:creationId xmlns:a16="http://schemas.microsoft.com/office/drawing/2014/main" id="{5AE480C4-F421-C67E-E3B5-497D27A8E39E}"/>
              </a:ext>
            </a:extLst>
          </p:cNvPr>
          <p:cNvPicPr>
            <a:picLocks noChangeAspect="1"/>
          </p:cNvPicPr>
          <p:nvPr/>
        </p:nvPicPr>
        <p:blipFill>
          <a:blip r:embed="rId15"/>
          <a:stretch>
            <a:fillRect/>
          </a:stretch>
        </p:blipFill>
        <p:spPr>
          <a:xfrm>
            <a:off x="4587466" y="4780458"/>
            <a:ext cx="841024" cy="675963"/>
          </a:xfrm>
          <a:prstGeom prst="rect">
            <a:avLst/>
          </a:prstGeom>
        </p:spPr>
      </p:pic>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EE28EE9-0C91-0AFF-C10E-F17C0FD11E88}"/>
                  </a:ext>
                </a:extLst>
              </p:cNvPr>
              <p:cNvSpPr/>
              <p:nvPr/>
            </p:nvSpPr>
            <p:spPr>
              <a:xfrm>
                <a:off x="3613647" y="4724599"/>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EE28EE9-0C91-0AFF-C10E-F17C0FD11E88}"/>
                  </a:ext>
                </a:extLst>
              </p:cNvPr>
              <p:cNvSpPr>
                <a:spLocks noRot="1" noChangeAspect="1" noMove="1" noResize="1" noEditPoints="1" noAdjustHandles="1" noChangeArrowheads="1" noChangeShapeType="1" noTextEdit="1"/>
              </p:cNvSpPr>
              <p:nvPr/>
            </p:nvSpPr>
            <p:spPr>
              <a:xfrm>
                <a:off x="3613647" y="4724599"/>
                <a:ext cx="1341685" cy="1084407"/>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E17D17-5788-3141-ECE3-2CE0E787C464}"/>
                  </a:ext>
                </a:extLst>
              </p:cNvPr>
              <p:cNvSpPr txBox="1"/>
              <p:nvPr/>
            </p:nvSpPr>
            <p:spPr>
              <a:xfrm>
                <a:off x="669310" y="3915428"/>
                <a:ext cx="65915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𝒜</m:t>
                      </m:r>
                    </m:oMath>
                  </m:oMathPara>
                </a14:m>
                <a:endParaRPr lang="en-US" sz="3200" dirty="0">
                  <a:solidFill>
                    <a:schemeClr val="tx1"/>
                  </a:solidFill>
                </a:endParaRPr>
              </a:p>
            </p:txBody>
          </p:sp>
        </mc:Choice>
        <mc:Fallback xmlns="">
          <p:sp>
            <p:nvSpPr>
              <p:cNvPr id="8" name="TextBox 7">
                <a:extLst>
                  <a:ext uri="{FF2B5EF4-FFF2-40B4-BE49-F238E27FC236}">
                    <a16:creationId xmlns:a16="http://schemas.microsoft.com/office/drawing/2014/main" id="{A7E17D17-5788-3141-ECE3-2CE0E787C464}"/>
                  </a:ext>
                </a:extLst>
              </p:cNvPr>
              <p:cNvSpPr txBox="1">
                <a:spLocks noRot="1" noChangeAspect="1" noMove="1" noResize="1" noEditPoints="1" noAdjustHandles="1" noChangeArrowheads="1" noChangeShapeType="1" noTextEdit="1"/>
              </p:cNvSpPr>
              <p:nvPr/>
            </p:nvSpPr>
            <p:spPr>
              <a:xfrm>
                <a:off x="669310" y="3915428"/>
                <a:ext cx="659155" cy="584775"/>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73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00664 0.00486 L -0.01354 -0.40186 " pathEditMode="relative" rAng="0" ptsTypes="AA">
                                      <p:cBhvr>
                                        <p:cTn id="22" dur="1000" fill="hold"/>
                                        <p:tgtEl>
                                          <p:spTgt spid="14"/>
                                        </p:tgtEl>
                                        <p:attrNameLst>
                                          <p:attrName>ppt_x</p:attrName>
                                          <p:attrName>ppt_y</p:attrName>
                                        </p:attrNameLst>
                                      </p:cBhvr>
                                      <p:rCtr x="-352" y="-20347"/>
                                    </p:animMotion>
                                  </p:childTnLst>
                                </p:cTn>
                              </p:par>
                              <p:par>
                                <p:cTn id="23" presetID="0" presetClass="path" presetSubtype="0" accel="50000" decel="50000" fill="hold" nodeType="withEffect">
                                  <p:stCondLst>
                                    <p:cond delay="0"/>
                                  </p:stCondLst>
                                  <p:childTnLst>
                                    <p:animMotion origin="layout" path="M -0.00664 0.00486 L -0.01354 -0.40186 " pathEditMode="relative" rAng="0" ptsTypes="AA">
                                      <p:cBhvr>
                                        <p:cTn id="24" dur="1000" fill="hold"/>
                                        <p:tgtEl>
                                          <p:spTgt spid="16"/>
                                        </p:tgtEl>
                                        <p:attrNameLst>
                                          <p:attrName>ppt_x</p:attrName>
                                          <p:attrName>ppt_y</p:attrName>
                                        </p:attrNameLst>
                                      </p:cBhvr>
                                      <p:rCtr x="-352" y="-20347"/>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3"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70DD-467D-1B3F-534B-41D66AE479AA}"/>
              </a:ext>
            </a:extLst>
          </p:cNvPr>
          <p:cNvSpPr>
            <a:spLocks noGrp="1"/>
          </p:cNvSpPr>
          <p:nvPr>
            <p:ph type="title"/>
          </p:nvPr>
        </p:nvSpPr>
        <p:spPr>
          <a:xfrm>
            <a:off x="203182" y="50986"/>
            <a:ext cx="11420061" cy="1325563"/>
          </a:xfrm>
        </p:spPr>
        <p:txBody>
          <a:bodyPr/>
          <a:lstStyle/>
          <a:p>
            <a:r>
              <a:rPr lang="en-US" dirty="0">
                <a:latin typeface="PT Serif" panose="020A0603040505020204" pitchFamily="18" charset="77"/>
              </a:rPr>
              <a:t>BTBF: A BT-KEM construction from pairings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263142" y="1136924"/>
                <a:ext cx="11575776" cy="1728372"/>
              </a:xfrm>
            </p:spPr>
            <p:txBody>
              <a:bodyPr>
                <a:normAutofit/>
              </a:bodyPr>
              <a:lstStyle/>
              <a:p>
                <a:pPr marL="0" indent="0">
                  <a:buNone/>
                </a:pPr>
                <a:r>
                  <a:rPr lang="en-US" dirty="0">
                    <a:latin typeface="PT Serif" panose="020A0603040505020204" pitchFamily="18" charset="77"/>
                  </a:rPr>
                  <a:t>Public params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1</m:t>
                        </m:r>
                      </m:sub>
                    </m:sSub>
                    <m:r>
                      <a:rPr lang="en-US" b="0" i="1" smtClean="0">
                        <a:latin typeface="Cambria Math" panose="02040503050406030204" pitchFamily="18" charset="0"/>
                      </a:rPr>
                      <m:t>= &lt;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b="0" i="1" smtClean="0">
                        <a:latin typeface="Cambria Math" panose="02040503050406030204" pitchFamily="18" charset="0"/>
                      </a:rPr>
                      <m:t>&gt;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2</m:t>
                        </m:r>
                      </m:sub>
                    </m:sSub>
                    <m:r>
                      <a:rPr lang="en-US" b="0" i="1" smtClean="0">
                        <a:latin typeface="Cambria Math" panose="02040503050406030204" pitchFamily="18" charset="0"/>
                      </a:rPr>
                      <m:t>= &lt;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r>
                      <a:rPr lang="en-US" b="0" i="1" smtClean="0">
                        <a:latin typeface="Cambria Math" panose="02040503050406030204" pitchFamily="18" charset="0"/>
                      </a:rPr>
                      <m:t>&gt;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𝑇</m:t>
                        </m:r>
                      </m:sub>
                    </m:sSub>
                    <m:r>
                      <a:rPr lang="en-US" b="0" i="1" smtClean="0">
                        <a:latin typeface="Cambria Math" panose="02040503050406030204" pitchFamily="18" charset="0"/>
                      </a:rPr>
                      <m:t> , </m:t>
                    </m:r>
                    <m:r>
                      <a:rPr lang="en-US" b="0" i="1" smtClean="0">
                        <a:latin typeface="Cambria Math" panose="02040503050406030204" pitchFamily="18" charset="0"/>
                      </a:rPr>
                      <m:t>𝑒</m:t>
                    </m:r>
                    <m:r>
                      <a:rPr lang="en-US" b="0" i="1" smtClean="0">
                        <a:latin typeface="Cambria Math" panose="02040503050406030204" pitchFamily="18" charset="0"/>
                      </a:rPr>
                      <m:t> </m:t>
                    </m:r>
                  </m:oMath>
                </a14:m>
                <a:endParaRPr lang="en-US" dirty="0">
                  <a:latin typeface="PT Serif" panose="020A0603040505020204" pitchFamily="18" charset="77"/>
                </a:endParaRPr>
              </a:p>
              <a:p>
                <a:pPr marL="0" indent="0">
                  <a:buNone/>
                </a:pPr>
                <a:r>
                  <a:rPr lang="en-US" u="sng" dirty="0" err="1">
                    <a:latin typeface="PT Serif" panose="020A0603040505020204" pitchFamily="18" charset="77"/>
                  </a:rPr>
                  <a:t>KeyGen</a:t>
                </a:r>
                <a:r>
                  <a:rPr lang="en-US" dirty="0">
                    <a:latin typeface="PT Serif" panose="020A0603040505020204" pitchFamily="18" charset="77"/>
                  </a:rPr>
                  <a:t>(</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 </m:t>
                    </m:r>
                    <m:r>
                      <a:rPr lang="en-US" b="0" i="1" smtClean="0">
                        <a:latin typeface="Cambria Math" panose="02040503050406030204" pitchFamily="18" charset="0"/>
                      </a:rPr>
                      <m:t>𝑡</m:t>
                    </m:r>
                    <m:r>
                      <a:rPr lang="en-US" b="0" i="1" smtClean="0">
                        <a:latin typeface="Cambria Math" panose="02040503050406030204" pitchFamily="18" charset="0"/>
                      </a:rPr>
                      <m:t> , ℓ</m:t>
                    </m:r>
                  </m:oMath>
                </a14:m>
                <a:r>
                  <a:rPr lang="en-US" dirty="0">
                    <a:latin typeface="PT Serif" panose="020A0603040505020204" pitchFamily="18" charset="77"/>
                  </a:rPr>
                  <a:t> ):									</a:t>
                </a:r>
              </a:p>
              <a:p>
                <a:pPr marL="0" indent="0">
                  <a:buNone/>
                </a:pPr>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oMath>
                </a14:m>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𝑧</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r>
                      <a:rPr lang="en-US" i="1">
                        <a:latin typeface="Cambria Math" panose="02040503050406030204" pitchFamily="18" charset="0"/>
                      </a:rPr>
                      <m:t> </m:t>
                    </m:r>
                  </m:oMath>
                </a14:m>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oMath>
                </a14:m>
                <a:endParaRPr lang="en-US"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FF797408-CA49-1299-2757-6D0E2628AA30}"/>
                  </a:ext>
                </a:extLst>
              </p:cNvPr>
              <p:cNvSpPr>
                <a:spLocks noGrp="1" noRot="1" noChangeAspect="1" noMove="1" noResize="1" noEditPoints="1" noAdjustHandles="1" noChangeArrowheads="1" noChangeShapeType="1" noTextEdit="1"/>
              </p:cNvSpPr>
              <p:nvPr>
                <p:ph idx="1"/>
              </p:nvPr>
            </p:nvSpPr>
            <p:spPr>
              <a:xfrm>
                <a:off x="263142" y="1136924"/>
                <a:ext cx="11575776" cy="1728372"/>
              </a:xfrm>
              <a:blipFill>
                <a:blip r:embed="rId3"/>
                <a:stretch>
                  <a:fillRect l="-1095" t="-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ABED99-EEF2-E163-EFE6-CA7A8EF73812}"/>
                  </a:ext>
                </a:extLst>
              </p:cNvPr>
              <p:cNvSpPr txBox="1"/>
              <p:nvPr/>
            </p:nvSpPr>
            <p:spPr>
              <a:xfrm>
                <a:off x="405604" y="2759280"/>
                <a:ext cx="9356035" cy="564963"/>
              </a:xfrm>
              <a:prstGeom prst="rect">
                <a:avLst/>
              </a:prstGeom>
              <a:noFill/>
            </p:spPr>
            <p:txBody>
              <a:bodyPr wrap="square" rtlCol="0">
                <a:spAutoFit/>
              </a:bodyPr>
              <a:lstStyle/>
              <a:p>
                <a:r>
                  <a:rPr lang="en-US" sz="2800" b="0" dirty="0"/>
                  <a:t>	          </a:t>
                </a:r>
                <a14:m>
                  <m:oMath xmlns:m="http://schemas.openxmlformats.org/officeDocument/2006/math">
                    <m:r>
                      <a:rPr lang="en-US" sz="2800" b="0" i="1" smtClean="0">
                        <a:latin typeface="Cambria Math" panose="02040503050406030204" pitchFamily="18" charset="0"/>
                      </a:rPr>
                      <m:t>𝑌</m:t>
                    </m:r>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𝑔</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𝑦</m:t>
                        </m:r>
                      </m:sup>
                    </m:sSubSup>
                  </m:oMath>
                </a14:m>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𝑍</m:t>
                    </m:r>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𝑔</m:t>
                        </m:r>
                      </m:e>
                      <m:sub>
                        <m:r>
                          <a:rPr lang="en-US" sz="2800" i="1">
                            <a:latin typeface="Cambria Math" panose="02040503050406030204" pitchFamily="18" charset="0"/>
                          </a:rPr>
                          <m:t>1</m:t>
                        </m:r>
                      </m:sub>
                      <m:sup>
                        <m:r>
                          <a:rPr lang="en-US" sz="2800" b="0" i="1" smtClean="0">
                            <a:latin typeface="Cambria Math" panose="02040503050406030204" pitchFamily="18" charset="0"/>
                          </a:rPr>
                          <m:t>𝑧</m:t>
                        </m:r>
                      </m:sup>
                    </m:sSubSup>
                  </m:oMath>
                </a14:m>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𝑋</m:t>
                    </m:r>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𝑔</m:t>
                        </m:r>
                      </m:e>
                      <m:sub>
                        <m:r>
                          <a:rPr lang="en-US" sz="2800" i="1">
                            <a:latin typeface="Cambria Math" panose="02040503050406030204" pitchFamily="18" charset="0"/>
                          </a:rPr>
                          <m:t>1</m:t>
                        </m:r>
                      </m:sub>
                      <m:sup>
                        <m:r>
                          <a:rPr lang="en-US" sz="2800" b="0" i="1" smtClean="0">
                            <a:latin typeface="Cambria Math" panose="02040503050406030204" pitchFamily="18" charset="0"/>
                          </a:rPr>
                          <m:t>𝑥</m:t>
                        </m:r>
                        <m:r>
                          <a:rPr lang="en-US" sz="2800" i="1">
                            <a:latin typeface="Cambria Math" panose="02040503050406030204" pitchFamily="18" charset="0"/>
                          </a:rPr>
                          <m:t>𝑦</m:t>
                        </m:r>
                        <m:r>
                          <a:rPr lang="en-US" sz="2800" b="0" i="1" smtClean="0">
                            <a:latin typeface="Cambria Math" panose="02040503050406030204" pitchFamily="18" charset="0"/>
                          </a:rPr>
                          <m:t>𝑧</m:t>
                        </m:r>
                      </m:sup>
                    </m:sSubSup>
                  </m:oMath>
                </a14:m>
                <a:r>
                  <a:rPr lang="en-US" sz="2800" dirty="0">
                    <a:latin typeface="PT Serif" panose="020A0603040505020204" pitchFamily="18" charset="77"/>
                  </a:rPr>
                  <a:t>	</a:t>
                </a:r>
                <a:endParaRPr lang="en-US" sz="2800" dirty="0"/>
              </a:p>
            </p:txBody>
          </p:sp>
        </mc:Choice>
        <mc:Fallback xmlns="">
          <p:sp>
            <p:nvSpPr>
              <p:cNvPr id="4" name="TextBox 3">
                <a:extLst>
                  <a:ext uri="{FF2B5EF4-FFF2-40B4-BE49-F238E27FC236}">
                    <a16:creationId xmlns:a16="http://schemas.microsoft.com/office/drawing/2014/main" id="{DFABED99-EEF2-E163-EFE6-CA7A8EF73812}"/>
                  </a:ext>
                </a:extLst>
              </p:cNvPr>
              <p:cNvSpPr txBox="1">
                <a:spLocks noRot="1" noChangeAspect="1" noMove="1" noResize="1" noEditPoints="1" noAdjustHandles="1" noChangeArrowheads="1" noChangeShapeType="1" noTextEdit="1"/>
              </p:cNvSpPr>
              <p:nvPr/>
            </p:nvSpPr>
            <p:spPr>
              <a:xfrm>
                <a:off x="405604" y="2759280"/>
                <a:ext cx="9356035" cy="564963"/>
              </a:xfrm>
              <a:prstGeom prst="rect">
                <a:avLst/>
              </a:prstGeom>
              <a:blipFill>
                <a:blip r:embed="rId4"/>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D37B95-AF09-97B0-F78E-0ADB0D00466B}"/>
                  </a:ext>
                </a:extLst>
              </p:cNvPr>
              <p:cNvSpPr txBox="1"/>
              <p:nvPr/>
            </p:nvSpPr>
            <p:spPr>
              <a:xfrm>
                <a:off x="405604" y="3617609"/>
                <a:ext cx="9833113" cy="430887"/>
              </a:xfrm>
              <a:prstGeom prst="rect">
                <a:avLst/>
              </a:prstGeom>
              <a:noFill/>
            </p:spPr>
            <p:txBody>
              <a:bodyPr wrap="square" lIns="0" tIns="0" rIns="0" bIns="0" rtlCol="0">
                <a:spAutoFit/>
              </a:bodyPr>
              <a:lstStyle/>
              <a:p>
                <a14:m>
                  <m:oMath xmlns:m="http://schemas.openxmlformats.org/officeDocument/2006/math">
                    <m:r>
                      <a:rPr lang="en-US" sz="2800" i="1" smtClean="0">
                        <a:latin typeface="Cambria Math" panose="02040503050406030204" pitchFamily="18" charset="0"/>
                      </a:rPr>
                      <m:t>𝑡</m:t>
                    </m:r>
                  </m:oMath>
                </a14:m>
                <a:r>
                  <a:rPr lang="en-US" sz="2800" dirty="0">
                    <a:latin typeface="PT Serif" panose="020A0603040505020204" pitchFamily="18" charset="77"/>
                  </a:rPr>
                  <a:t>-out-of-</a:t>
                </a:r>
                <a14:m>
                  <m:oMath xmlns:m="http://schemas.openxmlformats.org/officeDocument/2006/math">
                    <m:r>
                      <a:rPr lang="en-US" sz="2800" i="1">
                        <a:latin typeface="Cambria Math" panose="02040503050406030204" pitchFamily="18" charset="0"/>
                      </a:rPr>
                      <m:t>𝑛</m:t>
                    </m:r>
                  </m:oMath>
                </a14:m>
                <a:r>
                  <a:rPr lang="en-US" sz="2800" dirty="0">
                    <a:latin typeface="PT Serif" panose="020A0603040505020204" pitchFamily="18" charset="77"/>
                  </a:rPr>
                  <a:t> Shamir Shares of </a:t>
                </a:r>
                <a14:m>
                  <m:oMath xmlns:m="http://schemas.openxmlformats.org/officeDocument/2006/math">
                    <m:r>
                      <a:rPr lang="en-US" sz="2800" i="1">
                        <a:latin typeface="Cambria Math" panose="02040503050406030204" pitchFamily="18" charset="0"/>
                      </a:rPr>
                      <m:t>𝑥</m:t>
                    </m:r>
                  </m:oMath>
                </a14:m>
                <a:r>
                  <a:rPr lang="en-US" sz="2800" dirty="0">
                    <a:latin typeface="PT Serif" panose="020A0603040505020204" pitchFamily="18" charset="77"/>
                  </a:rPr>
                  <a:t>  :</a:t>
                </a: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Sub>
                    <m:r>
                      <a:rPr lang="en-US" sz="2800" b="0" i="0" smtClean="0">
                        <a:latin typeface="Cambria Math" panose="02040503050406030204" pitchFamily="18" charset="0"/>
                      </a:rPr>
                      <m:t> </m:t>
                    </m:r>
                  </m:oMath>
                </a14:m>
                <a:r>
                  <a:rPr lang="en-US" sz="2800" dirty="0">
                    <a:latin typeface="PT Serif" panose="020A0603040505020204" pitchFamily="18" charset="77"/>
                  </a:rPr>
                  <a:t> , </a:t>
                </a:r>
                <a14:m>
                  <m:oMath xmlns:m="http://schemas.openxmlformats.org/officeDocument/2006/math">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oMath>
                </a14:m>
                <a:r>
                  <a:rPr lang="en-US" sz="2800" dirty="0">
                    <a:latin typeface="PT Serif" panose="020A0603040505020204" pitchFamily="18" charset="77"/>
                  </a:rPr>
                  <a:t> , </a:t>
                </a:r>
                <a14:m>
                  <m:oMath xmlns:m="http://schemas.openxmlformats.org/officeDocument/2006/math">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𝑛</m:t>
                        </m:r>
                      </m:sub>
                    </m:sSub>
                  </m:oMath>
                </a14:m>
                <a:r>
                  <a:rPr lang="en-US" sz="2800" dirty="0">
                    <a:latin typeface="PT Serif" panose="020A0603040505020204" pitchFamily="18" charset="77"/>
                  </a:rPr>
                  <a:t> </a:t>
                </a:r>
              </a:p>
            </p:txBody>
          </p:sp>
        </mc:Choice>
        <mc:Fallback xmlns="">
          <p:sp>
            <p:nvSpPr>
              <p:cNvPr id="5" name="TextBox 4">
                <a:extLst>
                  <a:ext uri="{FF2B5EF4-FFF2-40B4-BE49-F238E27FC236}">
                    <a16:creationId xmlns:a16="http://schemas.microsoft.com/office/drawing/2014/main" id="{63D37B95-AF09-97B0-F78E-0ADB0D00466B}"/>
                  </a:ext>
                </a:extLst>
              </p:cNvPr>
              <p:cNvSpPr txBox="1">
                <a:spLocks noRot="1" noChangeAspect="1" noMove="1" noResize="1" noEditPoints="1" noAdjustHandles="1" noChangeArrowheads="1" noChangeShapeType="1" noTextEdit="1"/>
              </p:cNvSpPr>
              <p:nvPr/>
            </p:nvSpPr>
            <p:spPr>
              <a:xfrm>
                <a:off x="405604" y="3617609"/>
                <a:ext cx="9833113" cy="430887"/>
              </a:xfrm>
              <a:prstGeom prst="rect">
                <a:avLst/>
              </a:prstGeom>
              <a:blipFill>
                <a:blip r:embed="rId5"/>
                <a:stretch>
                  <a:fillRect l="-1161" t="-22857" b="-48571"/>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EFDE1713-0AC7-C5A1-8CBA-69BB6037B84C}"/>
              </a:ext>
            </a:extLst>
          </p:cNvPr>
          <p:cNvSpPr/>
          <p:nvPr/>
        </p:nvSpPr>
        <p:spPr>
          <a:xfrm>
            <a:off x="1598300" y="2759280"/>
            <a:ext cx="274320" cy="67586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5FB0E98-A398-0B0E-A88C-68B353C9700E}"/>
              </a:ext>
            </a:extLst>
          </p:cNvPr>
          <p:cNvSpPr/>
          <p:nvPr/>
        </p:nvSpPr>
        <p:spPr>
          <a:xfrm>
            <a:off x="9761639" y="2759280"/>
            <a:ext cx="274320" cy="67586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A25BA84-3AE1-FDAD-3FA5-D031422DF29E}"/>
                  </a:ext>
                </a:extLst>
              </p:cNvPr>
              <p:cNvSpPr txBox="1"/>
              <p:nvPr/>
            </p:nvSpPr>
            <p:spPr>
              <a:xfrm>
                <a:off x="10238717" y="2782723"/>
                <a:ext cx="1368287" cy="523220"/>
              </a:xfrm>
              <a:prstGeom prst="rect">
                <a:avLst/>
              </a:prstGeom>
              <a:noFill/>
            </p:spPr>
            <p:txBody>
              <a:bodyPr wrap="square">
                <a:spAutoFit/>
              </a:bodyPr>
              <a:lstStyle/>
              <a:p>
                <a:r>
                  <a:rPr lang="en-US" sz="2800" dirty="0">
                    <a:latin typeface="PT Serif" panose="020A0603040505020204" pitchFamily="18" charset="77"/>
                  </a:rPr>
                  <a:t>:  </a:t>
                </a:r>
                <a14:m>
                  <m:oMath xmlns:m="http://schemas.openxmlformats.org/officeDocument/2006/math">
                    <m:r>
                      <a:rPr lang="en-US" sz="2800" i="1">
                        <a:latin typeface="Cambria Math" panose="02040503050406030204" pitchFamily="18" charset="0"/>
                      </a:rPr>
                      <m:t>𝑝𝑘</m:t>
                    </m:r>
                  </m:oMath>
                </a14:m>
                <a:endParaRPr lang="en-US" sz="2800" dirty="0"/>
              </a:p>
            </p:txBody>
          </p:sp>
        </mc:Choice>
        <mc:Fallback xmlns="">
          <p:sp>
            <p:nvSpPr>
              <p:cNvPr id="11" name="TextBox 10">
                <a:extLst>
                  <a:ext uri="{FF2B5EF4-FFF2-40B4-BE49-F238E27FC236}">
                    <a16:creationId xmlns:a16="http://schemas.microsoft.com/office/drawing/2014/main" id="{0A25BA84-3AE1-FDAD-3FA5-D031422DF29E}"/>
                  </a:ext>
                </a:extLst>
              </p:cNvPr>
              <p:cNvSpPr txBox="1">
                <a:spLocks noRot="1" noChangeAspect="1" noMove="1" noResize="1" noEditPoints="1" noAdjustHandles="1" noChangeArrowheads="1" noChangeShapeType="1" noTextEdit="1"/>
              </p:cNvSpPr>
              <p:nvPr/>
            </p:nvSpPr>
            <p:spPr>
              <a:xfrm>
                <a:off x="10238717" y="2782723"/>
                <a:ext cx="1368287" cy="523220"/>
              </a:xfrm>
              <a:prstGeom prst="rect">
                <a:avLst/>
              </a:prstGeom>
              <a:blipFill>
                <a:blip r:embed="rId6"/>
                <a:stretch>
                  <a:fillRect l="-9259" t="-9302"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50BE5A-1CE0-6ECD-7F4B-A699A30D855A}"/>
                  </a:ext>
                </a:extLst>
              </p:cNvPr>
              <p:cNvSpPr txBox="1"/>
              <p:nvPr/>
            </p:nvSpPr>
            <p:spPr>
              <a:xfrm>
                <a:off x="474045" y="4369924"/>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 :</m:t>
                      </m:r>
                    </m:oMath>
                  </m:oMathPara>
                </a14:m>
                <a:endParaRPr lang="en-US" sz="2800" dirty="0"/>
              </a:p>
            </p:txBody>
          </p:sp>
        </mc:Choice>
        <mc:Fallback xmlns="">
          <p:sp>
            <p:nvSpPr>
              <p:cNvPr id="13" name="TextBox 12">
                <a:extLst>
                  <a:ext uri="{FF2B5EF4-FFF2-40B4-BE49-F238E27FC236}">
                    <a16:creationId xmlns:a16="http://schemas.microsoft.com/office/drawing/2014/main" id="{2A50BE5A-1CE0-6ECD-7F4B-A699A30D855A}"/>
                  </a:ext>
                </a:extLst>
              </p:cNvPr>
              <p:cNvSpPr txBox="1">
                <a:spLocks noRot="1" noChangeAspect="1" noMove="1" noResize="1" noEditPoints="1" noAdjustHandles="1" noChangeArrowheads="1" noChangeShapeType="1" noTextEdit="1"/>
              </p:cNvSpPr>
              <p:nvPr/>
            </p:nvSpPr>
            <p:spPr>
              <a:xfrm>
                <a:off x="474045" y="4369924"/>
                <a:ext cx="1092543" cy="430887"/>
              </a:xfrm>
              <a:prstGeom prst="rect">
                <a:avLst/>
              </a:prstGeom>
              <a:blipFill>
                <a:blip r:embed="rId7"/>
                <a:stretch>
                  <a:fillRect l="-10345" r="-3448"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0DBCD8-947A-833B-3935-55AB147ED65C}"/>
                  </a:ext>
                </a:extLst>
              </p:cNvPr>
              <p:cNvSpPr txBox="1"/>
              <p:nvPr/>
            </p:nvSpPr>
            <p:spPr>
              <a:xfrm>
                <a:off x="474045" y="5975460"/>
                <a:ext cx="10797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 :</m:t>
                      </m:r>
                    </m:oMath>
                  </m:oMathPara>
                </a14:m>
                <a:endParaRPr lang="en-US" sz="2800" dirty="0"/>
              </a:p>
            </p:txBody>
          </p:sp>
        </mc:Choice>
        <mc:Fallback xmlns="">
          <p:sp>
            <p:nvSpPr>
              <p:cNvPr id="14" name="TextBox 13">
                <a:extLst>
                  <a:ext uri="{FF2B5EF4-FFF2-40B4-BE49-F238E27FC236}">
                    <a16:creationId xmlns:a16="http://schemas.microsoft.com/office/drawing/2014/main" id="{7D0DBCD8-947A-833B-3935-55AB147ED65C}"/>
                  </a:ext>
                </a:extLst>
              </p:cNvPr>
              <p:cNvSpPr txBox="1">
                <a:spLocks noRot="1" noChangeAspect="1" noMove="1" noResize="1" noEditPoints="1" noAdjustHandles="1" noChangeArrowheads="1" noChangeShapeType="1" noTextEdit="1"/>
              </p:cNvSpPr>
              <p:nvPr/>
            </p:nvSpPr>
            <p:spPr>
              <a:xfrm>
                <a:off x="474045" y="5975460"/>
                <a:ext cx="1079719" cy="430887"/>
              </a:xfrm>
              <a:prstGeom prst="rect">
                <a:avLst/>
              </a:prstGeom>
              <a:blipFill>
                <a:blip r:embed="rId8"/>
                <a:stretch>
                  <a:fillRect l="-10465" r="-3488"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47A95CE9-7640-DFA9-55BE-DBEBF4CE7DCA}"/>
                  </a:ext>
                </a:extLst>
              </p:cNvPr>
              <p:cNvGraphicFramePr>
                <a:graphicFrameLocks noGrp="1"/>
              </p:cNvGraphicFramePr>
              <p:nvPr>
                <p:extLst>
                  <p:ext uri="{D42A27DB-BD31-4B8C-83A1-F6EECF244321}">
                    <p14:modId xmlns:p14="http://schemas.microsoft.com/office/powerpoint/2010/main" val="2908438495"/>
                  </p:ext>
                </p:extLst>
              </p:nvPr>
            </p:nvGraphicFramePr>
            <p:xfrm>
              <a:off x="1883192" y="4297575"/>
              <a:ext cx="8624919" cy="2228808"/>
            </p:xfrm>
            <a:graphic>
              <a:graphicData uri="http://schemas.openxmlformats.org/drawingml/2006/table">
                <a:tbl>
                  <a:tblPr firstRow="1" bandRow="1">
                    <a:tableStyleId>{5940675A-B579-460E-94D1-54222C63F5DA}</a:tableStyleId>
                  </a:tblPr>
                  <a:tblGrid>
                    <a:gridCol w="4292762">
                      <a:extLst>
                        <a:ext uri="{9D8B030D-6E8A-4147-A177-3AD203B41FA5}">
                          <a16:colId xmlns:a16="http://schemas.microsoft.com/office/drawing/2014/main" val="236609341"/>
                        </a:ext>
                      </a:extLst>
                    </a:gridCol>
                    <a:gridCol w="4332157">
                      <a:extLst>
                        <a:ext uri="{9D8B030D-6E8A-4147-A177-3AD203B41FA5}">
                          <a16:colId xmlns:a16="http://schemas.microsoft.com/office/drawing/2014/main" val="952806799"/>
                        </a:ext>
                      </a:extLst>
                    </a:gridCol>
                  </a:tblGrid>
                  <a:tr h="702924">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1 </m:t>
                                        </m:r>
                                      </m:e>
                                    </m:d>
                                  </m:e>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 </m:t>
                                    </m:r>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oMath>
                            </m:oMathPara>
                          </a14:m>
                          <a:endParaRPr lang="en-US" sz="2400" dirty="0"/>
                        </a:p>
                      </a:txBody>
                      <a:tcPr/>
                    </a:tc>
                    <a:tc>
                      <a:txBody>
                        <a:bodyPr/>
                        <a:lstStyle/>
                        <a:p>
                          <a:pPr/>
                          <a:endParaRPr lang="en-US" sz="2400" dirty="0"/>
                        </a:p>
                      </a:txBody>
                      <a:tcPr/>
                    </a:tc>
                    <a:extLst>
                      <a:ext uri="{0D108BD9-81ED-4DB2-BD59-A6C34878D82A}">
                        <a16:rowId xmlns:a16="http://schemas.microsoft.com/office/drawing/2014/main" val="1143243075"/>
                      </a:ext>
                    </a:extLst>
                  </a:tr>
                  <a:tr h="702924">
                    <a:tc>
                      <a:txBody>
                        <a:bodyPr/>
                        <a:lstStyle/>
                        <a:p>
                          <a:pPr algn="ctr"/>
                          <a:endParaRPr lang="en-US" sz="1600" dirty="0"/>
                        </a:p>
                        <a:p>
                          <a:pPr algn="ctr"/>
                          <a:endParaRPr lang="en-US" sz="1600" dirty="0"/>
                        </a:p>
                        <a:p>
                          <a:pPr algn="ctr"/>
                          <a:endParaRPr lang="en-US" sz="1600" dirty="0"/>
                        </a:p>
                      </a:txBody>
                      <a:tcPr/>
                    </a:tc>
                    <a:tc>
                      <a:txBody>
                        <a:bodyPr/>
                        <a:lstStyle/>
                        <a:p>
                          <a:endParaRPr lang="en-US" sz="2400" dirty="0"/>
                        </a:p>
                      </a:txBody>
                      <a:tcPr/>
                    </a:tc>
                    <a:extLst>
                      <a:ext uri="{0D108BD9-81ED-4DB2-BD59-A6C34878D82A}">
                        <a16:rowId xmlns:a16="http://schemas.microsoft.com/office/drawing/2014/main" val="3049664260"/>
                      </a:ext>
                    </a:extLst>
                  </a:tr>
                  <a:tr h="702924">
                    <a:tc>
                      <a:txBody>
                        <a:bodyPr/>
                        <a:lstStyle/>
                        <a:p>
                          <a:pPr/>
                          <a:endParaRPr lang="en-US" sz="2400" dirty="0"/>
                        </a:p>
                      </a:txBody>
                      <a:tcPr/>
                    </a:tc>
                    <a:tc>
                      <a:txBody>
                        <a:bodyPr/>
                        <a:lstStyle/>
                        <a:p>
                          <a:pPr/>
                          <a:endParaRPr lang="en-US" sz="2400" dirty="0"/>
                        </a:p>
                      </a:txBody>
                      <a:tcPr/>
                    </a:tc>
                    <a:extLst>
                      <a:ext uri="{0D108BD9-81ED-4DB2-BD59-A6C34878D82A}">
                        <a16:rowId xmlns:a16="http://schemas.microsoft.com/office/drawing/2014/main" val="38872895"/>
                      </a:ext>
                    </a:extLst>
                  </a:tr>
                </a:tbl>
              </a:graphicData>
            </a:graphic>
          </p:graphicFrame>
        </mc:Choice>
        <mc:Fallback>
          <p:graphicFrame>
            <p:nvGraphicFramePr>
              <p:cNvPr id="15" name="Table 14">
                <a:extLst>
                  <a:ext uri="{FF2B5EF4-FFF2-40B4-BE49-F238E27FC236}">
                    <a16:creationId xmlns:a16="http://schemas.microsoft.com/office/drawing/2014/main" id="{47A95CE9-7640-DFA9-55BE-DBEBF4CE7DCA}"/>
                  </a:ext>
                </a:extLst>
              </p:cNvPr>
              <p:cNvGraphicFramePr>
                <a:graphicFrameLocks noGrp="1"/>
              </p:cNvGraphicFramePr>
              <p:nvPr>
                <p:extLst>
                  <p:ext uri="{D42A27DB-BD31-4B8C-83A1-F6EECF244321}">
                    <p14:modId xmlns:p14="http://schemas.microsoft.com/office/powerpoint/2010/main" val="2908438495"/>
                  </p:ext>
                </p:extLst>
              </p:nvPr>
            </p:nvGraphicFramePr>
            <p:xfrm>
              <a:off x="1883192" y="4297575"/>
              <a:ext cx="8624919" cy="2228808"/>
            </p:xfrm>
            <a:graphic>
              <a:graphicData uri="http://schemas.openxmlformats.org/drawingml/2006/table">
                <a:tbl>
                  <a:tblPr firstRow="1" bandRow="1">
                    <a:tableStyleId>{5940675A-B579-460E-94D1-54222C63F5DA}</a:tableStyleId>
                  </a:tblPr>
                  <a:tblGrid>
                    <a:gridCol w="4292762">
                      <a:extLst>
                        <a:ext uri="{9D8B030D-6E8A-4147-A177-3AD203B41FA5}">
                          <a16:colId xmlns:a16="http://schemas.microsoft.com/office/drawing/2014/main" val="236609341"/>
                        </a:ext>
                      </a:extLst>
                    </a:gridCol>
                    <a:gridCol w="4332157">
                      <a:extLst>
                        <a:ext uri="{9D8B030D-6E8A-4147-A177-3AD203B41FA5}">
                          <a16:colId xmlns:a16="http://schemas.microsoft.com/office/drawing/2014/main" val="952806799"/>
                        </a:ext>
                      </a:extLst>
                    </a:gridCol>
                  </a:tblGrid>
                  <a:tr h="702924">
                    <a:tc>
                      <a:txBody>
                        <a:bodyPr/>
                        <a:lstStyle/>
                        <a:p>
                          <a:endParaRPr lang="en-US"/>
                        </a:p>
                      </a:txBody>
                      <a:tcPr>
                        <a:blipFill>
                          <a:blip r:embed="rId9"/>
                          <a:stretch>
                            <a:fillRect l="-296" t="-1786" r="-101479" b="-217857"/>
                          </a:stretch>
                        </a:blipFill>
                      </a:tcPr>
                    </a:tc>
                    <a:tc>
                      <a:txBody>
                        <a:bodyPr/>
                        <a:lstStyle/>
                        <a:p>
                          <a:pPr/>
                          <a:endParaRPr lang="en-US" sz="2400" dirty="0"/>
                        </a:p>
                      </a:txBody>
                      <a:tcPr/>
                    </a:tc>
                    <a:extLst>
                      <a:ext uri="{0D108BD9-81ED-4DB2-BD59-A6C34878D82A}">
                        <a16:rowId xmlns:a16="http://schemas.microsoft.com/office/drawing/2014/main" val="1143243075"/>
                      </a:ext>
                    </a:extLst>
                  </a:tr>
                  <a:tr h="822960">
                    <a:tc>
                      <a:txBody>
                        <a:bodyPr/>
                        <a:lstStyle/>
                        <a:p>
                          <a:pPr algn="ctr"/>
                          <a:endParaRPr lang="en-US" sz="1600" dirty="0"/>
                        </a:p>
                        <a:p>
                          <a:pPr algn="ctr"/>
                          <a:endParaRPr lang="en-US" sz="1600" dirty="0"/>
                        </a:p>
                        <a:p>
                          <a:pPr algn="ctr"/>
                          <a:endParaRPr lang="en-US" sz="1600" dirty="0"/>
                        </a:p>
                      </a:txBody>
                      <a:tcPr/>
                    </a:tc>
                    <a:tc>
                      <a:txBody>
                        <a:bodyPr/>
                        <a:lstStyle/>
                        <a:p>
                          <a:endParaRPr lang="en-US" sz="2400" dirty="0"/>
                        </a:p>
                      </a:txBody>
                      <a:tcPr/>
                    </a:tc>
                    <a:extLst>
                      <a:ext uri="{0D108BD9-81ED-4DB2-BD59-A6C34878D82A}">
                        <a16:rowId xmlns:a16="http://schemas.microsoft.com/office/drawing/2014/main" val="3049664260"/>
                      </a:ext>
                    </a:extLst>
                  </a:tr>
                  <a:tr h="702924">
                    <a:tc>
                      <a:txBody>
                        <a:bodyPr/>
                        <a:lstStyle/>
                        <a:p>
                          <a:pPr/>
                          <a:endParaRPr lang="en-US" sz="2400" dirty="0"/>
                        </a:p>
                      </a:txBody>
                      <a:tcPr/>
                    </a:tc>
                    <a:tc>
                      <a:txBody>
                        <a:bodyPr/>
                        <a:lstStyle/>
                        <a:p>
                          <a:pPr/>
                          <a:endParaRPr lang="en-US" sz="2400" dirty="0"/>
                        </a:p>
                      </a:txBody>
                      <a:tcPr/>
                    </a:tc>
                    <a:extLst>
                      <a:ext uri="{0D108BD9-81ED-4DB2-BD59-A6C34878D82A}">
                        <a16:rowId xmlns:a16="http://schemas.microsoft.com/office/drawing/2014/main" val="38872895"/>
                      </a:ext>
                    </a:extLst>
                  </a:tr>
                </a:tbl>
              </a:graphicData>
            </a:graphic>
          </p:graphicFrame>
        </mc:Fallback>
      </mc:AlternateContent>
    </p:spTree>
    <p:extLst>
      <p:ext uri="{BB962C8B-B14F-4D97-AF65-F5344CB8AC3E}">
        <p14:creationId xmlns:p14="http://schemas.microsoft.com/office/powerpoint/2010/main" val="41650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7" grpId="0" animBg="1"/>
      <p:bldP spid="8" grpId="0" animBg="1"/>
      <p:bldP spid="11"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70DD-467D-1B3F-534B-41D66AE479AA}"/>
              </a:ext>
            </a:extLst>
          </p:cNvPr>
          <p:cNvSpPr>
            <a:spLocks noGrp="1"/>
          </p:cNvSpPr>
          <p:nvPr>
            <p:ph type="title"/>
          </p:nvPr>
        </p:nvSpPr>
        <p:spPr>
          <a:xfrm>
            <a:off x="203182" y="50986"/>
            <a:ext cx="11420061" cy="1325563"/>
          </a:xfrm>
        </p:spPr>
        <p:txBody>
          <a:bodyPr/>
          <a:lstStyle/>
          <a:p>
            <a:r>
              <a:rPr lang="en-US" dirty="0">
                <a:latin typeface="PT Serif" panose="020A0603040505020204" pitchFamily="18" charset="77"/>
              </a:rPr>
              <a:t>BTBF: A BT-KEM construction from pairings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263142" y="1136924"/>
                <a:ext cx="11575776" cy="1728372"/>
              </a:xfrm>
            </p:spPr>
            <p:txBody>
              <a:bodyPr>
                <a:normAutofit/>
              </a:bodyPr>
              <a:lstStyle/>
              <a:p>
                <a:pPr marL="0" indent="0">
                  <a:buNone/>
                </a:pPr>
                <a:r>
                  <a:rPr lang="en-US" dirty="0">
                    <a:latin typeface="PT Serif" panose="020A0603040505020204" pitchFamily="18" charset="77"/>
                  </a:rPr>
                  <a:t>Public params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1</m:t>
                        </m:r>
                      </m:sub>
                    </m:sSub>
                    <m:r>
                      <a:rPr lang="en-US" b="0" i="1" smtClean="0">
                        <a:latin typeface="Cambria Math" panose="02040503050406030204" pitchFamily="18" charset="0"/>
                      </a:rPr>
                      <m:t>= &lt;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b="0" i="1" smtClean="0">
                        <a:latin typeface="Cambria Math" panose="02040503050406030204" pitchFamily="18" charset="0"/>
                      </a:rPr>
                      <m:t>&gt;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2</m:t>
                        </m:r>
                      </m:sub>
                    </m:sSub>
                    <m:r>
                      <a:rPr lang="en-US" b="0" i="1" smtClean="0">
                        <a:latin typeface="Cambria Math" panose="02040503050406030204" pitchFamily="18" charset="0"/>
                      </a:rPr>
                      <m:t>= &lt;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r>
                      <a:rPr lang="en-US" b="0" i="1" smtClean="0">
                        <a:latin typeface="Cambria Math" panose="02040503050406030204" pitchFamily="18" charset="0"/>
                      </a:rPr>
                      <m:t>&gt;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𝑇</m:t>
                        </m:r>
                      </m:sub>
                    </m:sSub>
                    <m:r>
                      <a:rPr lang="en-US" b="0" i="1" smtClean="0">
                        <a:latin typeface="Cambria Math" panose="02040503050406030204" pitchFamily="18" charset="0"/>
                      </a:rPr>
                      <m:t> , </m:t>
                    </m:r>
                    <m:r>
                      <a:rPr lang="en-US" b="0" i="1" smtClean="0">
                        <a:latin typeface="Cambria Math" panose="02040503050406030204" pitchFamily="18" charset="0"/>
                      </a:rPr>
                      <m:t>𝑒</m:t>
                    </m:r>
                    <m:r>
                      <a:rPr lang="en-US" b="0" i="1" smtClean="0">
                        <a:latin typeface="Cambria Math" panose="02040503050406030204" pitchFamily="18" charset="0"/>
                      </a:rPr>
                      <m:t> </m:t>
                    </m:r>
                  </m:oMath>
                </a14:m>
                <a:endParaRPr lang="en-US" dirty="0">
                  <a:latin typeface="PT Serif" panose="020A0603040505020204" pitchFamily="18" charset="77"/>
                </a:endParaRPr>
              </a:p>
              <a:p>
                <a:pPr marL="0" indent="0">
                  <a:buNone/>
                </a:pPr>
                <a:r>
                  <a:rPr lang="en-US" u="sng" dirty="0" err="1">
                    <a:latin typeface="PT Serif" panose="020A0603040505020204" pitchFamily="18" charset="77"/>
                  </a:rPr>
                  <a:t>KeyGen</a:t>
                </a:r>
                <a:r>
                  <a:rPr lang="en-US" dirty="0">
                    <a:latin typeface="PT Serif" panose="020A0603040505020204" pitchFamily="18" charset="77"/>
                  </a:rPr>
                  <a:t>(</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 </m:t>
                    </m:r>
                    <m:r>
                      <a:rPr lang="en-US" b="0" i="1" smtClean="0">
                        <a:latin typeface="Cambria Math" panose="02040503050406030204" pitchFamily="18" charset="0"/>
                      </a:rPr>
                      <m:t>𝑡</m:t>
                    </m:r>
                    <m:r>
                      <a:rPr lang="en-US" b="0" i="1" smtClean="0">
                        <a:latin typeface="Cambria Math" panose="02040503050406030204" pitchFamily="18" charset="0"/>
                      </a:rPr>
                      <m:t> , ℓ</m:t>
                    </m:r>
                  </m:oMath>
                </a14:m>
                <a:r>
                  <a:rPr lang="en-US" dirty="0">
                    <a:latin typeface="PT Serif" panose="020A0603040505020204" pitchFamily="18" charset="77"/>
                  </a:rPr>
                  <a:t> ):									</a:t>
                </a:r>
              </a:p>
              <a:p>
                <a:pPr marL="0" indent="0">
                  <a:buNone/>
                </a:pPr>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oMath>
                </a14:m>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𝑧</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r>
                      <a:rPr lang="en-US" i="1">
                        <a:latin typeface="Cambria Math" panose="02040503050406030204" pitchFamily="18" charset="0"/>
                      </a:rPr>
                      <m:t> </m:t>
                    </m:r>
                  </m:oMath>
                </a14:m>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oMath>
                </a14:m>
                <a:endParaRPr lang="en-US"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FF797408-CA49-1299-2757-6D0E2628AA30}"/>
                  </a:ext>
                </a:extLst>
              </p:cNvPr>
              <p:cNvSpPr>
                <a:spLocks noGrp="1" noRot="1" noChangeAspect="1" noMove="1" noResize="1" noEditPoints="1" noAdjustHandles="1" noChangeArrowheads="1" noChangeShapeType="1" noTextEdit="1"/>
              </p:cNvSpPr>
              <p:nvPr>
                <p:ph idx="1"/>
              </p:nvPr>
            </p:nvSpPr>
            <p:spPr>
              <a:xfrm>
                <a:off x="263142" y="1136924"/>
                <a:ext cx="11575776" cy="1728372"/>
              </a:xfrm>
              <a:blipFill>
                <a:blip r:embed="rId3"/>
                <a:stretch>
                  <a:fillRect l="-1095" t="-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ABED99-EEF2-E163-EFE6-CA7A8EF73812}"/>
                  </a:ext>
                </a:extLst>
              </p:cNvPr>
              <p:cNvSpPr txBox="1"/>
              <p:nvPr/>
            </p:nvSpPr>
            <p:spPr>
              <a:xfrm>
                <a:off x="405604" y="2759280"/>
                <a:ext cx="9356035" cy="564963"/>
              </a:xfrm>
              <a:prstGeom prst="rect">
                <a:avLst/>
              </a:prstGeom>
              <a:noFill/>
            </p:spPr>
            <p:txBody>
              <a:bodyPr wrap="square" rtlCol="0">
                <a:spAutoFit/>
              </a:bodyPr>
              <a:lstStyle/>
              <a:p>
                <a:r>
                  <a:rPr lang="en-US" sz="2800" b="0" dirty="0"/>
                  <a:t>	          </a:t>
                </a:r>
                <a14:m>
                  <m:oMath xmlns:m="http://schemas.openxmlformats.org/officeDocument/2006/math">
                    <m:r>
                      <a:rPr lang="en-US" sz="2800" b="0" i="1" smtClean="0">
                        <a:latin typeface="Cambria Math" panose="02040503050406030204" pitchFamily="18" charset="0"/>
                      </a:rPr>
                      <m:t>𝑌</m:t>
                    </m:r>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𝑔</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𝑦</m:t>
                        </m:r>
                      </m:sup>
                    </m:sSubSup>
                  </m:oMath>
                </a14:m>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𝑍</m:t>
                    </m:r>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𝑔</m:t>
                        </m:r>
                      </m:e>
                      <m:sub>
                        <m:r>
                          <a:rPr lang="en-US" sz="2800" i="1">
                            <a:latin typeface="Cambria Math" panose="02040503050406030204" pitchFamily="18" charset="0"/>
                          </a:rPr>
                          <m:t>1</m:t>
                        </m:r>
                      </m:sub>
                      <m:sup>
                        <m:r>
                          <a:rPr lang="en-US" sz="2800" b="0" i="1" smtClean="0">
                            <a:latin typeface="Cambria Math" panose="02040503050406030204" pitchFamily="18" charset="0"/>
                          </a:rPr>
                          <m:t>𝑧</m:t>
                        </m:r>
                      </m:sup>
                    </m:sSubSup>
                  </m:oMath>
                </a14:m>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𝑋</m:t>
                    </m:r>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𝑔</m:t>
                        </m:r>
                      </m:e>
                      <m:sub>
                        <m:r>
                          <a:rPr lang="en-US" sz="2800" i="1">
                            <a:latin typeface="Cambria Math" panose="02040503050406030204" pitchFamily="18" charset="0"/>
                          </a:rPr>
                          <m:t>1</m:t>
                        </m:r>
                      </m:sub>
                      <m:sup>
                        <m:r>
                          <a:rPr lang="en-US" sz="2800" b="0" i="1" smtClean="0">
                            <a:latin typeface="Cambria Math" panose="02040503050406030204" pitchFamily="18" charset="0"/>
                          </a:rPr>
                          <m:t>𝑥</m:t>
                        </m:r>
                        <m:r>
                          <a:rPr lang="en-US" sz="2800" i="1">
                            <a:latin typeface="Cambria Math" panose="02040503050406030204" pitchFamily="18" charset="0"/>
                          </a:rPr>
                          <m:t>𝑦</m:t>
                        </m:r>
                        <m:r>
                          <a:rPr lang="en-US" sz="2800" b="0" i="1" smtClean="0">
                            <a:latin typeface="Cambria Math" panose="02040503050406030204" pitchFamily="18" charset="0"/>
                          </a:rPr>
                          <m:t>𝑧</m:t>
                        </m:r>
                      </m:sup>
                    </m:sSubSup>
                  </m:oMath>
                </a14:m>
                <a:r>
                  <a:rPr lang="en-US" sz="2800" dirty="0">
                    <a:latin typeface="PT Serif" panose="020A0603040505020204" pitchFamily="18" charset="77"/>
                  </a:rPr>
                  <a:t>	</a:t>
                </a:r>
                <a:endParaRPr lang="en-US" sz="2800" dirty="0"/>
              </a:p>
            </p:txBody>
          </p:sp>
        </mc:Choice>
        <mc:Fallback xmlns="">
          <p:sp>
            <p:nvSpPr>
              <p:cNvPr id="4" name="TextBox 3">
                <a:extLst>
                  <a:ext uri="{FF2B5EF4-FFF2-40B4-BE49-F238E27FC236}">
                    <a16:creationId xmlns:a16="http://schemas.microsoft.com/office/drawing/2014/main" id="{DFABED99-EEF2-E163-EFE6-CA7A8EF73812}"/>
                  </a:ext>
                </a:extLst>
              </p:cNvPr>
              <p:cNvSpPr txBox="1">
                <a:spLocks noRot="1" noChangeAspect="1" noMove="1" noResize="1" noEditPoints="1" noAdjustHandles="1" noChangeArrowheads="1" noChangeShapeType="1" noTextEdit="1"/>
              </p:cNvSpPr>
              <p:nvPr/>
            </p:nvSpPr>
            <p:spPr>
              <a:xfrm>
                <a:off x="405604" y="2759280"/>
                <a:ext cx="9356035" cy="564963"/>
              </a:xfrm>
              <a:prstGeom prst="rect">
                <a:avLst/>
              </a:prstGeom>
              <a:blipFill>
                <a:blip r:embed="rId4"/>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D37B95-AF09-97B0-F78E-0ADB0D00466B}"/>
                  </a:ext>
                </a:extLst>
              </p:cNvPr>
              <p:cNvSpPr txBox="1"/>
              <p:nvPr/>
            </p:nvSpPr>
            <p:spPr>
              <a:xfrm>
                <a:off x="405604" y="3617609"/>
                <a:ext cx="9833113" cy="430887"/>
              </a:xfrm>
              <a:prstGeom prst="rect">
                <a:avLst/>
              </a:prstGeom>
              <a:noFill/>
            </p:spPr>
            <p:txBody>
              <a:bodyPr wrap="square" lIns="0" tIns="0" rIns="0" bIns="0" rtlCol="0">
                <a:spAutoFit/>
              </a:bodyPr>
              <a:lstStyle/>
              <a:p>
                <a14:m>
                  <m:oMath xmlns:m="http://schemas.openxmlformats.org/officeDocument/2006/math">
                    <m:r>
                      <a:rPr lang="en-US" sz="2800" i="1" smtClean="0">
                        <a:latin typeface="Cambria Math" panose="02040503050406030204" pitchFamily="18" charset="0"/>
                      </a:rPr>
                      <m:t>𝑡</m:t>
                    </m:r>
                  </m:oMath>
                </a14:m>
                <a:r>
                  <a:rPr lang="en-US" sz="2800" dirty="0">
                    <a:latin typeface="PT Serif" panose="020A0603040505020204" pitchFamily="18" charset="77"/>
                  </a:rPr>
                  <a:t>-out-of-</a:t>
                </a:r>
                <a14:m>
                  <m:oMath xmlns:m="http://schemas.openxmlformats.org/officeDocument/2006/math">
                    <m:r>
                      <a:rPr lang="en-US" sz="2800" i="1">
                        <a:latin typeface="Cambria Math" panose="02040503050406030204" pitchFamily="18" charset="0"/>
                      </a:rPr>
                      <m:t>𝑛</m:t>
                    </m:r>
                  </m:oMath>
                </a14:m>
                <a:r>
                  <a:rPr lang="en-US" sz="2800" dirty="0">
                    <a:latin typeface="PT Serif" panose="020A0603040505020204" pitchFamily="18" charset="77"/>
                  </a:rPr>
                  <a:t> Shamir Shares of </a:t>
                </a:r>
                <a14:m>
                  <m:oMath xmlns:m="http://schemas.openxmlformats.org/officeDocument/2006/math">
                    <m:r>
                      <a:rPr lang="en-US" sz="2800" i="1">
                        <a:latin typeface="Cambria Math" panose="02040503050406030204" pitchFamily="18" charset="0"/>
                      </a:rPr>
                      <m:t>𝑥</m:t>
                    </m:r>
                  </m:oMath>
                </a14:m>
                <a:r>
                  <a:rPr lang="en-US" sz="2800" dirty="0">
                    <a:latin typeface="PT Serif" panose="020A0603040505020204" pitchFamily="18" charset="77"/>
                  </a:rPr>
                  <a:t>  :</a:t>
                </a: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Sub>
                    <m:r>
                      <a:rPr lang="en-US" sz="2800" b="0" i="0" smtClean="0">
                        <a:latin typeface="Cambria Math" panose="02040503050406030204" pitchFamily="18" charset="0"/>
                      </a:rPr>
                      <m:t> </m:t>
                    </m:r>
                  </m:oMath>
                </a14:m>
                <a:r>
                  <a:rPr lang="en-US" sz="2800" dirty="0">
                    <a:latin typeface="PT Serif" panose="020A0603040505020204" pitchFamily="18" charset="77"/>
                  </a:rPr>
                  <a:t> , </a:t>
                </a:r>
                <a14:m>
                  <m:oMath xmlns:m="http://schemas.openxmlformats.org/officeDocument/2006/math">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oMath>
                </a14:m>
                <a:r>
                  <a:rPr lang="en-US" sz="2800" dirty="0">
                    <a:latin typeface="PT Serif" panose="020A0603040505020204" pitchFamily="18" charset="77"/>
                  </a:rPr>
                  <a:t> , </a:t>
                </a:r>
                <a14:m>
                  <m:oMath xmlns:m="http://schemas.openxmlformats.org/officeDocument/2006/math">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𝑛</m:t>
                        </m:r>
                      </m:sub>
                    </m:sSub>
                  </m:oMath>
                </a14:m>
                <a:r>
                  <a:rPr lang="en-US" sz="2800" dirty="0">
                    <a:latin typeface="PT Serif" panose="020A0603040505020204" pitchFamily="18" charset="77"/>
                  </a:rPr>
                  <a:t> </a:t>
                </a:r>
              </a:p>
            </p:txBody>
          </p:sp>
        </mc:Choice>
        <mc:Fallback xmlns="">
          <p:sp>
            <p:nvSpPr>
              <p:cNvPr id="5" name="TextBox 4">
                <a:extLst>
                  <a:ext uri="{FF2B5EF4-FFF2-40B4-BE49-F238E27FC236}">
                    <a16:creationId xmlns:a16="http://schemas.microsoft.com/office/drawing/2014/main" id="{63D37B95-AF09-97B0-F78E-0ADB0D00466B}"/>
                  </a:ext>
                </a:extLst>
              </p:cNvPr>
              <p:cNvSpPr txBox="1">
                <a:spLocks noRot="1" noChangeAspect="1" noMove="1" noResize="1" noEditPoints="1" noAdjustHandles="1" noChangeArrowheads="1" noChangeShapeType="1" noTextEdit="1"/>
              </p:cNvSpPr>
              <p:nvPr/>
            </p:nvSpPr>
            <p:spPr>
              <a:xfrm>
                <a:off x="405604" y="3617609"/>
                <a:ext cx="9833113" cy="430887"/>
              </a:xfrm>
              <a:prstGeom prst="rect">
                <a:avLst/>
              </a:prstGeom>
              <a:blipFill>
                <a:blip r:embed="rId5"/>
                <a:stretch>
                  <a:fillRect l="-1161" t="-22857" b="-48571"/>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EFDE1713-0AC7-C5A1-8CBA-69BB6037B84C}"/>
              </a:ext>
            </a:extLst>
          </p:cNvPr>
          <p:cNvSpPr/>
          <p:nvPr/>
        </p:nvSpPr>
        <p:spPr>
          <a:xfrm>
            <a:off x="1598300" y="2759280"/>
            <a:ext cx="274320" cy="67586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5FB0E98-A398-0B0E-A88C-68B353C9700E}"/>
              </a:ext>
            </a:extLst>
          </p:cNvPr>
          <p:cNvSpPr/>
          <p:nvPr/>
        </p:nvSpPr>
        <p:spPr>
          <a:xfrm>
            <a:off x="9761639" y="2759280"/>
            <a:ext cx="274320" cy="67586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A25BA84-3AE1-FDAD-3FA5-D031422DF29E}"/>
                  </a:ext>
                </a:extLst>
              </p:cNvPr>
              <p:cNvSpPr txBox="1"/>
              <p:nvPr/>
            </p:nvSpPr>
            <p:spPr>
              <a:xfrm>
                <a:off x="10238717" y="2782723"/>
                <a:ext cx="1368287" cy="523220"/>
              </a:xfrm>
              <a:prstGeom prst="rect">
                <a:avLst/>
              </a:prstGeom>
              <a:noFill/>
            </p:spPr>
            <p:txBody>
              <a:bodyPr wrap="square">
                <a:spAutoFit/>
              </a:bodyPr>
              <a:lstStyle/>
              <a:p>
                <a:r>
                  <a:rPr lang="en-US" sz="2800" dirty="0">
                    <a:latin typeface="PT Serif" panose="020A0603040505020204" pitchFamily="18" charset="77"/>
                  </a:rPr>
                  <a:t>:  </a:t>
                </a:r>
                <a14:m>
                  <m:oMath xmlns:m="http://schemas.openxmlformats.org/officeDocument/2006/math">
                    <m:r>
                      <a:rPr lang="en-US" sz="2800" i="1">
                        <a:latin typeface="Cambria Math" panose="02040503050406030204" pitchFamily="18" charset="0"/>
                      </a:rPr>
                      <m:t>𝑝𝑘</m:t>
                    </m:r>
                  </m:oMath>
                </a14:m>
                <a:endParaRPr lang="en-US" sz="2800" dirty="0"/>
              </a:p>
            </p:txBody>
          </p:sp>
        </mc:Choice>
        <mc:Fallback xmlns="">
          <p:sp>
            <p:nvSpPr>
              <p:cNvPr id="11" name="TextBox 10">
                <a:extLst>
                  <a:ext uri="{FF2B5EF4-FFF2-40B4-BE49-F238E27FC236}">
                    <a16:creationId xmlns:a16="http://schemas.microsoft.com/office/drawing/2014/main" id="{0A25BA84-3AE1-FDAD-3FA5-D031422DF29E}"/>
                  </a:ext>
                </a:extLst>
              </p:cNvPr>
              <p:cNvSpPr txBox="1">
                <a:spLocks noRot="1" noChangeAspect="1" noMove="1" noResize="1" noEditPoints="1" noAdjustHandles="1" noChangeArrowheads="1" noChangeShapeType="1" noTextEdit="1"/>
              </p:cNvSpPr>
              <p:nvPr/>
            </p:nvSpPr>
            <p:spPr>
              <a:xfrm>
                <a:off x="10238717" y="2782723"/>
                <a:ext cx="1368287" cy="523220"/>
              </a:xfrm>
              <a:prstGeom prst="rect">
                <a:avLst/>
              </a:prstGeom>
              <a:blipFill>
                <a:blip r:embed="rId6"/>
                <a:stretch>
                  <a:fillRect l="-9259" t="-9302"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50BE5A-1CE0-6ECD-7F4B-A699A30D855A}"/>
                  </a:ext>
                </a:extLst>
              </p:cNvPr>
              <p:cNvSpPr txBox="1"/>
              <p:nvPr/>
            </p:nvSpPr>
            <p:spPr>
              <a:xfrm>
                <a:off x="474045" y="4369924"/>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 :</m:t>
                      </m:r>
                    </m:oMath>
                  </m:oMathPara>
                </a14:m>
                <a:endParaRPr lang="en-US" sz="2800" dirty="0"/>
              </a:p>
            </p:txBody>
          </p:sp>
        </mc:Choice>
        <mc:Fallback xmlns="">
          <p:sp>
            <p:nvSpPr>
              <p:cNvPr id="13" name="TextBox 12">
                <a:extLst>
                  <a:ext uri="{FF2B5EF4-FFF2-40B4-BE49-F238E27FC236}">
                    <a16:creationId xmlns:a16="http://schemas.microsoft.com/office/drawing/2014/main" id="{2A50BE5A-1CE0-6ECD-7F4B-A699A30D855A}"/>
                  </a:ext>
                </a:extLst>
              </p:cNvPr>
              <p:cNvSpPr txBox="1">
                <a:spLocks noRot="1" noChangeAspect="1" noMove="1" noResize="1" noEditPoints="1" noAdjustHandles="1" noChangeArrowheads="1" noChangeShapeType="1" noTextEdit="1"/>
              </p:cNvSpPr>
              <p:nvPr/>
            </p:nvSpPr>
            <p:spPr>
              <a:xfrm>
                <a:off x="474045" y="4369924"/>
                <a:ext cx="1092543" cy="430887"/>
              </a:xfrm>
              <a:prstGeom prst="rect">
                <a:avLst/>
              </a:prstGeom>
              <a:blipFill>
                <a:blip r:embed="rId7"/>
                <a:stretch>
                  <a:fillRect l="-10345" r="-3448"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0DBCD8-947A-833B-3935-55AB147ED65C}"/>
                  </a:ext>
                </a:extLst>
              </p:cNvPr>
              <p:cNvSpPr txBox="1"/>
              <p:nvPr/>
            </p:nvSpPr>
            <p:spPr>
              <a:xfrm>
                <a:off x="474045" y="5975460"/>
                <a:ext cx="10797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 :</m:t>
                      </m:r>
                    </m:oMath>
                  </m:oMathPara>
                </a14:m>
                <a:endParaRPr lang="en-US" sz="2800" dirty="0"/>
              </a:p>
            </p:txBody>
          </p:sp>
        </mc:Choice>
        <mc:Fallback xmlns="">
          <p:sp>
            <p:nvSpPr>
              <p:cNvPr id="14" name="TextBox 13">
                <a:extLst>
                  <a:ext uri="{FF2B5EF4-FFF2-40B4-BE49-F238E27FC236}">
                    <a16:creationId xmlns:a16="http://schemas.microsoft.com/office/drawing/2014/main" id="{7D0DBCD8-947A-833B-3935-55AB147ED65C}"/>
                  </a:ext>
                </a:extLst>
              </p:cNvPr>
              <p:cNvSpPr txBox="1">
                <a:spLocks noRot="1" noChangeAspect="1" noMove="1" noResize="1" noEditPoints="1" noAdjustHandles="1" noChangeArrowheads="1" noChangeShapeType="1" noTextEdit="1"/>
              </p:cNvSpPr>
              <p:nvPr/>
            </p:nvSpPr>
            <p:spPr>
              <a:xfrm>
                <a:off x="474045" y="5975460"/>
                <a:ext cx="1079719" cy="430887"/>
              </a:xfrm>
              <a:prstGeom prst="rect">
                <a:avLst/>
              </a:prstGeom>
              <a:blipFill>
                <a:blip r:embed="rId8"/>
                <a:stretch>
                  <a:fillRect l="-10465" r="-3488"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47A95CE9-7640-DFA9-55BE-DBEBF4CE7DCA}"/>
                  </a:ext>
                </a:extLst>
              </p:cNvPr>
              <p:cNvGraphicFramePr>
                <a:graphicFrameLocks noGrp="1"/>
              </p:cNvGraphicFramePr>
              <p:nvPr>
                <p:extLst>
                  <p:ext uri="{D42A27DB-BD31-4B8C-83A1-F6EECF244321}">
                    <p14:modId xmlns:p14="http://schemas.microsoft.com/office/powerpoint/2010/main" val="3156371492"/>
                  </p:ext>
                </p:extLst>
              </p:nvPr>
            </p:nvGraphicFramePr>
            <p:xfrm>
              <a:off x="1883192" y="4297575"/>
              <a:ext cx="8624919" cy="2228808"/>
            </p:xfrm>
            <a:graphic>
              <a:graphicData uri="http://schemas.openxmlformats.org/drawingml/2006/table">
                <a:tbl>
                  <a:tblPr firstRow="1" bandRow="1">
                    <a:tableStyleId>{5940675A-B579-460E-94D1-54222C63F5DA}</a:tableStyleId>
                  </a:tblPr>
                  <a:tblGrid>
                    <a:gridCol w="4292762">
                      <a:extLst>
                        <a:ext uri="{9D8B030D-6E8A-4147-A177-3AD203B41FA5}">
                          <a16:colId xmlns:a16="http://schemas.microsoft.com/office/drawing/2014/main" val="236609341"/>
                        </a:ext>
                      </a:extLst>
                    </a:gridCol>
                    <a:gridCol w="4332157">
                      <a:extLst>
                        <a:ext uri="{9D8B030D-6E8A-4147-A177-3AD203B41FA5}">
                          <a16:colId xmlns:a16="http://schemas.microsoft.com/office/drawing/2014/main" val="952806799"/>
                        </a:ext>
                      </a:extLst>
                    </a:gridCol>
                  </a:tblGrid>
                  <a:tr h="702924">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1 </m:t>
                                        </m:r>
                                      </m:e>
                                    </m:d>
                                  </m:e>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 </m:t>
                                    </m:r>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1 </m:t>
                                        </m:r>
                                      </m:e>
                                    </m:d>
                                  </m:e>
                                  <m:sup>
                                    <m:r>
                                      <a:rPr lang="en-US" sz="2400" b="0" i="1" smtClean="0">
                                        <a:latin typeface="Cambria Math" panose="02040503050406030204" pitchFamily="18" charset="0"/>
                                      </a:rPr>
                                      <m:t>𝑦</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 </m:t>
                                    </m:r>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𝑦</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oMath>
                            </m:oMathPara>
                          </a14:m>
                          <a:endParaRPr lang="en-US" sz="2400" dirty="0"/>
                        </a:p>
                      </a:txBody>
                      <a:tcPr/>
                    </a:tc>
                    <a:extLst>
                      <a:ext uri="{0D108BD9-81ED-4DB2-BD59-A6C34878D82A}">
                        <a16:rowId xmlns:a16="http://schemas.microsoft.com/office/drawing/2014/main" val="1143243075"/>
                      </a:ext>
                    </a:extLst>
                  </a:tr>
                  <a:tr h="702924">
                    <a:tc>
                      <a:txBody>
                        <a:bodyPr/>
                        <a:lstStyle/>
                        <a:p>
                          <a:pPr algn="ctr"/>
                          <a:endParaRPr lang="en-US" sz="1600" dirty="0"/>
                        </a:p>
                        <a:p>
                          <a:pPr algn="ctr"/>
                          <a:endParaRPr lang="en-US" sz="1600" dirty="0"/>
                        </a:p>
                        <a:p>
                          <a:pPr algn="ctr"/>
                          <a:endParaRPr lang="en-US" sz="1600" dirty="0"/>
                        </a:p>
                      </a:txBody>
                      <a:tcPr/>
                    </a:tc>
                    <a:tc>
                      <a:txBody>
                        <a:bodyPr/>
                        <a:lstStyle/>
                        <a:p>
                          <a:endParaRPr lang="en-US" sz="2400" dirty="0"/>
                        </a:p>
                      </a:txBody>
                      <a:tcPr/>
                    </a:tc>
                    <a:extLst>
                      <a:ext uri="{0D108BD9-81ED-4DB2-BD59-A6C34878D82A}">
                        <a16:rowId xmlns:a16="http://schemas.microsoft.com/office/drawing/2014/main" val="3049664260"/>
                      </a:ext>
                    </a:extLst>
                  </a:tr>
                  <a:tr h="702924">
                    <a:tc>
                      <a:txBody>
                        <a:bodyPr/>
                        <a:lstStyle/>
                        <a:p>
                          <a:pPr/>
                          <a:endParaRPr lang="en-US" sz="2400" dirty="0"/>
                        </a:p>
                      </a:txBody>
                      <a:tcPr/>
                    </a:tc>
                    <a:tc>
                      <a:txBody>
                        <a:bodyPr/>
                        <a:lstStyle/>
                        <a:p>
                          <a:pPr/>
                          <a:endParaRPr lang="en-US" sz="2400" dirty="0"/>
                        </a:p>
                      </a:txBody>
                      <a:tcPr/>
                    </a:tc>
                    <a:extLst>
                      <a:ext uri="{0D108BD9-81ED-4DB2-BD59-A6C34878D82A}">
                        <a16:rowId xmlns:a16="http://schemas.microsoft.com/office/drawing/2014/main" val="38872895"/>
                      </a:ext>
                    </a:extLst>
                  </a:tr>
                </a:tbl>
              </a:graphicData>
            </a:graphic>
          </p:graphicFrame>
        </mc:Choice>
        <mc:Fallback>
          <p:graphicFrame>
            <p:nvGraphicFramePr>
              <p:cNvPr id="15" name="Table 14">
                <a:extLst>
                  <a:ext uri="{FF2B5EF4-FFF2-40B4-BE49-F238E27FC236}">
                    <a16:creationId xmlns:a16="http://schemas.microsoft.com/office/drawing/2014/main" id="{47A95CE9-7640-DFA9-55BE-DBEBF4CE7DCA}"/>
                  </a:ext>
                </a:extLst>
              </p:cNvPr>
              <p:cNvGraphicFramePr>
                <a:graphicFrameLocks noGrp="1"/>
              </p:cNvGraphicFramePr>
              <p:nvPr>
                <p:extLst>
                  <p:ext uri="{D42A27DB-BD31-4B8C-83A1-F6EECF244321}">
                    <p14:modId xmlns:p14="http://schemas.microsoft.com/office/powerpoint/2010/main" val="3156371492"/>
                  </p:ext>
                </p:extLst>
              </p:nvPr>
            </p:nvGraphicFramePr>
            <p:xfrm>
              <a:off x="1883192" y="4297575"/>
              <a:ext cx="8624919" cy="2228808"/>
            </p:xfrm>
            <a:graphic>
              <a:graphicData uri="http://schemas.openxmlformats.org/drawingml/2006/table">
                <a:tbl>
                  <a:tblPr firstRow="1" bandRow="1">
                    <a:tableStyleId>{5940675A-B579-460E-94D1-54222C63F5DA}</a:tableStyleId>
                  </a:tblPr>
                  <a:tblGrid>
                    <a:gridCol w="4292762">
                      <a:extLst>
                        <a:ext uri="{9D8B030D-6E8A-4147-A177-3AD203B41FA5}">
                          <a16:colId xmlns:a16="http://schemas.microsoft.com/office/drawing/2014/main" val="236609341"/>
                        </a:ext>
                      </a:extLst>
                    </a:gridCol>
                    <a:gridCol w="4332157">
                      <a:extLst>
                        <a:ext uri="{9D8B030D-6E8A-4147-A177-3AD203B41FA5}">
                          <a16:colId xmlns:a16="http://schemas.microsoft.com/office/drawing/2014/main" val="952806799"/>
                        </a:ext>
                      </a:extLst>
                    </a:gridCol>
                  </a:tblGrid>
                  <a:tr h="702924">
                    <a:tc>
                      <a:txBody>
                        <a:bodyPr/>
                        <a:lstStyle/>
                        <a:p>
                          <a:endParaRPr lang="en-US"/>
                        </a:p>
                      </a:txBody>
                      <a:tcPr>
                        <a:blipFill>
                          <a:blip r:embed="rId9"/>
                          <a:stretch>
                            <a:fillRect l="-296" t="-1786" r="-101479" b="-217857"/>
                          </a:stretch>
                        </a:blipFill>
                      </a:tcPr>
                    </a:tc>
                    <a:tc>
                      <a:txBody>
                        <a:bodyPr/>
                        <a:lstStyle/>
                        <a:p>
                          <a:endParaRPr lang="en-US"/>
                        </a:p>
                      </a:txBody>
                      <a:tcPr>
                        <a:blipFill>
                          <a:blip r:embed="rId9"/>
                          <a:stretch>
                            <a:fillRect l="-99123" t="-1786" r="-292" b="-217857"/>
                          </a:stretch>
                        </a:blipFill>
                      </a:tcPr>
                    </a:tc>
                    <a:extLst>
                      <a:ext uri="{0D108BD9-81ED-4DB2-BD59-A6C34878D82A}">
                        <a16:rowId xmlns:a16="http://schemas.microsoft.com/office/drawing/2014/main" val="1143243075"/>
                      </a:ext>
                    </a:extLst>
                  </a:tr>
                  <a:tr h="822960">
                    <a:tc>
                      <a:txBody>
                        <a:bodyPr/>
                        <a:lstStyle/>
                        <a:p>
                          <a:pPr algn="ctr"/>
                          <a:endParaRPr lang="en-US" sz="1600" dirty="0"/>
                        </a:p>
                        <a:p>
                          <a:pPr algn="ctr"/>
                          <a:endParaRPr lang="en-US" sz="1600" dirty="0"/>
                        </a:p>
                        <a:p>
                          <a:pPr algn="ctr"/>
                          <a:endParaRPr lang="en-US" sz="1600" dirty="0"/>
                        </a:p>
                      </a:txBody>
                      <a:tcPr/>
                    </a:tc>
                    <a:tc>
                      <a:txBody>
                        <a:bodyPr/>
                        <a:lstStyle/>
                        <a:p>
                          <a:endParaRPr lang="en-US" sz="2400" dirty="0"/>
                        </a:p>
                      </a:txBody>
                      <a:tcPr/>
                    </a:tc>
                    <a:extLst>
                      <a:ext uri="{0D108BD9-81ED-4DB2-BD59-A6C34878D82A}">
                        <a16:rowId xmlns:a16="http://schemas.microsoft.com/office/drawing/2014/main" val="3049664260"/>
                      </a:ext>
                    </a:extLst>
                  </a:tr>
                  <a:tr h="702924">
                    <a:tc>
                      <a:txBody>
                        <a:bodyPr/>
                        <a:lstStyle/>
                        <a:p>
                          <a:pPr/>
                          <a:endParaRPr lang="en-US" sz="2400" dirty="0"/>
                        </a:p>
                      </a:txBody>
                      <a:tcPr/>
                    </a:tc>
                    <a:tc>
                      <a:txBody>
                        <a:bodyPr/>
                        <a:lstStyle/>
                        <a:p>
                          <a:pPr/>
                          <a:endParaRPr lang="en-US" sz="2400" dirty="0"/>
                        </a:p>
                      </a:txBody>
                      <a:tcPr/>
                    </a:tc>
                    <a:extLst>
                      <a:ext uri="{0D108BD9-81ED-4DB2-BD59-A6C34878D82A}">
                        <a16:rowId xmlns:a16="http://schemas.microsoft.com/office/drawing/2014/main" val="38872895"/>
                      </a:ext>
                    </a:extLst>
                  </a:tr>
                </a:tbl>
              </a:graphicData>
            </a:graphic>
          </p:graphicFrame>
        </mc:Fallback>
      </mc:AlternateContent>
    </p:spTree>
    <p:extLst>
      <p:ext uri="{BB962C8B-B14F-4D97-AF65-F5344CB8AC3E}">
        <p14:creationId xmlns:p14="http://schemas.microsoft.com/office/powerpoint/2010/main" val="4196557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70DD-467D-1B3F-534B-41D66AE479AA}"/>
              </a:ext>
            </a:extLst>
          </p:cNvPr>
          <p:cNvSpPr>
            <a:spLocks noGrp="1"/>
          </p:cNvSpPr>
          <p:nvPr>
            <p:ph type="title"/>
          </p:nvPr>
        </p:nvSpPr>
        <p:spPr>
          <a:xfrm>
            <a:off x="203182" y="50986"/>
            <a:ext cx="11420061" cy="1325563"/>
          </a:xfrm>
        </p:spPr>
        <p:txBody>
          <a:bodyPr/>
          <a:lstStyle/>
          <a:p>
            <a:r>
              <a:rPr lang="en-US" dirty="0">
                <a:latin typeface="PT Serif" panose="020A0603040505020204" pitchFamily="18" charset="77"/>
              </a:rPr>
              <a:t>BTBF: A BT-KEM construction from pairings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263142" y="1136924"/>
                <a:ext cx="11575776" cy="1728372"/>
              </a:xfrm>
            </p:spPr>
            <p:txBody>
              <a:bodyPr>
                <a:normAutofit/>
              </a:bodyPr>
              <a:lstStyle/>
              <a:p>
                <a:pPr marL="0" indent="0">
                  <a:buNone/>
                </a:pPr>
                <a:r>
                  <a:rPr lang="en-US" dirty="0">
                    <a:latin typeface="PT Serif" panose="020A0603040505020204" pitchFamily="18" charset="77"/>
                  </a:rPr>
                  <a:t>Public params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1</m:t>
                        </m:r>
                      </m:sub>
                    </m:sSub>
                    <m:r>
                      <a:rPr lang="en-US" b="0" i="1" smtClean="0">
                        <a:latin typeface="Cambria Math" panose="02040503050406030204" pitchFamily="18" charset="0"/>
                      </a:rPr>
                      <m:t>= &lt;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b="0" i="1" smtClean="0">
                        <a:latin typeface="Cambria Math" panose="02040503050406030204" pitchFamily="18" charset="0"/>
                      </a:rPr>
                      <m:t>&gt;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2</m:t>
                        </m:r>
                      </m:sub>
                    </m:sSub>
                    <m:r>
                      <a:rPr lang="en-US" b="0" i="1" smtClean="0">
                        <a:latin typeface="Cambria Math" panose="02040503050406030204" pitchFamily="18" charset="0"/>
                      </a:rPr>
                      <m:t>= &lt;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r>
                      <a:rPr lang="en-US" b="0" i="1" smtClean="0">
                        <a:latin typeface="Cambria Math" panose="02040503050406030204" pitchFamily="18" charset="0"/>
                      </a:rPr>
                      <m:t>&gt;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𝔾</m:t>
                        </m:r>
                      </m:e>
                      <m:sub>
                        <m:r>
                          <a:rPr lang="en-US" b="0" i="1" smtClean="0">
                            <a:latin typeface="Cambria Math" panose="02040503050406030204" pitchFamily="18" charset="0"/>
                          </a:rPr>
                          <m:t>𝑇</m:t>
                        </m:r>
                      </m:sub>
                    </m:sSub>
                    <m:r>
                      <a:rPr lang="en-US" b="0" i="1" smtClean="0">
                        <a:latin typeface="Cambria Math" panose="02040503050406030204" pitchFamily="18" charset="0"/>
                      </a:rPr>
                      <m:t> , </m:t>
                    </m:r>
                    <m:r>
                      <a:rPr lang="en-US" b="0" i="1" smtClean="0">
                        <a:latin typeface="Cambria Math" panose="02040503050406030204" pitchFamily="18" charset="0"/>
                      </a:rPr>
                      <m:t>𝑒</m:t>
                    </m:r>
                    <m:r>
                      <a:rPr lang="en-US" b="0" i="1" smtClean="0">
                        <a:latin typeface="Cambria Math" panose="02040503050406030204" pitchFamily="18" charset="0"/>
                      </a:rPr>
                      <m:t> </m:t>
                    </m:r>
                  </m:oMath>
                </a14:m>
                <a:endParaRPr lang="en-US" dirty="0">
                  <a:latin typeface="PT Serif" panose="020A0603040505020204" pitchFamily="18" charset="77"/>
                </a:endParaRPr>
              </a:p>
              <a:p>
                <a:pPr marL="0" indent="0">
                  <a:buNone/>
                </a:pPr>
                <a:r>
                  <a:rPr lang="en-US" u="sng" dirty="0" err="1">
                    <a:latin typeface="PT Serif" panose="020A0603040505020204" pitchFamily="18" charset="77"/>
                  </a:rPr>
                  <a:t>KeyGen</a:t>
                </a:r>
                <a:r>
                  <a:rPr lang="en-US" dirty="0">
                    <a:latin typeface="PT Serif" panose="020A0603040505020204" pitchFamily="18" charset="77"/>
                  </a:rPr>
                  <a:t>(</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 </m:t>
                    </m:r>
                    <m:r>
                      <a:rPr lang="en-US" b="0" i="1" smtClean="0">
                        <a:latin typeface="Cambria Math" panose="02040503050406030204" pitchFamily="18" charset="0"/>
                      </a:rPr>
                      <m:t>𝑡</m:t>
                    </m:r>
                    <m:r>
                      <a:rPr lang="en-US" b="0" i="1" smtClean="0">
                        <a:latin typeface="Cambria Math" panose="02040503050406030204" pitchFamily="18" charset="0"/>
                      </a:rPr>
                      <m:t> , ℓ</m:t>
                    </m:r>
                  </m:oMath>
                </a14:m>
                <a:r>
                  <a:rPr lang="en-US" dirty="0">
                    <a:latin typeface="PT Serif" panose="020A0603040505020204" pitchFamily="18" charset="77"/>
                  </a:rPr>
                  <a:t> ):									</a:t>
                </a:r>
              </a:p>
              <a:p>
                <a:pPr marL="0" indent="0">
                  <a:buNone/>
                </a:pPr>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oMath>
                </a14:m>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𝑧</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r>
                      <a:rPr lang="en-US" i="1">
                        <a:latin typeface="Cambria Math" panose="02040503050406030204" pitchFamily="18" charset="0"/>
                      </a:rPr>
                      <m:t> </m:t>
                    </m:r>
                  </m:oMath>
                </a14:m>
                <a:r>
                  <a:rPr lang="en-US" dirty="0">
                    <a:latin typeface="PT Serif" panose="020A0603040505020204" pitchFamily="18" charset="77"/>
                  </a:rPr>
                  <a:t>		   </a:t>
                </a:r>
                <a:r>
                  <a:rPr lang="en-US" dirty="0"/>
                  <a:t>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rPr>
                      <m:t>←</m:t>
                    </m:r>
                  </m:oMath>
                </a14:m>
                <a:r>
                  <a:rPr lang="en-US" sz="2200" dirty="0">
                    <a:latin typeface="PT Serif" panose="020A0603040505020204" pitchFamily="18" charset="77"/>
                  </a:rPr>
                  <a:t>$</a:t>
                </a:r>
                <a:r>
                  <a:rPr lang="en-US" dirty="0">
                    <a:latin typeface="PT Serif" panose="020A0603040505020204" pitchFamily="18" charset="77"/>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ℤ</m:t>
                        </m:r>
                      </m:e>
                      <m:sub>
                        <m:r>
                          <a:rPr lang="en-US" i="1">
                            <a:latin typeface="Cambria Math" panose="02040503050406030204" pitchFamily="18" charset="0"/>
                          </a:rPr>
                          <m:t>𝑝</m:t>
                        </m:r>
                      </m:sub>
                    </m:sSub>
                  </m:oMath>
                </a14:m>
                <a:endParaRPr lang="en-US"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FF797408-CA49-1299-2757-6D0E2628AA30}"/>
                  </a:ext>
                </a:extLst>
              </p:cNvPr>
              <p:cNvSpPr>
                <a:spLocks noGrp="1" noRot="1" noChangeAspect="1" noMove="1" noResize="1" noEditPoints="1" noAdjustHandles="1" noChangeArrowheads="1" noChangeShapeType="1" noTextEdit="1"/>
              </p:cNvSpPr>
              <p:nvPr>
                <p:ph idx="1"/>
              </p:nvPr>
            </p:nvSpPr>
            <p:spPr>
              <a:xfrm>
                <a:off x="263142" y="1136924"/>
                <a:ext cx="11575776" cy="1728372"/>
              </a:xfrm>
              <a:blipFill>
                <a:blip r:embed="rId3"/>
                <a:stretch>
                  <a:fillRect l="-1095" t="-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ABED99-EEF2-E163-EFE6-CA7A8EF73812}"/>
                  </a:ext>
                </a:extLst>
              </p:cNvPr>
              <p:cNvSpPr txBox="1"/>
              <p:nvPr/>
            </p:nvSpPr>
            <p:spPr>
              <a:xfrm>
                <a:off x="405604" y="2759280"/>
                <a:ext cx="9356035" cy="564963"/>
              </a:xfrm>
              <a:prstGeom prst="rect">
                <a:avLst/>
              </a:prstGeom>
              <a:noFill/>
            </p:spPr>
            <p:txBody>
              <a:bodyPr wrap="square" rtlCol="0">
                <a:spAutoFit/>
              </a:bodyPr>
              <a:lstStyle/>
              <a:p>
                <a:r>
                  <a:rPr lang="en-US" sz="2800" b="0" dirty="0"/>
                  <a:t>	          </a:t>
                </a:r>
                <a14:m>
                  <m:oMath xmlns:m="http://schemas.openxmlformats.org/officeDocument/2006/math">
                    <m:r>
                      <a:rPr lang="en-US" sz="2800" b="0" i="1" smtClean="0">
                        <a:latin typeface="Cambria Math" panose="02040503050406030204" pitchFamily="18" charset="0"/>
                      </a:rPr>
                      <m:t>𝑌</m:t>
                    </m:r>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𝑔</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𝑦</m:t>
                        </m:r>
                      </m:sup>
                    </m:sSubSup>
                  </m:oMath>
                </a14:m>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𝑍</m:t>
                    </m:r>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𝑔</m:t>
                        </m:r>
                      </m:e>
                      <m:sub>
                        <m:r>
                          <a:rPr lang="en-US" sz="2800" i="1">
                            <a:latin typeface="Cambria Math" panose="02040503050406030204" pitchFamily="18" charset="0"/>
                          </a:rPr>
                          <m:t>1</m:t>
                        </m:r>
                      </m:sub>
                      <m:sup>
                        <m:r>
                          <a:rPr lang="en-US" sz="2800" b="0" i="1" smtClean="0">
                            <a:latin typeface="Cambria Math" panose="02040503050406030204" pitchFamily="18" charset="0"/>
                          </a:rPr>
                          <m:t>𝑧</m:t>
                        </m:r>
                      </m:sup>
                    </m:sSubSup>
                  </m:oMath>
                </a14:m>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𝑋</m:t>
                    </m:r>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𝑔</m:t>
                        </m:r>
                      </m:e>
                      <m:sub>
                        <m:r>
                          <a:rPr lang="en-US" sz="2800" i="1">
                            <a:latin typeface="Cambria Math" panose="02040503050406030204" pitchFamily="18" charset="0"/>
                          </a:rPr>
                          <m:t>1</m:t>
                        </m:r>
                      </m:sub>
                      <m:sup>
                        <m:r>
                          <a:rPr lang="en-US" sz="2800" b="0" i="1" smtClean="0">
                            <a:latin typeface="Cambria Math" panose="02040503050406030204" pitchFamily="18" charset="0"/>
                          </a:rPr>
                          <m:t>𝑥</m:t>
                        </m:r>
                        <m:r>
                          <a:rPr lang="en-US" sz="2800" i="1">
                            <a:latin typeface="Cambria Math" panose="02040503050406030204" pitchFamily="18" charset="0"/>
                          </a:rPr>
                          <m:t>𝑦</m:t>
                        </m:r>
                        <m:r>
                          <a:rPr lang="en-US" sz="2800" b="0" i="1" smtClean="0">
                            <a:latin typeface="Cambria Math" panose="02040503050406030204" pitchFamily="18" charset="0"/>
                          </a:rPr>
                          <m:t>𝑧</m:t>
                        </m:r>
                      </m:sup>
                    </m:sSubSup>
                  </m:oMath>
                </a14:m>
                <a:r>
                  <a:rPr lang="en-US" sz="2800" dirty="0">
                    <a:latin typeface="PT Serif" panose="020A0603040505020204" pitchFamily="18" charset="77"/>
                  </a:rPr>
                  <a:t>	</a:t>
                </a:r>
                <a:endParaRPr lang="en-US" sz="2800" dirty="0"/>
              </a:p>
            </p:txBody>
          </p:sp>
        </mc:Choice>
        <mc:Fallback xmlns="">
          <p:sp>
            <p:nvSpPr>
              <p:cNvPr id="4" name="TextBox 3">
                <a:extLst>
                  <a:ext uri="{FF2B5EF4-FFF2-40B4-BE49-F238E27FC236}">
                    <a16:creationId xmlns:a16="http://schemas.microsoft.com/office/drawing/2014/main" id="{DFABED99-EEF2-E163-EFE6-CA7A8EF73812}"/>
                  </a:ext>
                </a:extLst>
              </p:cNvPr>
              <p:cNvSpPr txBox="1">
                <a:spLocks noRot="1" noChangeAspect="1" noMove="1" noResize="1" noEditPoints="1" noAdjustHandles="1" noChangeArrowheads="1" noChangeShapeType="1" noTextEdit="1"/>
              </p:cNvSpPr>
              <p:nvPr/>
            </p:nvSpPr>
            <p:spPr>
              <a:xfrm>
                <a:off x="405604" y="2759280"/>
                <a:ext cx="9356035" cy="564963"/>
              </a:xfrm>
              <a:prstGeom prst="rect">
                <a:avLst/>
              </a:prstGeom>
              <a:blipFill>
                <a:blip r:embed="rId4"/>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D37B95-AF09-97B0-F78E-0ADB0D00466B}"/>
                  </a:ext>
                </a:extLst>
              </p:cNvPr>
              <p:cNvSpPr txBox="1"/>
              <p:nvPr/>
            </p:nvSpPr>
            <p:spPr>
              <a:xfrm>
                <a:off x="405604" y="3617609"/>
                <a:ext cx="9833113" cy="430887"/>
              </a:xfrm>
              <a:prstGeom prst="rect">
                <a:avLst/>
              </a:prstGeom>
              <a:noFill/>
            </p:spPr>
            <p:txBody>
              <a:bodyPr wrap="square" lIns="0" tIns="0" rIns="0" bIns="0" rtlCol="0">
                <a:spAutoFit/>
              </a:bodyPr>
              <a:lstStyle/>
              <a:p>
                <a14:m>
                  <m:oMath xmlns:m="http://schemas.openxmlformats.org/officeDocument/2006/math">
                    <m:r>
                      <a:rPr lang="en-US" sz="2800" i="1" smtClean="0">
                        <a:latin typeface="Cambria Math" panose="02040503050406030204" pitchFamily="18" charset="0"/>
                      </a:rPr>
                      <m:t>𝑡</m:t>
                    </m:r>
                  </m:oMath>
                </a14:m>
                <a:r>
                  <a:rPr lang="en-US" sz="2800" dirty="0">
                    <a:latin typeface="PT Serif" panose="020A0603040505020204" pitchFamily="18" charset="77"/>
                  </a:rPr>
                  <a:t>-out-of-</a:t>
                </a:r>
                <a14:m>
                  <m:oMath xmlns:m="http://schemas.openxmlformats.org/officeDocument/2006/math">
                    <m:r>
                      <a:rPr lang="en-US" sz="2800" i="1">
                        <a:latin typeface="Cambria Math" panose="02040503050406030204" pitchFamily="18" charset="0"/>
                      </a:rPr>
                      <m:t>𝑛</m:t>
                    </m:r>
                  </m:oMath>
                </a14:m>
                <a:r>
                  <a:rPr lang="en-US" sz="2800" dirty="0">
                    <a:latin typeface="PT Serif" panose="020A0603040505020204" pitchFamily="18" charset="77"/>
                  </a:rPr>
                  <a:t> Shamir Shares of </a:t>
                </a:r>
                <a14:m>
                  <m:oMath xmlns:m="http://schemas.openxmlformats.org/officeDocument/2006/math">
                    <m:r>
                      <a:rPr lang="en-US" sz="2800" i="1">
                        <a:latin typeface="Cambria Math" panose="02040503050406030204" pitchFamily="18" charset="0"/>
                      </a:rPr>
                      <m:t>𝑥</m:t>
                    </m:r>
                  </m:oMath>
                </a14:m>
                <a:r>
                  <a:rPr lang="en-US" sz="2800" dirty="0">
                    <a:latin typeface="PT Serif" panose="020A0603040505020204" pitchFamily="18" charset="77"/>
                  </a:rPr>
                  <a:t>  :</a:t>
                </a: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Sub>
                    <m:r>
                      <a:rPr lang="en-US" sz="2800" b="0" i="0" smtClean="0">
                        <a:latin typeface="Cambria Math" panose="02040503050406030204" pitchFamily="18" charset="0"/>
                      </a:rPr>
                      <m:t> </m:t>
                    </m:r>
                  </m:oMath>
                </a14:m>
                <a:r>
                  <a:rPr lang="en-US" sz="2800" dirty="0">
                    <a:latin typeface="PT Serif" panose="020A0603040505020204" pitchFamily="18" charset="77"/>
                  </a:rPr>
                  <a:t> , </a:t>
                </a:r>
                <a14:m>
                  <m:oMath xmlns:m="http://schemas.openxmlformats.org/officeDocument/2006/math">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oMath>
                </a14:m>
                <a:r>
                  <a:rPr lang="en-US" sz="2800" dirty="0">
                    <a:latin typeface="PT Serif" panose="020A0603040505020204" pitchFamily="18" charset="77"/>
                  </a:rPr>
                  <a:t> , </a:t>
                </a:r>
                <a14:m>
                  <m:oMath xmlns:m="http://schemas.openxmlformats.org/officeDocument/2006/math">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𝑛</m:t>
                        </m:r>
                      </m:sub>
                    </m:sSub>
                  </m:oMath>
                </a14:m>
                <a:r>
                  <a:rPr lang="en-US" sz="2800" dirty="0">
                    <a:latin typeface="PT Serif" panose="020A0603040505020204" pitchFamily="18" charset="77"/>
                  </a:rPr>
                  <a:t> </a:t>
                </a:r>
              </a:p>
            </p:txBody>
          </p:sp>
        </mc:Choice>
        <mc:Fallback xmlns="">
          <p:sp>
            <p:nvSpPr>
              <p:cNvPr id="5" name="TextBox 4">
                <a:extLst>
                  <a:ext uri="{FF2B5EF4-FFF2-40B4-BE49-F238E27FC236}">
                    <a16:creationId xmlns:a16="http://schemas.microsoft.com/office/drawing/2014/main" id="{63D37B95-AF09-97B0-F78E-0ADB0D00466B}"/>
                  </a:ext>
                </a:extLst>
              </p:cNvPr>
              <p:cNvSpPr txBox="1">
                <a:spLocks noRot="1" noChangeAspect="1" noMove="1" noResize="1" noEditPoints="1" noAdjustHandles="1" noChangeArrowheads="1" noChangeShapeType="1" noTextEdit="1"/>
              </p:cNvSpPr>
              <p:nvPr/>
            </p:nvSpPr>
            <p:spPr>
              <a:xfrm>
                <a:off x="405604" y="3617609"/>
                <a:ext cx="9833113" cy="430887"/>
              </a:xfrm>
              <a:prstGeom prst="rect">
                <a:avLst/>
              </a:prstGeom>
              <a:blipFill>
                <a:blip r:embed="rId5"/>
                <a:stretch>
                  <a:fillRect l="-1161" t="-22857" b="-48571"/>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EFDE1713-0AC7-C5A1-8CBA-69BB6037B84C}"/>
              </a:ext>
            </a:extLst>
          </p:cNvPr>
          <p:cNvSpPr/>
          <p:nvPr/>
        </p:nvSpPr>
        <p:spPr>
          <a:xfrm>
            <a:off x="1598300" y="2759280"/>
            <a:ext cx="274320" cy="67586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5FB0E98-A398-0B0E-A88C-68B353C9700E}"/>
              </a:ext>
            </a:extLst>
          </p:cNvPr>
          <p:cNvSpPr/>
          <p:nvPr/>
        </p:nvSpPr>
        <p:spPr>
          <a:xfrm>
            <a:off x="9761639" y="2759280"/>
            <a:ext cx="274320" cy="67586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A25BA84-3AE1-FDAD-3FA5-D031422DF29E}"/>
                  </a:ext>
                </a:extLst>
              </p:cNvPr>
              <p:cNvSpPr txBox="1"/>
              <p:nvPr/>
            </p:nvSpPr>
            <p:spPr>
              <a:xfrm>
                <a:off x="10238717" y="2782723"/>
                <a:ext cx="1368287" cy="523220"/>
              </a:xfrm>
              <a:prstGeom prst="rect">
                <a:avLst/>
              </a:prstGeom>
              <a:noFill/>
            </p:spPr>
            <p:txBody>
              <a:bodyPr wrap="square">
                <a:spAutoFit/>
              </a:bodyPr>
              <a:lstStyle/>
              <a:p>
                <a:r>
                  <a:rPr lang="en-US" sz="2800" dirty="0">
                    <a:latin typeface="PT Serif" panose="020A0603040505020204" pitchFamily="18" charset="77"/>
                  </a:rPr>
                  <a:t>:  </a:t>
                </a:r>
                <a14:m>
                  <m:oMath xmlns:m="http://schemas.openxmlformats.org/officeDocument/2006/math">
                    <m:r>
                      <a:rPr lang="en-US" sz="2800" i="1">
                        <a:latin typeface="Cambria Math" panose="02040503050406030204" pitchFamily="18" charset="0"/>
                      </a:rPr>
                      <m:t>𝑝𝑘</m:t>
                    </m:r>
                  </m:oMath>
                </a14:m>
                <a:endParaRPr lang="en-US" sz="2800" dirty="0"/>
              </a:p>
            </p:txBody>
          </p:sp>
        </mc:Choice>
        <mc:Fallback xmlns="">
          <p:sp>
            <p:nvSpPr>
              <p:cNvPr id="11" name="TextBox 10">
                <a:extLst>
                  <a:ext uri="{FF2B5EF4-FFF2-40B4-BE49-F238E27FC236}">
                    <a16:creationId xmlns:a16="http://schemas.microsoft.com/office/drawing/2014/main" id="{0A25BA84-3AE1-FDAD-3FA5-D031422DF29E}"/>
                  </a:ext>
                </a:extLst>
              </p:cNvPr>
              <p:cNvSpPr txBox="1">
                <a:spLocks noRot="1" noChangeAspect="1" noMove="1" noResize="1" noEditPoints="1" noAdjustHandles="1" noChangeArrowheads="1" noChangeShapeType="1" noTextEdit="1"/>
              </p:cNvSpPr>
              <p:nvPr/>
            </p:nvSpPr>
            <p:spPr>
              <a:xfrm>
                <a:off x="10238717" y="2782723"/>
                <a:ext cx="1368287" cy="523220"/>
              </a:xfrm>
              <a:prstGeom prst="rect">
                <a:avLst/>
              </a:prstGeom>
              <a:blipFill>
                <a:blip r:embed="rId6"/>
                <a:stretch>
                  <a:fillRect l="-9259" t="-9302"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50BE5A-1CE0-6ECD-7F4B-A699A30D855A}"/>
                  </a:ext>
                </a:extLst>
              </p:cNvPr>
              <p:cNvSpPr txBox="1"/>
              <p:nvPr/>
            </p:nvSpPr>
            <p:spPr>
              <a:xfrm>
                <a:off x="474045" y="4369924"/>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 :</m:t>
                      </m:r>
                    </m:oMath>
                  </m:oMathPara>
                </a14:m>
                <a:endParaRPr lang="en-US" sz="2800" dirty="0"/>
              </a:p>
            </p:txBody>
          </p:sp>
        </mc:Choice>
        <mc:Fallback xmlns="">
          <p:sp>
            <p:nvSpPr>
              <p:cNvPr id="13" name="TextBox 12">
                <a:extLst>
                  <a:ext uri="{FF2B5EF4-FFF2-40B4-BE49-F238E27FC236}">
                    <a16:creationId xmlns:a16="http://schemas.microsoft.com/office/drawing/2014/main" id="{2A50BE5A-1CE0-6ECD-7F4B-A699A30D855A}"/>
                  </a:ext>
                </a:extLst>
              </p:cNvPr>
              <p:cNvSpPr txBox="1">
                <a:spLocks noRot="1" noChangeAspect="1" noMove="1" noResize="1" noEditPoints="1" noAdjustHandles="1" noChangeArrowheads="1" noChangeShapeType="1" noTextEdit="1"/>
              </p:cNvSpPr>
              <p:nvPr/>
            </p:nvSpPr>
            <p:spPr>
              <a:xfrm>
                <a:off x="474045" y="4369924"/>
                <a:ext cx="1092543" cy="430887"/>
              </a:xfrm>
              <a:prstGeom prst="rect">
                <a:avLst/>
              </a:prstGeom>
              <a:blipFill>
                <a:blip r:embed="rId7"/>
                <a:stretch>
                  <a:fillRect l="-10345" r="-3448"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0DBCD8-947A-833B-3935-55AB147ED65C}"/>
                  </a:ext>
                </a:extLst>
              </p:cNvPr>
              <p:cNvSpPr txBox="1"/>
              <p:nvPr/>
            </p:nvSpPr>
            <p:spPr>
              <a:xfrm>
                <a:off x="474045" y="5975460"/>
                <a:ext cx="10797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 :</m:t>
                      </m:r>
                    </m:oMath>
                  </m:oMathPara>
                </a14:m>
                <a:endParaRPr lang="en-US" sz="2800" dirty="0"/>
              </a:p>
            </p:txBody>
          </p:sp>
        </mc:Choice>
        <mc:Fallback xmlns="">
          <p:sp>
            <p:nvSpPr>
              <p:cNvPr id="14" name="TextBox 13">
                <a:extLst>
                  <a:ext uri="{FF2B5EF4-FFF2-40B4-BE49-F238E27FC236}">
                    <a16:creationId xmlns:a16="http://schemas.microsoft.com/office/drawing/2014/main" id="{7D0DBCD8-947A-833B-3935-55AB147ED65C}"/>
                  </a:ext>
                </a:extLst>
              </p:cNvPr>
              <p:cNvSpPr txBox="1">
                <a:spLocks noRot="1" noChangeAspect="1" noMove="1" noResize="1" noEditPoints="1" noAdjustHandles="1" noChangeArrowheads="1" noChangeShapeType="1" noTextEdit="1"/>
              </p:cNvSpPr>
              <p:nvPr/>
            </p:nvSpPr>
            <p:spPr>
              <a:xfrm>
                <a:off x="474045" y="5975460"/>
                <a:ext cx="1079719" cy="430887"/>
              </a:xfrm>
              <a:prstGeom prst="rect">
                <a:avLst/>
              </a:prstGeom>
              <a:blipFill>
                <a:blip r:embed="rId8"/>
                <a:stretch>
                  <a:fillRect l="-10465" r="-3488"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7A95CE9-7640-DFA9-55BE-DBEBF4CE7DCA}"/>
                  </a:ext>
                </a:extLst>
              </p:cNvPr>
              <p:cNvGraphicFramePr>
                <a:graphicFrameLocks noGrp="1"/>
              </p:cNvGraphicFramePr>
              <p:nvPr/>
            </p:nvGraphicFramePr>
            <p:xfrm>
              <a:off x="1883192" y="4297575"/>
              <a:ext cx="8624919" cy="2228808"/>
            </p:xfrm>
            <a:graphic>
              <a:graphicData uri="http://schemas.openxmlformats.org/drawingml/2006/table">
                <a:tbl>
                  <a:tblPr firstRow="1" bandRow="1">
                    <a:tableStyleId>{5940675A-B579-460E-94D1-54222C63F5DA}</a:tableStyleId>
                  </a:tblPr>
                  <a:tblGrid>
                    <a:gridCol w="4292762">
                      <a:extLst>
                        <a:ext uri="{9D8B030D-6E8A-4147-A177-3AD203B41FA5}">
                          <a16:colId xmlns:a16="http://schemas.microsoft.com/office/drawing/2014/main" val="236609341"/>
                        </a:ext>
                      </a:extLst>
                    </a:gridCol>
                    <a:gridCol w="4332157">
                      <a:extLst>
                        <a:ext uri="{9D8B030D-6E8A-4147-A177-3AD203B41FA5}">
                          <a16:colId xmlns:a16="http://schemas.microsoft.com/office/drawing/2014/main" val="952806799"/>
                        </a:ext>
                      </a:extLst>
                    </a:gridCol>
                  </a:tblGrid>
                  <a:tr h="702924">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1 </m:t>
                                        </m:r>
                                      </m:e>
                                    </m:d>
                                  </m:e>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 </m:t>
                                    </m:r>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1 </m:t>
                                        </m:r>
                                      </m:e>
                                    </m:d>
                                  </m:e>
                                  <m:sup>
                                    <m:r>
                                      <a:rPr lang="en-US" sz="2400" b="0" i="1" smtClean="0">
                                        <a:latin typeface="Cambria Math" panose="02040503050406030204" pitchFamily="18" charset="0"/>
                                      </a:rPr>
                                      <m:t>𝑦</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 </m:t>
                                    </m:r>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𝑦</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oMath>
                            </m:oMathPara>
                          </a14:m>
                          <a:endParaRPr lang="en-US" sz="2400" dirty="0"/>
                        </a:p>
                      </a:txBody>
                      <a:tcPr/>
                    </a:tc>
                    <a:extLst>
                      <a:ext uri="{0D108BD9-81ED-4DB2-BD59-A6C34878D82A}">
                        <a16:rowId xmlns:a16="http://schemas.microsoft.com/office/drawing/2014/main" val="1143243075"/>
                      </a:ext>
                    </a:extLst>
                  </a:tr>
                  <a:tr h="702924">
                    <a:tc>
                      <a:txBody>
                        <a:bodyPr/>
                        <a:lstStyle/>
                        <a:p>
                          <a:pPr algn="ctr"/>
                          <a:r>
                            <a:rPr lang="en-US" sz="1600" dirty="0"/>
                            <a:t>.</a:t>
                          </a:r>
                        </a:p>
                        <a:p>
                          <a:pPr algn="ctr"/>
                          <a:r>
                            <a:rPr lang="en-US" sz="1600" dirty="0"/>
                            <a:t>.</a:t>
                          </a:r>
                        </a:p>
                        <a:p>
                          <a:pPr algn="ctr"/>
                          <a:r>
                            <a:rPr lang="en-US" sz="1600" dirty="0"/>
                            <a:t>.</a:t>
                          </a:r>
                        </a:p>
                      </a:txBody>
                      <a:tcPr/>
                    </a:tc>
                    <a:tc>
                      <a:txBody>
                        <a:bodyPr/>
                        <a:lstStyle/>
                        <a:p>
                          <a:endParaRPr lang="en-US" sz="2400" dirty="0"/>
                        </a:p>
                      </a:txBody>
                      <a:tcPr/>
                    </a:tc>
                    <a:extLst>
                      <a:ext uri="{0D108BD9-81ED-4DB2-BD59-A6C34878D82A}">
                        <a16:rowId xmlns:a16="http://schemas.microsoft.com/office/drawing/2014/main" val="3049664260"/>
                      </a:ext>
                    </a:extLst>
                  </a:tr>
                  <a:tr h="702924">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ℓ </m:t>
                                        </m:r>
                                      </m:e>
                                    </m:d>
                                  </m:e>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 </m:t>
                                    </m:r>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ℓ </m:t>
                                        </m:r>
                                      </m:e>
                                    </m:d>
                                  </m:e>
                                  <m:sup>
                                    <m:r>
                                      <a:rPr lang="en-US" sz="2400" b="0" i="1" smtClean="0">
                                        <a:latin typeface="Cambria Math" panose="02040503050406030204" pitchFamily="18" charset="0"/>
                                      </a:rPr>
                                      <m:t>𝑦</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 ,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 </m:t>
                                    </m:r>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𝑦</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oMath>
                            </m:oMathPara>
                          </a14:m>
                          <a:endParaRPr lang="en-US" sz="2400" dirty="0"/>
                        </a:p>
                      </a:txBody>
                      <a:tcPr/>
                    </a:tc>
                    <a:extLst>
                      <a:ext uri="{0D108BD9-81ED-4DB2-BD59-A6C34878D82A}">
                        <a16:rowId xmlns:a16="http://schemas.microsoft.com/office/drawing/2014/main" val="38872895"/>
                      </a:ext>
                    </a:extLst>
                  </a:tr>
                </a:tbl>
              </a:graphicData>
            </a:graphic>
          </p:graphicFrame>
        </mc:Choice>
        <mc:Fallback xmlns="">
          <p:graphicFrame>
            <p:nvGraphicFramePr>
              <p:cNvPr id="15" name="Table 14">
                <a:extLst>
                  <a:ext uri="{FF2B5EF4-FFF2-40B4-BE49-F238E27FC236}">
                    <a16:creationId xmlns:a16="http://schemas.microsoft.com/office/drawing/2014/main" id="{47A95CE9-7640-DFA9-55BE-DBEBF4CE7DCA}"/>
                  </a:ext>
                </a:extLst>
              </p:cNvPr>
              <p:cNvGraphicFramePr>
                <a:graphicFrameLocks noGrp="1"/>
              </p:cNvGraphicFramePr>
              <p:nvPr>
                <p:extLst>
                  <p:ext uri="{D42A27DB-BD31-4B8C-83A1-F6EECF244321}">
                    <p14:modId xmlns:p14="http://schemas.microsoft.com/office/powerpoint/2010/main" val="3057345863"/>
                  </p:ext>
                </p:extLst>
              </p:nvPr>
            </p:nvGraphicFramePr>
            <p:xfrm>
              <a:off x="1883192" y="4297575"/>
              <a:ext cx="8624919" cy="2228808"/>
            </p:xfrm>
            <a:graphic>
              <a:graphicData uri="http://schemas.openxmlformats.org/drawingml/2006/table">
                <a:tbl>
                  <a:tblPr firstRow="1" bandRow="1">
                    <a:tableStyleId>{5940675A-B579-460E-94D1-54222C63F5DA}</a:tableStyleId>
                  </a:tblPr>
                  <a:tblGrid>
                    <a:gridCol w="4292762">
                      <a:extLst>
                        <a:ext uri="{9D8B030D-6E8A-4147-A177-3AD203B41FA5}">
                          <a16:colId xmlns:a16="http://schemas.microsoft.com/office/drawing/2014/main" val="236609341"/>
                        </a:ext>
                      </a:extLst>
                    </a:gridCol>
                    <a:gridCol w="4332157">
                      <a:extLst>
                        <a:ext uri="{9D8B030D-6E8A-4147-A177-3AD203B41FA5}">
                          <a16:colId xmlns:a16="http://schemas.microsoft.com/office/drawing/2014/main" val="952806799"/>
                        </a:ext>
                      </a:extLst>
                    </a:gridCol>
                  </a:tblGrid>
                  <a:tr h="702924">
                    <a:tc>
                      <a:txBody>
                        <a:bodyPr/>
                        <a:lstStyle/>
                        <a:p>
                          <a:endParaRPr lang="en-US"/>
                        </a:p>
                      </a:txBody>
                      <a:tcPr>
                        <a:blipFill>
                          <a:blip r:embed="rId9"/>
                          <a:stretch>
                            <a:fillRect l="-296" t="-1786" r="-101479" b="-217857"/>
                          </a:stretch>
                        </a:blipFill>
                      </a:tcPr>
                    </a:tc>
                    <a:tc>
                      <a:txBody>
                        <a:bodyPr/>
                        <a:lstStyle/>
                        <a:p>
                          <a:endParaRPr lang="en-US"/>
                        </a:p>
                      </a:txBody>
                      <a:tcPr>
                        <a:blipFill>
                          <a:blip r:embed="rId9"/>
                          <a:stretch>
                            <a:fillRect l="-99123" t="-1786" r="-292" b="-217857"/>
                          </a:stretch>
                        </a:blipFill>
                      </a:tcPr>
                    </a:tc>
                    <a:extLst>
                      <a:ext uri="{0D108BD9-81ED-4DB2-BD59-A6C34878D82A}">
                        <a16:rowId xmlns:a16="http://schemas.microsoft.com/office/drawing/2014/main" val="1143243075"/>
                      </a:ext>
                    </a:extLst>
                  </a:tr>
                  <a:tr h="822960">
                    <a:tc>
                      <a:txBody>
                        <a:bodyPr/>
                        <a:lstStyle/>
                        <a:p>
                          <a:pPr algn="ctr"/>
                          <a:r>
                            <a:rPr lang="en-US" sz="1600" dirty="0"/>
                            <a:t>.</a:t>
                          </a:r>
                        </a:p>
                        <a:p>
                          <a:pPr algn="ctr"/>
                          <a:r>
                            <a:rPr lang="en-US" sz="1600" dirty="0"/>
                            <a:t>.</a:t>
                          </a:r>
                        </a:p>
                        <a:p>
                          <a:pPr algn="ctr"/>
                          <a:r>
                            <a:rPr lang="en-US" sz="1600" dirty="0"/>
                            <a:t>.</a:t>
                          </a:r>
                        </a:p>
                      </a:txBody>
                      <a:tcPr/>
                    </a:tc>
                    <a:tc>
                      <a:txBody>
                        <a:bodyPr/>
                        <a:lstStyle/>
                        <a:p>
                          <a:endParaRPr lang="en-US" sz="2400" dirty="0"/>
                        </a:p>
                      </a:txBody>
                      <a:tcPr/>
                    </a:tc>
                    <a:extLst>
                      <a:ext uri="{0D108BD9-81ED-4DB2-BD59-A6C34878D82A}">
                        <a16:rowId xmlns:a16="http://schemas.microsoft.com/office/drawing/2014/main" val="3049664260"/>
                      </a:ext>
                    </a:extLst>
                  </a:tr>
                  <a:tr h="702924">
                    <a:tc>
                      <a:txBody>
                        <a:bodyPr/>
                        <a:lstStyle/>
                        <a:p>
                          <a:endParaRPr lang="en-US"/>
                        </a:p>
                      </a:txBody>
                      <a:tcPr>
                        <a:blipFill>
                          <a:blip r:embed="rId9"/>
                          <a:stretch>
                            <a:fillRect l="-296" t="-216071" r="-101479" b="-3571"/>
                          </a:stretch>
                        </a:blipFill>
                      </a:tcPr>
                    </a:tc>
                    <a:tc>
                      <a:txBody>
                        <a:bodyPr/>
                        <a:lstStyle/>
                        <a:p>
                          <a:endParaRPr lang="en-US"/>
                        </a:p>
                      </a:txBody>
                      <a:tcPr>
                        <a:blipFill>
                          <a:blip r:embed="rId9"/>
                          <a:stretch>
                            <a:fillRect l="-99123" t="-216071" r="-292" b="-3571"/>
                          </a:stretch>
                        </a:blipFill>
                      </a:tcPr>
                    </a:tc>
                    <a:extLst>
                      <a:ext uri="{0D108BD9-81ED-4DB2-BD59-A6C34878D82A}">
                        <a16:rowId xmlns:a16="http://schemas.microsoft.com/office/drawing/2014/main" val="38872895"/>
                      </a:ext>
                    </a:extLst>
                  </a:tr>
                </a:tbl>
              </a:graphicData>
            </a:graphic>
          </p:graphicFrame>
        </mc:Fallback>
      </mc:AlternateContent>
      <p:sp>
        <p:nvSpPr>
          <p:cNvPr id="6" name="Right Brace 5">
            <a:extLst>
              <a:ext uri="{FF2B5EF4-FFF2-40B4-BE49-F238E27FC236}">
                <a16:creationId xmlns:a16="http://schemas.microsoft.com/office/drawing/2014/main" id="{952DA2C2-50CB-E283-545B-4D424A29513C}"/>
              </a:ext>
            </a:extLst>
          </p:cNvPr>
          <p:cNvSpPr/>
          <p:nvPr/>
        </p:nvSpPr>
        <p:spPr>
          <a:xfrm>
            <a:off x="10762589" y="4297575"/>
            <a:ext cx="268156" cy="2228808"/>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0912CF2-7366-FAF4-64A9-8DC8DF47B48C}"/>
                  </a:ext>
                </a:extLst>
              </p:cNvPr>
              <p:cNvSpPr txBox="1"/>
              <p:nvPr/>
            </p:nvSpPr>
            <p:spPr>
              <a:xfrm>
                <a:off x="11083603" y="5122906"/>
                <a:ext cx="1368287" cy="523220"/>
              </a:xfrm>
              <a:prstGeom prst="rect">
                <a:avLst/>
              </a:prstGeom>
              <a:noFill/>
            </p:spPr>
            <p:txBody>
              <a:bodyPr wrap="square">
                <a:spAutoFit/>
              </a:bodyPr>
              <a:lstStyle/>
              <a:p>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𝑘</m:t>
                        </m:r>
                      </m:e>
                      <m:sub>
                        <m:r>
                          <a:rPr lang="en-US" sz="2800" b="0" i="1" smtClean="0">
                            <a:latin typeface="Cambria Math" panose="02040503050406030204" pitchFamily="18" charset="0"/>
                          </a:rPr>
                          <m:t>𝑖</m:t>
                        </m:r>
                      </m:sub>
                    </m:sSub>
                  </m:oMath>
                </a14:m>
                <a:endParaRPr lang="en-US" sz="2800" dirty="0"/>
              </a:p>
            </p:txBody>
          </p:sp>
        </mc:Choice>
        <mc:Fallback xmlns="">
          <p:sp>
            <p:nvSpPr>
              <p:cNvPr id="9" name="TextBox 8">
                <a:extLst>
                  <a:ext uri="{FF2B5EF4-FFF2-40B4-BE49-F238E27FC236}">
                    <a16:creationId xmlns:a16="http://schemas.microsoft.com/office/drawing/2014/main" id="{D0912CF2-7366-FAF4-64A9-8DC8DF47B48C}"/>
                  </a:ext>
                </a:extLst>
              </p:cNvPr>
              <p:cNvSpPr txBox="1">
                <a:spLocks noRot="1" noChangeAspect="1" noMove="1" noResize="1" noEditPoints="1" noAdjustHandles="1" noChangeArrowheads="1" noChangeShapeType="1" noTextEdit="1"/>
              </p:cNvSpPr>
              <p:nvPr/>
            </p:nvSpPr>
            <p:spPr>
              <a:xfrm>
                <a:off x="11083603" y="5122906"/>
                <a:ext cx="1368287" cy="523220"/>
              </a:xfrm>
              <a:prstGeom prst="rect">
                <a:avLst/>
              </a:prstGeom>
              <a:blipFill>
                <a:blip r:embed="rId10"/>
                <a:stretch>
                  <a:fillRect l="-9174" t="-11905" b="-30952"/>
                </a:stretch>
              </a:blipFill>
            </p:spPr>
            <p:txBody>
              <a:bodyPr/>
              <a:lstStyle/>
              <a:p>
                <a:r>
                  <a:rPr lang="en-US">
                    <a:noFill/>
                  </a:rPr>
                  <a:t> </a:t>
                </a:r>
              </a:p>
            </p:txBody>
          </p:sp>
        </mc:Fallback>
      </mc:AlternateContent>
    </p:spTree>
    <p:extLst>
      <p:ext uri="{BB962C8B-B14F-4D97-AF65-F5344CB8AC3E}">
        <p14:creationId xmlns:p14="http://schemas.microsoft.com/office/powerpoint/2010/main" val="2747887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308113" y="1478654"/>
                <a:ext cx="11129382" cy="4952126"/>
              </a:xfrm>
            </p:spPr>
            <p:txBody>
              <a:bodyPr>
                <a:normAutofit/>
              </a:bodyPr>
              <a:lstStyle/>
              <a:p>
                <a:pPr marL="0" indent="0">
                  <a:lnSpc>
                    <a:spcPct val="100000"/>
                  </a:lnSpc>
                  <a:buNone/>
                </a:pPr>
                <a:r>
                  <a:rPr lang="en-US" sz="2800" u="sng" dirty="0">
                    <a:latin typeface="PT Serif" panose="020A0603040505020204" pitchFamily="18" charset="77"/>
                  </a:rPr>
                  <a:t>Enc</a:t>
                </a:r>
                <a:r>
                  <a:rPr lang="en-US" sz="2800" dirty="0">
                    <a:latin typeface="PT Serif" panose="020A0603040505020204" pitchFamily="18" charset="77"/>
                  </a:rPr>
                  <a:t> ( </a:t>
                </a:r>
                <a14:m>
                  <m:oMath xmlns:m="http://schemas.openxmlformats.org/officeDocument/2006/math">
                    <m:r>
                      <a:rPr lang="en-US" sz="2800" b="0" i="1" smtClean="0">
                        <a:latin typeface="Cambria Math" panose="02040503050406030204" pitchFamily="18" charset="0"/>
                      </a:rPr>
                      <m:t>𝑝𝑘</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 ,  </m:t>
                    </m:r>
                    <m:r>
                      <a:rPr lang="en-US" sz="2800" b="0" i="1" smtClean="0">
                        <a:latin typeface="Cambria Math" panose="02040503050406030204" pitchFamily="18" charset="0"/>
                      </a:rPr>
                      <m:t>𝑌</m:t>
                    </m:r>
                    <m:r>
                      <a:rPr lang="en-US" sz="2800" b="0" i="1" smtClean="0">
                        <a:latin typeface="Cambria Math" panose="02040503050406030204" pitchFamily="18" charset="0"/>
                      </a:rPr>
                      <m:t> , </m:t>
                    </m:r>
                    <m:r>
                      <a:rPr lang="en-US" sz="2800" b="0" i="1" smtClean="0">
                        <a:latin typeface="Cambria Math" panose="02040503050406030204" pitchFamily="18" charset="0"/>
                      </a:rPr>
                      <m:t>𝑍</m:t>
                    </m:r>
                    <m:r>
                      <a:rPr lang="en-US" sz="2800" b="0" i="1" smtClean="0">
                        <a:latin typeface="Cambria Math" panose="02040503050406030204" pitchFamily="18" charset="0"/>
                      </a:rPr>
                      <m:t>) , </m:t>
                    </m:r>
                    <m:r>
                      <a:rPr lang="en-US" sz="2800" b="0" i="1" smtClean="0">
                        <a:latin typeface="Cambria Math" panose="02040503050406030204" pitchFamily="18" charset="0"/>
                      </a:rPr>
                      <m:t>𝑗</m:t>
                    </m:r>
                  </m:oMath>
                </a14:m>
                <a:r>
                  <a:rPr lang="en-US" sz="2800" dirty="0">
                    <a:latin typeface="PT Serif" panose="020A0603040505020204" pitchFamily="18" charset="77"/>
                  </a:rPr>
                  <a:t> ):</a:t>
                </a:r>
              </a:p>
              <a:p>
                <a:pPr>
                  <a:lnSpc>
                    <a:spcPct val="150000"/>
                  </a:lnSpc>
                </a:pP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𝑡</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oMath>
                </a14:m>
                <a:r>
                  <a:rPr lang="en-US" sz="2200" dirty="0">
                    <a:latin typeface="PT Serif" panose="020A0603040505020204" pitchFamily="18" charset="77"/>
                  </a:rPr>
                  <a:t>$</a:t>
                </a:r>
                <a:r>
                  <a:rPr lang="en-US" sz="2800" dirty="0">
                    <a:latin typeface="PT Serif" panose="020A0603040505020204" pitchFamily="18" charset="77"/>
                  </a:rPr>
                  <a:t> </a:t>
                </a:r>
                <a14:m>
                  <m:oMath xmlns:m="http://schemas.openxmlformats.org/officeDocument/2006/math">
                    <m:r>
                      <a:rPr lang="en-US" sz="2800" b="0" i="0"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ℤ</m:t>
                        </m:r>
                      </m:e>
                      <m:sub>
                        <m:r>
                          <a:rPr lang="en-US" sz="2800" b="0" i="1" smtClean="0">
                            <a:latin typeface="Cambria Math" panose="02040503050406030204" pitchFamily="18" charset="0"/>
                          </a:rPr>
                          <m:t>𝑝</m:t>
                        </m:r>
                      </m:sub>
                    </m:sSub>
                  </m:oMath>
                </a14:m>
                <a:r>
                  <a:rPr lang="en-US" sz="2800" dirty="0">
                    <a:latin typeface="PT Serif" panose="020A0603040505020204" pitchFamily="18" charset="77"/>
                  </a:rPr>
                  <a:t> 	, </a:t>
                </a:r>
                <a:r>
                  <a:rPr lang="en-US" dirty="0">
                    <a:latin typeface="PT Serif" panose="020A0603040505020204" pitchFamily="18" charset="77"/>
                  </a:rPr>
                  <a:t>  </a:t>
                </a:r>
                <a:r>
                  <a:rPr lang="en-US" sz="2800" dirty="0">
                    <a:latin typeface="PT Serif" panose="020A0603040505020204" pitchFamily="18" charset="77"/>
                  </a:rPr>
                  <a:t>set	   </a:t>
                </a:r>
                <a14:m>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𝑒</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𝑋</m:t>
                        </m:r>
                      </m:e>
                      <m:sup>
                        <m:r>
                          <a:rPr lang="en-US" sz="2800" b="0" i="1" smtClean="0">
                            <a:latin typeface="Cambria Math" panose="02040503050406030204" pitchFamily="18" charset="0"/>
                          </a:rPr>
                          <m:t>𝑟</m:t>
                        </m:r>
                      </m:sup>
                    </m:sSup>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oMath>
                </a14:m>
                <a:endParaRPr lang="en-US" sz="2800" dirty="0">
                  <a:latin typeface="PT Serif" panose="020A0603040505020204" pitchFamily="18" charset="77"/>
                </a:endParaRPr>
              </a:p>
              <a:p>
                <a:pPr>
                  <a:lnSpc>
                    <a:spcPct val="150000"/>
                  </a:lnSpc>
                </a:pPr>
                <a:r>
                  <a:rPr lang="en-US" dirty="0">
                    <a:latin typeface="PT Serif" panose="020A0603040505020204" pitchFamily="18" charset="77"/>
                  </a:rPr>
                  <a:t>Set</a:t>
                </a:r>
              </a:p>
              <a:p>
                <a:pPr lvl="1">
                  <a:lnSpc>
                    <a:spcPct val="150000"/>
                  </a:lnSpc>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 (  </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𝑔</m:t>
                        </m:r>
                      </m:e>
                      <m:sub>
                        <m:r>
                          <a:rPr lang="en-US" sz="2800" b="0" i="1" smtClean="0">
                            <a:latin typeface="Cambria Math" panose="02040503050406030204" pitchFamily="18" charset="0"/>
                          </a:rPr>
                          <m:t>2</m:t>
                        </m:r>
                      </m:sub>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0</m:t>
                            </m:r>
                          </m:sub>
                        </m:sSub>
                      </m:sup>
                    </m:sSubSup>
                    <m:r>
                      <a:rPr lang="en-US" sz="2800" b="0" i="1" smtClean="0">
                        <a:latin typeface="Cambria Math" panose="02040503050406030204" pitchFamily="18" charset="0"/>
                      </a:rPr>
                      <m:t>  ,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𝑟</m:t>
                        </m:r>
                      </m:sup>
                    </m:sSup>
                    <m:r>
                      <a:rPr lang="en-US" sz="2800" b="0" i="1" smtClean="0">
                        <a:latin typeface="Cambria Math" panose="02040503050406030204" pitchFamily="18" charset="0"/>
                      </a:rPr>
                      <m:t>⋅</m:t>
                    </m:r>
                    <m:r>
                      <a:rPr lang="en-US" sz="2800" b="0" i="1" smtClean="0">
                        <a:latin typeface="Cambria Math" panose="02040503050406030204" pitchFamily="18" charset="0"/>
                      </a:rPr>
                      <m:t>𝐻</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𝑗</m:t>
                            </m:r>
                          </m:e>
                        </m:d>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0</m:t>
                            </m:r>
                          </m:sub>
                        </m:sSub>
                      </m:sup>
                    </m:sSup>
                    <m:r>
                      <a:rPr lang="en-US" sz="2800" b="0" i="1" smtClean="0">
                        <a:latin typeface="Cambria Math" panose="02040503050406030204" pitchFamily="18" charset="0"/>
                      </a:rPr>
                      <m:t>  )</m:t>
                    </m:r>
                  </m:oMath>
                </a14:m>
                <a:endParaRPr lang="en-US" sz="2800" dirty="0">
                  <a:latin typeface="PT Serif" panose="020A0603040505020204" pitchFamily="18" charset="77"/>
                </a:endParaRPr>
              </a:p>
              <a:p>
                <a:pPr lvl="1">
                  <a:lnSpc>
                    <a:spcPct val="150000"/>
                  </a:lnSpc>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r>
                      <a:rPr lang="en-US" sz="2800" i="1">
                        <a:latin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m:t>
                    </m:r>
                    <m:r>
                      <a:rPr lang="en-US" sz="2800" b="0" i="1" smtClean="0">
                        <a:latin typeface="Cambria Math" panose="02040503050406030204" pitchFamily="18" charset="0"/>
                      </a:rPr>
                      <m:t>  </m:t>
                    </m:r>
                    <m:sSubSup>
                      <m:sSubSupPr>
                        <m:ctrlPr>
                          <a:rPr lang="en-US" sz="2800" i="1">
                            <a:latin typeface="Cambria Math" panose="02040503050406030204" pitchFamily="18" charset="0"/>
                          </a:rPr>
                        </m:ctrlPr>
                      </m:sSubSupPr>
                      <m:e>
                        <m:r>
                          <a:rPr lang="en-US" sz="2800" i="1">
                            <a:latin typeface="Cambria Math" panose="02040503050406030204" pitchFamily="18" charset="0"/>
                          </a:rPr>
                          <m:t>𝑔</m:t>
                        </m:r>
                      </m:e>
                      <m:sub>
                        <m:r>
                          <a:rPr lang="en-US" sz="2800" i="1">
                            <a:latin typeface="Cambria Math" panose="02040503050406030204" pitchFamily="18" charset="0"/>
                          </a:rPr>
                          <m:t>2</m:t>
                        </m:r>
                      </m:sub>
                      <m:sup>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b="0" i="1" smtClean="0">
                                <a:latin typeface="Cambria Math" panose="02040503050406030204" pitchFamily="18" charset="0"/>
                              </a:rPr>
                              <m:t>1</m:t>
                            </m:r>
                          </m:sub>
                        </m:sSub>
                      </m:sup>
                    </m:sSubSup>
                    <m:r>
                      <a:rPr lang="en-US" sz="2800" i="1">
                        <a:latin typeface="Cambria Math" panose="02040503050406030204" pitchFamily="18" charset="0"/>
                      </a:rPr>
                      <m:t> </m:t>
                    </m:r>
                    <m:r>
                      <a:rPr lang="en-US" sz="2800" b="0" i="1" smtClean="0">
                        <a:latin typeface="Cambria Math" panose="02040503050406030204" pitchFamily="18" charset="0"/>
                      </a:rPr>
                      <m:t> </m:t>
                    </m:r>
                    <m:r>
                      <a:rPr lang="en-US" sz="2800" i="1">
                        <a:latin typeface="Cambria Math" panose="02040503050406030204" pitchFamily="18" charset="0"/>
                      </a:rPr>
                      <m:t>, </m:t>
                    </m:r>
                    <m:r>
                      <a:rPr lang="en-US" sz="2800" b="0" i="1" smtClean="0">
                        <a:latin typeface="Cambria Math" panose="02040503050406030204" pitchFamily="18" charset="0"/>
                      </a:rPr>
                      <m:t> </m:t>
                    </m:r>
                    <m:sSup>
                      <m:sSupPr>
                        <m:ctrlPr>
                          <a:rPr lang="en-US" sz="2800" i="1">
                            <a:latin typeface="Cambria Math" panose="02040503050406030204" pitchFamily="18" charset="0"/>
                          </a:rPr>
                        </m:ctrlPr>
                      </m:sSupPr>
                      <m:e>
                        <m:r>
                          <a:rPr lang="en-US" sz="2800" b="0" i="1" smtClean="0">
                            <a:latin typeface="Cambria Math" panose="02040503050406030204" pitchFamily="18" charset="0"/>
                          </a:rPr>
                          <m:t>𝑍</m:t>
                        </m:r>
                      </m:e>
                      <m:sup>
                        <m:r>
                          <a:rPr lang="en-US" sz="2800" i="1">
                            <a:latin typeface="Cambria Math" panose="02040503050406030204" pitchFamily="18" charset="0"/>
                          </a:rPr>
                          <m:t>𝑟</m:t>
                        </m:r>
                      </m:sup>
                    </m:sSup>
                    <m:r>
                      <a:rPr lang="en-US" sz="2800" i="1">
                        <a:latin typeface="Cambria Math" panose="02040503050406030204" pitchFamily="18" charset="0"/>
                      </a:rPr>
                      <m:t>⋅</m:t>
                    </m:r>
                    <m:r>
                      <a:rPr lang="en-US" sz="2800" i="1">
                        <a:latin typeface="Cambria Math" panose="02040503050406030204" pitchFamily="18" charset="0"/>
                      </a:rPr>
                      <m:t>𝐻</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𝑗</m:t>
                            </m:r>
                          </m:e>
                        </m:d>
                      </m:e>
                      <m:sup>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b="0" i="1" smtClean="0">
                                <a:latin typeface="Cambria Math" panose="02040503050406030204" pitchFamily="18" charset="0"/>
                              </a:rPr>
                              <m:t>1</m:t>
                            </m:r>
                          </m:sub>
                        </m:sSub>
                      </m:sup>
                    </m:sSup>
                    <m:r>
                      <a:rPr lang="en-US" sz="2800" b="0" i="1" smtClean="0">
                        <a:latin typeface="Cambria Math" panose="02040503050406030204" pitchFamily="18" charset="0"/>
                      </a:rPr>
                      <m:t>  </m:t>
                    </m:r>
                    <m:r>
                      <a:rPr lang="en-US" sz="2800" i="1">
                        <a:latin typeface="Cambria Math" panose="02040503050406030204" pitchFamily="18" charset="0"/>
                      </a:rPr>
                      <m:t>)</m:t>
                    </m:r>
                  </m:oMath>
                </a14:m>
                <a:endParaRPr lang="en-US" sz="2800" dirty="0">
                  <a:latin typeface="PT Serif" panose="020A0603040505020204" pitchFamily="18" charset="77"/>
                </a:endParaRPr>
              </a:p>
              <a:p>
                <a:pPr>
                  <a:lnSpc>
                    <a:spcPct val="150000"/>
                  </a:lnSpc>
                </a:pPr>
                <a:r>
                  <a:rPr lang="en-US" dirty="0">
                    <a:latin typeface="PT Serif" panose="020A0603040505020204" pitchFamily="18" charset="77"/>
                  </a:rPr>
                  <a:t>Output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 ) )</m:t>
                    </m:r>
                  </m:oMath>
                </a14:m>
                <a:endParaRPr lang="en-US" sz="2800" dirty="0">
                  <a:latin typeface="PT Serif" panose="020A0603040505020204" pitchFamily="18" charset="77"/>
                </a:endParaRPr>
              </a:p>
              <a:p>
                <a:pPr>
                  <a:lnSpc>
                    <a:spcPct val="100000"/>
                  </a:lnSpc>
                </a:pPr>
                <a:endParaRPr lang="en-US"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FF797408-CA49-1299-2757-6D0E2628AA30}"/>
                  </a:ext>
                </a:extLst>
              </p:cNvPr>
              <p:cNvSpPr>
                <a:spLocks noGrp="1" noRot="1" noChangeAspect="1" noMove="1" noResize="1" noEditPoints="1" noAdjustHandles="1" noChangeArrowheads="1" noChangeShapeType="1" noTextEdit="1"/>
              </p:cNvSpPr>
              <p:nvPr>
                <p:ph idx="1"/>
              </p:nvPr>
            </p:nvSpPr>
            <p:spPr>
              <a:xfrm>
                <a:off x="308113" y="1478654"/>
                <a:ext cx="11129382" cy="4952126"/>
              </a:xfrm>
              <a:blipFill>
                <a:blip r:embed="rId3"/>
                <a:stretch>
                  <a:fillRect l="-1140" t="-1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a:extLst>
                  <a:ext uri="{FF2B5EF4-FFF2-40B4-BE49-F238E27FC236}">
                    <a16:creationId xmlns:a16="http://schemas.microsoft.com/office/drawing/2014/main" id="{0A5FBE4A-3D3D-5598-01EB-F20BC3827349}"/>
                  </a:ext>
                </a:extLst>
              </p:cNvPr>
              <p:cNvSpPr/>
              <p:nvPr/>
            </p:nvSpPr>
            <p:spPr>
              <a:xfrm>
                <a:off x="7779895" y="2317828"/>
                <a:ext cx="4103992" cy="778565"/>
              </a:xfrm>
              <a:prstGeom prst="wedgeRectCallout">
                <a:avLst>
                  <a:gd name="adj1" fmla="val -75028"/>
                  <a:gd name="adj2" fmla="val -337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𝑘</m:t>
                      </m:r>
                      <m:r>
                        <a:rPr lang="en-US" sz="2600" b="0" i="1" smtClean="0">
                          <a:latin typeface="Cambria Math" panose="02040503050406030204" pitchFamily="18" charset="0"/>
                        </a:rPr>
                        <m:t>=</m:t>
                      </m:r>
                      <m:r>
                        <a:rPr lang="en-US" sz="2600" b="0" i="1" smtClean="0">
                          <a:latin typeface="Cambria Math" panose="02040503050406030204" pitchFamily="18" charset="0"/>
                        </a:rPr>
                        <m:t>𝑒</m:t>
                      </m:r>
                      <m:sSup>
                        <m:sSupPr>
                          <m:ctrlPr>
                            <a:rPr lang="en-US" sz="2600" b="0" i="1" smtClean="0">
                              <a:latin typeface="Cambria Math" panose="02040503050406030204" pitchFamily="18" charset="0"/>
                            </a:rPr>
                          </m:ctrlPr>
                        </m:sSupPr>
                        <m:e>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𝑔</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 ,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𝑔</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 </m:t>
                              </m:r>
                            </m:e>
                          </m:d>
                        </m:e>
                        <m:sup>
                          <m:r>
                            <a:rPr lang="en-US" sz="2600" b="0" i="1" smtClean="0">
                              <a:latin typeface="Cambria Math" panose="02040503050406030204" pitchFamily="18" charset="0"/>
                            </a:rPr>
                            <m:t>𝑟𝑥𝑦𝑧</m:t>
                          </m:r>
                        </m:sup>
                      </m:sSup>
                    </m:oMath>
                  </m:oMathPara>
                </a14:m>
                <a:endParaRPr lang="en-US" sz="2600" dirty="0"/>
              </a:p>
            </p:txBody>
          </p:sp>
        </mc:Choice>
        <mc:Fallback xmlns="">
          <p:sp>
            <p:nvSpPr>
              <p:cNvPr id="4" name="Rectangular Callout 3">
                <a:extLst>
                  <a:ext uri="{FF2B5EF4-FFF2-40B4-BE49-F238E27FC236}">
                    <a16:creationId xmlns:a16="http://schemas.microsoft.com/office/drawing/2014/main" id="{0A5FBE4A-3D3D-5598-01EB-F20BC3827349}"/>
                  </a:ext>
                </a:extLst>
              </p:cNvPr>
              <p:cNvSpPr>
                <a:spLocks noRot="1" noChangeAspect="1" noMove="1" noResize="1" noEditPoints="1" noAdjustHandles="1" noChangeArrowheads="1" noChangeShapeType="1" noTextEdit="1"/>
              </p:cNvSpPr>
              <p:nvPr/>
            </p:nvSpPr>
            <p:spPr>
              <a:xfrm>
                <a:off x="7779895" y="2317828"/>
                <a:ext cx="4103992" cy="778565"/>
              </a:xfrm>
              <a:prstGeom prst="wedgeRectCallout">
                <a:avLst>
                  <a:gd name="adj1" fmla="val -75028"/>
                  <a:gd name="adj2" fmla="val -33743"/>
                </a:avLst>
              </a:prstGeom>
              <a:blipFill>
                <a:blip r:embed="rId4"/>
                <a:stretch>
                  <a:fillRect/>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57A62EE1-98A7-911E-34A5-9455F62D3B9E}"/>
              </a:ext>
            </a:extLst>
          </p:cNvPr>
          <p:cNvSpPr txBox="1">
            <a:spLocks/>
          </p:cNvSpPr>
          <p:nvPr/>
        </p:nvSpPr>
        <p:spPr>
          <a:xfrm>
            <a:off x="308112" y="245856"/>
            <a:ext cx="114200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PT Serif" panose="020A0603040505020204" pitchFamily="18" charset="77"/>
              </a:rPr>
              <a:t>BTBF: A BT-KEM construction from pairings</a:t>
            </a:r>
            <a:endParaRPr lang="en-US"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2" name="Rectangular Callout 1">
                <a:extLst>
                  <a:ext uri="{FF2B5EF4-FFF2-40B4-BE49-F238E27FC236}">
                    <a16:creationId xmlns:a16="http://schemas.microsoft.com/office/drawing/2014/main" id="{D42D6989-0740-6CB4-3D98-22D8587F83D5}"/>
                  </a:ext>
                </a:extLst>
              </p:cNvPr>
              <p:cNvSpPr/>
              <p:nvPr/>
            </p:nvSpPr>
            <p:spPr>
              <a:xfrm>
                <a:off x="7779895" y="3671668"/>
                <a:ext cx="4103992" cy="778565"/>
              </a:xfrm>
              <a:prstGeom prst="wedgeRectCallout">
                <a:avLst>
                  <a:gd name="adj1" fmla="val -106849"/>
                  <a:gd name="adj2" fmla="val -48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err="1">
                    <a:latin typeface="PT Serif" panose="020A0603040505020204" pitchFamily="18" charset="77"/>
                  </a:rPr>
                  <a:t>ElGamal</a:t>
                </a:r>
                <a:r>
                  <a:rPr lang="en-US" sz="2600" dirty="0">
                    <a:latin typeface="PT Serif" panose="020A0603040505020204" pitchFamily="18" charset="77"/>
                  </a:rPr>
                  <a:t> Encryption of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𝑌</m:t>
                        </m:r>
                      </m:e>
                      <m:sup>
                        <m:r>
                          <a:rPr lang="en-US" sz="2600" b="0" i="1" smtClean="0">
                            <a:latin typeface="Cambria Math" panose="02040503050406030204" pitchFamily="18" charset="0"/>
                          </a:rPr>
                          <m:t>𝑟</m:t>
                        </m:r>
                      </m:sup>
                    </m:sSup>
                  </m:oMath>
                </a14:m>
                <a:endParaRPr lang="en-US" sz="2600" dirty="0">
                  <a:latin typeface="PT Serif" panose="020A0603040505020204" pitchFamily="18" charset="77"/>
                </a:endParaRPr>
              </a:p>
            </p:txBody>
          </p:sp>
        </mc:Choice>
        <mc:Fallback xmlns="">
          <p:sp>
            <p:nvSpPr>
              <p:cNvPr id="2" name="Rectangular Callout 1">
                <a:extLst>
                  <a:ext uri="{FF2B5EF4-FFF2-40B4-BE49-F238E27FC236}">
                    <a16:creationId xmlns:a16="http://schemas.microsoft.com/office/drawing/2014/main" id="{D42D6989-0740-6CB4-3D98-22D8587F83D5}"/>
                  </a:ext>
                </a:extLst>
              </p:cNvPr>
              <p:cNvSpPr>
                <a:spLocks noRot="1" noChangeAspect="1" noMove="1" noResize="1" noEditPoints="1" noAdjustHandles="1" noChangeArrowheads="1" noChangeShapeType="1" noTextEdit="1"/>
              </p:cNvSpPr>
              <p:nvPr/>
            </p:nvSpPr>
            <p:spPr>
              <a:xfrm>
                <a:off x="7779895" y="3671668"/>
                <a:ext cx="4103992" cy="778565"/>
              </a:xfrm>
              <a:prstGeom prst="wedgeRectCallout">
                <a:avLst>
                  <a:gd name="adj1" fmla="val -106849"/>
                  <a:gd name="adj2" fmla="val -4862"/>
                </a:avLst>
              </a:prstGeom>
              <a:blipFill>
                <a:blip r:embed="rId5"/>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ular Callout 5">
                <a:extLst>
                  <a:ext uri="{FF2B5EF4-FFF2-40B4-BE49-F238E27FC236}">
                    <a16:creationId xmlns:a16="http://schemas.microsoft.com/office/drawing/2014/main" id="{0F95FCC9-54D9-6E1E-1DA2-3BF86531BF3A}"/>
                  </a:ext>
                </a:extLst>
              </p:cNvPr>
              <p:cNvSpPr/>
              <p:nvPr/>
            </p:nvSpPr>
            <p:spPr>
              <a:xfrm>
                <a:off x="7779895" y="4661941"/>
                <a:ext cx="4103992" cy="778565"/>
              </a:xfrm>
              <a:prstGeom prst="wedgeRectCallout">
                <a:avLst>
                  <a:gd name="adj1" fmla="val -106484"/>
                  <a:gd name="adj2" fmla="val -318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err="1">
                    <a:latin typeface="PT Serif" panose="020A0603040505020204" pitchFamily="18" charset="77"/>
                  </a:rPr>
                  <a:t>ElGamal</a:t>
                </a:r>
                <a:r>
                  <a:rPr lang="en-US" sz="2600" dirty="0">
                    <a:latin typeface="PT Serif" panose="020A0603040505020204" pitchFamily="18" charset="77"/>
                  </a:rPr>
                  <a:t> Encryption of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𝑍</m:t>
                        </m:r>
                      </m:e>
                      <m:sup>
                        <m:r>
                          <a:rPr lang="en-US" sz="2600" b="0" i="1" smtClean="0">
                            <a:latin typeface="Cambria Math" panose="02040503050406030204" pitchFamily="18" charset="0"/>
                          </a:rPr>
                          <m:t>𝑟</m:t>
                        </m:r>
                      </m:sup>
                    </m:sSup>
                  </m:oMath>
                </a14:m>
                <a:endParaRPr lang="en-US" sz="2600" dirty="0">
                  <a:latin typeface="PT Serif" panose="020A0603040505020204" pitchFamily="18" charset="77"/>
                </a:endParaRPr>
              </a:p>
            </p:txBody>
          </p:sp>
        </mc:Choice>
        <mc:Fallback xmlns="">
          <p:sp>
            <p:nvSpPr>
              <p:cNvPr id="6" name="Rectangular Callout 5">
                <a:extLst>
                  <a:ext uri="{FF2B5EF4-FFF2-40B4-BE49-F238E27FC236}">
                    <a16:creationId xmlns:a16="http://schemas.microsoft.com/office/drawing/2014/main" id="{0F95FCC9-54D9-6E1E-1DA2-3BF86531BF3A}"/>
                  </a:ext>
                </a:extLst>
              </p:cNvPr>
              <p:cNvSpPr>
                <a:spLocks noRot="1" noChangeAspect="1" noMove="1" noResize="1" noEditPoints="1" noAdjustHandles="1" noChangeArrowheads="1" noChangeShapeType="1" noTextEdit="1"/>
              </p:cNvSpPr>
              <p:nvPr/>
            </p:nvSpPr>
            <p:spPr>
              <a:xfrm>
                <a:off x="7779895" y="4661941"/>
                <a:ext cx="4103992" cy="778565"/>
              </a:xfrm>
              <a:prstGeom prst="wedgeRectCallout">
                <a:avLst>
                  <a:gd name="adj1" fmla="val -106484"/>
                  <a:gd name="adj2" fmla="val -31817"/>
                </a:avLst>
              </a:prstGeom>
              <a:blipFill>
                <a:blip r:embed="rId6"/>
                <a:stretch>
                  <a:fillRect b="-3175"/>
                </a:stretch>
              </a:blipFill>
            </p:spPr>
            <p:txBody>
              <a:bodyPr/>
              <a:lstStyle/>
              <a:p>
                <a:r>
                  <a:rPr lang="en-US">
                    <a:noFill/>
                  </a:rPr>
                  <a:t> </a:t>
                </a:r>
              </a:p>
            </p:txBody>
          </p:sp>
        </mc:Fallback>
      </mc:AlternateContent>
    </p:spTree>
    <p:extLst>
      <p:ext uri="{BB962C8B-B14F-4D97-AF65-F5344CB8AC3E}">
        <p14:creationId xmlns:p14="http://schemas.microsoft.com/office/powerpoint/2010/main" val="17179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308113" y="1478654"/>
                <a:ext cx="10515600" cy="4351338"/>
              </a:xfrm>
            </p:spPr>
            <p:txBody>
              <a:bodyPr>
                <a:normAutofit/>
              </a:bodyPr>
              <a:lstStyle/>
              <a:p>
                <a:pPr marL="0" indent="0">
                  <a:lnSpc>
                    <a:spcPct val="100000"/>
                  </a:lnSpc>
                  <a:buNone/>
                </a:pPr>
                <a:r>
                  <a:rPr lang="en-US" sz="2800" u="sng" dirty="0">
                    <a:latin typeface="PT Serif" panose="020A0603040505020204" pitchFamily="18" charset="77"/>
                  </a:rPr>
                  <a:t>Dec</a:t>
                </a:r>
                <a:r>
                  <a:rPr lang="en-US" sz="2800" dirty="0">
                    <a:latin typeface="PT Serif" panose="020A0603040505020204" pitchFamily="18" charset="77"/>
                  </a:rPr>
                  <a:t> (</a:t>
                </a: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𝑗</m:t>
                    </m:r>
                    <m:r>
                      <a:rPr lang="en-US" sz="2800" b="0" i="1" smtClean="0">
                        <a:latin typeface="Cambria Math" panose="02040503050406030204" pitchFamily="18" charset="0"/>
                      </a:rPr>
                      <m:t> , </m:t>
                    </m:r>
                    <m:r>
                      <a:rPr lang="en-US" sz="2800" b="0" i="1" smtClean="0">
                        <a:latin typeface="Cambria Math" panose="02040503050406030204" pitchFamily="18" charset="0"/>
                      </a:rPr>
                      <m:t>𝑠</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𝑘</m:t>
                        </m:r>
                      </m:e>
                      <m:sub>
                        <m:r>
                          <a:rPr lang="en-US" sz="2800" b="0" i="1" smtClean="0">
                            <a:latin typeface="Cambria Math" panose="02040503050406030204" pitchFamily="18" charset="0"/>
                          </a:rPr>
                          <m:t>𝑖</m:t>
                        </m:r>
                        <m:r>
                          <a:rPr lang="en-US" sz="2800" b="0" i="1" smtClean="0">
                            <a:latin typeface="Cambria Math" panose="02040503050406030204" pitchFamily="18" charset="0"/>
                          </a:rPr>
                          <m:t>,0</m:t>
                        </m:r>
                      </m:sub>
                      <m:sup>
                        <m:r>
                          <a:rPr lang="en-US" sz="2800" b="0" i="1" smtClean="0">
                            <a:latin typeface="Cambria Math" panose="02040503050406030204" pitchFamily="18" charset="0"/>
                          </a:rPr>
                          <m:t>(</m:t>
                        </m:r>
                        <m:r>
                          <a:rPr lang="en-US" sz="2800" b="0" i="1" smtClean="0">
                            <a:latin typeface="Cambria Math" panose="02040503050406030204" pitchFamily="18" charset="0"/>
                          </a:rPr>
                          <m:t>𝑗</m:t>
                        </m:r>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𝑘</m:t>
                        </m:r>
                      </m:e>
                      <m:sub>
                        <m:r>
                          <a:rPr lang="en-US" sz="2800" b="0" i="1" smtClean="0">
                            <a:latin typeface="Cambria Math" panose="02040503050406030204" pitchFamily="18" charset="0"/>
                          </a:rPr>
                          <m:t>0</m:t>
                        </m:r>
                      </m:sub>
                      <m:sup/>
                    </m:sSubSup>
                    <m:r>
                      <a:rPr lang="en-US" sz="2800" b="0" i="1" smtClean="0">
                        <a:latin typeface="Cambria Math" panose="02040503050406030204" pitchFamily="18" charset="0"/>
                      </a:rPr>
                      <m:t> , </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𝑘</m:t>
                        </m:r>
                      </m:e>
                      <m:sub>
                        <m:r>
                          <a:rPr lang="en-US" sz="2800" b="0" i="1" smtClean="0">
                            <a:latin typeface="Cambria Math" panose="02040503050406030204" pitchFamily="18" charset="0"/>
                          </a:rPr>
                          <m:t>1</m:t>
                        </m:r>
                      </m:sub>
                      <m:sup/>
                    </m:sSubSup>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oMath>
                </a14:m>
                <a:r>
                  <a:rPr lang="en-US" sz="2800" dirty="0">
                    <a:latin typeface="PT Serif" panose="020A0603040505020204" pitchFamily="18" charset="77"/>
                  </a:rPr>
                  <a:t> ) :</a:t>
                </a:r>
              </a:p>
              <a:p>
                <a:pPr>
                  <a:lnSpc>
                    <a:spcPct val="100000"/>
                  </a:lnSpc>
                </a:pPr>
                <a:r>
                  <a:rPr lang="en-US" dirty="0">
                    <a:latin typeface="PT Serif" panose="020A0603040505020204" pitchFamily="18" charset="77"/>
                  </a:rPr>
                  <a:t>Parse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oMath>
                </a14:m>
                <a:r>
                  <a:rPr lang="en-US" dirty="0">
                    <a:latin typeface="PT Serif" panose="020A0603040505020204" pitchFamily="18" charset="77"/>
                  </a:rPr>
                  <a:t> as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𝑢</m:t>
                    </m:r>
                    <m:r>
                      <a:rPr lang="en-US" b="0" i="1" smtClean="0">
                        <a:latin typeface="Cambria Math" panose="02040503050406030204" pitchFamily="18" charset="0"/>
                      </a:rPr>
                      <m:t> , </m:t>
                    </m:r>
                    <m:r>
                      <a:rPr lang="en-US" b="0" i="1" smtClean="0">
                        <a:latin typeface="Cambria Math" panose="02040503050406030204" pitchFamily="18" charset="0"/>
                      </a:rPr>
                      <m:t>𝑣</m:t>
                    </m:r>
                    <m:r>
                      <a:rPr lang="en-US" b="0" i="1" smtClean="0">
                        <a:latin typeface="Cambria Math" panose="02040503050406030204" pitchFamily="18" charset="0"/>
                      </a:rPr>
                      <m:t> )</m:t>
                    </m:r>
                  </m:oMath>
                </a14:m>
                <a:endParaRPr lang="en-US" dirty="0">
                  <a:latin typeface="PT Serif" panose="020A0603040505020204" pitchFamily="18" charset="77"/>
                </a:endParaRPr>
              </a:p>
              <a:p>
                <a:pPr>
                  <a:lnSpc>
                    <a:spcPct val="100000"/>
                  </a:lnSpc>
                </a:pPr>
                <a:r>
                  <a:rPr lang="en-US" sz="2600" dirty="0">
                    <a:latin typeface="PT Serif" panose="020A0603040505020204" pitchFamily="18" charset="77"/>
                  </a:rPr>
                  <a:t>Output</a:t>
                </a:r>
                <a:r>
                  <a:rPr lang="en-US" dirty="0">
                    <a:latin typeface="PT Serif" panose="020A0603040505020204" pitchFamily="18" charset="77"/>
                  </a:rPr>
                  <a:t>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𝑑</m:t>
                        </m:r>
                      </m:e>
                      <m:sub>
                        <m:r>
                          <a:rPr lang="en-US" sz="3600" i="1">
                            <a:latin typeface="Cambria Math" panose="02040503050406030204" pitchFamily="18" charset="0"/>
                          </a:rPr>
                          <m:t>𝑖</m:t>
                        </m:r>
                      </m:sub>
                    </m:sSub>
                    <m:r>
                      <a:rPr lang="en-US" sz="3600" b="0" i="1" smtClean="0">
                        <a:latin typeface="Cambria Math" panose="02040503050406030204" pitchFamily="18" charset="0"/>
                      </a:rPr>
                      <m:t> ←</m:t>
                    </m:r>
                    <m:r>
                      <a:rPr lang="en-US" sz="3600" b="0" i="0" smtClean="0">
                        <a:latin typeface="Cambria Math" panose="02040503050406030204" pitchFamily="18" charset="0"/>
                      </a:rPr>
                      <m:t> </m:t>
                    </m:r>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𝑒</m:t>
                        </m:r>
                        <m:r>
                          <a:rPr lang="en-US" sz="3600" b="0" i="1" smtClean="0">
                            <a:latin typeface="Cambria Math" panose="02040503050406030204" pitchFamily="18" charset="0"/>
                          </a:rPr>
                          <m:t>( </m:t>
                        </m:r>
                        <m:r>
                          <a:rPr lang="en-US" sz="3600" b="0" i="1" smtClean="0">
                            <a:latin typeface="Cambria Math" panose="02040503050406030204" pitchFamily="18" charset="0"/>
                          </a:rPr>
                          <m:t>𝑣</m:t>
                        </m:r>
                        <m:r>
                          <a:rPr lang="en-US" sz="3600" b="0" i="1" smtClean="0">
                            <a:latin typeface="Cambria Math" panose="02040503050406030204" pitchFamily="18" charset="0"/>
                          </a:rPr>
                          <m:t> ,</m:t>
                        </m:r>
                        <m:sSubSup>
                          <m:sSubSupPr>
                            <m:ctrlPr>
                              <a:rPr lang="en-US" sz="3600" i="1">
                                <a:latin typeface="Cambria Math" panose="02040503050406030204" pitchFamily="18" charset="0"/>
                              </a:rPr>
                            </m:ctrlPr>
                          </m:sSubSupPr>
                          <m:e>
                            <m:r>
                              <a:rPr lang="en-US" sz="3600" b="0" i="1" smtClean="0">
                                <a:latin typeface="Cambria Math" panose="02040503050406030204" pitchFamily="18" charset="0"/>
                              </a:rPr>
                              <m:t> </m:t>
                            </m:r>
                            <m:r>
                              <a:rPr lang="en-US" sz="3600" i="1">
                                <a:latin typeface="Cambria Math" panose="02040503050406030204" pitchFamily="18" charset="0"/>
                              </a:rPr>
                              <m:t>𝑘</m:t>
                            </m:r>
                          </m:e>
                          <m:sub>
                            <m:r>
                              <a:rPr lang="en-US" sz="3600" i="1">
                                <a:latin typeface="Cambria Math" panose="02040503050406030204" pitchFamily="18" charset="0"/>
                              </a:rPr>
                              <m:t>1</m:t>
                            </m:r>
                          </m:sub>
                          <m:sup/>
                        </m:sSubSup>
                        <m:r>
                          <a:rPr lang="en-US" sz="3600" b="0" i="1" smtClean="0">
                            <a:latin typeface="Cambria Math" panose="02040503050406030204" pitchFamily="18" charset="0"/>
                          </a:rPr>
                          <m:t>)</m:t>
                        </m:r>
                      </m:num>
                      <m:den>
                        <m:r>
                          <a:rPr lang="en-US" sz="3600" b="0" i="1" smtClean="0">
                            <a:latin typeface="Cambria Math" panose="02040503050406030204" pitchFamily="18" charset="0"/>
                          </a:rPr>
                          <m:t>𝑒</m:t>
                        </m:r>
                        <m:r>
                          <a:rPr lang="en-US" sz="3600" b="0" i="1" smtClean="0">
                            <a:latin typeface="Cambria Math" panose="02040503050406030204" pitchFamily="18" charset="0"/>
                          </a:rPr>
                          <m:t>(</m:t>
                        </m:r>
                        <m:sSubSup>
                          <m:sSubSupPr>
                            <m:ctrlPr>
                              <a:rPr lang="en-US" sz="3600" i="1">
                                <a:latin typeface="Cambria Math" panose="02040503050406030204" pitchFamily="18" charset="0"/>
                              </a:rPr>
                            </m:ctrlPr>
                          </m:sSubSupPr>
                          <m:e>
                            <m:r>
                              <a:rPr lang="en-US" sz="3600" b="0" i="1" smtClean="0">
                                <a:latin typeface="Cambria Math" panose="02040503050406030204" pitchFamily="18" charset="0"/>
                              </a:rPr>
                              <m:t> </m:t>
                            </m:r>
                            <m:r>
                              <a:rPr lang="en-US" sz="3600" i="1">
                                <a:latin typeface="Cambria Math" panose="02040503050406030204" pitchFamily="18" charset="0"/>
                              </a:rPr>
                              <m:t>𝑘</m:t>
                            </m:r>
                          </m:e>
                          <m:sub>
                            <m:r>
                              <a:rPr lang="en-US" sz="3600" b="0" i="1" smtClean="0">
                                <a:latin typeface="Cambria Math" panose="02040503050406030204" pitchFamily="18" charset="0"/>
                              </a:rPr>
                              <m:t>0</m:t>
                            </m:r>
                          </m:sub>
                          <m:sup/>
                        </m:sSubSup>
                        <m:r>
                          <a:rPr lang="en-US" sz="3600" b="0" i="1" smtClean="0">
                            <a:latin typeface="Cambria Math" panose="02040503050406030204" pitchFamily="18" charset="0"/>
                          </a:rPr>
                          <m:t>, </m:t>
                        </m:r>
                        <m:r>
                          <a:rPr lang="en-US" sz="3600" b="0" i="1" smtClean="0">
                            <a:latin typeface="Cambria Math" panose="02040503050406030204" pitchFamily="18" charset="0"/>
                          </a:rPr>
                          <m:t> </m:t>
                        </m:r>
                        <m:r>
                          <a:rPr lang="en-US" sz="3600" b="0" i="1" smtClean="0">
                            <a:latin typeface="Cambria Math" panose="02040503050406030204" pitchFamily="18" charset="0"/>
                          </a:rPr>
                          <m:t>𝑢</m:t>
                        </m:r>
                        <m:r>
                          <a:rPr lang="en-US" sz="3600" b="0" i="1" smtClean="0">
                            <a:latin typeface="Cambria Math" panose="02040503050406030204" pitchFamily="18" charset="0"/>
                          </a:rPr>
                          <m:t>)</m:t>
                        </m:r>
                      </m:den>
                    </m:f>
                  </m:oMath>
                </a14:m>
                <a:endParaRPr lang="en-US" sz="3600" dirty="0">
                  <a:latin typeface="PT Serif" panose="020A0603040505020204" pitchFamily="18" charset="77"/>
                </a:endParaRPr>
              </a:p>
            </p:txBody>
          </p:sp>
        </mc:Choice>
        <mc:Fallback>
          <p:sp>
            <p:nvSpPr>
              <p:cNvPr id="3" name="Content Placeholder 2">
                <a:extLst>
                  <a:ext uri="{FF2B5EF4-FFF2-40B4-BE49-F238E27FC236}">
                    <a16:creationId xmlns:a16="http://schemas.microsoft.com/office/drawing/2014/main" id="{FF797408-CA49-1299-2757-6D0E2628AA30}"/>
                  </a:ext>
                </a:extLst>
              </p:cNvPr>
              <p:cNvSpPr>
                <a:spLocks noGrp="1" noRot="1" noChangeAspect="1" noMove="1" noResize="1" noEditPoints="1" noAdjustHandles="1" noChangeArrowheads="1" noChangeShapeType="1" noTextEdit="1"/>
              </p:cNvSpPr>
              <p:nvPr>
                <p:ph idx="1"/>
              </p:nvPr>
            </p:nvSpPr>
            <p:spPr>
              <a:xfrm>
                <a:off x="308113" y="1478654"/>
                <a:ext cx="10515600" cy="4351338"/>
              </a:xfrm>
              <a:blipFill>
                <a:blip r:embed="rId3"/>
                <a:stretch>
                  <a:fillRect l="-12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ular Callout 4">
                <a:extLst>
                  <a:ext uri="{FF2B5EF4-FFF2-40B4-BE49-F238E27FC236}">
                    <a16:creationId xmlns:a16="http://schemas.microsoft.com/office/drawing/2014/main" id="{76C66F01-B55B-365C-825F-E4FE86A9D96E}"/>
                  </a:ext>
                </a:extLst>
              </p:cNvPr>
              <p:cNvSpPr/>
              <p:nvPr/>
            </p:nvSpPr>
            <p:spPr>
              <a:xfrm>
                <a:off x="7000407" y="2326819"/>
                <a:ext cx="5006714" cy="4351338"/>
              </a:xfrm>
              <a:prstGeom prst="wedgeRectCallout">
                <a:avLst>
                  <a:gd name="adj1" fmla="val -93855"/>
                  <a:gd name="adj2" fmla="val -26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0" dirty="0">
                    <a:latin typeface="Cambria Math" panose="02040503050406030204" pitchFamily="18" charset="0"/>
                  </a:rPr>
                  <a:t>For</a:t>
                </a:r>
                <a:r>
                  <a:rPr lang="en-US" sz="2600" b="0" i="1" dirty="0">
                    <a:latin typeface="Cambria Math" panose="02040503050406030204" pitchFamily="18" charset="0"/>
                  </a:rPr>
                  <a:t> </a:t>
                </a:r>
                <a14:m>
                  <m:oMath xmlns:m="http://schemas.openxmlformats.org/officeDocument/2006/math">
                    <m:r>
                      <a:rPr lang="en-US" sz="2600" b="0" i="1" smtClean="0">
                        <a:latin typeface="Cambria Math" panose="02040503050406030204" pitchFamily="18" charset="0"/>
                      </a:rPr>
                      <m:t>𝑏</m:t>
                    </m:r>
                    <m:r>
                      <a:rPr lang="en-US" sz="2600" b="0" i="1" smtClean="0">
                        <a:latin typeface="Cambria Math" panose="02040503050406030204" pitchFamily="18" charset="0"/>
                      </a:rPr>
                      <m:t>=0 :</m:t>
                    </m:r>
                  </m:oMath>
                </a14:m>
                <a:endParaRPr lang="en-US" sz="2600" b="0" i="1" dirty="0">
                  <a:latin typeface="Cambria Math" panose="02040503050406030204" pitchFamily="18" charset="0"/>
                </a:endParaRPr>
              </a:p>
              <a:p>
                <a:pPr algn="ctr">
                  <a:lnSpc>
                    <a:spcPct val="150000"/>
                  </a:lnSpc>
                </a:pPr>
                <a:r>
                  <a:rPr lang="en-US" sz="2600" dirty="0">
                    <a:latin typeface="Cambria Math" panose="02040503050406030204" pitchFamily="18" charset="0"/>
                  </a:rPr>
                  <a:t>[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𝑐</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 :</m:t>
                    </m:r>
                  </m:oMath>
                </a14:m>
                <a:r>
                  <a:rPr lang="en-US" sz="2600" dirty="0">
                    <a:latin typeface="Cambria Math" panose="02040503050406030204" pitchFamily="18" charset="0"/>
                  </a:rPr>
                  <a:t> </a:t>
                </a:r>
                <a:r>
                  <a:rPr lang="en-US" sz="2600" dirty="0" err="1">
                    <a:latin typeface="PT Serif" panose="020A0603040505020204" pitchFamily="18" charset="77"/>
                  </a:rPr>
                  <a:t>ElGamal</a:t>
                </a:r>
                <a:r>
                  <a:rPr lang="en-US" sz="2600" dirty="0">
                    <a:latin typeface="PT Serif" panose="020A0603040505020204" pitchFamily="18" charset="77"/>
                  </a:rPr>
                  <a:t> Encryption of </a:t>
                </a:r>
                <a14:m>
                  <m:oMath xmlns:m="http://schemas.openxmlformats.org/officeDocument/2006/math">
                    <m:sSup>
                      <m:sSupPr>
                        <m:ctrlPr>
                          <a:rPr lang="en-US" sz="2600" i="1">
                            <a:latin typeface="Cambria Math" panose="02040503050406030204" pitchFamily="18" charset="0"/>
                          </a:rPr>
                        </m:ctrlPr>
                      </m:sSupPr>
                      <m:e>
                        <m:r>
                          <a:rPr lang="en-US" sz="2600" i="1">
                            <a:latin typeface="Cambria Math" panose="02040503050406030204" pitchFamily="18" charset="0"/>
                          </a:rPr>
                          <m:t>𝑌</m:t>
                        </m:r>
                      </m:e>
                      <m:sup>
                        <m:r>
                          <a:rPr lang="en-US" sz="2600" i="1">
                            <a:latin typeface="Cambria Math" panose="02040503050406030204" pitchFamily="18" charset="0"/>
                          </a:rPr>
                          <m:t>𝑟</m:t>
                        </m:r>
                      </m:sup>
                    </m:sSup>
                    <m:r>
                      <a:rPr lang="en-US" sz="2600" b="0" i="1" smtClean="0">
                        <a:latin typeface="Cambria Math" panose="02040503050406030204" pitchFamily="18" charset="0"/>
                      </a:rPr>
                      <m:t> ]</m:t>
                    </m:r>
                  </m:oMath>
                </a14:m>
                <a:endParaRPr lang="en-US" sz="2600" b="0"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𝑑</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𝑒</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𝑌</m:t>
                              </m:r>
                            </m:e>
                            <m:sup>
                              <m:r>
                                <a:rPr lang="en-US" sz="2400" b="0" i="1" smtClean="0">
                                  <a:latin typeface="Cambria Math" panose="02040503050406030204" pitchFamily="18" charset="0"/>
                                </a:rPr>
                                <m:t>𝑟</m:t>
                              </m:r>
                            </m:sup>
                          </m:sSup>
                          <m:r>
                            <a:rPr lang="en-US" sz="2400" b="0" i="1" smtClean="0">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𝑗</m:t>
                                  </m:r>
                                  <m:r>
                                    <a:rPr lang="en-US" sz="2400" b="0" i="1" smtClean="0">
                                      <a:latin typeface="Cambria Math" panose="02040503050406030204" pitchFamily="18" charset="0"/>
                                    </a:rPr>
                                    <m:t> </m:t>
                                  </m:r>
                                </m:e>
                              </m:d>
                            </m:e>
                            <m:sup>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0</m:t>
                                  </m:r>
                                </m:sub>
                              </m:sSub>
                            </m:sup>
                          </m:sSup>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bSup>
                          <m:r>
                            <a:rPr lang="en-US" sz="2400" b="0" i="1" smtClean="0">
                              <a:latin typeface="Cambria Math" panose="02040503050406030204" pitchFamily="18" charset="0"/>
                            </a:rPr>
                            <m:t> </m:t>
                          </m:r>
                          <m:r>
                            <a:rPr lang="en-US" sz="2400" i="1">
                              <a:latin typeface="Cambria Math" panose="02040503050406030204" pitchFamily="18" charset="0"/>
                            </a:rPr>
                            <m:t>)</m:t>
                          </m:r>
                        </m:num>
                        <m:den>
                          <m:r>
                            <a:rPr lang="en-US" sz="2400" i="1">
                              <a:latin typeface="Cambria Math" panose="02040503050406030204" pitchFamily="18" charset="0"/>
                            </a:rPr>
                            <m:t>𝑒</m:t>
                          </m:r>
                          <m:r>
                            <a:rPr lang="en-US" sz="2400" i="1">
                              <a:latin typeface="Cambria Math" panose="02040503050406030204" pitchFamily="18" charset="0"/>
                            </a:rPr>
                            <m:t>( </m:t>
                          </m:r>
                          <m:r>
                            <a:rPr lang="en-US" sz="2400" b="0" i="1" smtClean="0">
                              <a:latin typeface="Cambria Math" panose="02040503050406030204" pitchFamily="18" charset="0"/>
                            </a:rPr>
                            <m:t>𝐻</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𝑗</m:t>
                                  </m:r>
                                  <m:r>
                                    <a:rPr lang="en-US" sz="2400" b="0" i="1" smtClean="0">
                                      <a:latin typeface="Cambria Math" panose="02040503050406030204" pitchFamily="18" charset="0"/>
                                    </a:rPr>
                                    <m:t> </m:t>
                                  </m:r>
                                </m:e>
                              </m:d>
                            </m:e>
                            <m:sup>
                              <m:r>
                                <a:rPr lang="en-US" sz="2400" b="0" i="1" smtClean="0">
                                  <a:latin typeface="Cambria Math" panose="02040503050406030204" pitchFamily="18" charset="0"/>
                                </a:rPr>
                                <m:t> </m:t>
                              </m:r>
                              <m:r>
                                <a:rPr lang="en-US" sz="2400" b="0" i="1" smtClean="0">
                                  <a:latin typeface="Cambria Math" panose="02040503050406030204" pitchFamily="18" charset="0"/>
                                </a:rPr>
                                <m:t>𝑧</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sup>
                          </m:sSup>
                          <m:r>
                            <a:rPr lang="en-US" sz="2400" i="1">
                              <a:latin typeface="Cambria Math" panose="02040503050406030204" pitchFamily="18" charset="0"/>
                            </a:rPr>
                            <m:t>, </m:t>
                          </m:r>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𝑔</m:t>
                              </m:r>
                            </m:e>
                            <m:sub>
                              <m:r>
                                <a:rPr lang="en-US" sz="2400" b="0" i="1" smtClean="0">
                                  <a:latin typeface="Cambria Math" panose="02040503050406030204" pitchFamily="18" charset="0"/>
                                </a:rPr>
                                <m:t>2</m:t>
                              </m:r>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0</m:t>
                                  </m:r>
                                </m:sub>
                              </m:sSub>
                            </m:sup>
                          </m:sSubSup>
                          <m:r>
                            <a:rPr lang="en-US" sz="2400" b="0" i="1" smtClean="0">
                              <a:latin typeface="Cambria Math" panose="02040503050406030204" pitchFamily="18" charset="0"/>
                            </a:rPr>
                            <m:t> </m:t>
                          </m:r>
                          <m:r>
                            <a:rPr lang="en-US" sz="2400" i="1">
                              <a:latin typeface="Cambria Math" panose="02040503050406030204" pitchFamily="18" charset="0"/>
                            </a:rPr>
                            <m:t>)</m:t>
                          </m:r>
                        </m:den>
                      </m:f>
                    </m:oMath>
                  </m:oMathPara>
                </a14:m>
                <a:endParaRPr lang="en-US" sz="2600" dirty="0"/>
              </a:p>
              <a:p>
                <a:pPr algn="ctr">
                  <a:lnSpc>
                    <a:spcPct val="200000"/>
                  </a:lnSpc>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𝑒</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 </m:t>
                          </m:r>
                          <m:r>
                            <a:rPr lang="en-US" sz="2600" b="0" i="1" smtClean="0">
                              <a:latin typeface="Cambria Math" panose="02040503050406030204" pitchFamily="18" charset="0"/>
                            </a:rPr>
                            <m:t>𝑌</m:t>
                          </m:r>
                        </m:e>
                        <m:sup>
                          <m:r>
                            <a:rPr lang="en-US" sz="2600" b="0" i="1" smtClean="0">
                              <a:latin typeface="Cambria Math" panose="02040503050406030204" pitchFamily="18" charset="0"/>
                            </a:rPr>
                            <m:t>𝑟</m:t>
                          </m:r>
                        </m:sup>
                      </m:sSup>
                      <m:r>
                        <a:rPr lang="en-US" sz="2600" b="0" i="1" smtClean="0">
                          <a:latin typeface="Cambria Math" panose="02040503050406030204" pitchFamily="18" charset="0"/>
                        </a:rPr>
                        <m:t>, </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 </m:t>
                          </m:r>
                          <m:r>
                            <a:rPr lang="en-US" sz="2600" b="0" i="1" smtClean="0">
                              <a:latin typeface="Cambria Math" panose="02040503050406030204" pitchFamily="18" charset="0"/>
                            </a:rPr>
                            <m:t>𝑔</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𝑧</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𝑠</m:t>
                              </m:r>
                            </m:e>
                            <m:sub>
                              <m:r>
                                <a:rPr lang="en-US" sz="2600" b="0" i="1" smtClean="0">
                                  <a:latin typeface="Cambria Math" panose="02040503050406030204" pitchFamily="18" charset="0"/>
                                </a:rPr>
                                <m:t>𝑖</m:t>
                              </m:r>
                            </m:sub>
                          </m:sSub>
                        </m:sup>
                      </m:sSubSup>
                      <m:r>
                        <a:rPr lang="en-US" sz="2600" b="0" i="1" smtClean="0">
                          <a:latin typeface="Cambria Math" panose="02040503050406030204" pitchFamily="18" charset="0"/>
                        </a:rPr>
                        <m:t> )</m:t>
                      </m:r>
                    </m:oMath>
                  </m:oMathPara>
                </a14:m>
                <a:endParaRPr lang="en-US" sz="2600" b="0" i="1" dirty="0">
                  <a:latin typeface="Cambria Math" panose="02040503050406030204" pitchFamily="18" charset="0"/>
                </a:endParaRPr>
              </a:p>
              <a:p>
                <a:pPr algn="ctr">
                  <a:lnSpc>
                    <a:spcPct val="200000"/>
                  </a:lnSpc>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𝑒</m:t>
                      </m:r>
                      <m:sSup>
                        <m:sSupPr>
                          <m:ctrlPr>
                            <a:rPr lang="en-US" sz="2600" b="0" i="1" smtClean="0">
                              <a:latin typeface="Cambria Math" panose="02040503050406030204" pitchFamily="18" charset="0"/>
                            </a:rPr>
                          </m:ctrlPr>
                        </m:sSupPr>
                        <m:e>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 </m:t>
                                  </m:r>
                                  <m:r>
                                    <a:rPr lang="en-US" sz="2600" b="0" i="1" smtClean="0">
                                      <a:latin typeface="Cambria Math" panose="02040503050406030204" pitchFamily="18" charset="0"/>
                                    </a:rPr>
                                    <m:t>𝑔</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 ,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 </m:t>
                                  </m:r>
                                  <m:r>
                                    <a:rPr lang="en-US" sz="2600" b="0" i="1" smtClean="0">
                                      <a:latin typeface="Cambria Math" panose="02040503050406030204" pitchFamily="18" charset="0"/>
                                    </a:rPr>
                                    <m:t>𝑔</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 </m:t>
                              </m:r>
                            </m:e>
                          </m:d>
                        </m:e>
                        <m:sup>
                          <m:r>
                            <a:rPr lang="en-US" sz="2600" b="0" i="1" smtClean="0">
                              <a:latin typeface="Cambria Math" panose="02040503050406030204" pitchFamily="18" charset="0"/>
                            </a:rPr>
                            <m:t>𝑟𝑦𝑧</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𝑠</m:t>
                              </m:r>
                            </m:e>
                            <m:sub>
                              <m:r>
                                <a:rPr lang="en-US" sz="2600" b="0" i="1" smtClean="0">
                                  <a:latin typeface="Cambria Math" panose="02040503050406030204" pitchFamily="18" charset="0"/>
                                </a:rPr>
                                <m:t>𝑖</m:t>
                              </m:r>
                            </m:sub>
                          </m:sSub>
                        </m:sup>
                      </m:sSup>
                    </m:oMath>
                  </m:oMathPara>
                </a14:m>
                <a:endParaRPr lang="en-US" sz="2600" dirty="0"/>
              </a:p>
            </p:txBody>
          </p:sp>
        </mc:Choice>
        <mc:Fallback>
          <p:sp>
            <p:nvSpPr>
              <p:cNvPr id="5" name="Rectangular Callout 4">
                <a:extLst>
                  <a:ext uri="{FF2B5EF4-FFF2-40B4-BE49-F238E27FC236}">
                    <a16:creationId xmlns:a16="http://schemas.microsoft.com/office/drawing/2014/main" id="{76C66F01-B55B-365C-825F-E4FE86A9D96E}"/>
                  </a:ext>
                </a:extLst>
              </p:cNvPr>
              <p:cNvSpPr>
                <a:spLocks noRot="1" noChangeAspect="1" noMove="1" noResize="1" noEditPoints="1" noAdjustHandles="1" noChangeArrowheads="1" noChangeShapeType="1" noTextEdit="1"/>
              </p:cNvSpPr>
              <p:nvPr/>
            </p:nvSpPr>
            <p:spPr>
              <a:xfrm>
                <a:off x="7000407" y="2326819"/>
                <a:ext cx="5006714" cy="4351338"/>
              </a:xfrm>
              <a:prstGeom prst="wedgeRectCallout">
                <a:avLst>
                  <a:gd name="adj1" fmla="val -93855"/>
                  <a:gd name="adj2" fmla="val -26368"/>
                </a:avLst>
              </a:prstGeom>
              <a:blipFill>
                <a:blip r:embed="rId4"/>
                <a:stretch>
                  <a:fillRect b="-290"/>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57A62EE1-98A7-911E-34A5-9455F62D3B9E}"/>
              </a:ext>
            </a:extLst>
          </p:cNvPr>
          <p:cNvSpPr txBox="1">
            <a:spLocks/>
          </p:cNvSpPr>
          <p:nvPr/>
        </p:nvSpPr>
        <p:spPr>
          <a:xfrm>
            <a:off x="308112" y="245856"/>
            <a:ext cx="114200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PT Serif" panose="020A0603040505020204" pitchFamily="18" charset="77"/>
              </a:rPr>
              <a:t>BTBF: A BT-KEM construction from pairings</a:t>
            </a:r>
            <a:endParaRPr lang="en-US" dirty="0">
              <a:latin typeface="PT Serif" panose="020A0603040505020204" pitchFamily="18" charset="77"/>
            </a:endParaRPr>
          </a:p>
        </p:txBody>
      </p:sp>
    </p:spTree>
    <p:extLst>
      <p:ext uri="{BB962C8B-B14F-4D97-AF65-F5344CB8AC3E}">
        <p14:creationId xmlns:p14="http://schemas.microsoft.com/office/powerpoint/2010/main" val="25261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308113" y="1478654"/>
                <a:ext cx="11036162" cy="2207521"/>
              </a:xfrm>
            </p:spPr>
            <p:txBody>
              <a:bodyPr>
                <a:normAutofit/>
              </a:bodyPr>
              <a:lstStyle/>
              <a:p>
                <a:pPr marL="0" indent="0">
                  <a:lnSpc>
                    <a:spcPct val="150000"/>
                  </a:lnSpc>
                  <a:buNone/>
                </a:pPr>
                <a:r>
                  <a:rPr lang="en-US" sz="2800" u="sng" dirty="0">
                    <a:latin typeface="PT Serif" panose="020A0603040505020204" pitchFamily="18" charset="77"/>
                  </a:rPr>
                  <a:t>Combine</a:t>
                </a:r>
                <a:r>
                  <a:rPr lang="en-US" sz="2800" dirty="0">
                    <a:latin typeface="PT Serif" panose="020A0603040505020204" pitchFamily="18" charset="77"/>
                  </a:rPr>
                  <a:t>(</a:t>
                </a:r>
                <a14:m>
                  <m:oMath xmlns:m="http://schemas.openxmlformats.org/officeDocument/2006/math">
                    <m:r>
                      <a:rPr lang="en-US" sz="2800" b="0" i="1" smtClean="0">
                        <a:latin typeface="Cambria Math" panose="02040503050406030204" pitchFamily="18" charset="0"/>
                      </a:rPr>
                      <m:t>𝑝𝑘𝑐</m:t>
                    </m:r>
                    <m:r>
                      <a:rPr lang="en-US" sz="2800" b="0" i="1" smtClean="0">
                        <a:latin typeface="Cambria Math" panose="02040503050406030204" pitchFamily="18" charset="0"/>
                      </a:rPr>
                      <m:t> , </m:t>
                    </m:r>
                    <m:r>
                      <a:rPr lang="en-US" sz="2800" b="0" i="1" smtClean="0">
                        <a:latin typeface="Cambria Math" panose="02040503050406030204" pitchFamily="18" charset="0"/>
                      </a:rPr>
                      <m:t>𝑗</m:t>
                    </m:r>
                    <m:r>
                      <a:rPr lang="en-US" sz="2800" b="0" i="1" smtClean="0">
                        <a:latin typeface="Cambria Math" panose="02040503050406030204" pitchFamily="18" charset="0"/>
                      </a:rPr>
                      <m:t> , </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𝑖</m:t>
                                </m:r>
                              </m:sub>
                            </m:sSub>
                          </m:e>
                        </m:d>
                      </m:e>
                      <m:sub>
                        <m:r>
                          <a:rPr lang="en-US" sz="2800" b="0" i="1" smtClean="0">
                            <a:latin typeface="Cambria Math" panose="02040503050406030204" pitchFamily="18" charset="0"/>
                          </a:rPr>
                          <m:t>𝑖</m:t>
                        </m:r>
                        <m:r>
                          <a:rPr lang="en-US" sz="2800"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𝒥</m:t>
                        </m:r>
                      </m:sub>
                    </m:sSub>
                  </m:oMath>
                </a14:m>
                <a:r>
                  <a:rPr lang="en-US" sz="2800" dirty="0">
                    <a:latin typeface="PT Serif" panose="020A0603040505020204" pitchFamily="18" charset="77"/>
                  </a:rPr>
                  <a:t> ) :</a:t>
                </a:r>
              </a:p>
              <a:p>
                <a:pPr marL="0" indent="0">
                  <a:lnSpc>
                    <a:spcPct val="150000"/>
                  </a:lnSpc>
                  <a:buNone/>
                </a:pPr>
                <a:r>
                  <a:rPr lang="en-US" sz="2800" dirty="0">
                    <a:latin typeface="PT Serif" panose="020A0603040505020204" pitchFamily="18" charset="77"/>
                  </a:rPr>
                  <a:t>	Output  </a:t>
                </a:r>
                <a14:m>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𝑖</m:t>
                        </m:r>
                        <m:r>
                          <a:rPr lang="en-US" sz="2800"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𝒥</m:t>
                        </m:r>
                      </m:sub>
                      <m:sup/>
                      <m:e>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𝑑</m:t>
                            </m:r>
                          </m:e>
                          <m:sub>
                            <m:r>
                              <a:rPr lang="en-US" sz="2800" b="0" i="1" smtClean="0">
                                <a:latin typeface="Cambria Math" panose="02040503050406030204" pitchFamily="18" charset="0"/>
                              </a:rPr>
                              <m:t>𝑖</m:t>
                            </m:r>
                          </m:sub>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𝜆</m:t>
                                </m:r>
                              </m:e>
                              <m:sub>
                                <m:r>
                                  <a:rPr lang="en-US" sz="2800" b="0" i="1" smtClean="0">
                                    <a:latin typeface="Cambria Math" panose="02040503050406030204" pitchFamily="18" charset="0"/>
                                  </a:rPr>
                                  <m:t>𝑖</m:t>
                                </m:r>
                              </m:sub>
                            </m:sSub>
                          </m:sup>
                        </m:sSubSup>
                      </m:e>
                    </m:nary>
                  </m:oMath>
                </a14:m>
                <a:endParaRPr lang="en-US" sz="2800"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FF797408-CA49-1299-2757-6D0E2628AA30}"/>
                  </a:ext>
                </a:extLst>
              </p:cNvPr>
              <p:cNvSpPr>
                <a:spLocks noGrp="1" noRot="1" noChangeAspect="1" noMove="1" noResize="1" noEditPoints="1" noAdjustHandles="1" noChangeArrowheads="1" noChangeShapeType="1" noTextEdit="1"/>
              </p:cNvSpPr>
              <p:nvPr>
                <p:ph idx="1"/>
              </p:nvPr>
            </p:nvSpPr>
            <p:spPr>
              <a:xfrm>
                <a:off x="308113" y="1478654"/>
                <a:ext cx="11036162" cy="2207521"/>
              </a:xfrm>
              <a:blipFill>
                <a:blip r:embed="rId3"/>
                <a:stretch>
                  <a:fillRect l="-1149" b="-18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a:extLst>
                  <a:ext uri="{FF2B5EF4-FFF2-40B4-BE49-F238E27FC236}">
                    <a16:creationId xmlns:a16="http://schemas.microsoft.com/office/drawing/2014/main" id="{76C66F01-B55B-365C-825F-E4FE86A9D96E}"/>
                  </a:ext>
                </a:extLst>
              </p:cNvPr>
              <p:cNvSpPr/>
              <p:nvPr/>
            </p:nvSpPr>
            <p:spPr>
              <a:xfrm>
                <a:off x="6096000" y="3540336"/>
                <a:ext cx="5883965" cy="2875448"/>
              </a:xfrm>
              <a:prstGeom prst="wedgeRectCallout">
                <a:avLst>
                  <a:gd name="adj1" fmla="val -91447"/>
                  <a:gd name="adj2" fmla="val -573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14:m>
                  <m:oMathPara xmlns:m="http://schemas.openxmlformats.org/officeDocument/2006/math">
                    <m:oMathParaPr>
                      <m:jc m:val="centerGroup"/>
                    </m:oMathParaPr>
                    <m:oMath xmlns:m="http://schemas.openxmlformats.org/officeDocument/2006/math">
                      <m:nary>
                        <m:naryPr>
                          <m:chr m:val="∏"/>
                          <m:supHide m:val="on"/>
                          <m:ctrlPr>
                            <a:rPr lang="en-US" sz="2500" i="1" smtClean="0">
                              <a:latin typeface="Cambria Math" panose="02040503050406030204" pitchFamily="18" charset="0"/>
                            </a:rPr>
                          </m:ctrlPr>
                        </m:naryPr>
                        <m:sub>
                          <m:r>
                            <m:rPr>
                              <m:brk m:alnAt="7"/>
                            </m:rPr>
                            <a:rPr lang="en-US" sz="2500" b="0" i="1" smtClean="0">
                              <a:latin typeface="Cambria Math" panose="02040503050406030204" pitchFamily="18" charset="0"/>
                            </a:rPr>
                            <m:t>𝑖</m:t>
                          </m:r>
                          <m:r>
                            <a:rPr lang="en-US" sz="2500" b="0" i="1" smtClean="0">
                              <a:latin typeface="Cambria Math" panose="02040503050406030204" pitchFamily="18" charset="0"/>
                            </a:rPr>
                            <m:t> ∈ </m:t>
                          </m:r>
                          <m:r>
                            <a:rPr lang="en-US" sz="2500" b="0" i="1" smtClean="0">
                              <a:latin typeface="Cambria Math" panose="02040503050406030204" pitchFamily="18" charset="0"/>
                              <a:ea typeface="Cambria Math" panose="02040503050406030204" pitchFamily="18" charset="0"/>
                            </a:rPr>
                            <m:t>𝒥</m:t>
                          </m:r>
                        </m:sub>
                        <m:sup/>
                        <m:e>
                          <m:sSubSup>
                            <m:sSubSupPr>
                              <m:ctrlPr>
                                <a:rPr lang="en-US" sz="2500" b="0" i="1" smtClean="0">
                                  <a:latin typeface="Cambria Math" panose="02040503050406030204" pitchFamily="18" charset="0"/>
                                </a:rPr>
                              </m:ctrlPr>
                            </m:sSubSupPr>
                            <m:e>
                              <m:r>
                                <a:rPr lang="en-US" sz="2500" b="0" i="1" smtClean="0">
                                  <a:latin typeface="Cambria Math" panose="02040503050406030204" pitchFamily="18" charset="0"/>
                                </a:rPr>
                                <m:t>𝑑</m:t>
                              </m:r>
                            </m:e>
                            <m:sub>
                              <m:r>
                                <a:rPr lang="en-US" sz="2500" b="0" i="1" smtClean="0">
                                  <a:latin typeface="Cambria Math" panose="02040503050406030204" pitchFamily="18" charset="0"/>
                                </a:rPr>
                                <m:t>𝑖</m:t>
                              </m:r>
                            </m:sub>
                            <m:sup>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𝜆</m:t>
                                  </m:r>
                                </m:e>
                                <m:sub>
                                  <m:r>
                                    <a:rPr lang="en-US" sz="2500" b="0" i="1" smtClean="0">
                                      <a:latin typeface="Cambria Math" panose="02040503050406030204" pitchFamily="18" charset="0"/>
                                    </a:rPr>
                                    <m:t>𝑖</m:t>
                                  </m:r>
                                </m:sub>
                              </m:sSub>
                            </m:sup>
                          </m:sSubSup>
                        </m:e>
                      </m:nary>
                      <m:r>
                        <a:rPr lang="en-US" sz="2500" b="0" i="1" smtClean="0">
                          <a:latin typeface="Cambria Math" panose="02040503050406030204" pitchFamily="18" charset="0"/>
                        </a:rPr>
                        <m:t>=</m:t>
                      </m:r>
                      <m:nary>
                        <m:naryPr>
                          <m:chr m:val="∏"/>
                          <m:supHide m:val="on"/>
                          <m:ctrlPr>
                            <a:rPr lang="en-US" sz="2500" i="1" smtClean="0">
                              <a:latin typeface="Cambria Math" panose="02040503050406030204" pitchFamily="18" charset="0"/>
                            </a:rPr>
                          </m:ctrlPr>
                        </m:naryPr>
                        <m:sub>
                          <m:r>
                            <m:rPr>
                              <m:brk m:alnAt="7"/>
                            </m:rPr>
                            <a:rPr lang="en-US" sz="2500" b="0" i="1" smtClean="0">
                              <a:latin typeface="Cambria Math" panose="02040503050406030204" pitchFamily="18" charset="0"/>
                            </a:rPr>
                            <m:t>𝑖</m:t>
                          </m:r>
                          <m:r>
                            <a:rPr lang="en-US" sz="2500" b="0" i="1" smtClean="0">
                              <a:latin typeface="Cambria Math" panose="02040503050406030204" pitchFamily="18" charset="0"/>
                            </a:rPr>
                            <m:t> ∈ </m:t>
                          </m:r>
                          <m:r>
                            <a:rPr lang="en-US" sz="2500" b="0" i="1" smtClean="0">
                              <a:latin typeface="Cambria Math" panose="02040503050406030204" pitchFamily="18" charset="0"/>
                              <a:ea typeface="Cambria Math" panose="02040503050406030204" pitchFamily="18" charset="0"/>
                            </a:rPr>
                            <m:t>𝒥</m:t>
                          </m:r>
                        </m:sub>
                        <m:sup/>
                        <m:e>
                          <m:r>
                            <a:rPr lang="en-US" sz="2500" b="0" i="1" smtClean="0">
                              <a:latin typeface="Cambria Math" panose="02040503050406030204" pitchFamily="18" charset="0"/>
                              <a:ea typeface="Cambria Math" panose="02040503050406030204" pitchFamily="18" charset="0"/>
                            </a:rPr>
                            <m:t>𝑒</m:t>
                          </m:r>
                          <m:sSup>
                            <m:sSupPr>
                              <m:ctrlPr>
                                <a:rPr lang="en-US" sz="2500" b="0" i="1" smtClean="0">
                                  <a:latin typeface="Cambria Math" panose="02040503050406030204" pitchFamily="18" charset="0"/>
                                  <a:ea typeface="Cambria Math" panose="02040503050406030204" pitchFamily="18" charset="0"/>
                                </a:rPr>
                              </m:ctrlPr>
                            </m:sSupPr>
                            <m:e>
                              <m:d>
                                <m:dPr>
                                  <m:ctrlPr>
                                    <a:rPr lang="en-US" sz="2500" b="0" i="1" smtClean="0">
                                      <a:latin typeface="Cambria Math" panose="02040503050406030204" pitchFamily="18" charset="0"/>
                                      <a:ea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 </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𝑔</m:t>
                                      </m:r>
                                    </m:e>
                                    <m:sub>
                                      <m:r>
                                        <a:rPr lang="en-US" sz="2500" b="0" i="1" smtClean="0">
                                          <a:latin typeface="Cambria Math" panose="02040503050406030204" pitchFamily="18" charset="0"/>
                                          <a:ea typeface="Cambria Math" panose="02040503050406030204" pitchFamily="18" charset="0"/>
                                        </a:rPr>
                                        <m:t>1</m:t>
                                      </m:r>
                                    </m:sub>
                                  </m:sSub>
                                  <m:r>
                                    <a:rPr lang="en-US" sz="2500" b="0" i="1" smtClean="0">
                                      <a:latin typeface="Cambria Math" panose="02040503050406030204" pitchFamily="18" charset="0"/>
                                      <a:ea typeface="Cambria Math" panose="02040503050406030204" pitchFamily="18" charset="0"/>
                                    </a:rPr>
                                    <m:t> , </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𝑔</m:t>
                                      </m:r>
                                    </m:e>
                                    <m:sub>
                                      <m:r>
                                        <a:rPr lang="en-US" sz="2500" b="0" i="1" smtClean="0">
                                          <a:latin typeface="Cambria Math" panose="02040503050406030204" pitchFamily="18" charset="0"/>
                                          <a:ea typeface="Cambria Math" panose="02040503050406030204" pitchFamily="18" charset="0"/>
                                        </a:rPr>
                                        <m:t>2</m:t>
                                      </m:r>
                                    </m:sub>
                                  </m:sSub>
                                </m:e>
                              </m:d>
                            </m:e>
                            <m:sup>
                              <m:r>
                                <a:rPr lang="en-US" sz="2500" b="0" i="1" smtClean="0">
                                  <a:latin typeface="Cambria Math" panose="02040503050406030204" pitchFamily="18" charset="0"/>
                                  <a:ea typeface="Cambria Math" panose="02040503050406030204" pitchFamily="18" charset="0"/>
                                </a:rPr>
                                <m:t>𝑟𝑦𝑧</m:t>
                              </m:r>
                              <m:r>
                                <a:rPr lang="en-US" sz="2500" b="0" i="1" smtClean="0">
                                  <a:latin typeface="Cambria Math" panose="02040503050406030204" pitchFamily="18" charset="0"/>
                                  <a:ea typeface="Cambria Math" panose="02040503050406030204" pitchFamily="18" charset="0"/>
                                </a:rPr>
                                <m:t>⋅</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𝑠</m:t>
                                  </m:r>
                                </m:e>
                                <m:sub>
                                  <m:r>
                                    <a:rPr lang="en-US" sz="2500" b="0" i="1" smtClean="0">
                                      <a:latin typeface="Cambria Math" panose="02040503050406030204" pitchFamily="18" charset="0"/>
                                      <a:ea typeface="Cambria Math" panose="02040503050406030204" pitchFamily="18" charset="0"/>
                                    </a:rPr>
                                    <m:t>𝑖</m:t>
                                  </m:r>
                                </m:sub>
                              </m:sSub>
                              <m:r>
                                <a:rPr lang="en-US" sz="2500" b="0" i="1" smtClean="0">
                                  <a:latin typeface="Cambria Math" panose="02040503050406030204" pitchFamily="18" charset="0"/>
                                  <a:ea typeface="Cambria Math" panose="02040503050406030204" pitchFamily="18" charset="0"/>
                                </a:rPr>
                                <m:t>⋅</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𝜆</m:t>
                                  </m:r>
                                </m:e>
                                <m:sub>
                                  <m:r>
                                    <a:rPr lang="en-US" sz="2500" b="0" i="1" smtClean="0">
                                      <a:latin typeface="Cambria Math" panose="02040503050406030204" pitchFamily="18" charset="0"/>
                                      <a:ea typeface="Cambria Math" panose="02040503050406030204" pitchFamily="18" charset="0"/>
                                    </a:rPr>
                                    <m:t>𝑖</m:t>
                                  </m:r>
                                </m:sub>
                              </m:sSub>
                            </m:sup>
                          </m:sSup>
                        </m:e>
                      </m:nary>
                    </m:oMath>
                  </m:oMathPara>
                </a14:m>
                <a:endParaRPr lang="en-US" sz="2500" dirty="0">
                  <a:latin typeface="PT Serif" panose="020A0603040505020204" pitchFamily="18" charset="77"/>
                </a:endParaRPr>
              </a:p>
              <a:p>
                <a:pPr algn="ctr">
                  <a:lnSpc>
                    <a:spcPct val="120000"/>
                  </a:lnSpc>
                </a:pPr>
                <a14:m>
                  <m:oMath xmlns:m="http://schemas.openxmlformats.org/officeDocument/2006/math">
                    <m:r>
                      <a:rPr lang="en-US" sz="2500" b="0" i="1" smtClean="0">
                        <a:latin typeface="Cambria Math" panose="02040503050406030204" pitchFamily="18" charset="0"/>
                      </a:rPr>
                      <m:t>=</m:t>
                    </m:r>
                    <m:r>
                      <a:rPr lang="en-US" sz="2500" b="0" i="1" smtClean="0">
                        <a:latin typeface="Cambria Math" panose="02040503050406030204" pitchFamily="18" charset="0"/>
                      </a:rPr>
                      <m:t>𝑒</m:t>
                    </m:r>
                    <m:sSup>
                      <m:sSupPr>
                        <m:ctrlPr>
                          <a:rPr lang="en-US" sz="2500" b="0" i="1" smtClean="0">
                            <a:latin typeface="Cambria Math" panose="02040503050406030204" pitchFamily="18" charset="0"/>
                          </a:rPr>
                        </m:ctrlPr>
                      </m:sSupPr>
                      <m:e>
                        <m:d>
                          <m:dPr>
                            <m:ctrlPr>
                              <a:rPr lang="en-US" sz="2500" b="0" i="1" smtClean="0">
                                <a:latin typeface="Cambria Math" panose="02040503050406030204" pitchFamily="18" charset="0"/>
                              </a:rPr>
                            </m:ctrlPr>
                          </m:dPr>
                          <m:e>
                            <m:r>
                              <a:rPr lang="en-US" sz="2500" b="0" i="1" smtClean="0">
                                <a:latin typeface="Cambria Math" panose="02040503050406030204" pitchFamily="18" charset="0"/>
                              </a:rPr>
                              <m:t> </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𝑔</m:t>
                                </m:r>
                              </m:e>
                              <m:sub>
                                <m:r>
                                  <a:rPr lang="en-US" sz="2500" b="0" i="1" smtClean="0">
                                    <a:latin typeface="Cambria Math" panose="02040503050406030204" pitchFamily="18" charset="0"/>
                                    <a:ea typeface="Cambria Math" panose="02040503050406030204" pitchFamily="18" charset="0"/>
                                  </a:rPr>
                                  <m:t>1</m:t>
                                </m:r>
                              </m:sub>
                            </m:sSub>
                            <m:r>
                              <a:rPr lang="en-US" sz="2500" b="0" i="1" smtClean="0">
                                <a:latin typeface="Cambria Math" panose="02040503050406030204" pitchFamily="18" charset="0"/>
                                <a:ea typeface="Cambria Math" panose="02040503050406030204" pitchFamily="18" charset="0"/>
                              </a:rPr>
                              <m:t> , </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𝑔</m:t>
                                </m:r>
                              </m:e>
                              <m:sub>
                                <m:r>
                                  <a:rPr lang="en-US" sz="2500" b="0" i="1" smtClean="0">
                                    <a:latin typeface="Cambria Math" panose="02040503050406030204" pitchFamily="18" charset="0"/>
                                    <a:ea typeface="Cambria Math" panose="02040503050406030204" pitchFamily="18" charset="0"/>
                                  </a:rPr>
                                  <m:t>2</m:t>
                                </m:r>
                              </m:sub>
                            </m:sSub>
                          </m:e>
                        </m:d>
                      </m:e>
                      <m:sup>
                        <m:r>
                          <a:rPr lang="en-US" sz="2500" b="0" i="1" smtClean="0">
                            <a:latin typeface="Cambria Math" panose="02040503050406030204" pitchFamily="18" charset="0"/>
                          </a:rPr>
                          <m:t>𝑟𝑦𝑧</m:t>
                        </m:r>
                        <m:r>
                          <a:rPr lang="en-US" sz="2500" b="0" i="1" smtClean="0">
                            <a:latin typeface="Cambria Math" panose="02040503050406030204" pitchFamily="18" charset="0"/>
                          </a:rPr>
                          <m:t> </m:t>
                        </m:r>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Σ</m:t>
                            </m:r>
                          </m:e>
                          <m:sub>
                            <m:r>
                              <a:rPr lang="en-US" sz="2500" b="0" i="1" smtClean="0">
                                <a:latin typeface="Cambria Math" panose="02040503050406030204" pitchFamily="18" charset="0"/>
                              </a:rPr>
                              <m:t> </m:t>
                            </m:r>
                            <m:r>
                              <a:rPr lang="en-US" sz="2500" b="0" i="1" smtClean="0">
                                <a:latin typeface="Cambria Math" panose="02040503050406030204" pitchFamily="18" charset="0"/>
                              </a:rPr>
                              <m:t>𝑖</m:t>
                            </m:r>
                            <m:r>
                              <a:rPr lang="en-US" sz="2500" b="0" i="1" smtClean="0">
                                <a:latin typeface="Cambria Math" panose="02040503050406030204" pitchFamily="18" charset="0"/>
                              </a:rPr>
                              <m:t> ∈ </m:t>
                            </m:r>
                            <m:r>
                              <a:rPr lang="en-US" sz="2500" b="0" i="1" smtClean="0">
                                <a:latin typeface="Cambria Math" panose="02040503050406030204" pitchFamily="18" charset="0"/>
                                <a:ea typeface="Cambria Math" panose="02040503050406030204" pitchFamily="18" charset="0"/>
                              </a:rPr>
                              <m:t>𝒥</m:t>
                            </m:r>
                          </m:sub>
                        </m:sSub>
                        <m:r>
                          <a:rPr lang="en-US" sz="2500" b="0" i="1" smtClean="0">
                            <a:latin typeface="Cambria Math" panose="02040503050406030204" pitchFamily="18" charset="0"/>
                          </a:rPr>
                          <m:t> </m:t>
                        </m:r>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𝜆</m:t>
                            </m:r>
                          </m:e>
                          <m:sub>
                            <m:r>
                              <a:rPr lang="en-US" sz="2500" b="0" i="1" smtClean="0">
                                <a:latin typeface="Cambria Math" panose="02040503050406030204" pitchFamily="18" charset="0"/>
                              </a:rPr>
                              <m:t>𝑖</m:t>
                            </m:r>
                          </m:sub>
                        </m:sSub>
                        <m:r>
                          <a:rPr lang="en-US" sz="2500" b="0" i="1" smtClean="0">
                            <a:latin typeface="Cambria Math" panose="02040503050406030204" pitchFamily="18" charset="0"/>
                          </a:rPr>
                          <m:t>⋅</m:t>
                        </m:r>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𝑠</m:t>
                            </m:r>
                          </m:e>
                          <m:sub>
                            <m:r>
                              <a:rPr lang="en-US" sz="2500" b="0" i="1" smtClean="0">
                                <a:latin typeface="Cambria Math" panose="02040503050406030204" pitchFamily="18" charset="0"/>
                              </a:rPr>
                              <m:t>𝑖</m:t>
                            </m:r>
                          </m:sub>
                        </m:sSub>
                      </m:sup>
                    </m:sSup>
                  </m:oMath>
                </a14:m>
                <a:r>
                  <a:rPr lang="en-US" sz="2500" b="0" dirty="0"/>
                  <a:t> </a:t>
                </a:r>
              </a:p>
              <a:p>
                <a:pPr algn="ctr">
                  <a:lnSpc>
                    <a:spcPct val="120000"/>
                  </a:lnSpc>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m:t>
                      </m:r>
                      <m:r>
                        <a:rPr lang="en-US" sz="2500" b="0" i="1" smtClean="0">
                          <a:latin typeface="Cambria Math" panose="02040503050406030204" pitchFamily="18" charset="0"/>
                        </a:rPr>
                        <m:t>𝑒</m:t>
                      </m:r>
                      <m:sSup>
                        <m:sSupPr>
                          <m:ctrlPr>
                            <a:rPr lang="en-US" sz="2500" b="0" i="1" smtClean="0">
                              <a:latin typeface="Cambria Math" panose="02040503050406030204" pitchFamily="18" charset="0"/>
                            </a:rPr>
                          </m:ctrlPr>
                        </m:sSupPr>
                        <m:e>
                          <m:d>
                            <m:dPr>
                              <m:ctrlPr>
                                <a:rPr lang="en-US" sz="2500" b="0" i="1" smtClean="0">
                                  <a:latin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 </m:t>
                                  </m:r>
                                  <m:r>
                                    <a:rPr lang="en-US" sz="2500" b="0" i="1" smtClean="0">
                                      <a:latin typeface="Cambria Math" panose="02040503050406030204" pitchFamily="18" charset="0"/>
                                      <a:ea typeface="Cambria Math" panose="02040503050406030204" pitchFamily="18" charset="0"/>
                                    </a:rPr>
                                    <m:t>𝑔</m:t>
                                  </m:r>
                                </m:e>
                                <m:sub>
                                  <m:r>
                                    <a:rPr lang="en-US" sz="2500" b="0" i="1" smtClean="0">
                                      <a:latin typeface="Cambria Math" panose="02040503050406030204" pitchFamily="18" charset="0"/>
                                      <a:ea typeface="Cambria Math" panose="02040503050406030204" pitchFamily="18" charset="0"/>
                                    </a:rPr>
                                    <m:t>1</m:t>
                                  </m:r>
                                </m:sub>
                              </m:sSub>
                              <m:r>
                                <a:rPr lang="en-US" sz="2500" b="0" i="1" smtClean="0">
                                  <a:latin typeface="Cambria Math" panose="02040503050406030204" pitchFamily="18" charset="0"/>
                                  <a:ea typeface="Cambria Math" panose="02040503050406030204" pitchFamily="18" charset="0"/>
                                </a:rPr>
                                <m:t> , </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 </m:t>
                                  </m:r>
                                  <m:r>
                                    <a:rPr lang="en-US" sz="2500" b="0" i="1" smtClean="0">
                                      <a:latin typeface="Cambria Math" panose="02040503050406030204" pitchFamily="18" charset="0"/>
                                      <a:ea typeface="Cambria Math" panose="02040503050406030204" pitchFamily="18" charset="0"/>
                                    </a:rPr>
                                    <m:t>𝑔</m:t>
                                  </m:r>
                                </m:e>
                                <m:sub>
                                  <m:r>
                                    <a:rPr lang="en-US" sz="2500" b="0" i="1" smtClean="0">
                                      <a:latin typeface="Cambria Math" panose="02040503050406030204" pitchFamily="18" charset="0"/>
                                      <a:ea typeface="Cambria Math" panose="02040503050406030204" pitchFamily="18" charset="0"/>
                                    </a:rPr>
                                    <m:t>2</m:t>
                                  </m:r>
                                </m:sub>
                              </m:sSub>
                            </m:e>
                          </m:d>
                        </m:e>
                        <m:sup>
                          <m:r>
                            <a:rPr lang="en-US" sz="2500" b="0" i="1" smtClean="0">
                              <a:latin typeface="Cambria Math" panose="02040503050406030204" pitchFamily="18" charset="0"/>
                            </a:rPr>
                            <m:t>𝑟𝑦𝑧𝑥</m:t>
                          </m:r>
                        </m:sup>
                      </m:sSup>
                    </m:oMath>
                  </m:oMathPara>
                </a14:m>
                <a:endParaRPr lang="en-US" sz="2500" b="0" dirty="0"/>
              </a:p>
              <a:p>
                <a:pPr algn="ctr">
                  <a:lnSpc>
                    <a:spcPct val="120000"/>
                  </a:lnSpc>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m:t>
                      </m:r>
                      <m:r>
                        <a:rPr lang="en-US" sz="2500" b="0" i="1" smtClean="0">
                          <a:latin typeface="Cambria Math" panose="02040503050406030204" pitchFamily="18" charset="0"/>
                        </a:rPr>
                        <m:t>𝑘</m:t>
                      </m:r>
                    </m:oMath>
                  </m:oMathPara>
                </a14:m>
                <a:endParaRPr lang="en-US" sz="2500" b="0" dirty="0"/>
              </a:p>
            </p:txBody>
          </p:sp>
        </mc:Choice>
        <mc:Fallback xmlns="">
          <p:sp>
            <p:nvSpPr>
              <p:cNvPr id="5" name="Rectangular Callout 4">
                <a:extLst>
                  <a:ext uri="{FF2B5EF4-FFF2-40B4-BE49-F238E27FC236}">
                    <a16:creationId xmlns:a16="http://schemas.microsoft.com/office/drawing/2014/main" id="{76C66F01-B55B-365C-825F-E4FE86A9D96E}"/>
                  </a:ext>
                </a:extLst>
              </p:cNvPr>
              <p:cNvSpPr>
                <a:spLocks noRot="1" noChangeAspect="1" noMove="1" noResize="1" noEditPoints="1" noAdjustHandles="1" noChangeArrowheads="1" noChangeShapeType="1" noTextEdit="1"/>
              </p:cNvSpPr>
              <p:nvPr/>
            </p:nvSpPr>
            <p:spPr>
              <a:xfrm>
                <a:off x="6096000" y="3540336"/>
                <a:ext cx="5883965" cy="2875448"/>
              </a:xfrm>
              <a:prstGeom prst="wedgeRectCallout">
                <a:avLst>
                  <a:gd name="adj1" fmla="val -91447"/>
                  <a:gd name="adj2" fmla="val -57357"/>
                </a:avLst>
              </a:prstGeom>
              <a:blipFill>
                <a:blip r:embed="rId4"/>
                <a:stretch>
                  <a:fillRect t="-26016" b="-11382"/>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FBA0202-F7F1-F66C-90EE-B0B0E2556079}"/>
              </a:ext>
            </a:extLst>
          </p:cNvPr>
          <p:cNvSpPr txBox="1">
            <a:spLocks/>
          </p:cNvSpPr>
          <p:nvPr/>
        </p:nvSpPr>
        <p:spPr>
          <a:xfrm>
            <a:off x="308112" y="245856"/>
            <a:ext cx="114200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PT Serif" panose="020A0603040505020204" pitchFamily="18" charset="77"/>
              </a:rPr>
              <a:t>BTBF: A BT-KEM construction from pairings</a:t>
            </a:r>
            <a:endParaRPr lang="en-US" dirty="0">
              <a:latin typeface="PT Serif" panose="020A0603040505020204" pitchFamily="18" charset="77"/>
            </a:endParaRPr>
          </a:p>
        </p:txBody>
      </p:sp>
    </p:spTree>
    <p:extLst>
      <p:ext uri="{BB962C8B-B14F-4D97-AF65-F5344CB8AC3E}">
        <p14:creationId xmlns:p14="http://schemas.microsoft.com/office/powerpoint/2010/main" val="148926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70DD-467D-1B3F-534B-41D66AE479AA}"/>
              </a:ext>
            </a:extLst>
          </p:cNvPr>
          <p:cNvSpPr>
            <a:spLocks noGrp="1"/>
          </p:cNvSpPr>
          <p:nvPr>
            <p:ph type="title"/>
          </p:nvPr>
        </p:nvSpPr>
        <p:spPr>
          <a:xfrm>
            <a:off x="308113" y="245856"/>
            <a:ext cx="10515600" cy="1325563"/>
          </a:xfrm>
        </p:spPr>
        <p:txBody>
          <a:bodyPr/>
          <a:lstStyle/>
          <a:p>
            <a:r>
              <a:rPr lang="en-US" dirty="0">
                <a:latin typeface="PT Serif" panose="020A0603040505020204" pitchFamily="18" charset="77"/>
              </a:rPr>
              <a:t>Correctness &amp; Security of BTBF</a:t>
            </a:r>
          </a:p>
        </p:txBody>
      </p:sp>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308112" y="1358734"/>
            <a:ext cx="11399206" cy="5499266"/>
          </a:xfrm>
        </p:spPr>
        <p:txBody>
          <a:bodyPr>
            <a:normAutofit/>
          </a:bodyPr>
          <a:lstStyle/>
          <a:p>
            <a:pPr>
              <a:lnSpc>
                <a:spcPct val="150000"/>
              </a:lnSpc>
            </a:pPr>
            <a:r>
              <a:rPr lang="en-US" dirty="0">
                <a:latin typeface="PT Serif" panose="020A0603040505020204" pitchFamily="18" charset="77"/>
              </a:rPr>
              <a:t>Two-side Correctness: </a:t>
            </a:r>
          </a:p>
          <a:p>
            <a:pPr lvl="1">
              <a:lnSpc>
                <a:spcPct val="150000"/>
              </a:lnSpc>
            </a:pPr>
            <a:r>
              <a:rPr lang="en-US" dirty="0">
                <a:latin typeface="PT Serif" panose="020A0603040505020204" pitchFamily="18" charset="77"/>
              </a:rPr>
              <a:t>Any t parties can use either one of their keys and still decrypt.</a:t>
            </a:r>
          </a:p>
          <a:p>
            <a:pPr>
              <a:lnSpc>
                <a:spcPct val="150000"/>
              </a:lnSpc>
            </a:pPr>
            <a:r>
              <a:rPr lang="en-US" dirty="0">
                <a:latin typeface="PT Serif" panose="020A0603040505020204" pitchFamily="18" charset="77"/>
              </a:rPr>
              <a:t>Semantic Security: </a:t>
            </a:r>
          </a:p>
          <a:p>
            <a:pPr lvl="1">
              <a:lnSpc>
                <a:spcPct val="150000"/>
              </a:lnSpc>
            </a:pPr>
            <a:r>
              <a:rPr lang="en-US" dirty="0">
                <a:latin typeface="PT Serif" panose="020A0603040505020204" pitchFamily="18" charset="77"/>
              </a:rPr>
              <a:t>Follows from Decisional-BDH-like assumption in asymmetric pairings*</a:t>
            </a:r>
          </a:p>
          <a:p>
            <a:pPr lvl="1">
              <a:lnSpc>
                <a:spcPct val="150000"/>
              </a:lnSpc>
            </a:pPr>
            <a:endParaRPr lang="en-US" dirty="0">
              <a:latin typeface="PT Serif" panose="020A0603040505020204" pitchFamily="18" charset="77"/>
            </a:endParaRPr>
          </a:p>
          <a:p>
            <a:pPr lvl="1">
              <a:lnSpc>
                <a:spcPct val="150000"/>
              </a:lnSpc>
            </a:pPr>
            <a:endParaRPr lang="en-US" dirty="0">
              <a:latin typeface="PT Serif" panose="020A0603040505020204" pitchFamily="18" charset="77"/>
            </a:endParaRPr>
          </a:p>
          <a:p>
            <a:pPr lvl="1">
              <a:lnSpc>
                <a:spcPct val="170000"/>
              </a:lnSpc>
            </a:pPr>
            <a:endParaRPr lang="en-US" dirty="0">
              <a:latin typeface="PT Serif" panose="020A0603040505020204" pitchFamily="18" charset="77"/>
            </a:endParaRPr>
          </a:p>
          <a:p>
            <a:pPr marL="457200" lvl="1" indent="0">
              <a:lnSpc>
                <a:spcPct val="170000"/>
              </a:lnSpc>
              <a:buNone/>
            </a:pPr>
            <a:r>
              <a:rPr lang="en-US" dirty="0">
                <a:latin typeface="PT Serif" panose="020A0603040505020204" pitchFamily="18" charset="77"/>
              </a:rPr>
              <a:t>										 *: see paper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545E01-86F3-48D0-9E46-4CD3993A075A}"/>
                  </a:ext>
                </a:extLst>
              </p:cNvPr>
              <p:cNvSpPr/>
              <p:nvPr/>
            </p:nvSpPr>
            <p:spPr>
              <a:xfrm>
                <a:off x="308114" y="4317167"/>
                <a:ext cx="11575774" cy="16504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chemeClr val="accent1">
                        <a:lumMod val="50000"/>
                      </a:schemeClr>
                    </a:solidFill>
                    <a:latin typeface="PT Serif" panose="020A0603040505020204" pitchFamily="18" charset="77"/>
                  </a:rPr>
                  <a:t>Thm. For every adversary </a:t>
                </a:r>
                <a14:m>
                  <m:oMath xmlns:m="http://schemas.openxmlformats.org/officeDocument/2006/math">
                    <m:r>
                      <a:rPr lang="en-US" sz="2400" b="0" i="0" smtClean="0">
                        <a:solidFill>
                          <a:schemeClr val="accent1">
                            <a:lumMod val="50000"/>
                          </a:schemeClr>
                        </a:solidFill>
                        <a:latin typeface="Cambria Math" panose="02040503050406030204" pitchFamily="18" charset="0"/>
                      </a:rPr>
                      <m:t>𝒜</m:t>
                    </m:r>
                  </m:oMath>
                </a14:m>
                <a:r>
                  <a:rPr lang="en-US" sz="2400" dirty="0">
                    <a:solidFill>
                      <a:schemeClr val="accent1">
                        <a:lumMod val="50000"/>
                      </a:schemeClr>
                    </a:solidFill>
                    <a:latin typeface="PT Serif" panose="020A0603040505020204" pitchFamily="18" charset="77"/>
                  </a:rPr>
                  <a:t>, there exists an adversary </a:t>
                </a: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m:t>
                    </m:r>
                  </m:oMath>
                </a14:m>
                <a:r>
                  <a:rPr lang="en-US" sz="2400" b="0" dirty="0">
                    <a:solidFill>
                      <a:schemeClr val="accent1">
                        <a:lumMod val="50000"/>
                      </a:schemeClr>
                    </a:solidFill>
                    <a:latin typeface="PT Serif" panose="020A0603040505020204" pitchFamily="18" charset="77"/>
                  </a:rPr>
                  <a:t> such that</a:t>
                </a:r>
              </a:p>
              <a:p>
                <a:pPr algn="ctr">
                  <a:lnSpc>
                    <a:spcPct val="150000"/>
                  </a:lnSpc>
                </a:pPr>
                <a14:m>
                  <m:oMath xmlns:m="http://schemas.openxmlformats.org/officeDocument/2006/math">
                    <m:sSubSup>
                      <m:sSubSupPr>
                        <m:ctrlPr>
                          <a:rPr lang="en-US" sz="2400" b="0" i="1" smtClean="0">
                            <a:solidFill>
                              <a:schemeClr val="accent1">
                                <a:lumMod val="50000"/>
                              </a:schemeClr>
                            </a:solidFill>
                            <a:latin typeface="Cambria Math" panose="02040503050406030204" pitchFamily="18" charset="0"/>
                          </a:rPr>
                        </m:ctrlPr>
                      </m:sSubSupPr>
                      <m:e>
                        <m:r>
                          <m:rPr>
                            <m:sty m:val="p"/>
                          </m:rPr>
                          <a:rPr lang="en-US" sz="2400" b="0" i="0" smtClean="0">
                            <a:solidFill>
                              <a:schemeClr val="accent1">
                                <a:lumMod val="50000"/>
                              </a:schemeClr>
                            </a:solidFill>
                            <a:latin typeface="Cambria Math" panose="02040503050406030204" pitchFamily="18" charset="0"/>
                          </a:rPr>
                          <m:t>Adv</m:t>
                        </m:r>
                      </m:e>
                      <m:sub>
                        <m:r>
                          <a:rPr lang="en-US" sz="2400" b="0" i="0" smtClean="0">
                            <a:solidFill>
                              <a:schemeClr val="accent1">
                                <a:lumMod val="50000"/>
                              </a:schemeClr>
                            </a:solidFill>
                            <a:latin typeface="Cambria Math" panose="02040503050406030204" pitchFamily="18" charset="0"/>
                          </a:rPr>
                          <m:t>𝒜</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BTBF</m:t>
                        </m:r>
                      </m:sub>
                      <m:sup>
                        <m:r>
                          <m:rPr>
                            <m:sty m:val="p"/>
                          </m:rPr>
                          <a:rPr lang="en-US" sz="2400" b="0" i="0" smtClean="0">
                            <a:solidFill>
                              <a:schemeClr val="accent1">
                                <a:lumMod val="50000"/>
                              </a:schemeClr>
                            </a:solidFill>
                            <a:latin typeface="Cambria Math" panose="02040503050406030204" pitchFamily="18" charset="0"/>
                          </a:rPr>
                          <m:t>cpa</m:t>
                        </m:r>
                      </m:sup>
                    </m:sSubSup>
                    <m:r>
                      <a:rPr lang="en-US" sz="2400" b="0" i="0" smtClean="0">
                        <a:solidFill>
                          <a:schemeClr val="accent1">
                            <a:lumMod val="50000"/>
                          </a:schemeClr>
                        </a:solidFill>
                        <a:latin typeface="Cambria Math" panose="02040503050406030204" pitchFamily="18" charset="0"/>
                      </a:rPr>
                      <m:t> </m:t>
                    </m:r>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𝜆</m:t>
                        </m:r>
                      </m:e>
                    </m:d>
                    <m:r>
                      <a:rPr lang="en-US" sz="2400" b="0" i="0"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latin typeface="PT Serif" panose="020A0603040505020204" pitchFamily="18" charset="77"/>
                  </a:rPr>
                  <a:t> </a:t>
                </a:r>
                <a14:m>
                  <m:oMath xmlns:m="http://schemas.openxmlformats.org/officeDocument/2006/math">
                    <m:sSubSup>
                      <m:sSubSupPr>
                        <m:ctrlPr>
                          <a:rPr lang="en-US" sz="2400" i="1">
                            <a:solidFill>
                              <a:schemeClr val="accent1">
                                <a:lumMod val="50000"/>
                              </a:schemeClr>
                            </a:solidFill>
                            <a:latin typeface="Cambria Math" panose="02040503050406030204" pitchFamily="18" charset="0"/>
                          </a:rPr>
                        </m:ctrlPr>
                      </m:sSubSupPr>
                      <m:e>
                        <m:r>
                          <a:rPr lang="en-US" sz="2400" i="1">
                            <a:solidFill>
                              <a:schemeClr val="accent1">
                                <a:lumMod val="50000"/>
                              </a:schemeClr>
                            </a:solidFill>
                            <a:latin typeface="Cambria Math" panose="02040503050406030204" pitchFamily="18" charset="0"/>
                          </a:rPr>
                          <m:t>𝐴𝑑𝑣</m:t>
                        </m:r>
                      </m:e>
                      <m:sub>
                        <m:r>
                          <a:rPr lang="en-US" sz="2400" i="1" smtClean="0">
                            <a:solidFill>
                              <a:schemeClr val="accent1">
                                <a:lumMod val="50000"/>
                              </a:schemeClr>
                            </a:solidFill>
                            <a:latin typeface="Cambria Math" panose="02040503050406030204" pitchFamily="18" charset="0"/>
                            <a:ea typeface="Cambria Math" panose="02040503050406030204" pitchFamily="18" charset="0"/>
                          </a:rPr>
                          <m:t>ℬ</m:t>
                        </m:r>
                        <m:r>
                          <a:rPr lang="en-US" sz="2400" b="0" i="1" smtClean="0">
                            <a:solidFill>
                              <a:schemeClr val="accent1">
                                <a:lumMod val="50000"/>
                              </a:schemeClr>
                            </a:solidFill>
                            <a:latin typeface="Cambria Math" panose="02040503050406030204" pitchFamily="18" charset="0"/>
                            <a:ea typeface="Cambria Math" panose="02040503050406030204" pitchFamily="18" charset="0"/>
                          </a:rPr>
                          <m:t> ,   </m:t>
                        </m:r>
                        <m:r>
                          <a:rPr lang="en-US" sz="2400" i="1" smtClean="0">
                            <a:solidFill>
                              <a:schemeClr val="accent1">
                                <a:lumMod val="50000"/>
                              </a:schemeClr>
                            </a:solidFill>
                            <a:latin typeface="Cambria Math" panose="02040503050406030204" pitchFamily="18" charset="0"/>
                            <a:ea typeface="Cambria Math" panose="02040503050406030204" pitchFamily="18" charset="0"/>
                          </a:rPr>
                          <m:t>𝒢</m:t>
                        </m:r>
                      </m:sub>
                      <m:sup>
                        <m:r>
                          <a:rPr lang="en-US" sz="2400" b="0" i="1" smtClean="0">
                            <a:solidFill>
                              <a:schemeClr val="accent1">
                                <a:lumMod val="50000"/>
                              </a:schemeClr>
                            </a:solidFill>
                            <a:latin typeface="Cambria Math" panose="02040503050406030204" pitchFamily="18" charset="0"/>
                          </a:rPr>
                          <m:t>𝑑</m:t>
                        </m:r>
                        <m:r>
                          <a:rPr lang="en-US" sz="2400" b="0" i="1" smtClean="0">
                            <a:solidFill>
                              <a:schemeClr val="accent1">
                                <a:lumMod val="50000"/>
                              </a:schemeClr>
                            </a:solidFill>
                            <a:latin typeface="Cambria Math" panose="02040503050406030204" pitchFamily="18" charset="0"/>
                          </a:rPr>
                          <m:t>−</m:t>
                        </m:r>
                        <m:r>
                          <a:rPr lang="en-US" sz="2400" b="0" i="1" smtClean="0">
                            <a:solidFill>
                              <a:schemeClr val="accent1">
                                <a:lumMod val="50000"/>
                              </a:schemeClr>
                            </a:solidFill>
                            <a:latin typeface="Cambria Math" panose="02040503050406030204" pitchFamily="18" charset="0"/>
                          </a:rPr>
                          <m:t>𝑏𝑑h</m:t>
                        </m:r>
                      </m:sup>
                    </m:sSubSup>
                  </m:oMath>
                </a14:m>
                <a:r>
                  <a:rPr lang="en-US" sz="2400" dirty="0">
                    <a:solidFill>
                      <a:schemeClr val="accent1">
                        <a:lumMod val="50000"/>
                      </a:schemeClr>
                    </a:solidFill>
                    <a:latin typeface="PT Serif" panose="020A0603040505020204" pitchFamily="18" charset="77"/>
                  </a:rPr>
                  <a:t>(𝜆</a:t>
                </a:r>
                <a14:m>
                  <m:oMath xmlns:m="http://schemas.openxmlformats.org/officeDocument/2006/math">
                    <m:r>
                      <a:rPr lang="en-US" sz="2400" b="0" i="1"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latin typeface="PT Serif" panose="020A0603040505020204" pitchFamily="18" charset="77"/>
                  </a:rPr>
                  <a:t>. </a:t>
                </a:r>
              </a:p>
            </p:txBody>
          </p:sp>
        </mc:Choice>
        <mc:Fallback xmlns="">
          <p:sp>
            <p:nvSpPr>
              <p:cNvPr id="4" name="Rectangle 3">
                <a:extLst>
                  <a:ext uri="{FF2B5EF4-FFF2-40B4-BE49-F238E27FC236}">
                    <a16:creationId xmlns:a16="http://schemas.microsoft.com/office/drawing/2014/main" id="{61545E01-86F3-48D0-9E46-4CD3993A075A}"/>
                  </a:ext>
                </a:extLst>
              </p:cNvPr>
              <p:cNvSpPr>
                <a:spLocks noRot="1" noChangeAspect="1" noMove="1" noResize="1" noEditPoints="1" noAdjustHandles="1" noChangeArrowheads="1" noChangeShapeType="1" noTextEdit="1"/>
              </p:cNvSpPr>
              <p:nvPr/>
            </p:nvSpPr>
            <p:spPr>
              <a:xfrm>
                <a:off x="308114" y="4317167"/>
                <a:ext cx="11575774" cy="1650400"/>
              </a:xfrm>
              <a:prstGeom prst="rect">
                <a:avLst/>
              </a:prstGeom>
              <a:blipFill>
                <a:blip r:embed="rId3"/>
                <a:stretch>
                  <a:fillRect/>
                </a:stretch>
              </a:blipFill>
              <a:ln>
                <a:solidFill>
                  <a:schemeClr val="accent1">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21146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70DD-467D-1B3F-534B-41D66AE479AA}"/>
              </a:ext>
            </a:extLst>
          </p:cNvPr>
          <p:cNvSpPr>
            <a:spLocks noGrp="1"/>
          </p:cNvSpPr>
          <p:nvPr>
            <p:ph type="title"/>
          </p:nvPr>
        </p:nvSpPr>
        <p:spPr>
          <a:xfrm>
            <a:off x="308113" y="245856"/>
            <a:ext cx="10515600" cy="1325563"/>
          </a:xfrm>
        </p:spPr>
        <p:txBody>
          <a:bodyPr/>
          <a:lstStyle/>
          <a:p>
            <a:r>
              <a:rPr lang="en-US" dirty="0">
                <a:latin typeface="PT Serif" panose="020A0603040505020204" pitchFamily="18" charset="77"/>
              </a:rPr>
              <a:t>One-side Security of BTBF</a:t>
            </a:r>
          </a:p>
        </p:txBody>
      </p:sp>
      <p:sp>
        <p:nvSpPr>
          <p:cNvPr id="3" name="Content Placeholder 2">
            <a:extLst>
              <a:ext uri="{FF2B5EF4-FFF2-40B4-BE49-F238E27FC236}">
                <a16:creationId xmlns:a16="http://schemas.microsoft.com/office/drawing/2014/main" id="{FF797408-CA49-1299-2757-6D0E2628AA30}"/>
              </a:ext>
            </a:extLst>
          </p:cNvPr>
          <p:cNvSpPr>
            <a:spLocks noGrp="1"/>
          </p:cNvSpPr>
          <p:nvPr>
            <p:ph idx="1"/>
          </p:nvPr>
        </p:nvSpPr>
        <p:spPr>
          <a:xfrm>
            <a:off x="308112" y="1217090"/>
            <a:ext cx="11429185" cy="5112090"/>
          </a:xfrm>
        </p:spPr>
        <p:txBody>
          <a:bodyPr>
            <a:normAutofit fontScale="92500" lnSpcReduction="10000"/>
          </a:bodyPr>
          <a:lstStyle/>
          <a:p>
            <a:pPr>
              <a:lnSpc>
                <a:spcPct val="150000"/>
              </a:lnSpc>
            </a:pPr>
            <a:r>
              <a:rPr lang="en-US" sz="3000" dirty="0">
                <a:latin typeface="PT Serif" panose="020A0603040505020204" pitchFamily="18" charset="77"/>
              </a:rPr>
              <a:t>One-side Security: </a:t>
            </a:r>
            <a:r>
              <a:rPr lang="en-US" dirty="0">
                <a:latin typeface="PT Serif" panose="020A0603040505020204" pitchFamily="18" charset="77"/>
              </a:rPr>
              <a:t> </a:t>
            </a:r>
            <a:r>
              <a:rPr lang="en-US" sz="2500" dirty="0">
                <a:latin typeface="PT Serif" panose="020A0603040505020204" pitchFamily="18" charset="77"/>
              </a:rPr>
              <a:t>Follows from DDH-like assumption in asymmetric pairings*</a:t>
            </a:r>
          </a:p>
          <a:p>
            <a:pPr>
              <a:lnSpc>
                <a:spcPct val="150000"/>
              </a:lnSpc>
            </a:pPr>
            <a:endParaRPr lang="en-US" sz="2400" dirty="0">
              <a:latin typeface="PT Serif" panose="020A0603040505020204" pitchFamily="18" charset="77"/>
            </a:endParaRPr>
          </a:p>
          <a:p>
            <a:pPr>
              <a:lnSpc>
                <a:spcPct val="150000"/>
              </a:lnSpc>
            </a:pPr>
            <a:endParaRPr lang="en-US" sz="2400" dirty="0">
              <a:latin typeface="PT Serif" panose="020A0603040505020204" pitchFamily="18" charset="77"/>
            </a:endParaRPr>
          </a:p>
          <a:p>
            <a:pPr>
              <a:lnSpc>
                <a:spcPct val="150000"/>
              </a:lnSpc>
            </a:pPr>
            <a:endParaRPr lang="en-US" sz="2400" dirty="0">
              <a:latin typeface="PT Serif" panose="020A0603040505020204" pitchFamily="18" charset="77"/>
            </a:endParaRPr>
          </a:p>
          <a:p>
            <a:pPr>
              <a:lnSpc>
                <a:spcPct val="150000"/>
              </a:lnSpc>
            </a:pPr>
            <a:endParaRPr lang="en-US" sz="2400" dirty="0">
              <a:latin typeface="PT Serif" panose="020A0603040505020204" pitchFamily="18" charset="77"/>
            </a:endParaRPr>
          </a:p>
          <a:p>
            <a:pPr>
              <a:lnSpc>
                <a:spcPct val="150000"/>
              </a:lnSpc>
            </a:pPr>
            <a:endParaRPr lang="en-US" sz="2400" dirty="0">
              <a:latin typeface="PT Serif" panose="020A0603040505020204" pitchFamily="18" charset="77"/>
            </a:endParaRPr>
          </a:p>
          <a:p>
            <a:pPr>
              <a:lnSpc>
                <a:spcPct val="150000"/>
              </a:lnSpc>
            </a:pPr>
            <a:endParaRPr lang="en-US" sz="2400" dirty="0">
              <a:latin typeface="PT Serif" panose="020A0603040505020204" pitchFamily="18" charset="77"/>
            </a:endParaRPr>
          </a:p>
          <a:p>
            <a:pPr marL="0" indent="0">
              <a:lnSpc>
                <a:spcPct val="150000"/>
              </a:lnSpc>
              <a:buNone/>
            </a:pPr>
            <a:r>
              <a:rPr lang="en-US" sz="2600" dirty="0">
                <a:latin typeface="PT Serif" panose="020A0603040505020204" pitchFamily="18" charset="77"/>
              </a:rPr>
              <a:t>										   *: see paper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6CE405E-2BC9-B9AE-A573-A810B10A6BDB}"/>
                  </a:ext>
                </a:extLst>
              </p:cNvPr>
              <p:cNvSpPr/>
              <p:nvPr/>
            </p:nvSpPr>
            <p:spPr>
              <a:xfrm>
                <a:off x="308113" y="2965835"/>
                <a:ext cx="11575774" cy="244561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accent1">
                        <a:lumMod val="50000"/>
                      </a:schemeClr>
                    </a:solidFill>
                    <a:latin typeface="PT Serif" panose="020A0603040505020204" pitchFamily="18" charset="77"/>
                  </a:rPr>
                  <a:t>Thm. For every adversary </a:t>
                </a:r>
                <a14:m>
                  <m:oMath xmlns:m="http://schemas.openxmlformats.org/officeDocument/2006/math">
                    <m:r>
                      <a:rPr lang="en-US" sz="2800" b="0" i="0" smtClean="0">
                        <a:solidFill>
                          <a:schemeClr val="accent1">
                            <a:lumMod val="50000"/>
                          </a:schemeClr>
                        </a:solidFill>
                        <a:latin typeface="Cambria Math" panose="02040503050406030204" pitchFamily="18" charset="0"/>
                      </a:rPr>
                      <m:t>𝒜</m:t>
                    </m:r>
                  </m:oMath>
                </a14:m>
                <a:r>
                  <a:rPr lang="en-US" sz="2800" dirty="0">
                    <a:solidFill>
                      <a:schemeClr val="accent1">
                        <a:lumMod val="50000"/>
                      </a:schemeClr>
                    </a:solidFill>
                    <a:latin typeface="PT Serif" panose="020A0603040505020204" pitchFamily="18" charset="77"/>
                  </a:rPr>
                  <a:t>, there exists an adversary </a:t>
                </a: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ℬ</m:t>
                    </m:r>
                  </m:oMath>
                </a14:m>
                <a:r>
                  <a:rPr lang="en-US" sz="2800" b="0" dirty="0">
                    <a:solidFill>
                      <a:schemeClr val="accent1">
                        <a:lumMod val="50000"/>
                      </a:schemeClr>
                    </a:solidFill>
                    <a:latin typeface="PT Serif" panose="020A0603040505020204" pitchFamily="18" charset="77"/>
                  </a:rPr>
                  <a:t> such that</a:t>
                </a:r>
              </a:p>
              <a:p>
                <a:pPr algn="ctr">
                  <a:lnSpc>
                    <a:spcPct val="150000"/>
                  </a:lnSpc>
                </a:pPr>
                <a14:m>
                  <m:oMath xmlns:m="http://schemas.openxmlformats.org/officeDocument/2006/math">
                    <m:sSubSup>
                      <m:sSubSupPr>
                        <m:ctrlPr>
                          <a:rPr lang="en-US" sz="2800" b="0" i="1" smtClean="0">
                            <a:solidFill>
                              <a:schemeClr val="accent1">
                                <a:lumMod val="50000"/>
                              </a:schemeClr>
                            </a:solidFill>
                            <a:latin typeface="Cambria Math" panose="02040503050406030204" pitchFamily="18" charset="0"/>
                          </a:rPr>
                        </m:ctrlPr>
                      </m:sSubSupPr>
                      <m:e>
                        <m:r>
                          <m:rPr>
                            <m:sty m:val="p"/>
                          </m:rPr>
                          <a:rPr lang="en-US" sz="2800" b="0" i="0" smtClean="0">
                            <a:solidFill>
                              <a:schemeClr val="accent1">
                                <a:lumMod val="50000"/>
                              </a:schemeClr>
                            </a:solidFill>
                            <a:latin typeface="Cambria Math" panose="02040503050406030204" pitchFamily="18" charset="0"/>
                          </a:rPr>
                          <m:t>Adv</m:t>
                        </m:r>
                      </m:e>
                      <m:sub>
                        <m:r>
                          <a:rPr lang="en-US" sz="2800" b="0" i="0" smtClean="0">
                            <a:solidFill>
                              <a:schemeClr val="accent1">
                                <a:lumMod val="50000"/>
                              </a:schemeClr>
                            </a:solidFill>
                            <a:latin typeface="Cambria Math" panose="02040503050406030204" pitchFamily="18" charset="0"/>
                          </a:rPr>
                          <m:t>𝒜</m:t>
                        </m:r>
                        <m:r>
                          <a:rPr lang="en-US" sz="2800" b="0" i="0" smtClean="0">
                            <a:solidFill>
                              <a:schemeClr val="accent1">
                                <a:lumMod val="50000"/>
                              </a:schemeClr>
                            </a:solidFill>
                            <a:latin typeface="Cambria Math" panose="02040503050406030204" pitchFamily="18" charset="0"/>
                          </a:rPr>
                          <m:t>, </m:t>
                        </m:r>
                        <m:r>
                          <m:rPr>
                            <m:sty m:val="p"/>
                          </m:rPr>
                          <a:rPr lang="en-US" sz="2800" b="0" i="0" smtClean="0">
                            <a:solidFill>
                              <a:schemeClr val="accent1">
                                <a:lumMod val="50000"/>
                              </a:schemeClr>
                            </a:solidFill>
                            <a:latin typeface="Cambria Math" panose="02040503050406030204" pitchFamily="18" charset="0"/>
                          </a:rPr>
                          <m:t>BTBF</m:t>
                        </m:r>
                      </m:sub>
                      <m:sup>
                        <m:r>
                          <m:rPr>
                            <m:sty m:val="p"/>
                          </m:rPr>
                          <a:rPr lang="en-US" sz="2800" b="0" i="0" smtClean="0">
                            <a:solidFill>
                              <a:schemeClr val="accent1">
                                <a:lumMod val="50000"/>
                              </a:schemeClr>
                            </a:solidFill>
                            <a:latin typeface="Cambria Math" panose="02040503050406030204" pitchFamily="18" charset="0"/>
                          </a:rPr>
                          <m:t>oss</m:t>
                        </m:r>
                      </m:sup>
                    </m:sSubSup>
                    <m:r>
                      <a:rPr lang="en-US" sz="2800" b="0" i="0"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𝜆</m:t>
                    </m:r>
                    <m:r>
                      <a:rPr lang="en-US" sz="2800" b="0" i="0" smtClean="0">
                        <a:solidFill>
                          <a:schemeClr val="accent1">
                            <a:lumMod val="50000"/>
                          </a:schemeClr>
                        </a:solidFill>
                        <a:latin typeface="Cambria Math" panose="02040503050406030204" pitchFamily="18" charset="0"/>
                      </a:rPr>
                      <m:t>) </m:t>
                    </m:r>
                    <m:r>
                      <a:rPr lang="en-US" sz="2800" i="0">
                        <a:solidFill>
                          <a:schemeClr val="accent1">
                            <a:lumMod val="50000"/>
                          </a:schemeClr>
                        </a:solidFill>
                        <a:latin typeface="Cambria Math" panose="02040503050406030204" pitchFamily="18" charset="0"/>
                      </a:rPr>
                      <m:t>≤</m:t>
                    </m:r>
                  </m:oMath>
                </a14:m>
                <a:r>
                  <a:rPr lang="en-US" sz="2800" dirty="0">
                    <a:solidFill>
                      <a:schemeClr val="accent1">
                        <a:lumMod val="50000"/>
                      </a:schemeClr>
                    </a:solidFill>
                    <a:latin typeface="PT Serif" panose="020A0603040505020204" pitchFamily="18" charset="77"/>
                  </a:rPr>
                  <a:t> </a:t>
                </a:r>
                <a14:m>
                  <m:oMath xmlns:m="http://schemas.openxmlformats.org/officeDocument/2006/math">
                    <m:sSubSup>
                      <m:sSubSupPr>
                        <m:ctrlPr>
                          <a:rPr lang="en-US" sz="2800" i="1">
                            <a:solidFill>
                              <a:schemeClr val="accent1">
                                <a:lumMod val="50000"/>
                              </a:schemeClr>
                            </a:solidFill>
                            <a:latin typeface="Cambria Math" panose="02040503050406030204" pitchFamily="18" charset="0"/>
                          </a:rPr>
                        </m:ctrlPr>
                      </m:sSubSupPr>
                      <m:e>
                        <m:r>
                          <a:rPr lang="en-US" sz="2800" b="0" i="1" smtClean="0">
                            <a:solidFill>
                              <a:schemeClr val="accent1">
                                <a:lumMod val="50000"/>
                              </a:schemeClr>
                            </a:solidFill>
                            <a:latin typeface="Cambria Math" panose="02040503050406030204" pitchFamily="18" charset="0"/>
                          </a:rPr>
                          <m:t>2</m:t>
                        </m:r>
                        <m:r>
                          <a:rPr lang="en-US" sz="2800" b="0" i="1" smtClean="0">
                            <a:solidFill>
                              <a:schemeClr val="accent1">
                                <a:lumMod val="50000"/>
                              </a:schemeClr>
                            </a:solidFill>
                            <a:latin typeface="Cambria Math" panose="02040503050406030204" pitchFamily="18" charset="0"/>
                          </a:rPr>
                          <m:t>𝐿</m:t>
                        </m:r>
                        <m:r>
                          <a:rPr lang="en-US" sz="2800" b="0" i="1" smtClean="0">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𝐴𝑑𝑣</m:t>
                        </m:r>
                      </m:e>
                      <m:sub>
                        <m:r>
                          <a:rPr lang="en-US" sz="2800" i="1" smtClean="0">
                            <a:solidFill>
                              <a:schemeClr val="accent1">
                                <a:lumMod val="50000"/>
                              </a:schemeClr>
                            </a:solidFill>
                            <a:latin typeface="Cambria Math" panose="02040503050406030204" pitchFamily="18" charset="0"/>
                            <a:ea typeface="Cambria Math" panose="02040503050406030204" pitchFamily="18" charset="0"/>
                          </a:rPr>
                          <m:t>ℬ</m:t>
                        </m:r>
                        <m:r>
                          <a:rPr lang="en-US" sz="2800" b="0" i="1" smtClean="0">
                            <a:solidFill>
                              <a:schemeClr val="accent1">
                                <a:lumMod val="50000"/>
                              </a:schemeClr>
                            </a:solidFill>
                            <a:latin typeface="Cambria Math" panose="02040503050406030204" pitchFamily="18" charset="0"/>
                            <a:ea typeface="Cambria Math" panose="02040503050406030204" pitchFamily="18" charset="0"/>
                          </a:rPr>
                          <m:t>,   </m:t>
                        </m:r>
                        <m:r>
                          <a:rPr lang="en-US" sz="2800" i="1" smtClean="0">
                            <a:solidFill>
                              <a:schemeClr val="accent1">
                                <a:lumMod val="50000"/>
                              </a:schemeClr>
                            </a:solidFill>
                            <a:latin typeface="Cambria Math" panose="02040503050406030204" pitchFamily="18" charset="0"/>
                            <a:ea typeface="Cambria Math" panose="02040503050406030204" pitchFamily="18" charset="0"/>
                          </a:rPr>
                          <m:t>𝒢</m:t>
                        </m:r>
                      </m:sub>
                      <m:sup>
                        <m:r>
                          <a:rPr lang="en-US" sz="2800" b="0" i="1" smtClean="0">
                            <a:solidFill>
                              <a:schemeClr val="accent1">
                                <a:lumMod val="50000"/>
                              </a:schemeClr>
                            </a:solidFill>
                            <a:latin typeface="Cambria Math" panose="02040503050406030204" pitchFamily="18" charset="0"/>
                          </a:rPr>
                          <m:t>𝑑𝑑h</m:t>
                        </m:r>
                      </m:sup>
                    </m:sSubSup>
                  </m:oMath>
                </a14:m>
                <a:r>
                  <a:rPr lang="en-US" sz="2800" dirty="0">
                    <a:solidFill>
                      <a:schemeClr val="accent1">
                        <a:lumMod val="50000"/>
                      </a:schemeClr>
                    </a:solidFill>
                    <a:latin typeface="PT Serif" panose="020A0603040505020204" pitchFamily="18" charset="77"/>
                  </a:rPr>
                  <a:t>(𝜆</a:t>
                </a:r>
                <a14:m>
                  <m:oMath xmlns:m="http://schemas.openxmlformats.org/officeDocument/2006/math">
                    <m:r>
                      <a:rPr lang="en-US" sz="2800" b="0" i="1" smtClean="0">
                        <a:solidFill>
                          <a:schemeClr val="accent1">
                            <a:lumMod val="50000"/>
                          </a:schemeClr>
                        </a:solidFill>
                        <a:latin typeface="Cambria Math" panose="02040503050406030204" pitchFamily="18" charset="0"/>
                      </a:rPr>
                      <m:t>)</m:t>
                    </m:r>
                  </m:oMath>
                </a14:m>
                <a:endParaRPr lang="en-US" sz="2800" baseline="30000" dirty="0">
                  <a:solidFill>
                    <a:schemeClr val="accent1">
                      <a:lumMod val="50000"/>
                    </a:schemeClr>
                  </a:solidFill>
                  <a:latin typeface="PT Serif" panose="020A0603040505020204" pitchFamily="18" charset="77"/>
                </a:endParaRPr>
              </a:p>
              <a:p>
                <a:pPr algn="ctr">
                  <a:lnSpc>
                    <a:spcPct val="150000"/>
                  </a:lnSpc>
                </a:pPr>
                <a:r>
                  <a:rPr lang="en-US" sz="2800" dirty="0">
                    <a:solidFill>
                      <a:schemeClr val="accent1">
                        <a:lumMod val="50000"/>
                      </a:schemeClr>
                    </a:solidFill>
                    <a:latin typeface="PT Serif" panose="020A0603040505020204" pitchFamily="18" charset="77"/>
                  </a:rPr>
                  <a:t>where </a:t>
                </a:r>
                <a14:m>
                  <m:oMath xmlns:m="http://schemas.openxmlformats.org/officeDocument/2006/math">
                    <m:r>
                      <a:rPr lang="en-US" sz="2800" i="1">
                        <a:solidFill>
                          <a:schemeClr val="accent1">
                            <a:lumMod val="50000"/>
                          </a:schemeClr>
                        </a:solidFill>
                        <a:latin typeface="Cambria Math" panose="02040503050406030204" pitchFamily="18" charset="0"/>
                      </a:rPr>
                      <m:t>𝐿</m:t>
                    </m:r>
                  </m:oMath>
                </a14:m>
                <a:r>
                  <a:rPr lang="en-US" sz="2800" dirty="0">
                    <a:solidFill>
                      <a:schemeClr val="accent1">
                        <a:lumMod val="50000"/>
                      </a:schemeClr>
                    </a:solidFill>
                    <a:latin typeface="PT Serif" panose="020A0603040505020204" pitchFamily="18" charset="77"/>
                  </a:rPr>
                  <a:t> is an upper bound on the number of positions </a:t>
                </a:r>
                <a14:m>
                  <m:oMath xmlns:m="http://schemas.openxmlformats.org/officeDocument/2006/math">
                    <m:r>
                      <a:rPr lang="en-US" sz="2800" b="0" i="1" smtClean="0">
                        <a:solidFill>
                          <a:schemeClr val="accent1">
                            <a:lumMod val="50000"/>
                          </a:schemeClr>
                        </a:solidFill>
                        <a:latin typeface="Cambria Math" panose="02040503050406030204" pitchFamily="18" charset="0"/>
                      </a:rPr>
                      <m:t>ℓ</m:t>
                    </m:r>
                    <m:r>
                      <a:rPr lang="en-US" sz="2800" b="0" i="0" smtClean="0">
                        <a:solidFill>
                          <a:schemeClr val="accent1">
                            <a:lumMod val="50000"/>
                          </a:schemeClr>
                        </a:solidFill>
                        <a:latin typeface="Cambria Math" panose="02040503050406030204" pitchFamily="18" charset="0"/>
                      </a:rPr>
                      <m:t>.</m:t>
                    </m:r>
                  </m:oMath>
                </a14:m>
                <a:endParaRPr lang="en-US" sz="2800" dirty="0">
                  <a:solidFill>
                    <a:schemeClr val="accent1">
                      <a:lumMod val="50000"/>
                    </a:schemeClr>
                  </a:solidFill>
                  <a:latin typeface="PT Serif" panose="020A0603040505020204" pitchFamily="18" charset="77"/>
                </a:endParaRPr>
              </a:p>
            </p:txBody>
          </p:sp>
        </mc:Choice>
        <mc:Fallback xmlns="">
          <p:sp>
            <p:nvSpPr>
              <p:cNvPr id="4" name="Rectangle 3">
                <a:extLst>
                  <a:ext uri="{FF2B5EF4-FFF2-40B4-BE49-F238E27FC236}">
                    <a16:creationId xmlns:a16="http://schemas.microsoft.com/office/drawing/2014/main" id="{F6CE405E-2BC9-B9AE-A573-A810B10A6BDB}"/>
                  </a:ext>
                </a:extLst>
              </p:cNvPr>
              <p:cNvSpPr>
                <a:spLocks noRot="1" noChangeAspect="1" noMove="1" noResize="1" noEditPoints="1" noAdjustHandles="1" noChangeArrowheads="1" noChangeShapeType="1" noTextEdit="1"/>
              </p:cNvSpPr>
              <p:nvPr/>
            </p:nvSpPr>
            <p:spPr>
              <a:xfrm>
                <a:off x="308113" y="2965835"/>
                <a:ext cx="11575774" cy="2445614"/>
              </a:xfrm>
              <a:prstGeom prst="rect">
                <a:avLst/>
              </a:prstGeom>
              <a:blipFill>
                <a:blip r:embed="rId3"/>
                <a:stretch>
                  <a:fillRect/>
                </a:stretch>
              </a:blipFill>
              <a:ln>
                <a:solidFill>
                  <a:schemeClr val="accent1">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2419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221A-FE01-A596-4669-459A44FC1481}"/>
              </a:ext>
            </a:extLst>
          </p:cNvPr>
          <p:cNvSpPr>
            <a:spLocks noGrp="1"/>
          </p:cNvSpPr>
          <p:nvPr>
            <p:ph type="title"/>
          </p:nvPr>
        </p:nvSpPr>
        <p:spPr>
          <a:xfrm>
            <a:off x="268355" y="312115"/>
            <a:ext cx="11433313" cy="1325563"/>
          </a:xfrm>
        </p:spPr>
        <p:txBody>
          <a:bodyPr/>
          <a:lstStyle/>
          <a:p>
            <a:r>
              <a:rPr lang="en-US" dirty="0">
                <a:latin typeface="PT Serif" panose="020A0603040505020204" pitchFamily="18" charset="77"/>
              </a:rPr>
              <a:t>Traitor Tracing for Threshold-KEM from FC and BT-KEM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02BC71-E1BF-9108-8459-9B1D3BC388F2}"/>
                  </a:ext>
                </a:extLst>
              </p:cNvPr>
              <p:cNvSpPr>
                <a:spLocks noGrp="1"/>
              </p:cNvSpPr>
              <p:nvPr>
                <p:ph idx="1"/>
              </p:nvPr>
            </p:nvSpPr>
            <p:spPr>
              <a:xfrm>
                <a:off x="268355" y="1732678"/>
                <a:ext cx="10515600" cy="4351338"/>
              </a:xfrm>
            </p:spPr>
            <p:txBody>
              <a:bodyPr>
                <a:normAutofit/>
              </a:bodyPr>
              <a:lstStyle/>
              <a:p>
                <a:pPr marL="0" indent="0">
                  <a:lnSpc>
                    <a:spcPct val="150000"/>
                  </a:lnSpc>
                  <a:buNone/>
                </a:pPr>
                <a:r>
                  <a:rPr lang="en-US" dirty="0">
                    <a:latin typeface="PT Serif" panose="020A0603040505020204" pitchFamily="18" charset="77"/>
                  </a:rPr>
                  <a:t>Building Blocks:</a:t>
                </a:r>
              </a:p>
              <a:p>
                <a:pPr lvl="1">
                  <a:lnSpc>
                    <a:spcPct val="150000"/>
                  </a:lnSpc>
                </a:pPr>
                <a14:m>
                  <m:oMath xmlns:m="http://schemas.openxmlformats.org/officeDocument/2006/math">
                    <m:r>
                      <a:rPr lang="en-US" sz="2800" b="0" i="1" smtClean="0">
                        <a:latin typeface="Cambria Math" panose="02040503050406030204" pitchFamily="18" charset="0"/>
                        <a:ea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𝒞</m:t>
                    </m:r>
                  </m:oMath>
                </a14:m>
                <a:r>
                  <a:rPr lang="en-US" sz="2800" dirty="0">
                    <a:latin typeface="PT Serif" panose="020A0603040505020204" pitchFamily="18" charset="77"/>
                  </a:rPr>
                  <a:t> 	     : 	Fingerprinting Code</a:t>
                </a:r>
              </a:p>
              <a:p>
                <a:pPr lvl="1">
                  <a:lnSpc>
                    <a:spcPct val="150000"/>
                  </a:lnSpc>
                </a:pPr>
                <a14:m>
                  <m:oMath xmlns:m="http://schemas.openxmlformats.org/officeDocument/2006/math">
                    <m:r>
                      <a:rPr lang="en-US" sz="2800" b="0" i="1" smtClean="0">
                        <a:latin typeface="Cambria Math" panose="02040503050406030204" pitchFamily="18" charset="0"/>
                        <a:ea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ℬ𝒯ℰ</m:t>
                    </m:r>
                  </m:oMath>
                </a14:m>
                <a:r>
                  <a:rPr lang="en-US" sz="2800" dirty="0">
                    <a:latin typeface="PT Serif" panose="020A0603040505020204" pitchFamily="18" charset="77"/>
                  </a:rPr>
                  <a:t>     : 	Bipartite Threshold KEM</a:t>
                </a:r>
              </a:p>
            </p:txBody>
          </p:sp>
        </mc:Choice>
        <mc:Fallback xmlns="">
          <p:sp>
            <p:nvSpPr>
              <p:cNvPr id="3" name="Content Placeholder 2">
                <a:extLst>
                  <a:ext uri="{FF2B5EF4-FFF2-40B4-BE49-F238E27FC236}">
                    <a16:creationId xmlns:a16="http://schemas.microsoft.com/office/drawing/2014/main" id="{5A02BC71-E1BF-9108-8459-9B1D3BC388F2}"/>
                  </a:ext>
                </a:extLst>
              </p:cNvPr>
              <p:cNvSpPr>
                <a:spLocks noGrp="1" noRot="1" noChangeAspect="1" noMove="1" noResize="1" noEditPoints="1" noAdjustHandles="1" noChangeArrowheads="1" noChangeShapeType="1" noTextEdit="1"/>
              </p:cNvSpPr>
              <p:nvPr>
                <p:ph idx="1"/>
              </p:nvPr>
            </p:nvSpPr>
            <p:spPr>
              <a:xfrm>
                <a:off x="268355" y="1732678"/>
                <a:ext cx="10515600" cy="4351338"/>
              </a:xfrm>
              <a:blipFill>
                <a:blip r:embed="rId3"/>
                <a:stretch>
                  <a:fillRect l="-1206"/>
                </a:stretch>
              </a:blipFill>
            </p:spPr>
            <p:txBody>
              <a:bodyPr/>
              <a:lstStyle/>
              <a:p>
                <a:r>
                  <a:rPr lang="en-US">
                    <a:noFill/>
                  </a:rPr>
                  <a:t> </a:t>
                </a:r>
              </a:p>
            </p:txBody>
          </p:sp>
        </mc:Fallback>
      </mc:AlternateContent>
    </p:spTree>
    <p:extLst>
      <p:ext uri="{BB962C8B-B14F-4D97-AF65-F5344CB8AC3E}">
        <p14:creationId xmlns:p14="http://schemas.microsoft.com/office/powerpoint/2010/main" val="17610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3F4D-6967-60C4-45DA-7CAD9A55B612}"/>
              </a:ext>
            </a:extLst>
          </p:cNvPr>
          <p:cNvSpPr>
            <a:spLocks noGrp="1"/>
          </p:cNvSpPr>
          <p:nvPr>
            <p:ph type="title"/>
          </p:nvPr>
        </p:nvSpPr>
        <p:spPr>
          <a:xfrm>
            <a:off x="256309" y="246372"/>
            <a:ext cx="10515600" cy="1107415"/>
          </a:xfrm>
        </p:spPr>
        <p:txBody>
          <a:bodyPr>
            <a:normAutofit/>
          </a:bodyPr>
          <a:lstStyle/>
          <a:p>
            <a:r>
              <a:rPr lang="en-US" sz="4200" dirty="0">
                <a:latin typeface="PT Serif" panose="020A0603040505020204" pitchFamily="18" charset="77"/>
              </a:rPr>
              <a:t>Traitor tracing for threshold 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1FAB7-BA9C-7ABE-11AD-90903C0EBDB6}"/>
                  </a:ext>
                </a:extLst>
              </p:cNvPr>
              <p:cNvSpPr>
                <a:spLocks noGrp="1"/>
              </p:cNvSpPr>
              <p:nvPr>
                <p:ph idx="1"/>
              </p:nvPr>
            </p:nvSpPr>
            <p:spPr>
              <a:xfrm>
                <a:off x="256308" y="1353787"/>
                <a:ext cx="11679383" cy="5257841"/>
              </a:xfrm>
            </p:spPr>
            <p:txBody>
              <a:bodyPr>
                <a:normAutofit/>
              </a:bodyPr>
              <a:lstStyle/>
              <a:p>
                <a:pPr marL="0" indent="0">
                  <a:buNone/>
                </a:pPr>
                <a:r>
                  <a:rPr lang="en-US" sz="2400" dirty="0">
                    <a:solidFill>
                      <a:schemeClr val="bg2">
                        <a:lumMod val="25000"/>
                      </a:schemeClr>
                    </a:solidFill>
                    <a:latin typeface="PT Serif" panose="020A0603040505020204" pitchFamily="18" charset="77"/>
                  </a:rPr>
                  <a:t>A Traitor Tracing for Threshold-KEM has 5 algorithms:</a:t>
                </a:r>
              </a:p>
              <a:p>
                <a:pPr marL="444500" lvl="3" indent="-342900">
                  <a:lnSpc>
                    <a:spcPct val="120000"/>
                  </a:lnSpc>
                  <a:spcBef>
                    <a:spcPts val="600"/>
                  </a:spcBef>
                  <a:spcAft>
                    <a:spcPts val="600"/>
                  </a:spcAft>
                  <a:buSzPts val="2000"/>
                  <a:buFont typeface="Arial" panose="020B0604020202020204" pitchFamily="34" charset="0"/>
                  <a:buChar char="•"/>
                </a:pPr>
                <a:r>
                  <a:rPr lang="en" sz="2400" dirty="0">
                    <a:solidFill>
                      <a:schemeClr val="bg2">
                        <a:lumMod val="25000"/>
                      </a:schemeClr>
                    </a:solidFill>
                    <a:latin typeface="PT Serif" panose="020A0603040505020204" pitchFamily="18" charset="77"/>
                    <a:ea typeface="PT Serif"/>
                    <a:cs typeface="PT Serif"/>
                    <a:sym typeface="PT Serif"/>
                  </a:rPr>
                  <a:t>KeyGen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𝑛</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𝑡</m:t>
                    </m:r>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𝑡𝑘</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sub>
                    </m:sSub>
                  </m:oMath>
                </a14:m>
                <a:endParaRPr lang="en" sz="2400" baseline="-250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20000"/>
                  </a:lnSpc>
                  <a:spcBef>
                    <a:spcPts val="600"/>
                  </a:spcBef>
                  <a:spcAft>
                    <a:spcPts val="600"/>
                  </a:spcAft>
                  <a:buSzPts val="2000"/>
                </a:pPr>
                <a:r>
                  <a:rPr lang="en-US" sz="2400" dirty="0">
                    <a:solidFill>
                      <a:schemeClr val="bg2">
                        <a:lumMod val="25000"/>
                      </a:schemeClr>
                    </a:solidFill>
                    <a:latin typeface="PT Serif" panose="020A0603040505020204" pitchFamily="18" charset="77"/>
                    <a:ea typeface="PT Serif"/>
                    <a:cs typeface="PT Serif"/>
                    <a:sym typeface="PT Serif"/>
                  </a:rPr>
                  <a:t>Enc(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oMath>
                </a14:m>
                <a:r>
                  <a:rPr lang="en-US" sz="2400" dirty="0">
                    <a:solidFill>
                      <a:schemeClr val="bg2">
                        <a:lumMod val="25000"/>
                      </a:schemeClr>
                    </a:solidFill>
                    <a:latin typeface="PT Serif" panose="020A0603040505020204" pitchFamily="18" charset="77"/>
                    <a:ea typeface="PT Serif"/>
                    <a:cs typeface="PT Serif"/>
                    <a:sym typeface="PT Serif"/>
                  </a:rPr>
                  <a:t> )    	  	  	</a:t>
                </a:r>
                <a:r>
                  <a:rPr lang="en" sz="24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a:t>
                </a:r>
              </a:p>
              <a:p>
                <a:pPr marL="444500" lvl="0" indent="-342900">
                  <a:lnSpc>
                    <a:spcPct val="120000"/>
                  </a:lnSpc>
                  <a:spcBef>
                    <a:spcPts val="600"/>
                  </a:spcBef>
                  <a:spcAft>
                    <a:spcPts val="600"/>
                  </a:spcAft>
                  <a:buSzPts val="2000"/>
                </a:pPr>
                <a:r>
                  <a:rPr lang="en" sz="2400" dirty="0">
                    <a:solidFill>
                      <a:schemeClr val="bg2">
                        <a:lumMod val="25000"/>
                      </a:schemeClr>
                    </a:solidFill>
                    <a:latin typeface="PT Serif" panose="020A0603040505020204" pitchFamily="18" charset="77"/>
                    <a:ea typeface="PT Serif"/>
                    <a:cs typeface="PT Serif"/>
                    <a:sym typeface="PT Serif"/>
                  </a:rPr>
                  <a:t>Dec(</a:t>
                </a:r>
                <a14:m>
                  <m:oMath xmlns:m="http://schemas.openxmlformats.org/officeDocument/2006/math">
                    <m:r>
                      <a:rPr lang="en-US" sz="2400" b="0" i="0"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20000"/>
                  </a:lnSpc>
                  <a:spcBef>
                    <a:spcPts val="600"/>
                  </a:spcBef>
                  <a:spcAft>
                    <a:spcPts val="600"/>
                  </a:spcAft>
                  <a:buSzPts val="2000"/>
                  <a:buFont typeface="Arial" panose="020B0604020202020204" pitchFamily="34" charset="0"/>
                  <a:buChar char="•"/>
                </a:pPr>
                <a:r>
                  <a:rPr lang="en" sz="2400" dirty="0">
                    <a:solidFill>
                      <a:schemeClr val="bg2">
                        <a:lumMod val="25000"/>
                      </a:schemeClr>
                    </a:solidFill>
                    <a:latin typeface="PT Serif" panose="020A0603040505020204" pitchFamily="18" charset="77"/>
                    <a:ea typeface="PT Serif"/>
                    <a:cs typeface="PT Serif"/>
                    <a:sym typeface="PT Serif"/>
                  </a:rPr>
                  <a:t>Combine(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 </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𝑘</m:t>
                    </m:r>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20000"/>
                  </a:lnSpc>
                  <a:spcBef>
                    <a:spcPts val="600"/>
                  </a:spcBef>
                  <a:spcAft>
                    <a:spcPts val="600"/>
                  </a:spcAft>
                  <a:buSzPts val="2000"/>
                  <a:buFont typeface="Arial" panose="020B0604020202020204" pitchFamily="34" charset="0"/>
                  <a:buChar char="•"/>
                </a:pPr>
                <a14:m>
                  <m:oMath xmlns:m="http://schemas.openxmlformats.org/officeDocument/2006/math">
                    <m:sSup>
                      <m:sSupPr>
                        <m:ctrlPr>
                          <a:rPr lang="en-US" sz="2400" b="0" i="1" smtClean="0">
                            <a:solidFill>
                              <a:schemeClr val="bg2">
                                <a:lumMod val="25000"/>
                              </a:schemeClr>
                            </a:solidFill>
                            <a:latin typeface="Cambria Math" panose="02040503050406030204" pitchFamily="18" charset="0"/>
                            <a:ea typeface="PT Serif"/>
                            <a:cs typeface="PT Serif"/>
                            <a:sym typeface="PT Serif"/>
                          </a:rPr>
                        </m:ctrlPr>
                      </m:sSupPr>
                      <m:e>
                        <m:r>
                          <m:rPr>
                            <m:sty m:val="p"/>
                          </m:rPr>
                          <a:rPr lang="en-US" sz="2400" b="0" i="0" smtClean="0">
                            <a:solidFill>
                              <a:schemeClr val="bg2">
                                <a:lumMod val="25000"/>
                              </a:schemeClr>
                            </a:solidFill>
                            <a:latin typeface="Cambria Math" panose="02040503050406030204" pitchFamily="18" charset="0"/>
                            <a:ea typeface="PT Serif"/>
                            <a:cs typeface="PT Serif"/>
                            <a:sym typeface="PT Serif"/>
                          </a:rPr>
                          <m:t>Trace</m:t>
                        </m:r>
                      </m:e>
                      <m:sup>
                        <m:r>
                          <a:rPr lang="en-US" sz="2400" b="0" i="1" smtClean="0">
                            <a:solidFill>
                              <a:schemeClr val="bg2">
                                <a:lumMod val="25000"/>
                              </a:schemeClr>
                            </a:solidFill>
                            <a:latin typeface="Cambria Math" panose="02040503050406030204" pitchFamily="18" charset="0"/>
                            <a:ea typeface="PT Serif"/>
                            <a:cs typeface="PT Serif"/>
                            <a:sym typeface="PT Serif"/>
                          </a:rPr>
                          <m:t> </m:t>
                        </m:r>
                        <m:r>
                          <m:rPr>
                            <m:sty m:val="p"/>
                          </m:rPr>
                          <a:rPr lang="en-US" sz="2400" b="0" i="0" smtClean="0">
                            <a:solidFill>
                              <a:schemeClr val="bg2">
                                <a:lumMod val="25000"/>
                              </a:schemeClr>
                            </a:solidFill>
                            <a:latin typeface="Cambria Math" panose="02040503050406030204" pitchFamily="18" charset="0"/>
                            <a:ea typeface="PT Serif"/>
                            <a:cs typeface="PT Serif"/>
                            <a:sym typeface="PT Serif"/>
                          </a:rPr>
                          <m:t>D</m:t>
                        </m:r>
                        <m:r>
                          <a:rPr lang="en-US" sz="2400" b="0" i="0" smtClean="0">
                            <a:solidFill>
                              <a:schemeClr val="bg2">
                                <a:lumMod val="25000"/>
                              </a:schemeClr>
                            </a:solidFill>
                            <a:latin typeface="Cambria Math" panose="02040503050406030204" pitchFamily="18" charset="0"/>
                            <a:ea typeface="PT Serif"/>
                            <a:cs typeface="PT Serif"/>
                            <a:sym typeface="PT Serif"/>
                          </a:rPr>
                          <m:t>(·)</m:t>
                        </m:r>
                      </m:sup>
                    </m:sSup>
                    <m:r>
                      <a:rPr lang="en-US" sz="2400" b="0" i="0"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𝑡𝑘</m:t>
                    </m:r>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a:t>
                </a:r>
                <a14:m>
                  <m:oMath xmlns:m="http://schemas.openxmlformats.org/officeDocument/2006/math">
                    <m:acc>
                      <m:accPr>
                        <m:chr m:val="̂"/>
                        <m:ctrlPr>
                          <a:rPr lang="en" sz="2400" i="1" smtClean="0">
                            <a:solidFill>
                              <a:schemeClr val="bg2">
                                <a:lumMod val="25000"/>
                              </a:schemeClr>
                            </a:solidFill>
                            <a:latin typeface="Cambria Math" panose="02040503050406030204" pitchFamily="18" charset="0"/>
                            <a:sym typeface="PT Serif"/>
                          </a:rPr>
                        </m:ctrlPr>
                      </m:accPr>
                      <m:e>
                        <m:r>
                          <a:rPr lang="en-US" sz="2400" b="0" i="1" smtClean="0">
                            <a:solidFill>
                              <a:schemeClr val="bg2">
                                <a:lumMod val="25000"/>
                              </a:schemeClr>
                            </a:solidFill>
                            <a:latin typeface="Cambria Math" panose="02040503050406030204" pitchFamily="18" charset="0"/>
                            <a:ea typeface="Cambria Math" panose="02040503050406030204" pitchFamily="18" charset="0"/>
                            <a:sym typeface="PT Serif"/>
                          </a:rPr>
                          <m:t>𝒥</m:t>
                        </m:r>
                      </m:e>
                    </m:acc>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0" lvl="0" indent="0" algn="l" rtl="0">
                  <a:spcBef>
                    <a:spcPts val="0"/>
                  </a:spcBef>
                  <a:spcAft>
                    <a:spcPts val="600"/>
                  </a:spcAft>
                  <a:buSzPts val="2000"/>
                  <a:buNone/>
                </a:pPr>
                <a:endParaRPr lang="en" sz="2400" dirty="0">
                  <a:solidFill>
                    <a:schemeClr val="bg2">
                      <a:lumMod val="25000"/>
                    </a:schemeClr>
                  </a:solidFill>
                  <a:latin typeface="PT Serif" panose="020A0603040505020204" pitchFamily="18" charset="77"/>
                  <a:ea typeface="PT Serif"/>
                  <a:cs typeface="PT Serif"/>
                  <a:sym typeface="PT Serif"/>
                </a:endParaRPr>
              </a:p>
              <a:p>
                <a:pPr marL="0" lvl="0" indent="0" algn="l" rtl="0">
                  <a:spcBef>
                    <a:spcPts val="300"/>
                  </a:spcBef>
                  <a:spcAft>
                    <a:spcPts val="900"/>
                  </a:spcAft>
                  <a:buSzPts val="2000"/>
                  <a:buNone/>
                </a:pPr>
                <a:r>
                  <a:rPr lang="en" sz="2400" dirty="0">
                    <a:solidFill>
                      <a:schemeClr val="bg2">
                        <a:lumMod val="25000"/>
                      </a:schemeClr>
                    </a:solidFill>
                    <a:latin typeface="PT Serif" panose="020A0603040505020204" pitchFamily="18" charset="77"/>
                    <a:ea typeface="PT Serif"/>
                    <a:cs typeface="PT Serif"/>
                    <a:sym typeface="PT Serif"/>
                  </a:rPr>
                  <a:t>Need:</a:t>
                </a:r>
              </a:p>
              <a:p>
                <a:pPr marL="0" indent="0">
                  <a:spcBef>
                    <a:spcPts val="300"/>
                  </a:spcBef>
                  <a:spcAft>
                    <a:spcPts val="900"/>
                  </a:spcAft>
                  <a:buSzPts val="2000"/>
                  <a:buNone/>
                </a:pPr>
                <a:r>
                  <a:rPr lang="en" sz="2400" dirty="0">
                    <a:solidFill>
                      <a:schemeClr val="bg2">
                        <a:lumMod val="25000"/>
                      </a:schemeClr>
                    </a:solidFill>
                    <a:latin typeface="PT Serif" panose="020A0603040505020204" pitchFamily="18" charset="77"/>
                    <a:ea typeface="PT Serif"/>
                    <a:cs typeface="PT Serif"/>
                    <a:sym typeface="PT Serif"/>
                  </a:rPr>
                  <a:t>	Correctness			Semantic Security			Tracing Security</a:t>
                </a:r>
              </a:p>
            </p:txBody>
          </p:sp>
        </mc:Choice>
        <mc:Fallback xmlns="">
          <p:sp>
            <p:nvSpPr>
              <p:cNvPr id="3" name="Content Placeholder 2">
                <a:extLst>
                  <a:ext uri="{FF2B5EF4-FFF2-40B4-BE49-F238E27FC236}">
                    <a16:creationId xmlns:a16="http://schemas.microsoft.com/office/drawing/2014/main" id="{C6A1FAB7-BA9C-7ABE-11AD-90903C0EBDB6}"/>
                  </a:ext>
                </a:extLst>
              </p:cNvPr>
              <p:cNvSpPr>
                <a:spLocks noGrp="1" noRot="1" noChangeAspect="1" noMove="1" noResize="1" noEditPoints="1" noAdjustHandles="1" noChangeArrowheads="1" noChangeShapeType="1" noTextEdit="1"/>
              </p:cNvSpPr>
              <p:nvPr>
                <p:ph idx="1"/>
              </p:nvPr>
            </p:nvSpPr>
            <p:spPr>
              <a:xfrm>
                <a:off x="256308" y="1353787"/>
                <a:ext cx="11679383" cy="5257841"/>
              </a:xfrm>
              <a:blipFill>
                <a:blip r:embed="rId3"/>
                <a:stretch>
                  <a:fillRect l="-870" t="-1687"/>
                </a:stretch>
              </a:blipFill>
            </p:spPr>
            <p:txBody>
              <a:bodyPr/>
              <a:lstStyle/>
              <a:p>
                <a:r>
                  <a:rPr lang="en-US">
                    <a:noFill/>
                  </a:rPr>
                  <a:t> </a:t>
                </a:r>
              </a:p>
            </p:txBody>
          </p:sp>
        </mc:Fallback>
      </mc:AlternateContent>
    </p:spTree>
    <p:extLst>
      <p:ext uri="{BB962C8B-B14F-4D97-AF65-F5344CB8AC3E}">
        <p14:creationId xmlns:p14="http://schemas.microsoft.com/office/powerpoint/2010/main" val="18745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15">
            <a:extLst>
              <a:ext uri="{FF2B5EF4-FFF2-40B4-BE49-F238E27FC236}">
                <a16:creationId xmlns:a16="http://schemas.microsoft.com/office/drawing/2014/main" id="{3915DA67-E4CA-E6FF-DFD5-E940175183CA}"/>
              </a:ext>
            </a:extLst>
          </p:cNvPr>
          <p:cNvSpPr txBox="1">
            <a:spLocks/>
          </p:cNvSpPr>
          <p:nvPr/>
        </p:nvSpPr>
        <p:spPr>
          <a:xfrm>
            <a:off x="148620" y="152498"/>
            <a:ext cx="11494739" cy="12215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000" dirty="0">
                <a:latin typeface="PT Serif" panose="020A0603040505020204" pitchFamily="18" charset="77"/>
              </a:rPr>
              <a:t>Accountability is needed in many applications of Threshold Decryption</a:t>
            </a:r>
          </a:p>
        </p:txBody>
      </p:sp>
      <p:pic>
        <p:nvPicPr>
          <p:cNvPr id="6" name="Picture 5">
            <a:extLst>
              <a:ext uri="{FF2B5EF4-FFF2-40B4-BE49-F238E27FC236}">
                <a16:creationId xmlns:a16="http://schemas.microsoft.com/office/drawing/2014/main" id="{0E8504ED-37AB-E56A-AF4D-D73A9C4DE0D3}"/>
              </a:ext>
            </a:extLst>
          </p:cNvPr>
          <p:cNvPicPr>
            <a:picLocks noChangeAspect="1"/>
          </p:cNvPicPr>
          <p:nvPr/>
        </p:nvPicPr>
        <p:blipFill>
          <a:blip r:embed="rId3"/>
          <a:stretch>
            <a:fillRect/>
          </a:stretch>
        </p:blipFill>
        <p:spPr>
          <a:xfrm>
            <a:off x="5151066" y="2302842"/>
            <a:ext cx="1625600" cy="1536700"/>
          </a:xfrm>
          <a:prstGeom prst="rect">
            <a:avLst/>
          </a:prstGeom>
        </p:spPr>
      </p:pic>
      <p:pic>
        <p:nvPicPr>
          <p:cNvPr id="8" name="Picture 7" descr="A gavel and a red cylinder&#10;&#10;Description automatically generated">
            <a:extLst>
              <a:ext uri="{FF2B5EF4-FFF2-40B4-BE49-F238E27FC236}">
                <a16:creationId xmlns:a16="http://schemas.microsoft.com/office/drawing/2014/main" id="{9BD08D49-F523-451E-4627-5A2D8FBB1578}"/>
              </a:ext>
            </a:extLst>
          </p:cNvPr>
          <p:cNvPicPr>
            <a:picLocks noChangeAspect="1"/>
          </p:cNvPicPr>
          <p:nvPr/>
        </p:nvPicPr>
        <p:blipFill>
          <a:blip r:embed="rId4"/>
          <a:stretch>
            <a:fillRect/>
          </a:stretch>
        </p:blipFill>
        <p:spPr>
          <a:xfrm>
            <a:off x="1362095" y="2236029"/>
            <a:ext cx="1913745" cy="1603513"/>
          </a:xfrm>
          <a:prstGeom prst="rect">
            <a:avLst/>
          </a:prstGeom>
        </p:spPr>
      </p:pic>
      <p:sp>
        <p:nvSpPr>
          <p:cNvPr id="9" name="TextBox 8">
            <a:extLst>
              <a:ext uri="{FF2B5EF4-FFF2-40B4-BE49-F238E27FC236}">
                <a16:creationId xmlns:a16="http://schemas.microsoft.com/office/drawing/2014/main" id="{C0E50D7E-ABB7-6677-7A66-2CE5CD2203C9}"/>
              </a:ext>
            </a:extLst>
          </p:cNvPr>
          <p:cNvSpPr txBox="1"/>
          <p:nvPr/>
        </p:nvSpPr>
        <p:spPr>
          <a:xfrm>
            <a:off x="873246" y="4187685"/>
            <a:ext cx="2891441" cy="461665"/>
          </a:xfrm>
          <a:prstGeom prst="rect">
            <a:avLst/>
          </a:prstGeom>
          <a:noFill/>
        </p:spPr>
        <p:txBody>
          <a:bodyPr wrap="square" rtlCol="0">
            <a:spAutoFit/>
          </a:bodyPr>
          <a:lstStyle/>
          <a:p>
            <a:r>
              <a:rPr lang="en-US" sz="2400" dirty="0">
                <a:latin typeface="PT Serif" panose="020A0603040505020204" pitchFamily="18" charset="77"/>
              </a:rPr>
              <a:t>Sealed-bid auctions</a:t>
            </a:r>
          </a:p>
        </p:txBody>
      </p:sp>
      <p:sp>
        <p:nvSpPr>
          <p:cNvPr id="10" name="TextBox 9">
            <a:extLst>
              <a:ext uri="{FF2B5EF4-FFF2-40B4-BE49-F238E27FC236}">
                <a16:creationId xmlns:a16="http://schemas.microsoft.com/office/drawing/2014/main" id="{0A4A0C4D-2C93-B0DE-424A-56E98B724CE6}"/>
              </a:ext>
            </a:extLst>
          </p:cNvPr>
          <p:cNvSpPr txBox="1"/>
          <p:nvPr/>
        </p:nvSpPr>
        <p:spPr>
          <a:xfrm>
            <a:off x="4933555" y="4187686"/>
            <a:ext cx="2351828" cy="461665"/>
          </a:xfrm>
          <a:prstGeom prst="rect">
            <a:avLst/>
          </a:prstGeom>
          <a:noFill/>
        </p:spPr>
        <p:txBody>
          <a:bodyPr wrap="square" rtlCol="0">
            <a:spAutoFit/>
          </a:bodyPr>
          <a:lstStyle/>
          <a:p>
            <a:r>
              <a:rPr lang="en-US" sz="2400" dirty="0">
                <a:latin typeface="PT Serif" panose="020A0603040505020204" pitchFamily="18" charset="77"/>
              </a:rPr>
              <a:t>Secure voting</a:t>
            </a:r>
          </a:p>
        </p:txBody>
      </p:sp>
      <p:grpSp>
        <p:nvGrpSpPr>
          <p:cNvPr id="2" name="Group 1">
            <a:extLst>
              <a:ext uri="{FF2B5EF4-FFF2-40B4-BE49-F238E27FC236}">
                <a16:creationId xmlns:a16="http://schemas.microsoft.com/office/drawing/2014/main" id="{2062DCE8-6E31-A871-D555-1DBF77A93F86}"/>
              </a:ext>
            </a:extLst>
          </p:cNvPr>
          <p:cNvGrpSpPr/>
          <p:nvPr/>
        </p:nvGrpSpPr>
        <p:grpSpPr>
          <a:xfrm>
            <a:off x="8683488" y="2095085"/>
            <a:ext cx="2014330" cy="2017920"/>
            <a:chOff x="8454885" y="2095085"/>
            <a:chExt cx="2014330" cy="2017920"/>
          </a:xfrm>
        </p:grpSpPr>
        <p:sp>
          <p:nvSpPr>
            <p:cNvPr id="11" name="Oval 10">
              <a:extLst>
                <a:ext uri="{FF2B5EF4-FFF2-40B4-BE49-F238E27FC236}">
                  <a16:creationId xmlns:a16="http://schemas.microsoft.com/office/drawing/2014/main" id="{C40B3A0A-C7EE-FBDB-8BA7-5C600FB25ED9}"/>
                </a:ext>
              </a:extLst>
            </p:cNvPr>
            <p:cNvSpPr/>
            <p:nvPr/>
          </p:nvSpPr>
          <p:spPr>
            <a:xfrm>
              <a:off x="8454885" y="2095085"/>
              <a:ext cx="2014330" cy="2017920"/>
            </a:xfrm>
            <a:prstGeom prst="ellipse">
              <a:avLst/>
            </a:prstGeom>
            <a:solidFill>
              <a:schemeClr val="accent1">
                <a:lumMod val="20000"/>
                <a:lumOff val="80000"/>
                <a:alpha val="5168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66;p14">
              <a:extLst>
                <a:ext uri="{FF2B5EF4-FFF2-40B4-BE49-F238E27FC236}">
                  <a16:creationId xmlns:a16="http://schemas.microsoft.com/office/drawing/2014/main" id="{A96DCBBF-E805-6A35-A342-CE0D1B7A655E}"/>
                </a:ext>
              </a:extLst>
            </p:cNvPr>
            <p:cNvPicPr preferRelativeResize="0"/>
            <p:nvPr/>
          </p:nvPicPr>
          <p:blipFill>
            <a:blip r:embed="rId5">
              <a:alphaModFix/>
            </a:blip>
            <a:stretch>
              <a:fillRect/>
            </a:stretch>
          </p:blipFill>
          <p:spPr>
            <a:xfrm>
              <a:off x="8623847" y="2302289"/>
              <a:ext cx="639422" cy="705590"/>
            </a:xfrm>
            <a:prstGeom prst="rect">
              <a:avLst/>
            </a:prstGeom>
            <a:noFill/>
            <a:ln>
              <a:noFill/>
            </a:ln>
          </p:spPr>
        </p:pic>
        <p:pic>
          <p:nvPicPr>
            <p:cNvPr id="13" name="Google Shape;66;p14">
              <a:extLst>
                <a:ext uri="{FF2B5EF4-FFF2-40B4-BE49-F238E27FC236}">
                  <a16:creationId xmlns:a16="http://schemas.microsoft.com/office/drawing/2014/main" id="{6B4E0528-E138-1939-5E93-C4CC3A0393CA}"/>
                </a:ext>
              </a:extLst>
            </p:cNvPr>
            <p:cNvPicPr preferRelativeResize="0"/>
            <p:nvPr/>
          </p:nvPicPr>
          <p:blipFill>
            <a:blip r:embed="rId5">
              <a:alphaModFix/>
            </a:blip>
            <a:stretch>
              <a:fillRect/>
            </a:stretch>
          </p:blipFill>
          <p:spPr>
            <a:xfrm>
              <a:off x="8483239" y="3073775"/>
              <a:ext cx="639422" cy="705590"/>
            </a:xfrm>
            <a:prstGeom prst="rect">
              <a:avLst/>
            </a:prstGeom>
            <a:noFill/>
            <a:ln>
              <a:noFill/>
            </a:ln>
          </p:spPr>
        </p:pic>
        <p:pic>
          <p:nvPicPr>
            <p:cNvPr id="14" name="Google Shape;66;p14">
              <a:extLst>
                <a:ext uri="{FF2B5EF4-FFF2-40B4-BE49-F238E27FC236}">
                  <a16:creationId xmlns:a16="http://schemas.microsoft.com/office/drawing/2014/main" id="{869E42A6-A926-E74C-08EA-E043F0484D30}"/>
                </a:ext>
              </a:extLst>
            </p:cNvPr>
            <p:cNvPicPr preferRelativeResize="0"/>
            <p:nvPr/>
          </p:nvPicPr>
          <p:blipFill>
            <a:blip r:embed="rId5">
              <a:alphaModFix/>
            </a:blip>
            <a:stretch>
              <a:fillRect/>
            </a:stretch>
          </p:blipFill>
          <p:spPr>
            <a:xfrm>
              <a:off x="9044996" y="3384924"/>
              <a:ext cx="639422" cy="705590"/>
            </a:xfrm>
            <a:prstGeom prst="rect">
              <a:avLst/>
            </a:prstGeom>
            <a:noFill/>
            <a:ln>
              <a:noFill/>
            </a:ln>
          </p:spPr>
        </p:pic>
        <p:pic>
          <p:nvPicPr>
            <p:cNvPr id="15" name="Google Shape;66;p14">
              <a:extLst>
                <a:ext uri="{FF2B5EF4-FFF2-40B4-BE49-F238E27FC236}">
                  <a16:creationId xmlns:a16="http://schemas.microsoft.com/office/drawing/2014/main" id="{E17B468D-8EC7-B7C1-926C-BC2278D25ED2}"/>
                </a:ext>
              </a:extLst>
            </p:cNvPr>
            <p:cNvPicPr preferRelativeResize="0"/>
            <p:nvPr/>
          </p:nvPicPr>
          <p:blipFill>
            <a:blip r:embed="rId5">
              <a:alphaModFix/>
            </a:blip>
            <a:stretch>
              <a:fillRect/>
            </a:stretch>
          </p:blipFill>
          <p:spPr>
            <a:xfrm>
              <a:off x="9044996" y="2666446"/>
              <a:ext cx="639422" cy="705590"/>
            </a:xfrm>
            <a:prstGeom prst="rect">
              <a:avLst/>
            </a:prstGeom>
            <a:noFill/>
            <a:ln>
              <a:noFill/>
            </a:ln>
          </p:spPr>
        </p:pic>
        <p:pic>
          <p:nvPicPr>
            <p:cNvPr id="16" name="Google Shape;66;p14">
              <a:extLst>
                <a:ext uri="{FF2B5EF4-FFF2-40B4-BE49-F238E27FC236}">
                  <a16:creationId xmlns:a16="http://schemas.microsoft.com/office/drawing/2014/main" id="{90AE22BA-46B7-19FA-1538-CB9B7C0E34B2}"/>
                </a:ext>
              </a:extLst>
            </p:cNvPr>
            <p:cNvPicPr preferRelativeResize="0"/>
            <p:nvPr/>
          </p:nvPicPr>
          <p:blipFill>
            <a:blip r:embed="rId5">
              <a:alphaModFix/>
            </a:blip>
            <a:stretch>
              <a:fillRect/>
            </a:stretch>
          </p:blipFill>
          <p:spPr>
            <a:xfrm>
              <a:off x="9366556" y="2131573"/>
              <a:ext cx="639422" cy="705590"/>
            </a:xfrm>
            <a:prstGeom prst="rect">
              <a:avLst/>
            </a:prstGeom>
            <a:noFill/>
            <a:ln>
              <a:noFill/>
            </a:ln>
          </p:spPr>
        </p:pic>
        <p:pic>
          <p:nvPicPr>
            <p:cNvPr id="17" name="Google Shape;66;p14">
              <a:extLst>
                <a:ext uri="{FF2B5EF4-FFF2-40B4-BE49-F238E27FC236}">
                  <a16:creationId xmlns:a16="http://schemas.microsoft.com/office/drawing/2014/main" id="{6A26D896-42D0-ED76-7B39-4D20B1C71656}"/>
                </a:ext>
              </a:extLst>
            </p:cNvPr>
            <p:cNvPicPr preferRelativeResize="0"/>
            <p:nvPr/>
          </p:nvPicPr>
          <p:blipFill>
            <a:blip r:embed="rId5">
              <a:alphaModFix/>
            </a:blip>
            <a:stretch>
              <a:fillRect/>
            </a:stretch>
          </p:blipFill>
          <p:spPr>
            <a:xfrm>
              <a:off x="9793441" y="2601984"/>
              <a:ext cx="639422" cy="705590"/>
            </a:xfrm>
            <a:prstGeom prst="rect">
              <a:avLst/>
            </a:prstGeom>
            <a:noFill/>
            <a:ln>
              <a:noFill/>
            </a:ln>
          </p:spPr>
        </p:pic>
        <p:pic>
          <p:nvPicPr>
            <p:cNvPr id="18" name="Google Shape;66;p14">
              <a:extLst>
                <a:ext uri="{FF2B5EF4-FFF2-40B4-BE49-F238E27FC236}">
                  <a16:creationId xmlns:a16="http://schemas.microsoft.com/office/drawing/2014/main" id="{482F477D-BAAF-C36F-AB35-2BCFD0F4B1E2}"/>
                </a:ext>
              </a:extLst>
            </p:cNvPr>
            <p:cNvPicPr preferRelativeResize="0"/>
            <p:nvPr/>
          </p:nvPicPr>
          <p:blipFill>
            <a:blip r:embed="rId5">
              <a:alphaModFix/>
            </a:blip>
            <a:stretch>
              <a:fillRect/>
            </a:stretch>
          </p:blipFill>
          <p:spPr>
            <a:xfrm>
              <a:off x="9582081" y="3265024"/>
              <a:ext cx="639422" cy="705590"/>
            </a:xfrm>
            <a:prstGeom prst="rect">
              <a:avLst/>
            </a:prstGeom>
            <a:noFill/>
            <a:ln>
              <a:noFill/>
            </a:ln>
          </p:spPr>
        </p:pic>
      </p:grpSp>
      <p:sp>
        <p:nvSpPr>
          <p:cNvPr id="19" name="TextBox 18">
            <a:extLst>
              <a:ext uri="{FF2B5EF4-FFF2-40B4-BE49-F238E27FC236}">
                <a16:creationId xmlns:a16="http://schemas.microsoft.com/office/drawing/2014/main" id="{4E1ED359-CBF6-1ADF-F4ED-90652A76F9DC}"/>
              </a:ext>
            </a:extLst>
          </p:cNvPr>
          <p:cNvSpPr txBox="1"/>
          <p:nvPr/>
        </p:nvSpPr>
        <p:spPr>
          <a:xfrm>
            <a:off x="8158456" y="4202922"/>
            <a:ext cx="3064393" cy="461665"/>
          </a:xfrm>
          <a:prstGeom prst="rect">
            <a:avLst/>
          </a:prstGeom>
          <a:noFill/>
        </p:spPr>
        <p:txBody>
          <a:bodyPr wrap="square" rtlCol="0">
            <a:spAutoFit/>
          </a:bodyPr>
          <a:lstStyle/>
          <a:p>
            <a:r>
              <a:rPr lang="en-US" sz="2400" dirty="0">
                <a:latin typeface="PT Serif" panose="020A0603040505020204" pitchFamily="18" charset="77"/>
              </a:rPr>
              <a:t>Encrypted </a:t>
            </a:r>
            <a:r>
              <a:rPr lang="en-US" sz="2400" dirty="0" err="1">
                <a:latin typeface="PT Serif" panose="020A0603040505020204" pitchFamily="18" charset="77"/>
              </a:rPr>
              <a:t>mempools</a:t>
            </a:r>
            <a:endParaRPr lang="en-US" sz="2400" dirty="0">
              <a:latin typeface="PT Serif" panose="020A0603040505020204" pitchFamily="18" charset="77"/>
            </a:endParaRPr>
          </a:p>
        </p:txBody>
      </p:sp>
    </p:spTree>
    <p:extLst>
      <p:ext uri="{BB962C8B-B14F-4D97-AF65-F5344CB8AC3E}">
        <p14:creationId xmlns:p14="http://schemas.microsoft.com/office/powerpoint/2010/main" val="3122537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D6AAA8-F517-ADB8-FF80-3E9345A79518}"/>
              </a:ext>
            </a:extLst>
          </p:cNvPr>
          <p:cNvSpPr txBox="1">
            <a:spLocks/>
          </p:cNvSpPr>
          <p:nvPr/>
        </p:nvSpPr>
        <p:spPr>
          <a:xfrm>
            <a:off x="203472" y="42944"/>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a:t>
            </a:r>
            <a:r>
              <a:rPr lang="en-US" sz="4000" dirty="0" err="1">
                <a:latin typeface="PT Serif" panose="020A0603040505020204" pitchFamily="18" charset="77"/>
              </a:rPr>
              <a:t>KeyGen</a:t>
            </a:r>
            <a:endParaRPr lang="en-US" sz="4000"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8F0EF8-FA8F-8A2D-E7FF-EC38018D51F6}"/>
                  </a:ext>
                </a:extLst>
              </p:cNvPr>
              <p:cNvSpPr/>
              <p:nvPr/>
            </p:nvSpPr>
            <p:spPr>
              <a:xfrm>
                <a:off x="215346" y="1336042"/>
                <a:ext cx="3442254" cy="8925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𝒞</m:t>
                    </m:r>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FCGen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oMath>
                </a14:m>
                <a:r>
                  <a:rPr lang="en-US" sz="2800" dirty="0">
                    <a:solidFill>
                      <a:schemeClr val="accent1">
                        <a:lumMod val="50000"/>
                      </a:schemeClr>
                    </a:solidFill>
                    <a:latin typeface="PT Serif" panose="020A0603040505020204" pitchFamily="18" charset="77"/>
                  </a:rPr>
                  <a:t>)</a:t>
                </a:r>
              </a:p>
            </p:txBody>
          </p:sp>
        </mc:Choice>
        <mc:Fallback xmlns="">
          <p:sp>
            <p:nvSpPr>
              <p:cNvPr id="5" name="Rectangle 4">
                <a:extLst>
                  <a:ext uri="{FF2B5EF4-FFF2-40B4-BE49-F238E27FC236}">
                    <a16:creationId xmlns:a16="http://schemas.microsoft.com/office/drawing/2014/main" id="{AA8F0EF8-FA8F-8A2D-E7FF-EC38018D51F6}"/>
                  </a:ext>
                </a:extLst>
              </p:cNvPr>
              <p:cNvSpPr>
                <a:spLocks noRot="1" noChangeAspect="1" noMove="1" noResize="1" noEditPoints="1" noAdjustHandles="1" noChangeArrowheads="1" noChangeShapeType="1" noTextEdit="1"/>
              </p:cNvSpPr>
              <p:nvPr/>
            </p:nvSpPr>
            <p:spPr>
              <a:xfrm>
                <a:off x="215346" y="1336042"/>
                <a:ext cx="3442254" cy="892547"/>
              </a:xfrm>
              <a:prstGeom prst="rect">
                <a:avLst/>
              </a:prstGeom>
              <a:blipFill>
                <a:blip r:embed="rId3"/>
                <a:stretch>
                  <a:fillRect b="-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A0F9AB-DF61-3FA8-B2EA-C1AB2CD505A9}"/>
                  </a:ext>
                </a:extLst>
              </p:cNvPr>
              <p:cNvSpPr/>
              <p:nvPr/>
            </p:nvSpPr>
            <p:spPr>
              <a:xfrm>
                <a:off x="215347" y="2520865"/>
                <a:ext cx="3442254"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r>
                      <a:rPr lang="en-US" sz="2800" b="0" i="1" smtClean="0">
                        <a:solidFill>
                          <a:schemeClr val="accent1">
                            <a:lumMod val="50000"/>
                          </a:schemeClr>
                        </a:solidFill>
                        <a:latin typeface="Cambria Math" panose="02040503050406030204" pitchFamily="18" charset="0"/>
                      </a:rPr>
                      <m:t> , </m:t>
                    </m:r>
                    <m:r>
                      <a:rPr lang="en-US" sz="2800" b="0" i="1" smtClean="0">
                        <a:solidFill>
                          <a:schemeClr val="accent1">
                            <a:lumMod val="50000"/>
                          </a:schemeClr>
                        </a:solidFill>
                        <a:latin typeface="Cambria Math" panose="02040503050406030204" pitchFamily="18" charset="0"/>
                      </a:rPr>
                      <m:t>𝑡</m:t>
                    </m:r>
                    <m:r>
                      <a:rPr lang="en-US" sz="2800" b="0" i="1" smtClean="0">
                        <a:solidFill>
                          <a:schemeClr val="accent1">
                            <a:lumMod val="50000"/>
                          </a:schemeClr>
                        </a:solidFill>
                        <a:latin typeface="Cambria Math" panose="02040503050406030204" pitchFamily="18" charset="0"/>
                      </a:rPr>
                      <m:t> , ℓ</m:t>
                    </m:r>
                  </m:oMath>
                </a14:m>
                <a:r>
                  <a:rPr lang="en-US" sz="2800" dirty="0">
                    <a:solidFill>
                      <a:schemeClr val="accent1">
                        <a:lumMod val="50000"/>
                      </a:schemeClr>
                    </a:solidFill>
                    <a:latin typeface="PT Serif" panose="020A0603040505020204" pitchFamily="18" charset="77"/>
                  </a:rPr>
                  <a:t>)</a:t>
                </a:r>
              </a:p>
            </p:txBody>
          </p:sp>
        </mc:Choice>
        <mc:Fallback xmlns="">
          <p:sp>
            <p:nvSpPr>
              <p:cNvPr id="6" name="Rectangle 5">
                <a:extLst>
                  <a:ext uri="{FF2B5EF4-FFF2-40B4-BE49-F238E27FC236}">
                    <a16:creationId xmlns:a16="http://schemas.microsoft.com/office/drawing/2014/main" id="{7DA0F9AB-DF61-3FA8-B2EA-C1AB2CD505A9}"/>
                  </a:ext>
                </a:extLst>
              </p:cNvPr>
              <p:cNvSpPr>
                <a:spLocks noRot="1" noChangeAspect="1" noMove="1" noResize="1" noEditPoints="1" noAdjustHandles="1" noChangeArrowheads="1" noChangeShapeType="1" noTextEdit="1"/>
              </p:cNvSpPr>
              <p:nvPr/>
            </p:nvSpPr>
            <p:spPr>
              <a:xfrm>
                <a:off x="215347" y="2520865"/>
                <a:ext cx="3442254" cy="892547"/>
              </a:xfrm>
              <a:prstGeom prst="rect">
                <a:avLst/>
              </a:prstGeom>
              <a:blipFill>
                <a:blip r:embed="rId4"/>
                <a:stretch>
                  <a:fillRect r="-2930" b="-55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5A4159-9562-8889-4D4A-3D9A328F01C3}"/>
                  </a:ext>
                </a:extLst>
              </p:cNvPr>
              <p:cNvSpPr txBox="1"/>
              <p:nvPr/>
            </p:nvSpPr>
            <p:spPr>
              <a:xfrm>
                <a:off x="4280449" y="1296559"/>
                <a:ext cx="3551583" cy="92288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𝑡</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𝑘</m:t>
                          </m:r>
                        </m:e>
                        <m:sub>
                          <m:r>
                            <a:rPr lang="en-US" sz="2600" b="0" i="1" smtClean="0">
                              <a:latin typeface="Cambria Math" panose="02040503050406030204" pitchFamily="18" charset="0"/>
                            </a:rPr>
                            <m:t>𝑐</m:t>
                          </m:r>
                        </m:sub>
                      </m:sSub>
                    </m:oMath>
                  </m:oMathPara>
                </a14:m>
                <a:endParaRPr lang="en-US" sz="2600" dirty="0"/>
              </a:p>
              <a:p>
                <a14:m>
                  <m:oMath xmlns:m="http://schemas.openxmlformats.org/officeDocument/2006/math">
                    <m:r>
                      <a:rPr lang="en-US" sz="2600" b="0" i="1" smtClean="0">
                        <a:latin typeface="Cambria Math" panose="02040503050406030204" pitchFamily="18" charset="0"/>
                      </a:rPr>
                      <m:t>𝑇</m:t>
                    </m:r>
                    <m:r>
                      <a:rPr lang="en-US" sz="2600" b="0" i="1" smtClean="0">
                        <a:latin typeface="Cambria Math" panose="02040503050406030204" pitchFamily="18" charset="0"/>
                      </a:rPr>
                      <m:t>={</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(1)</m:t>
                        </m:r>
                      </m:sup>
                    </m:sSup>
                    <m:r>
                      <a:rPr lang="en-US" sz="2600" b="0" i="1" smtClean="0">
                        <a:latin typeface="Cambria Math" panose="02040503050406030204" pitchFamily="18" charset="0"/>
                      </a:rPr>
                      <m:t>, …,</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m:t>
                        </m:r>
                        <m:r>
                          <a:rPr lang="en-US" sz="2600" b="0" i="1" smtClean="0">
                            <a:latin typeface="Cambria Math" panose="02040503050406030204" pitchFamily="18" charset="0"/>
                          </a:rPr>
                          <m:t>𝑛</m:t>
                        </m:r>
                        <m:r>
                          <a:rPr lang="en-US" sz="2600" b="0" i="1" smtClean="0">
                            <a:latin typeface="Cambria Math" panose="02040503050406030204" pitchFamily="18" charset="0"/>
                          </a:rPr>
                          <m:t>)</m:t>
                        </m:r>
                      </m:sup>
                    </m:sSup>
                    <m:r>
                      <a:rPr lang="en-US" sz="2600" b="0" i="1" smtClean="0">
                        <a:latin typeface="Cambria Math" panose="02040503050406030204" pitchFamily="18" charset="0"/>
                      </a:rPr>
                      <m:t>}</m:t>
                    </m:r>
                  </m:oMath>
                </a14:m>
                <a:r>
                  <a:rPr lang="en-US" sz="2600" dirty="0"/>
                  <a:t> </a:t>
                </a:r>
              </a:p>
            </p:txBody>
          </p:sp>
        </mc:Choice>
        <mc:Fallback xmlns="">
          <p:sp>
            <p:nvSpPr>
              <p:cNvPr id="7" name="TextBox 6">
                <a:extLst>
                  <a:ext uri="{FF2B5EF4-FFF2-40B4-BE49-F238E27FC236}">
                    <a16:creationId xmlns:a16="http://schemas.microsoft.com/office/drawing/2014/main" id="{7B5A4159-9562-8889-4D4A-3D9A328F01C3}"/>
                  </a:ext>
                </a:extLst>
              </p:cNvPr>
              <p:cNvSpPr txBox="1">
                <a:spLocks noRot="1" noChangeAspect="1" noMove="1" noResize="1" noEditPoints="1" noAdjustHandles="1" noChangeArrowheads="1" noChangeShapeType="1" noTextEdit="1"/>
              </p:cNvSpPr>
              <p:nvPr/>
            </p:nvSpPr>
            <p:spPr>
              <a:xfrm>
                <a:off x="4280449" y="1296559"/>
                <a:ext cx="3551583" cy="922881"/>
              </a:xfrm>
              <a:prstGeom prst="rect">
                <a:avLst/>
              </a:prstGeom>
              <a:blipFill>
                <a:blip r:embed="rId5"/>
                <a:stretch>
                  <a:fillRect l="-356" b="-9589"/>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20E5A05-D62F-8F3D-5992-D843486BE7F3}"/>
              </a:ext>
            </a:extLst>
          </p:cNvPr>
          <p:cNvCxnSpPr/>
          <p:nvPr/>
        </p:nvCxnSpPr>
        <p:spPr>
          <a:xfrm>
            <a:off x="3655234" y="1533898"/>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0FE038-86AF-2C98-F949-15CC272C5F9E}"/>
              </a:ext>
            </a:extLst>
          </p:cNvPr>
          <p:cNvCxnSpPr/>
          <p:nvPr/>
        </p:nvCxnSpPr>
        <p:spPr>
          <a:xfrm>
            <a:off x="3655234" y="1937057"/>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ADDDDD-67B4-3E3A-0E73-6EE44181F364}"/>
                  </a:ext>
                </a:extLst>
              </p:cNvPr>
              <p:cNvSpPr txBox="1"/>
              <p:nvPr/>
            </p:nvSpPr>
            <p:spPr>
              <a:xfrm>
                <a:off x="10561983" y="1296559"/>
                <a:ext cx="1086677"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𝑡𝑘</m:t>
                      </m:r>
                    </m:oMath>
                  </m:oMathPara>
                </a14:m>
                <a:endParaRPr lang="en-US" sz="2600" dirty="0"/>
              </a:p>
            </p:txBody>
          </p:sp>
        </mc:Choice>
        <mc:Fallback xmlns="">
          <p:sp>
            <p:nvSpPr>
              <p:cNvPr id="12" name="TextBox 11">
                <a:extLst>
                  <a:ext uri="{FF2B5EF4-FFF2-40B4-BE49-F238E27FC236}">
                    <a16:creationId xmlns:a16="http://schemas.microsoft.com/office/drawing/2014/main" id="{29ADDDDD-67B4-3E3A-0E73-6EE44181F364}"/>
                  </a:ext>
                </a:extLst>
              </p:cNvPr>
              <p:cNvSpPr txBox="1">
                <a:spLocks noRot="1" noChangeAspect="1" noMove="1" noResize="1" noEditPoints="1" noAdjustHandles="1" noChangeArrowheads="1" noChangeShapeType="1" noTextEdit="1"/>
              </p:cNvSpPr>
              <p:nvPr/>
            </p:nvSpPr>
            <p:spPr>
              <a:xfrm>
                <a:off x="10561983" y="1296559"/>
                <a:ext cx="1086677" cy="492443"/>
              </a:xfrm>
              <a:prstGeom prst="rect">
                <a:avLst/>
              </a:prstGeom>
              <a:blipFill>
                <a:blip r:embed="rId6"/>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4350CEA-3D84-6EBE-081E-9E41358D7014}"/>
              </a:ext>
            </a:extLst>
          </p:cNvPr>
          <p:cNvCxnSpPr>
            <a:cxnSpLocks/>
            <a:endCxn id="12" idx="1"/>
          </p:cNvCxnSpPr>
          <p:nvPr/>
        </p:nvCxnSpPr>
        <p:spPr>
          <a:xfrm>
            <a:off x="5314122" y="1534931"/>
            <a:ext cx="5247861" cy="78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E8C3C4-965F-DE50-491E-B0E60A513DF6}"/>
                  </a:ext>
                </a:extLst>
              </p:cNvPr>
              <p:cNvSpPr txBox="1"/>
              <p:nvPr/>
            </p:nvSpPr>
            <p:spPr>
              <a:xfrm>
                <a:off x="4280449" y="2330578"/>
                <a:ext cx="75537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𝑝</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𝑘</m:t>
                          </m:r>
                        </m:e>
                        <m:sub>
                          <m:r>
                            <a:rPr lang="en-US" sz="2600" b="0" i="1" smtClean="0">
                              <a:latin typeface="Cambria Math" panose="02040503050406030204" pitchFamily="18" charset="0"/>
                            </a:rPr>
                            <m:t>𝑏</m:t>
                          </m:r>
                        </m:sub>
                      </m:sSub>
                    </m:oMath>
                  </m:oMathPara>
                </a14:m>
                <a:endParaRPr lang="en-US" sz="2600" dirty="0"/>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𝑝𝑘</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𝑐</m:t>
                          </m:r>
                        </m:e>
                        <m:sub>
                          <m:r>
                            <a:rPr lang="en-US" sz="2600" b="0" i="1" smtClean="0">
                              <a:latin typeface="Cambria Math" panose="02040503050406030204" pitchFamily="18" charset="0"/>
                            </a:rPr>
                            <m:t>𝑏</m:t>
                          </m:r>
                        </m:sub>
                      </m:sSub>
                    </m:oMath>
                  </m:oMathPara>
                </a14:m>
                <a:endParaRPr lang="en-US" sz="2600" dirty="0"/>
              </a:p>
            </p:txBody>
          </p:sp>
        </mc:Choice>
        <mc:Fallback xmlns="">
          <p:sp>
            <p:nvSpPr>
              <p:cNvPr id="15" name="TextBox 14">
                <a:extLst>
                  <a:ext uri="{FF2B5EF4-FFF2-40B4-BE49-F238E27FC236}">
                    <a16:creationId xmlns:a16="http://schemas.microsoft.com/office/drawing/2014/main" id="{7AE8C3C4-965F-DE50-491E-B0E60A513DF6}"/>
                  </a:ext>
                </a:extLst>
              </p:cNvPr>
              <p:cNvSpPr txBox="1">
                <a:spLocks noRot="1" noChangeAspect="1" noMove="1" noResize="1" noEditPoints="1" noAdjustHandles="1" noChangeArrowheads="1" noChangeShapeType="1" noTextEdit="1"/>
              </p:cNvSpPr>
              <p:nvPr/>
            </p:nvSpPr>
            <p:spPr>
              <a:xfrm>
                <a:off x="4280449" y="2330578"/>
                <a:ext cx="755374" cy="892552"/>
              </a:xfrm>
              <a:prstGeom prst="rect">
                <a:avLst/>
              </a:prstGeom>
              <a:blipFill>
                <a:blip r:embed="rId7"/>
                <a:stretch>
                  <a:fillRect l="-6557" r="-11475" b="-8451"/>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CAEC9E3-10DF-E1E7-8FAD-7408CDBC2574}"/>
              </a:ext>
            </a:extLst>
          </p:cNvPr>
          <p:cNvCxnSpPr/>
          <p:nvPr/>
        </p:nvCxnSpPr>
        <p:spPr>
          <a:xfrm>
            <a:off x="3648610" y="2613956"/>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97E180C-D5F8-EE5C-8C25-4156D3F59FF8}"/>
              </a:ext>
            </a:extLst>
          </p:cNvPr>
          <p:cNvCxnSpPr/>
          <p:nvPr/>
        </p:nvCxnSpPr>
        <p:spPr>
          <a:xfrm>
            <a:off x="3648610" y="3017115"/>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AC34FA4-E199-3521-45A3-8B106A554B19}"/>
                  </a:ext>
                </a:extLst>
              </p:cNvPr>
              <p:cNvSpPr txBox="1"/>
              <p:nvPr/>
            </p:nvSpPr>
            <p:spPr>
              <a:xfrm>
                <a:off x="4658136" y="3888839"/>
                <a:ext cx="7335082" cy="22888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1,0</m:t>
                              </m:r>
                            </m:sub>
                            <m:sup>
                              <m:r>
                                <a:rPr lang="en-US" sz="2600" b="0" i="1" smtClean="0">
                                  <a:solidFill>
                                    <a:schemeClr val="bg2">
                                      <a:lumMod val="25000"/>
                                    </a:schemeClr>
                                  </a:solidFill>
                                  <a:latin typeface="Cambria Math" panose="02040503050406030204" pitchFamily="18" charset="0"/>
                                  <a:ea typeface="PT Serif"/>
                                  <a:cs typeface="PT Serif"/>
                                  <a:sym typeface="PT Serif"/>
                                </a:rPr>
                                <m:t>(1)</m:t>
                              </m:r>
                            </m:sup>
                          </m:sSubSup>
                          <m:r>
                            <a:rPr lang="en-US" sz="2600" b="0" i="1" smtClean="0">
                              <a:solidFill>
                                <a:schemeClr val="bg2">
                                  <a:lumMod val="25000"/>
                                </a:schemeClr>
                              </a:solidFill>
                              <a:latin typeface="Cambria Math" panose="02040503050406030204" pitchFamily="18" charset="0"/>
                              <a:ea typeface="PT Serif"/>
                              <a:cs typeface="PT Serif"/>
                              <a:sym typeface="PT Serif"/>
                            </a:rPr>
                            <m:t>  ,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1,1</m:t>
                              </m:r>
                            </m:sub>
                            <m:sup>
                              <m:r>
                                <a:rPr lang="en-US" sz="2600" b="0" i="1" smtClean="0">
                                  <a:solidFill>
                                    <a:schemeClr val="bg2">
                                      <a:lumMod val="25000"/>
                                    </a:schemeClr>
                                  </a:solidFill>
                                  <a:latin typeface="Cambria Math" panose="02040503050406030204" pitchFamily="18" charset="0"/>
                                  <a:ea typeface="PT Serif"/>
                                  <a:cs typeface="PT Serif"/>
                                  <a:sym typeface="PT Serif"/>
                                </a:rPr>
                                <m:t>(1)</m:t>
                              </m:r>
                            </m:sup>
                          </m:sSubSup>
                          <m:r>
                            <a:rPr lang="en-US" sz="2600" b="0" i="1" smtClean="0">
                              <a:solidFill>
                                <a:schemeClr val="bg2">
                                  <a:lumMod val="25000"/>
                                </a:schemeClr>
                              </a:solidFill>
                              <a:latin typeface="Cambria Math" panose="02040503050406030204" pitchFamily="18" charset="0"/>
                              <a:ea typeface="PT Serif"/>
                              <a:cs typeface="PT Serif"/>
                              <a:sym typeface="PT Serif"/>
                            </a:rPr>
                            <m:t> </m:t>
                          </m:r>
                        </m:e>
                      </m:d>
                      <m:r>
                        <a:rPr lang="en-US" sz="2600" b="0" i="1" smtClean="0">
                          <a:solidFill>
                            <a:schemeClr val="bg2">
                              <a:lumMod val="25000"/>
                            </a:schemeClr>
                          </a:solidFill>
                          <a:latin typeface="Cambria Math" panose="02040503050406030204" pitchFamily="18" charset="0"/>
                          <a:ea typeface="PT Serif"/>
                          <a:cs typeface="PT Serif"/>
                          <a:sym typeface="PT Serif"/>
                        </a:rPr>
                        <m:t> ,…,   </m:t>
                      </m:r>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𝑛</m:t>
                              </m:r>
                              <m:r>
                                <a:rPr lang="en-US" sz="2600" b="0" i="1" smtClean="0">
                                  <a:solidFill>
                                    <a:schemeClr val="bg2">
                                      <a:lumMod val="25000"/>
                                    </a:schemeClr>
                                  </a:solidFill>
                                  <a:latin typeface="Cambria Math" panose="02040503050406030204" pitchFamily="18" charset="0"/>
                                  <a:ea typeface="PT Serif"/>
                                  <a:cs typeface="PT Serif"/>
                                  <a:sym typeface="PT Serif"/>
                                </a:rPr>
                                <m:t>,0</m:t>
                              </m:r>
                            </m:sub>
                            <m:sup>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1</m:t>
                                  </m:r>
                                </m:e>
                              </m:d>
                            </m:sup>
                          </m:sSubSup>
                          <m:r>
                            <a:rPr lang="en-US" sz="2600" b="0" i="1" smtClean="0">
                              <a:solidFill>
                                <a:schemeClr val="bg2">
                                  <a:lumMod val="25000"/>
                                </a:schemeClr>
                              </a:solidFill>
                              <a:latin typeface="Cambria Math" panose="02040503050406030204" pitchFamily="18" charset="0"/>
                              <a:ea typeface="PT Serif"/>
                              <a:cs typeface="PT Serif"/>
                              <a:sym typeface="PT Serif"/>
                            </a:rPr>
                            <m:t>  ,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𝑛</m:t>
                              </m:r>
                              <m:r>
                                <a:rPr lang="en-US" sz="2600" b="0" i="1" smtClean="0">
                                  <a:solidFill>
                                    <a:schemeClr val="bg2">
                                      <a:lumMod val="25000"/>
                                    </a:schemeClr>
                                  </a:solidFill>
                                  <a:latin typeface="Cambria Math" panose="02040503050406030204" pitchFamily="18" charset="0"/>
                                  <a:ea typeface="PT Serif"/>
                                  <a:cs typeface="PT Serif"/>
                                  <a:sym typeface="PT Serif"/>
                                </a:rPr>
                                <m:t>,1</m:t>
                              </m:r>
                            </m:sub>
                            <m:sup>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1</m:t>
                                  </m:r>
                                </m:e>
                              </m:d>
                            </m:sup>
                          </m:sSubSup>
                          <m:r>
                            <a:rPr lang="en-US" sz="2600" b="0" i="1" smtClean="0">
                              <a:solidFill>
                                <a:schemeClr val="bg2">
                                  <a:lumMod val="25000"/>
                                </a:schemeClr>
                              </a:solidFill>
                              <a:latin typeface="Cambria Math" panose="02040503050406030204" pitchFamily="18" charset="0"/>
                              <a:ea typeface="PT Serif"/>
                              <a:cs typeface="PT Serif"/>
                              <a:sym typeface="PT Serif"/>
                            </a:rPr>
                            <m:t> </m:t>
                          </m:r>
                        </m:e>
                      </m:d>
                    </m:oMath>
                  </m:oMathPara>
                </a14:m>
                <a:endParaRPr lang="en-US" sz="2600" b="0" dirty="0">
                  <a:solidFill>
                    <a:schemeClr val="bg2">
                      <a:lumMod val="25000"/>
                    </a:schemeClr>
                  </a:solidFill>
                  <a:ea typeface="PT Serif"/>
                  <a:cs typeface="PT Serif"/>
                  <a:sym typeface="PT Serif"/>
                </a:endParaRPr>
              </a:p>
              <a:p>
                <a:pPr/>
                <a14:m>
                  <m:oMathPara xmlns:m="http://schemas.openxmlformats.org/officeDocument/2006/math">
                    <m:oMathParaPr>
                      <m:jc m:val="centerGroup"/>
                    </m:oMathParaPr>
                    <m:oMath xmlns:m="http://schemas.openxmlformats.org/officeDocument/2006/math">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1,0</m:t>
                              </m:r>
                            </m:sub>
                            <m:sup>
                              <m:r>
                                <a:rPr lang="en-US" sz="2600" b="0" i="1" smtClean="0">
                                  <a:solidFill>
                                    <a:schemeClr val="bg2">
                                      <a:lumMod val="25000"/>
                                    </a:schemeClr>
                                  </a:solidFill>
                                  <a:latin typeface="Cambria Math" panose="02040503050406030204" pitchFamily="18" charset="0"/>
                                  <a:ea typeface="PT Serif"/>
                                  <a:cs typeface="PT Serif"/>
                                  <a:sym typeface="PT Serif"/>
                                </a:rPr>
                                <m:t>(2)</m:t>
                              </m:r>
                            </m:sup>
                          </m:sSubSup>
                          <m:r>
                            <a:rPr lang="en-US" sz="2600" b="0" i="1" smtClean="0">
                              <a:solidFill>
                                <a:schemeClr val="bg2">
                                  <a:lumMod val="25000"/>
                                </a:schemeClr>
                              </a:solidFill>
                              <a:latin typeface="Cambria Math" panose="02040503050406030204" pitchFamily="18" charset="0"/>
                              <a:ea typeface="PT Serif"/>
                              <a:cs typeface="PT Serif"/>
                              <a:sym typeface="PT Serif"/>
                            </a:rPr>
                            <m:t>  ,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1,1</m:t>
                              </m:r>
                            </m:sub>
                            <m:sup>
                              <m:r>
                                <a:rPr lang="en-US" sz="2600" b="0" i="1" smtClean="0">
                                  <a:solidFill>
                                    <a:schemeClr val="bg2">
                                      <a:lumMod val="25000"/>
                                    </a:schemeClr>
                                  </a:solidFill>
                                  <a:latin typeface="Cambria Math" panose="02040503050406030204" pitchFamily="18" charset="0"/>
                                  <a:ea typeface="PT Serif"/>
                                  <a:cs typeface="PT Serif"/>
                                  <a:sym typeface="PT Serif"/>
                                </a:rPr>
                                <m:t>(2)</m:t>
                              </m:r>
                            </m:sup>
                          </m:sSubSup>
                          <m:r>
                            <a:rPr lang="en-US" sz="2600" b="0" i="1" smtClean="0">
                              <a:solidFill>
                                <a:schemeClr val="bg2">
                                  <a:lumMod val="25000"/>
                                </a:schemeClr>
                              </a:solidFill>
                              <a:latin typeface="Cambria Math" panose="02040503050406030204" pitchFamily="18" charset="0"/>
                              <a:ea typeface="PT Serif"/>
                              <a:cs typeface="PT Serif"/>
                              <a:sym typeface="PT Serif"/>
                            </a:rPr>
                            <m:t> </m:t>
                          </m:r>
                        </m:e>
                      </m:d>
                      <m:r>
                        <a:rPr lang="en-US" sz="2600" b="0" i="1" smtClean="0">
                          <a:solidFill>
                            <a:schemeClr val="bg2">
                              <a:lumMod val="25000"/>
                            </a:schemeClr>
                          </a:solidFill>
                          <a:latin typeface="Cambria Math" panose="02040503050406030204" pitchFamily="18" charset="0"/>
                          <a:ea typeface="PT Serif"/>
                          <a:cs typeface="PT Serif"/>
                          <a:sym typeface="PT Serif"/>
                        </a:rPr>
                        <m:t> ,…,   </m:t>
                      </m:r>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𝑛</m:t>
                              </m:r>
                              <m:r>
                                <a:rPr lang="en-US" sz="2600" b="0" i="1" smtClean="0">
                                  <a:solidFill>
                                    <a:schemeClr val="bg2">
                                      <a:lumMod val="25000"/>
                                    </a:schemeClr>
                                  </a:solidFill>
                                  <a:latin typeface="Cambria Math" panose="02040503050406030204" pitchFamily="18" charset="0"/>
                                  <a:ea typeface="PT Serif"/>
                                  <a:cs typeface="PT Serif"/>
                                  <a:sym typeface="PT Serif"/>
                                </a:rPr>
                                <m:t>,0</m:t>
                              </m:r>
                            </m:sub>
                            <m:sup>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2</m:t>
                                  </m:r>
                                </m:e>
                              </m:d>
                            </m:sup>
                          </m:sSubSup>
                          <m:r>
                            <a:rPr lang="en-US" sz="2600" b="0" i="1" smtClean="0">
                              <a:solidFill>
                                <a:schemeClr val="bg2">
                                  <a:lumMod val="25000"/>
                                </a:schemeClr>
                              </a:solidFill>
                              <a:latin typeface="Cambria Math" panose="02040503050406030204" pitchFamily="18" charset="0"/>
                              <a:ea typeface="PT Serif"/>
                              <a:cs typeface="PT Serif"/>
                              <a:sym typeface="PT Serif"/>
                            </a:rPr>
                            <m:t>  ,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𝑛</m:t>
                              </m:r>
                              <m:r>
                                <a:rPr lang="en-US" sz="2600" b="0" i="1" smtClean="0">
                                  <a:solidFill>
                                    <a:schemeClr val="bg2">
                                      <a:lumMod val="25000"/>
                                    </a:schemeClr>
                                  </a:solidFill>
                                  <a:latin typeface="Cambria Math" panose="02040503050406030204" pitchFamily="18" charset="0"/>
                                  <a:ea typeface="PT Serif"/>
                                  <a:cs typeface="PT Serif"/>
                                  <a:sym typeface="PT Serif"/>
                                </a:rPr>
                                <m:t>,1</m:t>
                              </m:r>
                            </m:sub>
                            <m:sup>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2</m:t>
                                  </m:r>
                                </m:e>
                              </m:d>
                            </m:sup>
                          </m:sSubSup>
                          <m:r>
                            <a:rPr lang="en-US" sz="2600" b="0" i="1" smtClean="0">
                              <a:solidFill>
                                <a:schemeClr val="bg2">
                                  <a:lumMod val="25000"/>
                                </a:schemeClr>
                              </a:solidFill>
                              <a:latin typeface="Cambria Math" panose="02040503050406030204" pitchFamily="18" charset="0"/>
                              <a:ea typeface="PT Serif"/>
                              <a:cs typeface="PT Serif"/>
                              <a:sym typeface="PT Serif"/>
                            </a:rPr>
                            <m:t> </m:t>
                          </m:r>
                        </m:e>
                      </m:d>
                    </m:oMath>
                  </m:oMathPara>
                </a14:m>
                <a:endParaRPr lang="en-US" sz="2600" b="0" dirty="0">
                  <a:solidFill>
                    <a:schemeClr val="bg2">
                      <a:lumMod val="25000"/>
                    </a:schemeClr>
                  </a:solidFill>
                  <a:ea typeface="PT Serif"/>
                  <a:cs typeface="PT Serif"/>
                  <a:sym typeface="PT Serif"/>
                </a:endParaRPr>
              </a:p>
              <a:p>
                <a:endParaRPr lang="en-US" sz="2600" dirty="0"/>
              </a:p>
              <a:p>
                <a:pPr/>
                <a14:m>
                  <m:oMathPara xmlns:m="http://schemas.openxmlformats.org/officeDocument/2006/math">
                    <m:oMathParaPr>
                      <m:jc m:val="centerGroup"/>
                    </m:oMathParaPr>
                    <m:oMath xmlns:m="http://schemas.openxmlformats.org/officeDocument/2006/math">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1,0</m:t>
                              </m:r>
                            </m:sub>
                            <m:sup>
                              <m:r>
                                <a:rPr lang="en-US" sz="2600" b="0" i="1" smtClean="0">
                                  <a:solidFill>
                                    <a:schemeClr val="bg2">
                                      <a:lumMod val="25000"/>
                                    </a:schemeClr>
                                  </a:solidFill>
                                  <a:latin typeface="Cambria Math" panose="02040503050406030204" pitchFamily="18" charset="0"/>
                                  <a:ea typeface="PT Serif"/>
                                  <a:cs typeface="PT Serif"/>
                                  <a:sym typeface="PT Serif"/>
                                </a:rPr>
                                <m:t>(ℓ)</m:t>
                              </m:r>
                            </m:sup>
                          </m:sSubSup>
                          <m:r>
                            <a:rPr lang="en-US" sz="2600" b="0" i="1" smtClean="0">
                              <a:solidFill>
                                <a:schemeClr val="bg2">
                                  <a:lumMod val="25000"/>
                                </a:schemeClr>
                              </a:solidFill>
                              <a:latin typeface="Cambria Math" panose="02040503050406030204" pitchFamily="18" charset="0"/>
                              <a:ea typeface="PT Serif"/>
                              <a:cs typeface="PT Serif"/>
                              <a:sym typeface="PT Serif"/>
                            </a:rPr>
                            <m:t>  ,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1,1</m:t>
                              </m:r>
                            </m:sub>
                            <m:sup>
                              <m:r>
                                <a:rPr lang="en-US" sz="2600" b="0" i="1" smtClean="0">
                                  <a:solidFill>
                                    <a:schemeClr val="bg2">
                                      <a:lumMod val="25000"/>
                                    </a:schemeClr>
                                  </a:solidFill>
                                  <a:latin typeface="Cambria Math" panose="02040503050406030204" pitchFamily="18" charset="0"/>
                                  <a:ea typeface="PT Serif"/>
                                  <a:cs typeface="PT Serif"/>
                                  <a:sym typeface="PT Serif"/>
                                </a:rPr>
                                <m:t>(ℓ)</m:t>
                              </m:r>
                            </m:sup>
                          </m:sSubSup>
                          <m:r>
                            <a:rPr lang="en-US" sz="2600" b="0" i="1" smtClean="0">
                              <a:solidFill>
                                <a:schemeClr val="bg2">
                                  <a:lumMod val="25000"/>
                                </a:schemeClr>
                              </a:solidFill>
                              <a:latin typeface="Cambria Math" panose="02040503050406030204" pitchFamily="18" charset="0"/>
                              <a:ea typeface="PT Serif"/>
                              <a:cs typeface="PT Serif"/>
                              <a:sym typeface="PT Serif"/>
                            </a:rPr>
                            <m:t> </m:t>
                          </m:r>
                        </m:e>
                      </m:d>
                      <m:r>
                        <a:rPr lang="en-US" sz="2600" b="0" i="1" smtClean="0">
                          <a:solidFill>
                            <a:schemeClr val="bg2">
                              <a:lumMod val="25000"/>
                            </a:schemeClr>
                          </a:solidFill>
                          <a:latin typeface="Cambria Math" panose="02040503050406030204" pitchFamily="18" charset="0"/>
                          <a:ea typeface="PT Serif"/>
                          <a:cs typeface="PT Serif"/>
                          <a:sym typeface="PT Serif"/>
                        </a:rPr>
                        <m:t> ,…,   </m:t>
                      </m:r>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𝑛</m:t>
                              </m:r>
                              <m:r>
                                <a:rPr lang="en-US" sz="2600" b="0" i="1" smtClean="0">
                                  <a:solidFill>
                                    <a:schemeClr val="bg2">
                                      <a:lumMod val="25000"/>
                                    </a:schemeClr>
                                  </a:solidFill>
                                  <a:latin typeface="Cambria Math" panose="02040503050406030204" pitchFamily="18" charset="0"/>
                                  <a:ea typeface="PT Serif"/>
                                  <a:cs typeface="PT Serif"/>
                                  <a:sym typeface="PT Serif"/>
                                </a:rPr>
                                <m:t>,0</m:t>
                              </m:r>
                            </m:sub>
                            <m:sup>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ℓ</m:t>
                                  </m:r>
                                </m:e>
                              </m:d>
                            </m:sup>
                          </m:sSubSup>
                          <m:r>
                            <a:rPr lang="en-US" sz="2600" b="0" i="1" smtClean="0">
                              <a:solidFill>
                                <a:schemeClr val="bg2">
                                  <a:lumMod val="25000"/>
                                </a:schemeClr>
                              </a:solidFill>
                              <a:latin typeface="Cambria Math" panose="02040503050406030204" pitchFamily="18" charset="0"/>
                              <a:ea typeface="PT Serif"/>
                              <a:cs typeface="PT Serif"/>
                              <a:sym typeface="PT Serif"/>
                            </a:rPr>
                            <m:t>  ,  </m:t>
                          </m:r>
                          <m:r>
                            <a:rPr lang="en-US" sz="2600" b="0" i="1" smtClean="0">
                              <a:solidFill>
                                <a:schemeClr val="bg2">
                                  <a:lumMod val="25000"/>
                                </a:schemeClr>
                              </a:solidFill>
                              <a:latin typeface="Cambria Math" panose="02040503050406030204" pitchFamily="18" charset="0"/>
                              <a:ea typeface="PT Serif"/>
                              <a:cs typeface="PT Serif"/>
                              <a:sym typeface="PT Serif"/>
                            </a:rPr>
                            <m:t>𝑠</m:t>
                          </m:r>
                          <m:sSubSup>
                            <m:sSubSupPr>
                              <m:ctrlPr>
                                <a:rPr lang="en-US" sz="2600" b="0" i="1" smtClean="0">
                                  <a:solidFill>
                                    <a:schemeClr val="bg2">
                                      <a:lumMod val="25000"/>
                                    </a:schemeClr>
                                  </a:solidFill>
                                  <a:latin typeface="Cambria Math" panose="02040503050406030204" pitchFamily="18" charset="0"/>
                                  <a:ea typeface="PT Serif"/>
                                  <a:cs typeface="PT Serif"/>
                                  <a:sym typeface="PT Serif"/>
                                </a:rPr>
                              </m:ctrlPr>
                            </m:sSubSupPr>
                            <m:e>
                              <m:r>
                                <a:rPr lang="en-US" sz="2600" b="0" i="1" smtClean="0">
                                  <a:solidFill>
                                    <a:schemeClr val="bg2">
                                      <a:lumMod val="25000"/>
                                    </a:schemeClr>
                                  </a:solidFill>
                                  <a:latin typeface="Cambria Math" panose="02040503050406030204" pitchFamily="18" charset="0"/>
                                  <a:ea typeface="PT Serif"/>
                                  <a:cs typeface="PT Serif"/>
                                  <a:sym typeface="PT Serif"/>
                                </a:rPr>
                                <m:t>𝑘</m:t>
                              </m:r>
                            </m:e>
                            <m:sub>
                              <m:r>
                                <a:rPr lang="en-US" sz="2600" b="0" i="1" smtClean="0">
                                  <a:solidFill>
                                    <a:schemeClr val="bg2">
                                      <a:lumMod val="25000"/>
                                    </a:schemeClr>
                                  </a:solidFill>
                                  <a:latin typeface="Cambria Math" panose="02040503050406030204" pitchFamily="18" charset="0"/>
                                  <a:ea typeface="PT Serif"/>
                                  <a:cs typeface="PT Serif"/>
                                  <a:sym typeface="PT Serif"/>
                                </a:rPr>
                                <m:t>𝑛</m:t>
                              </m:r>
                              <m:r>
                                <a:rPr lang="en-US" sz="2600" b="0" i="1" smtClean="0">
                                  <a:solidFill>
                                    <a:schemeClr val="bg2">
                                      <a:lumMod val="25000"/>
                                    </a:schemeClr>
                                  </a:solidFill>
                                  <a:latin typeface="Cambria Math" panose="02040503050406030204" pitchFamily="18" charset="0"/>
                                  <a:ea typeface="PT Serif"/>
                                  <a:cs typeface="PT Serif"/>
                                  <a:sym typeface="PT Serif"/>
                                </a:rPr>
                                <m:t>,1</m:t>
                              </m:r>
                            </m:sub>
                            <m:sup>
                              <m:d>
                                <m:dPr>
                                  <m:ctrlPr>
                                    <a:rPr lang="en-US" sz="2600" b="0" i="1" smtClean="0">
                                      <a:solidFill>
                                        <a:schemeClr val="bg2">
                                          <a:lumMod val="25000"/>
                                        </a:schemeClr>
                                      </a:solidFill>
                                      <a:latin typeface="Cambria Math" panose="02040503050406030204" pitchFamily="18" charset="0"/>
                                      <a:ea typeface="PT Serif"/>
                                      <a:cs typeface="PT Serif"/>
                                      <a:sym typeface="PT Serif"/>
                                    </a:rPr>
                                  </m:ctrlPr>
                                </m:dPr>
                                <m:e>
                                  <m:r>
                                    <a:rPr lang="en-US" sz="2600" b="0" i="1" smtClean="0">
                                      <a:solidFill>
                                        <a:schemeClr val="bg2">
                                          <a:lumMod val="25000"/>
                                        </a:schemeClr>
                                      </a:solidFill>
                                      <a:latin typeface="Cambria Math" panose="02040503050406030204" pitchFamily="18" charset="0"/>
                                      <a:ea typeface="PT Serif"/>
                                      <a:cs typeface="PT Serif"/>
                                      <a:sym typeface="PT Serif"/>
                                    </a:rPr>
                                    <m:t>ℓ</m:t>
                                  </m:r>
                                </m:e>
                              </m:d>
                            </m:sup>
                          </m:sSubSup>
                          <m:r>
                            <a:rPr lang="en-US" sz="2600" b="0" i="1" smtClean="0">
                              <a:solidFill>
                                <a:schemeClr val="bg2">
                                  <a:lumMod val="25000"/>
                                </a:schemeClr>
                              </a:solidFill>
                              <a:latin typeface="Cambria Math" panose="02040503050406030204" pitchFamily="18" charset="0"/>
                              <a:ea typeface="PT Serif"/>
                              <a:cs typeface="PT Serif"/>
                              <a:sym typeface="PT Serif"/>
                            </a:rPr>
                            <m:t> </m:t>
                          </m:r>
                        </m:e>
                      </m:d>
                    </m:oMath>
                  </m:oMathPara>
                </a14:m>
                <a:endParaRPr lang="en-US" sz="2600" dirty="0"/>
              </a:p>
            </p:txBody>
          </p:sp>
        </mc:Choice>
        <mc:Fallback xmlns="">
          <p:sp>
            <p:nvSpPr>
              <p:cNvPr id="23" name="TextBox 22">
                <a:extLst>
                  <a:ext uri="{FF2B5EF4-FFF2-40B4-BE49-F238E27FC236}">
                    <a16:creationId xmlns:a16="http://schemas.microsoft.com/office/drawing/2014/main" id="{9AC34FA4-E199-3521-45A3-8B106A554B19}"/>
                  </a:ext>
                </a:extLst>
              </p:cNvPr>
              <p:cNvSpPr txBox="1">
                <a:spLocks noRot="1" noChangeAspect="1" noMove="1" noResize="1" noEditPoints="1" noAdjustHandles="1" noChangeArrowheads="1" noChangeShapeType="1" noTextEdit="1"/>
              </p:cNvSpPr>
              <p:nvPr/>
            </p:nvSpPr>
            <p:spPr>
              <a:xfrm>
                <a:off x="4658136" y="3888839"/>
                <a:ext cx="7335082" cy="228889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38B76B9-E55D-5B2E-3486-D5893F13E770}"/>
                  </a:ext>
                </a:extLst>
              </p:cNvPr>
              <p:cNvSpPr txBox="1"/>
              <p:nvPr/>
            </p:nvSpPr>
            <p:spPr>
              <a:xfrm>
                <a:off x="10561983" y="2306984"/>
                <a:ext cx="1086677"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𝑝𝑘</m:t>
                      </m:r>
                    </m:oMath>
                  </m:oMathPara>
                </a14:m>
                <a:endParaRPr lang="en-US" sz="2600" dirty="0"/>
              </a:p>
            </p:txBody>
          </p:sp>
        </mc:Choice>
        <mc:Fallback xmlns="">
          <p:sp>
            <p:nvSpPr>
              <p:cNvPr id="24" name="TextBox 23">
                <a:extLst>
                  <a:ext uri="{FF2B5EF4-FFF2-40B4-BE49-F238E27FC236}">
                    <a16:creationId xmlns:a16="http://schemas.microsoft.com/office/drawing/2014/main" id="{D38B76B9-E55D-5B2E-3486-D5893F13E770}"/>
                  </a:ext>
                </a:extLst>
              </p:cNvPr>
              <p:cNvSpPr txBox="1">
                <a:spLocks noRot="1" noChangeAspect="1" noMove="1" noResize="1" noEditPoints="1" noAdjustHandles="1" noChangeArrowheads="1" noChangeShapeType="1" noTextEdit="1"/>
              </p:cNvSpPr>
              <p:nvPr/>
            </p:nvSpPr>
            <p:spPr>
              <a:xfrm>
                <a:off x="10561983" y="2306984"/>
                <a:ext cx="1086677" cy="492443"/>
              </a:xfrm>
              <a:prstGeom prst="rect">
                <a:avLst/>
              </a:prstGeom>
              <a:blipFill>
                <a:blip r:embed="rId9"/>
                <a:stretch>
                  <a:fillRect b="-15000"/>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2E7AED11-3756-5E11-8F7D-24F1E1A36782}"/>
              </a:ext>
            </a:extLst>
          </p:cNvPr>
          <p:cNvCxnSpPr>
            <a:cxnSpLocks/>
            <a:endCxn id="24" idx="1"/>
          </p:cNvCxnSpPr>
          <p:nvPr/>
        </p:nvCxnSpPr>
        <p:spPr>
          <a:xfrm>
            <a:off x="5314122" y="2545356"/>
            <a:ext cx="5247861" cy="78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005BDFD-9F12-8A16-8BC2-D26AC1F3E1E0}"/>
                  </a:ext>
                </a:extLst>
              </p:cNvPr>
              <p:cNvSpPr txBox="1"/>
              <p:nvPr/>
            </p:nvSpPr>
            <p:spPr>
              <a:xfrm>
                <a:off x="10561983" y="2777921"/>
                <a:ext cx="1086677"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𝑝𝑘𝑐</m:t>
                      </m:r>
                    </m:oMath>
                  </m:oMathPara>
                </a14:m>
                <a:endParaRPr lang="en-US" sz="2600" dirty="0"/>
              </a:p>
            </p:txBody>
          </p:sp>
        </mc:Choice>
        <mc:Fallback xmlns="">
          <p:sp>
            <p:nvSpPr>
              <p:cNvPr id="26" name="TextBox 25">
                <a:extLst>
                  <a:ext uri="{FF2B5EF4-FFF2-40B4-BE49-F238E27FC236}">
                    <a16:creationId xmlns:a16="http://schemas.microsoft.com/office/drawing/2014/main" id="{C005BDFD-9F12-8A16-8BC2-D26AC1F3E1E0}"/>
                  </a:ext>
                </a:extLst>
              </p:cNvPr>
              <p:cNvSpPr txBox="1">
                <a:spLocks noRot="1" noChangeAspect="1" noMove="1" noResize="1" noEditPoints="1" noAdjustHandles="1" noChangeArrowheads="1" noChangeShapeType="1" noTextEdit="1"/>
              </p:cNvSpPr>
              <p:nvPr/>
            </p:nvSpPr>
            <p:spPr>
              <a:xfrm>
                <a:off x="10561983" y="2777921"/>
                <a:ext cx="1086677" cy="492443"/>
              </a:xfrm>
              <a:prstGeom prst="rect">
                <a:avLst/>
              </a:prstGeom>
              <a:blipFill>
                <a:blip r:embed="rId10"/>
                <a:stretch>
                  <a:fillRect b="-15000"/>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5C7886B1-8B6F-E68B-8DFC-BCDC80684B15}"/>
              </a:ext>
            </a:extLst>
          </p:cNvPr>
          <p:cNvCxnSpPr>
            <a:cxnSpLocks/>
            <a:endCxn id="26" idx="1"/>
          </p:cNvCxnSpPr>
          <p:nvPr/>
        </p:nvCxnSpPr>
        <p:spPr>
          <a:xfrm>
            <a:off x="5314122" y="3016293"/>
            <a:ext cx="5247861" cy="78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58BC6A1C-CCC2-5495-4958-B7EC20E74B77}"/>
              </a:ext>
            </a:extLst>
          </p:cNvPr>
          <p:cNvCxnSpPr>
            <a:cxnSpLocks/>
          </p:cNvCxnSpPr>
          <p:nvPr/>
        </p:nvCxnSpPr>
        <p:spPr>
          <a:xfrm>
            <a:off x="3655234" y="3355090"/>
            <a:ext cx="797497" cy="68711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Left Brace 31">
            <a:extLst>
              <a:ext uri="{FF2B5EF4-FFF2-40B4-BE49-F238E27FC236}">
                <a16:creationId xmlns:a16="http://schemas.microsoft.com/office/drawing/2014/main" id="{232AA1DD-FD8E-6459-C488-CE37EBB3153D}"/>
              </a:ext>
            </a:extLst>
          </p:cNvPr>
          <p:cNvSpPr/>
          <p:nvPr/>
        </p:nvSpPr>
        <p:spPr>
          <a:xfrm>
            <a:off x="4611756" y="3888839"/>
            <a:ext cx="137160" cy="228889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7D148FD7-FBCD-8BDD-A53A-51C7A74D06CA}"/>
              </a:ext>
            </a:extLst>
          </p:cNvPr>
          <p:cNvSpPr/>
          <p:nvPr/>
        </p:nvSpPr>
        <p:spPr>
          <a:xfrm>
            <a:off x="11870637" y="3888839"/>
            <a:ext cx="137160" cy="22860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B31AB49-F980-5260-33BE-88502F2B38E0}"/>
                  </a:ext>
                </a:extLst>
              </p:cNvPr>
              <p:cNvSpPr txBox="1"/>
              <p:nvPr/>
            </p:nvSpPr>
            <p:spPr>
              <a:xfrm>
                <a:off x="4903305" y="3341107"/>
                <a:ext cx="2835966" cy="476990"/>
              </a:xfrm>
              <a:prstGeom prst="rect">
                <a:avLst/>
              </a:prstGeom>
              <a:noFill/>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AE" sz="2400" b="0" i="1" smtClean="0">
                              <a:latin typeface="Cambria Math" panose="02040503050406030204" pitchFamily="18" charset="0"/>
                            </a:rPr>
                          </m:ctrlPr>
                        </m:sSupPr>
                        <m:e>
                          <m:r>
                            <a:rPr lang="ar-AE" sz="2400" b="0" i="1" smtClean="0">
                              <a:latin typeface="Cambria Math" panose="02040503050406030204" pitchFamily="18" charset="0"/>
                            </a:rPr>
                            <m:t> </m:t>
                          </m:r>
                          <m:acc>
                            <m:accPr>
                              <m:chr m:val="̅"/>
                              <m:ctrlPr>
                                <a:rPr lang="ar-AE" sz="2400" i="1" smtClean="0">
                                  <a:latin typeface="Cambria Math" panose="02040503050406030204" pitchFamily="18" charset="0"/>
                                </a:rPr>
                              </m:ctrlPr>
                            </m:accPr>
                            <m:e>
                              <m:r>
                                <a:rPr lang="ar-AE" sz="2400" b="0" i="1" smtClean="0">
                                  <a:latin typeface="Cambria Math" panose="02040503050406030204" pitchFamily="18" charset="0"/>
                                </a:rPr>
                                <m:t>𝑤</m:t>
                              </m:r>
                            </m:e>
                          </m:acc>
                        </m:e>
                        <m:sup>
                          <m:r>
                            <a:rPr lang="en-US" sz="2400" b="0" i="1" smtClean="0">
                              <a:latin typeface="Cambria Math" panose="02040503050406030204" pitchFamily="18" charset="0"/>
                            </a:rPr>
                            <m:t>(1)</m:t>
                          </m:r>
                        </m:sup>
                      </m:sSup>
                      <m:r>
                        <a:rPr lang="en-US" sz="2400" b="0" i="1" smtClean="0">
                          <a:latin typeface="Cambria Math" panose="02040503050406030204" pitchFamily="18" charset="0"/>
                        </a:rPr>
                        <m:t> =0   1… 1</m:t>
                      </m:r>
                    </m:oMath>
                  </m:oMathPara>
                </a14:m>
                <a:endParaRPr lang="en-US" sz="2400" dirty="0"/>
              </a:p>
            </p:txBody>
          </p:sp>
        </mc:Choice>
        <mc:Fallback xmlns="">
          <p:sp>
            <p:nvSpPr>
              <p:cNvPr id="35" name="TextBox 34">
                <a:extLst>
                  <a:ext uri="{FF2B5EF4-FFF2-40B4-BE49-F238E27FC236}">
                    <a16:creationId xmlns:a16="http://schemas.microsoft.com/office/drawing/2014/main" id="{3B31AB49-F980-5260-33BE-88502F2B38E0}"/>
                  </a:ext>
                </a:extLst>
              </p:cNvPr>
              <p:cNvSpPr txBox="1">
                <a:spLocks noRot="1" noChangeAspect="1" noMove="1" noResize="1" noEditPoints="1" noAdjustHandles="1" noChangeArrowheads="1" noChangeShapeType="1" noTextEdit="1"/>
              </p:cNvSpPr>
              <p:nvPr/>
            </p:nvSpPr>
            <p:spPr>
              <a:xfrm>
                <a:off x="4903305" y="3341107"/>
                <a:ext cx="2835966" cy="476990"/>
              </a:xfrm>
              <a:prstGeom prst="rect">
                <a:avLst/>
              </a:prstGeom>
              <a:blipFill>
                <a:blip r:embed="rId11"/>
                <a:stretch>
                  <a:fillRect b="-2051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EA3B47F-F5B1-A92B-320E-00BB7933A503}"/>
                  </a:ext>
                </a:extLst>
              </p:cNvPr>
              <p:cNvSpPr txBox="1"/>
              <p:nvPr/>
            </p:nvSpPr>
            <p:spPr>
              <a:xfrm>
                <a:off x="9500150" y="3341106"/>
                <a:ext cx="2355908" cy="476990"/>
              </a:xfrm>
              <a:prstGeom prst="rect">
                <a:avLst/>
              </a:prstGeom>
              <a:noFill/>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AE" sz="2400" b="0" i="1" smtClean="0">
                              <a:latin typeface="Cambria Math" panose="02040503050406030204" pitchFamily="18" charset="0"/>
                            </a:rPr>
                          </m:ctrlPr>
                        </m:sSupPr>
                        <m:e>
                          <m:r>
                            <a:rPr lang="ar-AE" sz="2400" b="0" i="1" smtClean="0">
                              <a:latin typeface="Cambria Math" panose="02040503050406030204" pitchFamily="18" charset="0"/>
                            </a:rPr>
                            <m:t> </m:t>
                          </m:r>
                          <m:acc>
                            <m:accPr>
                              <m:chr m:val="̅"/>
                              <m:ctrlPr>
                                <a:rPr lang="ar-AE" sz="2400" i="1" smtClean="0">
                                  <a:latin typeface="Cambria Math" panose="02040503050406030204" pitchFamily="18" charset="0"/>
                                </a:rPr>
                              </m:ctrlPr>
                            </m:accPr>
                            <m:e>
                              <m:r>
                                <a:rPr lang="ar-AE" sz="2400" b="0" i="1" smtClean="0">
                                  <a:latin typeface="Cambria Math" panose="02040503050406030204" pitchFamily="18" charset="0"/>
                                </a:rPr>
                                <m:t>𝑤</m:t>
                              </m:r>
                            </m:e>
                          </m:acc>
                        </m:e>
                        <m:sup>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sup>
                      </m:sSup>
                      <m:r>
                        <a:rPr lang="en-US" sz="2400" b="0" i="1" smtClean="0">
                          <a:latin typeface="Cambria Math" panose="02040503050406030204" pitchFamily="18" charset="0"/>
                        </a:rPr>
                        <m:t> =1   0… 1</m:t>
                      </m:r>
                    </m:oMath>
                  </m:oMathPara>
                </a14:m>
                <a:endParaRPr lang="en-US" sz="2400" dirty="0"/>
              </a:p>
            </p:txBody>
          </p:sp>
        </mc:Choice>
        <mc:Fallback xmlns="">
          <p:sp>
            <p:nvSpPr>
              <p:cNvPr id="36" name="TextBox 35">
                <a:extLst>
                  <a:ext uri="{FF2B5EF4-FFF2-40B4-BE49-F238E27FC236}">
                    <a16:creationId xmlns:a16="http://schemas.microsoft.com/office/drawing/2014/main" id="{8EA3B47F-F5B1-A92B-320E-00BB7933A503}"/>
                  </a:ext>
                </a:extLst>
              </p:cNvPr>
              <p:cNvSpPr txBox="1">
                <a:spLocks noRot="1" noChangeAspect="1" noMove="1" noResize="1" noEditPoints="1" noAdjustHandles="1" noChangeArrowheads="1" noChangeShapeType="1" noTextEdit="1"/>
              </p:cNvSpPr>
              <p:nvPr/>
            </p:nvSpPr>
            <p:spPr>
              <a:xfrm>
                <a:off x="9500150" y="3341106"/>
                <a:ext cx="2355908" cy="476990"/>
              </a:xfrm>
              <a:prstGeom prst="rect">
                <a:avLst/>
              </a:prstGeom>
              <a:blipFill>
                <a:blip r:embed="rId12"/>
                <a:stretch>
                  <a:fillRect l="-1596" b="-20513"/>
                </a:stretch>
              </a:blipFill>
              <a:ln>
                <a:solidFill>
                  <a:schemeClr val="accent1"/>
                </a:solidFill>
              </a:ln>
            </p:spPr>
            <p:txBody>
              <a:bodyPr/>
              <a:lstStyle/>
              <a:p>
                <a:r>
                  <a:rPr lang="en-US">
                    <a:noFill/>
                  </a:rPr>
                  <a:t> </a:t>
                </a:r>
              </a:p>
            </p:txBody>
          </p:sp>
        </mc:Fallback>
      </mc:AlternateContent>
      <p:sp>
        <p:nvSpPr>
          <p:cNvPr id="37" name="Rounded Rectangle 36">
            <a:extLst>
              <a:ext uri="{FF2B5EF4-FFF2-40B4-BE49-F238E27FC236}">
                <a16:creationId xmlns:a16="http://schemas.microsoft.com/office/drawing/2014/main" id="{5F550E1B-D3FE-1A72-38E8-7B6B6858BDED}"/>
              </a:ext>
            </a:extLst>
          </p:cNvPr>
          <p:cNvSpPr/>
          <p:nvPr/>
        </p:nvSpPr>
        <p:spPr>
          <a:xfrm>
            <a:off x="5035823" y="3888839"/>
            <a:ext cx="821639" cy="672148"/>
          </a:xfrm>
          <a:prstGeom prst="roundRect">
            <a:avLst/>
          </a:prstGeom>
          <a:solidFill>
            <a:schemeClr val="accent6">
              <a:lumMod val="60000"/>
              <a:lumOff val="40000"/>
              <a:alpha val="2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BDC2B37A-4D8F-B633-FC04-F7D712753813}"/>
              </a:ext>
            </a:extLst>
          </p:cNvPr>
          <p:cNvSpPr/>
          <p:nvPr/>
        </p:nvSpPr>
        <p:spPr>
          <a:xfrm>
            <a:off x="6606206" y="4497058"/>
            <a:ext cx="821639" cy="672148"/>
          </a:xfrm>
          <a:prstGeom prst="roundRect">
            <a:avLst/>
          </a:prstGeom>
          <a:solidFill>
            <a:schemeClr val="accent6">
              <a:lumMod val="60000"/>
              <a:lumOff val="40000"/>
              <a:alpha val="2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CED82371-ECB6-66E2-642B-914798EC990C}"/>
              </a:ext>
            </a:extLst>
          </p:cNvPr>
          <p:cNvSpPr/>
          <p:nvPr/>
        </p:nvSpPr>
        <p:spPr>
          <a:xfrm>
            <a:off x="6606206" y="5498841"/>
            <a:ext cx="821639" cy="672148"/>
          </a:xfrm>
          <a:prstGeom prst="roundRect">
            <a:avLst/>
          </a:prstGeom>
          <a:solidFill>
            <a:schemeClr val="accent6">
              <a:lumMod val="60000"/>
              <a:lumOff val="40000"/>
              <a:alpha val="2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7B04953B-F5D8-AF53-EC5F-63EDF653DAEC}"/>
              </a:ext>
            </a:extLst>
          </p:cNvPr>
          <p:cNvSpPr/>
          <p:nvPr/>
        </p:nvSpPr>
        <p:spPr>
          <a:xfrm>
            <a:off x="10760761" y="3888838"/>
            <a:ext cx="821639" cy="672148"/>
          </a:xfrm>
          <a:prstGeom prst="roundRect">
            <a:avLst/>
          </a:prstGeom>
          <a:solidFill>
            <a:schemeClr val="accent6">
              <a:lumMod val="60000"/>
              <a:lumOff val="40000"/>
              <a:alpha val="2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4C6145A5-446C-AB85-3B42-41DBF29A818C}"/>
              </a:ext>
            </a:extLst>
          </p:cNvPr>
          <p:cNvSpPr/>
          <p:nvPr/>
        </p:nvSpPr>
        <p:spPr>
          <a:xfrm>
            <a:off x="9203630" y="4497058"/>
            <a:ext cx="821639" cy="672148"/>
          </a:xfrm>
          <a:prstGeom prst="roundRect">
            <a:avLst/>
          </a:prstGeom>
          <a:solidFill>
            <a:schemeClr val="accent6">
              <a:lumMod val="60000"/>
              <a:lumOff val="40000"/>
              <a:alpha val="2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2FC4877E-BB53-D642-47EF-EF5F1B88B7D7}"/>
              </a:ext>
            </a:extLst>
          </p:cNvPr>
          <p:cNvSpPr/>
          <p:nvPr/>
        </p:nvSpPr>
        <p:spPr>
          <a:xfrm>
            <a:off x="10775673" y="5497201"/>
            <a:ext cx="821639" cy="672148"/>
          </a:xfrm>
          <a:prstGeom prst="roundRect">
            <a:avLst/>
          </a:prstGeom>
          <a:solidFill>
            <a:schemeClr val="accent6">
              <a:lumMod val="60000"/>
              <a:lumOff val="40000"/>
              <a:alpha val="2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378C8B5-5FDF-E798-B135-DFDC2B726027}"/>
                  </a:ext>
                </a:extLst>
              </p:cNvPr>
              <p:cNvSpPr txBox="1"/>
              <p:nvPr/>
            </p:nvSpPr>
            <p:spPr>
              <a:xfrm>
                <a:off x="4611758" y="6283751"/>
                <a:ext cx="3379301" cy="5793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1,0</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 ,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ℓ</m:t>
                              </m:r>
                            </m:e>
                          </m:d>
                        </m:sup>
                      </m:sSubSup>
                      <m:r>
                        <a:rPr lang="en-US" sz="2400" b="0" i="1" smtClean="0">
                          <a:latin typeface="Cambria Math" panose="02040503050406030204" pitchFamily="18" charset="0"/>
                        </a:rPr>
                        <m:t>}</m:t>
                      </m:r>
                    </m:oMath>
                  </m:oMathPara>
                </a14:m>
                <a:endParaRPr lang="en-US" sz="2400" dirty="0"/>
              </a:p>
            </p:txBody>
          </p:sp>
        </mc:Choice>
        <mc:Fallback xmlns="">
          <p:sp>
            <p:nvSpPr>
              <p:cNvPr id="43" name="TextBox 42">
                <a:extLst>
                  <a:ext uri="{FF2B5EF4-FFF2-40B4-BE49-F238E27FC236}">
                    <a16:creationId xmlns:a16="http://schemas.microsoft.com/office/drawing/2014/main" id="{7378C8B5-5FDF-E798-B135-DFDC2B726027}"/>
                  </a:ext>
                </a:extLst>
              </p:cNvPr>
              <p:cNvSpPr txBox="1">
                <a:spLocks noRot="1" noChangeAspect="1" noMove="1" noResize="1" noEditPoints="1" noAdjustHandles="1" noChangeArrowheads="1" noChangeShapeType="1" noTextEdit="1"/>
              </p:cNvSpPr>
              <p:nvPr/>
            </p:nvSpPr>
            <p:spPr>
              <a:xfrm>
                <a:off x="4611758" y="6283751"/>
                <a:ext cx="3379301" cy="579389"/>
              </a:xfrm>
              <a:prstGeom prst="rect">
                <a:avLst/>
              </a:prstGeom>
              <a:blipFill>
                <a:blip r:embed="rId13"/>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835AE3F-E072-FDBC-3E51-34A68126A724}"/>
                  </a:ext>
                </a:extLst>
              </p:cNvPr>
              <p:cNvSpPr txBox="1"/>
              <p:nvPr/>
            </p:nvSpPr>
            <p:spPr>
              <a:xfrm>
                <a:off x="8771948" y="6279053"/>
                <a:ext cx="3379301" cy="5793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 ,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ℓ</m:t>
                              </m:r>
                            </m:e>
                          </m:d>
                        </m:sup>
                      </m:sSubSup>
                      <m:r>
                        <a:rPr lang="en-US" sz="2400" b="0" i="1" smtClean="0">
                          <a:latin typeface="Cambria Math" panose="02040503050406030204" pitchFamily="18" charset="0"/>
                        </a:rPr>
                        <m:t>}</m:t>
                      </m:r>
                    </m:oMath>
                  </m:oMathPara>
                </a14:m>
                <a:endParaRPr lang="en-US" sz="2400" dirty="0"/>
              </a:p>
            </p:txBody>
          </p:sp>
        </mc:Choice>
        <mc:Fallback xmlns="">
          <p:sp>
            <p:nvSpPr>
              <p:cNvPr id="44" name="TextBox 43">
                <a:extLst>
                  <a:ext uri="{FF2B5EF4-FFF2-40B4-BE49-F238E27FC236}">
                    <a16:creationId xmlns:a16="http://schemas.microsoft.com/office/drawing/2014/main" id="{4835AE3F-E072-FDBC-3E51-34A68126A724}"/>
                  </a:ext>
                </a:extLst>
              </p:cNvPr>
              <p:cNvSpPr txBox="1">
                <a:spLocks noRot="1" noChangeAspect="1" noMove="1" noResize="1" noEditPoints="1" noAdjustHandles="1" noChangeArrowheads="1" noChangeShapeType="1" noTextEdit="1"/>
              </p:cNvSpPr>
              <p:nvPr/>
            </p:nvSpPr>
            <p:spPr>
              <a:xfrm>
                <a:off x="8771948" y="6279053"/>
                <a:ext cx="3379301" cy="579389"/>
              </a:xfrm>
              <a:prstGeom prst="rect">
                <a:avLst/>
              </a:prstGeom>
              <a:blipFill>
                <a:blip r:embed="rId14"/>
                <a:stretch>
                  <a:fillRect b="-10870"/>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5FAF60B-2CC0-CFA7-0018-43952EC689D3}"/>
              </a:ext>
            </a:extLst>
          </p:cNvPr>
          <p:cNvSpPr/>
          <p:nvPr/>
        </p:nvSpPr>
        <p:spPr>
          <a:xfrm>
            <a:off x="6255026" y="3341106"/>
            <a:ext cx="238539" cy="476990"/>
          </a:xfrm>
          <a:prstGeom prst="rect">
            <a:avLst/>
          </a:prstGeom>
          <a:solidFill>
            <a:schemeClr val="tx2">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491EADE-8B72-6554-061D-1B27FBF22D84}"/>
              </a:ext>
            </a:extLst>
          </p:cNvPr>
          <p:cNvSpPr/>
          <p:nvPr/>
        </p:nvSpPr>
        <p:spPr>
          <a:xfrm>
            <a:off x="10626586" y="3348832"/>
            <a:ext cx="238539" cy="476990"/>
          </a:xfrm>
          <a:prstGeom prst="rect">
            <a:avLst/>
          </a:prstGeom>
          <a:solidFill>
            <a:schemeClr val="tx2">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17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3.54167E-6 -7.40741E-7 L 0.02721 -0.00347 " pathEditMode="relative" rAng="0" ptsTypes="AA">
                                      <p:cBhvr>
                                        <p:cTn id="72" dur="1250" fill="hold"/>
                                        <p:tgtEl>
                                          <p:spTgt spid="2"/>
                                        </p:tgtEl>
                                        <p:attrNameLst>
                                          <p:attrName>ppt_x</p:attrName>
                                          <p:attrName>ppt_y</p:attrName>
                                        </p:attrNameLst>
                                      </p:cBhvr>
                                      <p:rCtr x="1354" y="-185"/>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1" nodeType="clickEffect">
                                  <p:stCondLst>
                                    <p:cond delay="0"/>
                                  </p:stCondLst>
                                  <p:childTnLst>
                                    <p:animMotion origin="layout" path="M 0.02721 -0.00347 L 0.07721 -0.00347 " pathEditMode="relative" rAng="0" ptsTypes="AA">
                                      <p:cBhvr>
                                        <p:cTn id="80" dur="1250" fill="hold"/>
                                        <p:tgtEl>
                                          <p:spTgt spid="2"/>
                                        </p:tgtEl>
                                        <p:attrNameLst>
                                          <p:attrName>ppt_x</p:attrName>
                                          <p:attrName>ppt_y</p:attrName>
                                        </p:attrNameLst>
                                      </p:cBhvr>
                                      <p:rCtr x="2448" y="0"/>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3"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grpId="0" nodeType="clickEffect">
                                  <p:stCondLst>
                                    <p:cond delay="0"/>
                                  </p:stCondLst>
                                  <p:childTnLst>
                                    <p:animMotion origin="layout" path="M -2.08333E-7 1.85185E-6 L 0.02721 -0.00347 " pathEditMode="relative" rAng="0" ptsTypes="AA">
                                      <p:cBhvr>
                                        <p:cTn id="100" dur="1250" fill="hold"/>
                                        <p:tgtEl>
                                          <p:spTgt spid="3"/>
                                        </p:tgtEl>
                                        <p:attrNameLst>
                                          <p:attrName>ppt_x</p:attrName>
                                          <p:attrName>ppt_y</p:attrName>
                                        </p:attrNameLst>
                                      </p:cBhvr>
                                      <p:rCtr x="1354" y="-185"/>
                                    </p:animMotion>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grpId="1" nodeType="clickEffect">
                                  <p:stCondLst>
                                    <p:cond delay="0"/>
                                  </p:stCondLst>
                                  <p:childTnLst>
                                    <p:animMotion origin="layout" path="M 0.02721 -0.00347 L 0.07721 -0.00347 " pathEditMode="relative" rAng="0" ptsTypes="AA">
                                      <p:cBhvr>
                                        <p:cTn id="108" dur="1250" fill="hold"/>
                                        <p:tgtEl>
                                          <p:spTgt spid="3"/>
                                        </p:tgtEl>
                                        <p:attrNameLst>
                                          <p:attrName>ppt_x</p:attrName>
                                          <p:attrName>ppt_y</p:attrName>
                                        </p:attrNameLst>
                                      </p:cBhvr>
                                      <p:rCtr x="2500" y="0"/>
                                    </p:animMotion>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0"/>
      <p:bldP spid="12" grpId="0"/>
      <p:bldP spid="15" grpId="0"/>
      <p:bldP spid="23" grpId="0"/>
      <p:bldP spid="24" grpId="0"/>
      <p:bldP spid="26" grpId="0"/>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2" grpId="0" animBg="1"/>
      <p:bldP spid="2" grpId="1" animBg="1"/>
      <p:bldP spid="2" grpId="2" animBg="1"/>
      <p:bldP spid="3" grpId="0" animBg="1"/>
      <p:bldP spid="3" grpId="1" animBg="1"/>
      <p:bldP spid="3" grpId="3"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34F6A39-90CE-157E-46E7-A45D76DDDCA7}"/>
                  </a:ext>
                </a:extLst>
              </p:cNvPr>
              <p:cNvSpPr>
                <a:spLocks noGrp="1"/>
              </p:cNvSpPr>
              <p:nvPr>
                <p:ph idx="1"/>
              </p:nvPr>
            </p:nvSpPr>
            <p:spPr>
              <a:xfrm>
                <a:off x="215346" y="1228758"/>
                <a:ext cx="11049001" cy="5747992"/>
              </a:xfrm>
            </p:spPr>
            <p:txBody>
              <a:bodyPr/>
              <a:lstStyle/>
              <a:p>
                <a:r>
                  <a:rPr lang="en-US" dirty="0">
                    <a:latin typeface="PT Serif" panose="020A0603040505020204" pitchFamily="18" charset="77"/>
                  </a:rPr>
                  <a:t>Enc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𝑝𝑘</m:t>
                    </m:r>
                    <m:r>
                      <a:rPr lang="en-US" b="0" i="1" smtClean="0">
                        <a:latin typeface="Cambria Math" panose="02040503050406030204" pitchFamily="18" charset="0"/>
                      </a:rPr>
                      <m:t> </m:t>
                    </m:r>
                  </m:oMath>
                </a14:m>
                <a:r>
                  <a:rPr lang="en-US" dirty="0">
                    <a:latin typeface="PT Serif" panose="020A0603040505020204" pitchFamily="18" charset="77"/>
                  </a:rPr>
                  <a:t>) :      </a:t>
                </a:r>
                <a:r>
                  <a:rPr lang="en-US" sz="2400" dirty="0">
                    <a:latin typeface="PT Serif" panose="020A0603040505020204" pitchFamily="18" charset="77"/>
                  </a:rPr>
                  <a:t>Sample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m:t>
                    </m:r>
                  </m:oMath>
                </a14:m>
                <a:r>
                  <a:rPr lang="en-US" sz="2000" dirty="0">
                    <a:latin typeface="PT Serif" panose="020A0603040505020204" pitchFamily="18" charset="77"/>
                  </a:rPr>
                  <a:t>$</a:t>
                </a:r>
                <a:r>
                  <a:rPr lang="en-US" sz="2400" dirty="0">
                    <a:latin typeface="PT Serif" panose="020A0603040505020204" pitchFamily="18" charset="77"/>
                  </a:rPr>
                  <a:t> </a:t>
                </a:r>
                <a14:m>
                  <m:oMath xmlns:m="http://schemas.openxmlformats.org/officeDocument/2006/math">
                    <m:r>
                      <a:rPr lang="en-US" sz="2400" b="0" i="1" smtClean="0">
                        <a:latin typeface="Cambria Math" panose="02040503050406030204" pitchFamily="18" charset="0"/>
                      </a:rPr>
                      <m:t>[ℓ]</m:t>
                    </m:r>
                  </m:oMath>
                </a14:m>
                <a:endParaRPr lang="en-US" dirty="0">
                  <a:latin typeface="PT Serif" panose="020A0603040505020204" pitchFamily="18" charset="77"/>
                </a:endParaRPr>
              </a:p>
              <a:p>
                <a:endParaRPr lang="en-US" sz="1600" dirty="0">
                  <a:latin typeface="PT Serif" panose="020A0603040505020204" pitchFamily="18" charset="77"/>
                </a:endParaRPr>
              </a:p>
              <a:p>
                <a:endParaRPr lang="en-US" sz="1600" dirty="0">
                  <a:latin typeface="PT Serif" panose="020A0603040505020204" pitchFamily="18" charset="77"/>
                </a:endParaRPr>
              </a:p>
              <a:p>
                <a:endParaRPr lang="en-US" dirty="0">
                  <a:latin typeface="PT Serif" panose="020A0603040505020204" pitchFamily="18" charset="77"/>
                </a:endParaRPr>
              </a:p>
              <a:p>
                <a:r>
                  <a:rPr lang="en-US" dirty="0">
                    <a:latin typeface="PT Serif" panose="020A0603040505020204" pitchFamily="18" charset="77"/>
                  </a:rPr>
                  <a:t>Dec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e>
                    </m:d>
                    <m:r>
                      <a:rPr lang="en-US" b="0" i="1" smtClean="0">
                        <a:latin typeface="Cambria Math" panose="02040503050406030204" pitchFamily="18" charset="0"/>
                      </a:rPr>
                      <m:t>, </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𝑖</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1</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bSup>
                      </m:sub>
                      <m:sup>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bSup>
                    <m:r>
                      <a:rPr lang="en-US" b="0" i="1" smtClean="0">
                        <a:latin typeface="Cambria Math" panose="02040503050406030204" pitchFamily="18" charset="0"/>
                      </a:rPr>
                      <m:t> ,…, </m:t>
                    </m:r>
                    <m:r>
                      <a:rPr lang="en-US" b="0" i="1" smtClean="0">
                        <a:latin typeface="Cambria Math" panose="02040503050406030204" pitchFamily="18" charset="0"/>
                      </a:rPr>
                      <m:t>𝑠</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𝑖</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ℓ</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bSup>
                      </m:sub>
                      <m:sup>
                        <m:d>
                          <m:dPr>
                            <m:ctrlPr>
                              <a:rPr lang="en-US" b="0" i="1" smtClean="0">
                                <a:latin typeface="Cambria Math" panose="02040503050406030204" pitchFamily="18" charset="0"/>
                              </a:rPr>
                            </m:ctrlPr>
                          </m:dPr>
                          <m:e>
                            <m:r>
                              <a:rPr lang="en-US" b="0" i="1" smtClean="0">
                                <a:latin typeface="Cambria Math" panose="02040503050406030204" pitchFamily="18" charset="0"/>
                              </a:rPr>
                              <m:t>ℓ</m:t>
                            </m:r>
                          </m:e>
                        </m:d>
                      </m:sup>
                    </m:sSubSup>
                    <m:r>
                      <a:rPr lang="en-US" b="0" i="1" smtClean="0">
                        <a:latin typeface="Cambria Math" panose="02040503050406030204" pitchFamily="18" charset="0"/>
                      </a:rPr>
                      <m:t>) </m:t>
                    </m:r>
                  </m:oMath>
                </a14:m>
                <a:r>
                  <a:rPr lang="en-US" dirty="0">
                    <a:latin typeface="PT Serif" panose="020A0603040505020204" pitchFamily="18" charset="77"/>
                  </a:rPr>
                  <a:t>) :</a:t>
                </a:r>
              </a:p>
              <a:p>
                <a:endParaRPr lang="en-US" sz="2000" dirty="0">
                  <a:latin typeface="PT Serif" panose="020A0603040505020204" pitchFamily="18" charset="77"/>
                </a:endParaRPr>
              </a:p>
              <a:p>
                <a:endParaRPr lang="en-US" sz="2000" dirty="0">
                  <a:latin typeface="PT Serif" panose="020A0603040505020204" pitchFamily="18" charset="77"/>
                </a:endParaRPr>
              </a:p>
              <a:p>
                <a:endParaRPr lang="en-US" dirty="0">
                  <a:latin typeface="PT Serif" panose="020A0603040505020204" pitchFamily="18" charset="77"/>
                </a:endParaRPr>
              </a:p>
              <a:p>
                <a:r>
                  <a:rPr lang="en-US" dirty="0">
                    <a:latin typeface="PT Serif" panose="020A0603040505020204" pitchFamily="18" charset="77"/>
                  </a:rPr>
                  <a:t>Combine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𝑝𝑘𝑐</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 [</m:t>
                        </m:r>
                        <m:r>
                          <a:rPr lang="en-US" i="1">
                            <a:solidFill>
                              <a:schemeClr val="bg2">
                                <a:lumMod val="25000"/>
                              </a:schemeClr>
                            </a:solidFill>
                            <a:latin typeface="Cambria Math" panose="02040503050406030204" pitchFamily="18" charset="0"/>
                            <a:ea typeface="Cambria Math" panose="02040503050406030204" pitchFamily="18" charset="0"/>
                            <a:sym typeface="PT Serif"/>
                          </a:rPr>
                          <m:t>𝒥</m:t>
                        </m:r>
                        <m:r>
                          <a:rPr lang="en-US" b="0" i="1" smtClean="0">
                            <a:latin typeface="Cambria Math" panose="02040503050406030204" pitchFamily="18" charset="0"/>
                          </a:rPr>
                          <m:t>]</m:t>
                        </m:r>
                      </m:sub>
                    </m:sSub>
                  </m:oMath>
                </a14:m>
                <a:r>
                  <a:rPr lang="en-US" dirty="0">
                    <a:latin typeface="PT Serif" panose="020A0603040505020204" pitchFamily="18" charset="77"/>
                  </a:rPr>
                  <a:t>  ) :</a:t>
                </a:r>
              </a:p>
            </p:txBody>
          </p:sp>
        </mc:Choice>
        <mc:Fallback>
          <p:sp>
            <p:nvSpPr>
              <p:cNvPr id="3" name="Content Placeholder 2">
                <a:extLst>
                  <a:ext uri="{FF2B5EF4-FFF2-40B4-BE49-F238E27FC236}">
                    <a16:creationId xmlns:a16="http://schemas.microsoft.com/office/drawing/2014/main" id="{234F6A39-90CE-157E-46E7-A45D76DDDCA7}"/>
                  </a:ext>
                </a:extLst>
              </p:cNvPr>
              <p:cNvSpPr>
                <a:spLocks noGrp="1" noRot="1" noChangeAspect="1" noMove="1" noResize="1" noEditPoints="1" noAdjustHandles="1" noChangeArrowheads="1" noChangeShapeType="1" noTextEdit="1"/>
              </p:cNvSpPr>
              <p:nvPr>
                <p:ph idx="1"/>
              </p:nvPr>
            </p:nvSpPr>
            <p:spPr>
              <a:xfrm>
                <a:off x="215346" y="1228758"/>
                <a:ext cx="11049001" cy="5747992"/>
              </a:xfrm>
              <a:blipFill>
                <a:blip r:embed="rId3"/>
                <a:stretch>
                  <a:fillRect l="-917" t="-1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7090FE4-881A-767E-3ADF-77E6E1CC708F}"/>
                  </a:ext>
                </a:extLst>
              </p:cNvPr>
              <p:cNvSpPr/>
              <p:nvPr/>
            </p:nvSpPr>
            <p:spPr>
              <a:xfrm>
                <a:off x="2030893" y="1775989"/>
                <a:ext cx="3442254"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6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600" dirty="0">
                    <a:solidFill>
                      <a:schemeClr val="accent1">
                        <a:lumMod val="50000"/>
                      </a:schemeClr>
                    </a:solidFill>
                    <a:latin typeface="PT Serif" panose="020A0603040505020204" pitchFamily="18" charset="77"/>
                  </a:rPr>
                  <a:t>.Enc( </a:t>
                </a:r>
                <a14:m>
                  <m:oMath xmlns:m="http://schemas.openxmlformats.org/officeDocument/2006/math">
                    <m:r>
                      <a:rPr lang="en-US" sz="2600" b="0" i="1" smtClean="0">
                        <a:solidFill>
                          <a:schemeClr val="accent1">
                            <a:lumMod val="50000"/>
                          </a:schemeClr>
                        </a:solidFill>
                        <a:latin typeface="Cambria Math" panose="02040503050406030204" pitchFamily="18" charset="0"/>
                      </a:rPr>
                      <m:t>𝑝𝑘</m:t>
                    </m:r>
                    <m:r>
                      <a:rPr lang="en-US" sz="2600" b="0" i="1" smtClean="0">
                        <a:solidFill>
                          <a:schemeClr val="accent1">
                            <a:lumMod val="50000"/>
                          </a:schemeClr>
                        </a:solidFill>
                        <a:latin typeface="Cambria Math" panose="02040503050406030204" pitchFamily="18" charset="0"/>
                      </a:rPr>
                      <m:t> , </m:t>
                    </m:r>
                    <m:r>
                      <a:rPr lang="en-US" sz="2600" b="0" i="1" smtClean="0">
                        <a:solidFill>
                          <a:schemeClr val="accent1">
                            <a:lumMod val="50000"/>
                          </a:schemeClr>
                        </a:solidFill>
                        <a:latin typeface="Cambria Math" panose="02040503050406030204" pitchFamily="18" charset="0"/>
                      </a:rPr>
                      <m:t>𝑗</m:t>
                    </m:r>
                    <m:r>
                      <a:rPr lang="en-US" sz="2600" b="0" i="1" smtClean="0">
                        <a:solidFill>
                          <a:schemeClr val="accent1">
                            <a:lumMod val="50000"/>
                          </a:schemeClr>
                        </a:solidFill>
                        <a:latin typeface="Cambria Math" panose="02040503050406030204" pitchFamily="18" charset="0"/>
                      </a:rPr>
                      <m:t> </m:t>
                    </m:r>
                  </m:oMath>
                </a14:m>
                <a:r>
                  <a:rPr lang="en-US" sz="2600" dirty="0">
                    <a:solidFill>
                      <a:schemeClr val="accent1">
                        <a:lumMod val="50000"/>
                      </a:schemeClr>
                    </a:solidFill>
                    <a:latin typeface="PT Serif" panose="020A0603040505020204" pitchFamily="18" charset="77"/>
                  </a:rPr>
                  <a:t>)</a:t>
                </a:r>
              </a:p>
            </p:txBody>
          </p:sp>
        </mc:Choice>
        <mc:Fallback xmlns="">
          <p:sp>
            <p:nvSpPr>
              <p:cNvPr id="5" name="Rectangle 4">
                <a:extLst>
                  <a:ext uri="{FF2B5EF4-FFF2-40B4-BE49-F238E27FC236}">
                    <a16:creationId xmlns:a16="http://schemas.microsoft.com/office/drawing/2014/main" id="{77090FE4-881A-767E-3ADF-77E6E1CC708F}"/>
                  </a:ext>
                </a:extLst>
              </p:cNvPr>
              <p:cNvSpPr>
                <a:spLocks noRot="1" noChangeAspect="1" noMove="1" noResize="1" noEditPoints="1" noAdjustHandles="1" noChangeArrowheads="1" noChangeShapeType="1" noTextEdit="1"/>
              </p:cNvSpPr>
              <p:nvPr/>
            </p:nvSpPr>
            <p:spPr>
              <a:xfrm>
                <a:off x="2030893" y="1775989"/>
                <a:ext cx="3442254" cy="892547"/>
              </a:xfrm>
              <a:prstGeom prst="rect">
                <a:avLst/>
              </a:prstGeom>
              <a:blipFill>
                <a:blip r:embed="rId4"/>
                <a:stretch>
                  <a:fillRect b="-1389"/>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D7BEF6-B212-676D-D70F-5986C40E4F05}"/>
                  </a:ext>
                </a:extLst>
              </p:cNvPr>
              <p:cNvSpPr txBox="1"/>
              <p:nvPr/>
            </p:nvSpPr>
            <p:spPr>
              <a:xfrm>
                <a:off x="6069499" y="1775984"/>
                <a:ext cx="91439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7AD7BEF6-B212-676D-D70F-5986C40E4F05}"/>
                  </a:ext>
                </a:extLst>
              </p:cNvPr>
              <p:cNvSpPr txBox="1">
                <a:spLocks noRot="1" noChangeAspect="1" noMove="1" noResize="1" noEditPoints="1" noAdjustHandles="1" noChangeArrowheads="1" noChangeShapeType="1" noTextEdit="1"/>
              </p:cNvSpPr>
              <p:nvPr/>
            </p:nvSpPr>
            <p:spPr>
              <a:xfrm>
                <a:off x="6069499" y="1775984"/>
                <a:ext cx="914398" cy="830997"/>
              </a:xfrm>
              <a:prstGeom prst="rect">
                <a:avLst/>
              </a:prstGeom>
              <a:blipFill>
                <a:blip r:embed="rId5"/>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DAFE493-20D3-B788-BF24-332A8B15D6FD}"/>
              </a:ext>
            </a:extLst>
          </p:cNvPr>
          <p:cNvCxnSpPr/>
          <p:nvPr/>
        </p:nvCxnSpPr>
        <p:spPr>
          <a:xfrm>
            <a:off x="5457527" y="2047979"/>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419875-F87B-DA3F-23AB-DD7BABB75C0E}"/>
              </a:ext>
            </a:extLst>
          </p:cNvPr>
          <p:cNvCxnSpPr/>
          <p:nvPr/>
        </p:nvCxnSpPr>
        <p:spPr>
          <a:xfrm>
            <a:off x="5457527" y="2451138"/>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3C66B8B-8AD5-5402-E26F-A9EAE89228C5}"/>
                  </a:ext>
                </a:extLst>
              </p:cNvPr>
              <p:cNvSpPr/>
              <p:nvPr/>
            </p:nvSpPr>
            <p:spPr>
              <a:xfrm>
                <a:off x="2030893" y="3852666"/>
                <a:ext cx="3442254" cy="892548"/>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6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600" dirty="0">
                    <a:solidFill>
                      <a:schemeClr val="accent1">
                        <a:lumMod val="50000"/>
                      </a:schemeClr>
                    </a:solidFill>
                    <a:latin typeface="PT Serif" panose="020A0603040505020204" pitchFamily="18" charset="77"/>
                  </a:rPr>
                  <a:t>.Dec(</a:t>
                </a:r>
                <a14:m>
                  <m:oMath xmlns:m="http://schemas.openxmlformats.org/officeDocument/2006/math">
                    <m:r>
                      <a:rPr lang="en-US" sz="2600" b="0" i="0" smtClean="0">
                        <a:solidFill>
                          <a:schemeClr val="accent1">
                            <a:lumMod val="50000"/>
                          </a:schemeClr>
                        </a:solidFill>
                        <a:latin typeface="Cambria Math" panose="02040503050406030204" pitchFamily="18" charset="0"/>
                      </a:rPr>
                      <m:t> </m:t>
                    </m:r>
                    <m:r>
                      <a:rPr lang="en-US" sz="2600" b="0" i="1" smtClean="0">
                        <a:solidFill>
                          <a:schemeClr val="accent1">
                            <a:lumMod val="50000"/>
                          </a:schemeClr>
                        </a:solidFill>
                        <a:latin typeface="Cambria Math" panose="02040503050406030204" pitchFamily="18" charset="0"/>
                      </a:rPr>
                      <m:t>𝑠</m:t>
                    </m:r>
                    <m:sSubSup>
                      <m:sSubSupPr>
                        <m:ctrlPr>
                          <a:rPr lang="en-US" sz="2600" b="0" i="1" smtClean="0">
                            <a:solidFill>
                              <a:schemeClr val="accent1">
                                <a:lumMod val="50000"/>
                              </a:schemeClr>
                            </a:solidFill>
                            <a:latin typeface="Cambria Math" panose="02040503050406030204" pitchFamily="18" charset="0"/>
                          </a:rPr>
                        </m:ctrlPr>
                      </m:sSubSupPr>
                      <m:e>
                        <m:r>
                          <a:rPr lang="en-US" sz="2600" b="0" i="1" smtClean="0">
                            <a:solidFill>
                              <a:schemeClr val="accent1">
                                <a:lumMod val="50000"/>
                              </a:schemeClr>
                            </a:solidFill>
                            <a:latin typeface="Cambria Math" panose="02040503050406030204" pitchFamily="18" charset="0"/>
                          </a:rPr>
                          <m:t>𝑘</m:t>
                        </m:r>
                      </m:e>
                      <m:sub>
                        <m:r>
                          <a:rPr lang="en-US" sz="2600" b="0" i="1" smtClean="0">
                            <a:solidFill>
                              <a:schemeClr val="accent1">
                                <a:lumMod val="50000"/>
                              </a:schemeClr>
                            </a:solidFill>
                            <a:latin typeface="Cambria Math" panose="02040503050406030204" pitchFamily="18" charset="0"/>
                          </a:rPr>
                          <m:t>𝑖</m:t>
                        </m:r>
                        <m:r>
                          <a:rPr lang="en-US" sz="2600" b="0" i="1" smtClean="0">
                            <a:solidFill>
                              <a:schemeClr val="accent1">
                                <a:lumMod val="50000"/>
                              </a:schemeClr>
                            </a:solidFill>
                            <a:latin typeface="Cambria Math" panose="02040503050406030204" pitchFamily="18" charset="0"/>
                          </a:rPr>
                          <m:t> ,</m:t>
                        </m:r>
                        <m:sSubSup>
                          <m:sSubSupPr>
                            <m:ctrlPr>
                              <a:rPr lang="en-US" sz="2600" b="0" i="1" smtClean="0">
                                <a:solidFill>
                                  <a:schemeClr val="accent1">
                                    <a:lumMod val="50000"/>
                                  </a:schemeClr>
                                </a:solidFill>
                                <a:latin typeface="Cambria Math" panose="02040503050406030204" pitchFamily="18" charset="0"/>
                              </a:rPr>
                            </m:ctrlPr>
                          </m:sSubSupPr>
                          <m:e>
                            <m:r>
                              <a:rPr lang="en-US" sz="2600" b="0" i="1" smtClean="0">
                                <a:solidFill>
                                  <a:schemeClr val="accent1">
                                    <a:lumMod val="50000"/>
                                  </a:schemeClr>
                                </a:solidFill>
                                <a:latin typeface="Cambria Math" panose="02040503050406030204" pitchFamily="18" charset="0"/>
                              </a:rPr>
                              <m:t>𝑤</m:t>
                            </m:r>
                          </m:e>
                          <m:sub>
                            <m:r>
                              <a:rPr lang="en-US" sz="2600" b="0" i="1" smtClean="0">
                                <a:solidFill>
                                  <a:schemeClr val="accent1">
                                    <a:lumMod val="50000"/>
                                  </a:schemeClr>
                                </a:solidFill>
                                <a:latin typeface="Cambria Math" panose="02040503050406030204" pitchFamily="18" charset="0"/>
                              </a:rPr>
                              <m:t>𝑗</m:t>
                            </m:r>
                          </m:sub>
                          <m:sup>
                            <m:d>
                              <m:dPr>
                                <m:ctrlPr>
                                  <a:rPr lang="en-US" sz="2600" b="0" i="1" smtClean="0">
                                    <a:solidFill>
                                      <a:schemeClr val="accent1">
                                        <a:lumMod val="50000"/>
                                      </a:schemeClr>
                                    </a:solidFill>
                                    <a:latin typeface="Cambria Math" panose="02040503050406030204" pitchFamily="18" charset="0"/>
                                  </a:rPr>
                                </m:ctrlPr>
                              </m:dPr>
                              <m:e>
                                <m:r>
                                  <a:rPr lang="en-US" sz="2600" b="0" i="1" smtClean="0">
                                    <a:solidFill>
                                      <a:schemeClr val="accent1">
                                        <a:lumMod val="50000"/>
                                      </a:schemeClr>
                                    </a:solidFill>
                                    <a:latin typeface="Cambria Math" panose="02040503050406030204" pitchFamily="18" charset="0"/>
                                  </a:rPr>
                                  <m:t>𝑖</m:t>
                                </m:r>
                              </m:e>
                            </m:d>
                          </m:sup>
                        </m:sSubSup>
                      </m:sub>
                      <m:sup>
                        <m:d>
                          <m:dPr>
                            <m:ctrlPr>
                              <a:rPr lang="en-US" sz="2600" b="0" i="1" smtClean="0">
                                <a:solidFill>
                                  <a:schemeClr val="accent1">
                                    <a:lumMod val="50000"/>
                                  </a:schemeClr>
                                </a:solidFill>
                                <a:latin typeface="Cambria Math" panose="02040503050406030204" pitchFamily="18" charset="0"/>
                              </a:rPr>
                            </m:ctrlPr>
                          </m:dPr>
                          <m:e>
                            <m:r>
                              <a:rPr lang="en-US" sz="2600" b="0" i="1" smtClean="0">
                                <a:solidFill>
                                  <a:schemeClr val="accent1">
                                    <a:lumMod val="50000"/>
                                  </a:schemeClr>
                                </a:solidFill>
                                <a:latin typeface="Cambria Math" panose="02040503050406030204" pitchFamily="18" charset="0"/>
                              </a:rPr>
                              <m:t>𝑗</m:t>
                            </m:r>
                          </m:e>
                        </m:d>
                      </m:sup>
                    </m:sSubSup>
                    <m:r>
                      <a:rPr lang="en-US" sz="2600" b="0" i="1" smtClean="0">
                        <a:solidFill>
                          <a:schemeClr val="accent1">
                            <a:lumMod val="50000"/>
                          </a:schemeClr>
                        </a:solidFill>
                        <a:latin typeface="Cambria Math" panose="02040503050406030204" pitchFamily="18" charset="0"/>
                      </a:rPr>
                      <m:t> ,</m:t>
                    </m:r>
                    <m:r>
                      <a:rPr lang="en-US" sz="2600" b="0" i="1" smtClean="0">
                        <a:solidFill>
                          <a:schemeClr val="accent1">
                            <a:lumMod val="50000"/>
                          </a:schemeClr>
                        </a:solidFill>
                        <a:latin typeface="Cambria Math" panose="02040503050406030204" pitchFamily="18" charset="0"/>
                      </a:rPr>
                      <m:t>𝑐</m:t>
                    </m:r>
                    <m:r>
                      <a:rPr lang="en-US" sz="2600" b="0" i="1" smtClean="0">
                        <a:solidFill>
                          <a:schemeClr val="accent1">
                            <a:lumMod val="50000"/>
                          </a:schemeClr>
                        </a:solidFill>
                        <a:latin typeface="Cambria Math" panose="02040503050406030204" pitchFamily="18" charset="0"/>
                      </a:rPr>
                      <m:t>′ </m:t>
                    </m:r>
                  </m:oMath>
                </a14:m>
                <a:r>
                  <a:rPr lang="en-US" sz="2600" dirty="0">
                    <a:solidFill>
                      <a:schemeClr val="accent1">
                        <a:lumMod val="50000"/>
                      </a:schemeClr>
                    </a:solidFill>
                    <a:latin typeface="PT Serif" panose="020A0603040505020204" pitchFamily="18" charset="77"/>
                  </a:rPr>
                  <a:t>)</a:t>
                </a:r>
              </a:p>
            </p:txBody>
          </p:sp>
        </mc:Choice>
        <mc:Fallback xmlns="">
          <p:sp>
            <p:nvSpPr>
              <p:cNvPr id="9" name="Rectangle 8">
                <a:extLst>
                  <a:ext uri="{FF2B5EF4-FFF2-40B4-BE49-F238E27FC236}">
                    <a16:creationId xmlns:a16="http://schemas.microsoft.com/office/drawing/2014/main" id="{43C66B8B-8AD5-5402-E26F-A9EAE89228C5}"/>
                  </a:ext>
                </a:extLst>
              </p:cNvPr>
              <p:cNvSpPr>
                <a:spLocks noRot="1" noChangeAspect="1" noMove="1" noResize="1" noEditPoints="1" noAdjustHandles="1" noChangeArrowheads="1" noChangeShapeType="1" noTextEdit="1"/>
              </p:cNvSpPr>
              <p:nvPr/>
            </p:nvSpPr>
            <p:spPr>
              <a:xfrm>
                <a:off x="2030893" y="3852666"/>
                <a:ext cx="3442254" cy="892548"/>
              </a:xfrm>
              <a:prstGeom prst="rect">
                <a:avLst/>
              </a:prstGeom>
              <a:blipFill>
                <a:blip r:embed="rId6"/>
                <a:stretch>
                  <a:fillRect r="-733" b="-6944"/>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BFEDBD-4121-F9B1-891B-12123D7F4D51}"/>
                  </a:ext>
                </a:extLst>
              </p:cNvPr>
              <p:cNvSpPr txBox="1"/>
              <p:nvPr/>
            </p:nvSpPr>
            <p:spPr>
              <a:xfrm>
                <a:off x="6142385" y="4068107"/>
                <a:ext cx="76862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m:oMathPara>
                </a14:m>
                <a:endParaRPr lang="en-US" sz="2400" dirty="0"/>
              </a:p>
            </p:txBody>
          </p:sp>
        </mc:Choice>
        <mc:Fallback xmlns="">
          <p:sp>
            <p:nvSpPr>
              <p:cNvPr id="10" name="TextBox 9">
                <a:extLst>
                  <a:ext uri="{FF2B5EF4-FFF2-40B4-BE49-F238E27FC236}">
                    <a16:creationId xmlns:a16="http://schemas.microsoft.com/office/drawing/2014/main" id="{94BFEDBD-4121-F9B1-891B-12123D7F4D51}"/>
                  </a:ext>
                </a:extLst>
              </p:cNvPr>
              <p:cNvSpPr txBox="1">
                <a:spLocks noRot="1" noChangeAspect="1" noMove="1" noResize="1" noEditPoints="1" noAdjustHandles="1" noChangeArrowheads="1" noChangeShapeType="1" noTextEdit="1"/>
              </p:cNvSpPr>
              <p:nvPr/>
            </p:nvSpPr>
            <p:spPr>
              <a:xfrm>
                <a:off x="6142385" y="4068107"/>
                <a:ext cx="768626" cy="461665"/>
              </a:xfrm>
              <a:prstGeom prst="rect">
                <a:avLst/>
              </a:prstGeom>
              <a:blipFill>
                <a:blip r:embed="rId7"/>
                <a:stretch>
                  <a:fillRect b="-5405"/>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27500B3F-39BA-6AD7-0799-43837705F29E}"/>
              </a:ext>
            </a:extLst>
          </p:cNvPr>
          <p:cNvCxnSpPr>
            <a:cxnSpLocks/>
            <a:stCxn id="9" idx="3"/>
          </p:cNvCxnSpPr>
          <p:nvPr/>
        </p:nvCxnSpPr>
        <p:spPr>
          <a:xfrm flipV="1">
            <a:off x="5473147" y="4298939"/>
            <a:ext cx="596352"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66449BC-9520-57F4-7A66-3E51C2F65B54}"/>
                  </a:ext>
                </a:extLst>
              </p:cNvPr>
              <p:cNvSpPr txBox="1"/>
              <p:nvPr/>
            </p:nvSpPr>
            <p:spPr>
              <a:xfrm>
                <a:off x="8256105" y="1144399"/>
                <a:ext cx="861391" cy="1355371"/>
              </a:xfrm>
              <a:prstGeom prst="rect">
                <a:avLst/>
              </a:prstGeom>
              <a:noFill/>
              <a:ln>
                <a:solidFill>
                  <a:schemeClr val="tx2"/>
                </a:solidFill>
              </a:ln>
            </p:spPr>
            <p:txBody>
              <a:bodyPr wrap="square"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𝑗</m:t>
                      </m:r>
                    </m:oMath>
                  </m:oMathPara>
                </a14:m>
                <a:endParaRPr lang="en-US" sz="2400" dirty="0"/>
              </a:p>
              <a:p>
                <a:pPr>
                  <a:lnSpc>
                    <a:spcPct val="114000"/>
                  </a:lnSpc>
                </a:pPr>
                <a:endParaRPr lang="en-US" sz="2400" dirty="0"/>
              </a:p>
              <a:p>
                <a:pPr>
                  <a:lnSpc>
                    <a:spcPct val="114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666449BC-9520-57F4-7A66-3E51C2F65B54}"/>
                  </a:ext>
                </a:extLst>
              </p:cNvPr>
              <p:cNvSpPr txBox="1">
                <a:spLocks noRot="1" noChangeAspect="1" noMove="1" noResize="1" noEditPoints="1" noAdjustHandles="1" noChangeArrowheads="1" noChangeShapeType="1" noTextEdit="1"/>
              </p:cNvSpPr>
              <p:nvPr/>
            </p:nvSpPr>
            <p:spPr>
              <a:xfrm>
                <a:off x="8256105" y="1144399"/>
                <a:ext cx="861391" cy="1355371"/>
              </a:xfrm>
              <a:prstGeom prst="rect">
                <a:avLst/>
              </a:prstGeom>
              <a:blipFill>
                <a:blip r:embed="rId8"/>
                <a:stretch>
                  <a:fillRect/>
                </a:stretch>
              </a:blipFill>
              <a:ln>
                <a:solidFill>
                  <a:schemeClr val="tx2"/>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E586CBC3-C656-5C15-7EB5-FE24BB2DB1AD}"/>
              </a:ext>
            </a:extLst>
          </p:cNvPr>
          <p:cNvCxnSpPr>
            <a:cxnSpLocks/>
          </p:cNvCxnSpPr>
          <p:nvPr/>
        </p:nvCxnSpPr>
        <p:spPr>
          <a:xfrm>
            <a:off x="5457527" y="1451632"/>
            <a:ext cx="279857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20CCC05-9ED0-2017-A5D2-5585F5EEF2BB}"/>
              </a:ext>
            </a:extLst>
          </p:cNvPr>
          <p:cNvCxnSpPr>
            <a:cxnSpLocks/>
          </p:cNvCxnSpPr>
          <p:nvPr/>
        </p:nvCxnSpPr>
        <p:spPr>
          <a:xfrm>
            <a:off x="6856816" y="2412414"/>
            <a:ext cx="139928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65A261F-A05D-576D-19E9-85EA8A9F15B3}"/>
                  </a:ext>
                </a:extLst>
              </p:cNvPr>
              <p:cNvSpPr txBox="1"/>
              <p:nvPr/>
            </p:nvSpPr>
            <p:spPr>
              <a:xfrm>
                <a:off x="8256104" y="4042266"/>
                <a:ext cx="861391" cy="513346"/>
              </a:xfrm>
              <a:prstGeom prst="rect">
                <a:avLst/>
              </a:prstGeom>
              <a:noFill/>
              <a:ln>
                <a:solidFill>
                  <a:schemeClr val="tx2"/>
                </a:solidFill>
              </a:ln>
            </p:spPr>
            <p:txBody>
              <a:bodyPr wrap="square"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oMath>
                  </m:oMathPara>
                </a14:m>
                <a:endParaRPr lang="en-US" sz="2400" dirty="0"/>
              </a:p>
            </p:txBody>
          </p:sp>
        </mc:Choice>
        <mc:Fallback xmlns="">
          <p:sp>
            <p:nvSpPr>
              <p:cNvPr id="18" name="TextBox 17">
                <a:extLst>
                  <a:ext uri="{FF2B5EF4-FFF2-40B4-BE49-F238E27FC236}">
                    <a16:creationId xmlns:a16="http://schemas.microsoft.com/office/drawing/2014/main" id="{665A261F-A05D-576D-19E9-85EA8A9F15B3}"/>
                  </a:ext>
                </a:extLst>
              </p:cNvPr>
              <p:cNvSpPr txBox="1">
                <a:spLocks noRot="1" noChangeAspect="1" noMove="1" noResize="1" noEditPoints="1" noAdjustHandles="1" noChangeArrowheads="1" noChangeShapeType="1" noTextEdit="1"/>
              </p:cNvSpPr>
              <p:nvPr/>
            </p:nvSpPr>
            <p:spPr>
              <a:xfrm>
                <a:off x="8256104" y="4042266"/>
                <a:ext cx="861391" cy="513346"/>
              </a:xfrm>
              <a:prstGeom prst="rect">
                <a:avLst/>
              </a:prstGeom>
              <a:blipFill>
                <a:blip r:embed="rId9"/>
                <a:stretch>
                  <a:fillRect/>
                </a:stretch>
              </a:blipFill>
              <a:ln>
                <a:solidFill>
                  <a:schemeClr val="tx2"/>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A55A949D-CB89-EBF8-F5E7-DBB4794FF444}"/>
              </a:ext>
            </a:extLst>
          </p:cNvPr>
          <p:cNvCxnSpPr>
            <a:cxnSpLocks/>
            <a:stCxn id="10" idx="3"/>
            <a:endCxn id="18" idx="1"/>
          </p:cNvCxnSpPr>
          <p:nvPr/>
        </p:nvCxnSpPr>
        <p:spPr>
          <a:xfrm flipV="1">
            <a:off x="6911011" y="4298939"/>
            <a:ext cx="1345093"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B83E3D5-C184-90DF-6DC7-026C6F4559B8}"/>
                  </a:ext>
                </a:extLst>
              </p:cNvPr>
              <p:cNvSpPr/>
              <p:nvPr/>
            </p:nvSpPr>
            <p:spPr>
              <a:xfrm>
                <a:off x="2030893" y="5643869"/>
                <a:ext cx="3426634" cy="1114216"/>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6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600" dirty="0">
                    <a:solidFill>
                      <a:schemeClr val="accent1">
                        <a:lumMod val="50000"/>
                      </a:schemeClr>
                    </a:solidFill>
                    <a:latin typeface="PT Serif" panose="020A0603040505020204" pitchFamily="18" charset="77"/>
                  </a:rPr>
                  <a:t>.Combine</a:t>
                </a:r>
              </a:p>
              <a:p>
                <a:pPr algn="ctr">
                  <a:lnSpc>
                    <a:spcPct val="150000"/>
                  </a:lnSpc>
                </a:pPr>
                <a:r>
                  <a:rPr lang="en-US" sz="2600" dirty="0">
                    <a:solidFill>
                      <a:schemeClr val="accent1">
                        <a:lumMod val="50000"/>
                      </a:schemeClr>
                    </a:solidFill>
                    <a:latin typeface="PT Serif" panose="020A0603040505020204" pitchFamily="18" charset="77"/>
                  </a:rPr>
                  <a:t>(</a:t>
                </a:r>
                <a14:m>
                  <m:oMath xmlns:m="http://schemas.openxmlformats.org/officeDocument/2006/math">
                    <m:r>
                      <a:rPr lang="en-US" sz="2600" b="0" i="0" smtClean="0">
                        <a:solidFill>
                          <a:schemeClr val="accent1">
                            <a:lumMod val="50000"/>
                          </a:schemeClr>
                        </a:solidFill>
                        <a:latin typeface="Cambria Math" panose="02040503050406030204" pitchFamily="18" charset="0"/>
                      </a:rPr>
                      <m:t> </m:t>
                    </m:r>
                    <m:r>
                      <a:rPr lang="en-US" sz="2600" b="0" i="1" smtClean="0">
                        <a:solidFill>
                          <a:schemeClr val="accent1">
                            <a:lumMod val="50000"/>
                          </a:schemeClr>
                        </a:solidFill>
                        <a:latin typeface="Cambria Math" panose="02040503050406030204" pitchFamily="18" charset="0"/>
                      </a:rPr>
                      <m:t>𝑝𝑘𝑐</m:t>
                    </m:r>
                    <m:r>
                      <a:rPr lang="en-US" sz="2600" b="0" i="1" smtClean="0">
                        <a:solidFill>
                          <a:schemeClr val="accent1">
                            <a:lumMod val="50000"/>
                          </a:schemeClr>
                        </a:solidFill>
                        <a:latin typeface="Cambria Math" panose="02040503050406030204" pitchFamily="18" charset="0"/>
                      </a:rPr>
                      <m:t>,</m:t>
                    </m:r>
                    <m:r>
                      <a:rPr lang="en-US" sz="2600" b="0" i="1" smtClean="0">
                        <a:solidFill>
                          <a:schemeClr val="accent1">
                            <a:lumMod val="50000"/>
                          </a:schemeClr>
                        </a:solidFill>
                        <a:latin typeface="Cambria Math" panose="02040503050406030204" pitchFamily="18" charset="0"/>
                      </a:rPr>
                      <m:t>𝑗</m:t>
                    </m:r>
                    <m:r>
                      <a:rPr lang="en-US" sz="2600" b="0" i="1" smtClean="0">
                        <a:solidFill>
                          <a:schemeClr val="accent1">
                            <a:lumMod val="50000"/>
                          </a:schemeClr>
                        </a:solidFill>
                        <a:latin typeface="Cambria Math" panose="02040503050406030204" pitchFamily="18" charset="0"/>
                      </a:rPr>
                      <m:t>, </m:t>
                    </m:r>
                    <m:sSup>
                      <m:sSupPr>
                        <m:ctrlPr>
                          <a:rPr lang="en-US" sz="2600" b="0" i="1" smtClean="0">
                            <a:solidFill>
                              <a:schemeClr val="accent1">
                                <a:lumMod val="50000"/>
                              </a:schemeClr>
                            </a:solidFill>
                            <a:latin typeface="Cambria Math" panose="02040503050406030204" pitchFamily="18" charset="0"/>
                          </a:rPr>
                        </m:ctrlPr>
                      </m:sSupPr>
                      <m:e>
                        <m:r>
                          <a:rPr lang="en-US" sz="2600" b="0" i="1" smtClean="0">
                            <a:solidFill>
                              <a:schemeClr val="accent1">
                                <a:lumMod val="50000"/>
                              </a:schemeClr>
                            </a:solidFill>
                            <a:latin typeface="Cambria Math" panose="02040503050406030204" pitchFamily="18" charset="0"/>
                          </a:rPr>
                          <m:t>𝑐</m:t>
                        </m:r>
                      </m:e>
                      <m:sup>
                        <m:r>
                          <a:rPr lang="en-US" sz="2600" b="0" i="1" smtClean="0">
                            <a:solidFill>
                              <a:schemeClr val="accent1">
                                <a:lumMod val="50000"/>
                              </a:schemeClr>
                            </a:solidFill>
                            <a:latin typeface="Cambria Math" panose="02040503050406030204" pitchFamily="18" charset="0"/>
                          </a:rPr>
                          <m:t>′</m:t>
                        </m:r>
                      </m:sup>
                    </m:sSup>
                    <m:r>
                      <a:rPr lang="en-US" sz="2600" b="0" i="1" smtClean="0">
                        <a:solidFill>
                          <a:schemeClr val="accent1">
                            <a:lumMod val="50000"/>
                          </a:schemeClr>
                        </a:solidFill>
                        <a:latin typeface="Cambria Math" panose="02040503050406030204" pitchFamily="18" charset="0"/>
                      </a:rPr>
                      <m:t> ,</m:t>
                    </m:r>
                    <m:sSub>
                      <m:sSubPr>
                        <m:ctrlPr>
                          <a:rPr lang="en-US" sz="2800" b="0" i="1" smtClean="0">
                            <a:solidFill>
                              <a:schemeClr val="accent1">
                                <a:lumMod val="50000"/>
                              </a:schemeClr>
                            </a:solidFill>
                            <a:latin typeface="Cambria Math" panose="02040503050406030204" pitchFamily="18" charset="0"/>
                          </a:rPr>
                        </m:ctrlPr>
                      </m:sSubPr>
                      <m:e>
                        <m:d>
                          <m:dPr>
                            <m:begChr m:val="{"/>
                            <m:endChr m:val="}"/>
                            <m:ctrlPr>
                              <a:rPr lang="en-US" sz="2800" b="0" i="1" smtClean="0">
                                <a:solidFill>
                                  <a:schemeClr val="accent1">
                                    <a:lumMod val="50000"/>
                                  </a:schemeClr>
                                </a:solidFill>
                                <a:latin typeface="Cambria Math" panose="02040503050406030204" pitchFamily="18" charset="0"/>
                              </a:rPr>
                            </m:ctrlPr>
                          </m:dPr>
                          <m:e>
                            <m:sSub>
                              <m:sSubPr>
                                <m:ctrlPr>
                                  <a:rPr lang="en-US" sz="2800" b="0" i="1" smtClean="0">
                                    <a:solidFill>
                                      <a:schemeClr val="accent1">
                                        <a:lumMod val="50000"/>
                                      </a:schemeClr>
                                    </a:solidFill>
                                    <a:latin typeface="Cambria Math" panose="02040503050406030204" pitchFamily="18" charset="0"/>
                                  </a:rPr>
                                </m:ctrlPr>
                              </m:sSubPr>
                              <m:e>
                                <m:r>
                                  <a:rPr lang="en-US" sz="2800" b="0" i="1" smtClean="0">
                                    <a:solidFill>
                                      <a:schemeClr val="accent1">
                                        <a:lumMod val="50000"/>
                                      </a:schemeClr>
                                    </a:solidFill>
                                    <a:latin typeface="Cambria Math" panose="02040503050406030204" pitchFamily="18" charset="0"/>
                                  </a:rPr>
                                  <m:t>𝑑</m:t>
                                </m:r>
                              </m:e>
                              <m:sub>
                                <m:r>
                                  <a:rPr lang="en-US" sz="2800" b="0" i="1" smtClean="0">
                                    <a:solidFill>
                                      <a:schemeClr val="accent1">
                                        <a:lumMod val="50000"/>
                                      </a:schemeClr>
                                    </a:solidFill>
                                    <a:latin typeface="Cambria Math" panose="02040503050406030204" pitchFamily="18" charset="0"/>
                                  </a:rPr>
                                  <m:t>𝑖</m:t>
                                </m:r>
                              </m:sub>
                            </m:sSub>
                          </m:e>
                        </m:d>
                      </m:e>
                      <m:sub>
                        <m:r>
                          <a:rPr lang="en-US" sz="2800" b="0" i="1"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𝑖</m:t>
                        </m:r>
                        <m:r>
                          <a:rPr lang="en-US" sz="2800" b="0" i="1" smtClean="0">
                            <a:solidFill>
                              <a:schemeClr val="accent1">
                                <a:lumMod val="50000"/>
                              </a:schemeClr>
                            </a:solidFill>
                            <a:latin typeface="Cambria Math" panose="02040503050406030204" pitchFamily="18" charset="0"/>
                          </a:rPr>
                          <m:t> ∈ [</m:t>
                        </m:r>
                        <m:r>
                          <a:rPr lang="en-US" sz="2800" i="1">
                            <a:solidFill>
                              <a:schemeClr val="accent1">
                                <a:lumMod val="50000"/>
                              </a:schemeClr>
                            </a:solidFill>
                            <a:latin typeface="Cambria Math" panose="02040503050406030204" pitchFamily="18" charset="0"/>
                            <a:ea typeface="Cambria Math" panose="02040503050406030204" pitchFamily="18" charset="0"/>
                            <a:sym typeface="PT Serif"/>
                          </a:rPr>
                          <m:t>𝒥</m:t>
                        </m:r>
                        <m:r>
                          <a:rPr lang="en-US" sz="2800" b="0" i="1" smtClean="0">
                            <a:solidFill>
                              <a:schemeClr val="accent1">
                                <a:lumMod val="50000"/>
                              </a:schemeClr>
                            </a:solidFill>
                            <a:latin typeface="Cambria Math" panose="02040503050406030204" pitchFamily="18" charset="0"/>
                          </a:rPr>
                          <m:t>]</m:t>
                        </m:r>
                      </m:sub>
                    </m:sSub>
                    <m:r>
                      <a:rPr lang="en-US" sz="2600" b="0" i="1" smtClean="0">
                        <a:solidFill>
                          <a:schemeClr val="accent1">
                            <a:lumMod val="50000"/>
                          </a:schemeClr>
                        </a:solidFill>
                        <a:latin typeface="Cambria Math" panose="02040503050406030204" pitchFamily="18" charset="0"/>
                      </a:rPr>
                      <m:t> </m:t>
                    </m:r>
                  </m:oMath>
                </a14:m>
                <a:r>
                  <a:rPr lang="en-US" sz="2600" dirty="0">
                    <a:solidFill>
                      <a:schemeClr val="accent1">
                        <a:lumMod val="50000"/>
                      </a:schemeClr>
                    </a:solidFill>
                    <a:latin typeface="PT Serif" panose="020A0603040505020204" pitchFamily="18" charset="77"/>
                  </a:rPr>
                  <a:t>)</a:t>
                </a:r>
              </a:p>
            </p:txBody>
          </p:sp>
        </mc:Choice>
        <mc:Fallback xmlns="">
          <p:sp>
            <p:nvSpPr>
              <p:cNvPr id="20" name="Rectangle 19">
                <a:extLst>
                  <a:ext uri="{FF2B5EF4-FFF2-40B4-BE49-F238E27FC236}">
                    <a16:creationId xmlns:a16="http://schemas.microsoft.com/office/drawing/2014/main" id="{9B83E3D5-C184-90DF-6DC7-026C6F4559B8}"/>
                  </a:ext>
                </a:extLst>
              </p:cNvPr>
              <p:cNvSpPr>
                <a:spLocks noRot="1" noChangeAspect="1" noMove="1" noResize="1" noEditPoints="1" noAdjustHandles="1" noChangeArrowheads="1" noChangeShapeType="1" noTextEdit="1"/>
              </p:cNvSpPr>
              <p:nvPr/>
            </p:nvSpPr>
            <p:spPr>
              <a:xfrm>
                <a:off x="2030893" y="5643869"/>
                <a:ext cx="3426634" cy="1114216"/>
              </a:xfrm>
              <a:prstGeom prst="rect">
                <a:avLst/>
              </a:prstGeom>
              <a:blipFill>
                <a:blip r:embed="rId10"/>
                <a:stretch>
                  <a:fillRect l="-1103" t="-8989" r="-1103" b="-8989"/>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7440F31-6E94-5605-1595-D16DB329988B}"/>
                  </a:ext>
                </a:extLst>
              </p:cNvPr>
              <p:cNvSpPr txBox="1"/>
              <p:nvPr/>
            </p:nvSpPr>
            <p:spPr>
              <a:xfrm>
                <a:off x="6142385" y="5970144"/>
                <a:ext cx="76862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oMath>
                  </m:oMathPara>
                </a14:m>
                <a:endParaRPr lang="en-US" sz="2400" dirty="0"/>
              </a:p>
            </p:txBody>
          </p:sp>
        </mc:Choice>
        <mc:Fallback xmlns="">
          <p:sp>
            <p:nvSpPr>
              <p:cNvPr id="21" name="TextBox 20">
                <a:extLst>
                  <a:ext uri="{FF2B5EF4-FFF2-40B4-BE49-F238E27FC236}">
                    <a16:creationId xmlns:a16="http://schemas.microsoft.com/office/drawing/2014/main" id="{97440F31-6E94-5605-1595-D16DB329988B}"/>
                  </a:ext>
                </a:extLst>
              </p:cNvPr>
              <p:cNvSpPr txBox="1">
                <a:spLocks noRot="1" noChangeAspect="1" noMove="1" noResize="1" noEditPoints="1" noAdjustHandles="1" noChangeArrowheads="1" noChangeShapeType="1" noTextEdit="1"/>
              </p:cNvSpPr>
              <p:nvPr/>
            </p:nvSpPr>
            <p:spPr>
              <a:xfrm>
                <a:off x="6142385" y="5970144"/>
                <a:ext cx="768626" cy="461665"/>
              </a:xfrm>
              <a:prstGeom prst="rect">
                <a:avLst/>
              </a:prstGeom>
              <a:blipFill>
                <a:blip r:embed="rId11"/>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9820088-7868-F22F-9FAB-032C5168012E}"/>
              </a:ext>
            </a:extLst>
          </p:cNvPr>
          <p:cNvCxnSpPr>
            <a:cxnSpLocks/>
            <a:stCxn id="20" idx="3"/>
            <a:endCxn id="21" idx="1"/>
          </p:cNvCxnSpPr>
          <p:nvPr/>
        </p:nvCxnSpPr>
        <p:spPr>
          <a:xfrm>
            <a:off x="5457527" y="6200977"/>
            <a:ext cx="68485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98EB0B8-5091-ACC9-9963-7D000680976F}"/>
                  </a:ext>
                </a:extLst>
              </p:cNvPr>
              <p:cNvSpPr txBox="1"/>
              <p:nvPr/>
            </p:nvSpPr>
            <p:spPr>
              <a:xfrm>
                <a:off x="8226287" y="5944303"/>
                <a:ext cx="861391" cy="513346"/>
              </a:xfrm>
              <a:prstGeom prst="rect">
                <a:avLst/>
              </a:prstGeom>
              <a:noFill/>
              <a:ln>
                <a:solidFill>
                  <a:schemeClr val="tx2"/>
                </a:solidFill>
              </a:ln>
            </p:spPr>
            <p:txBody>
              <a:bodyPr wrap="square"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oMath>
                  </m:oMathPara>
                </a14:m>
                <a:endParaRPr lang="en-US" sz="2400" dirty="0"/>
              </a:p>
            </p:txBody>
          </p:sp>
        </mc:Choice>
        <mc:Fallback xmlns="">
          <p:sp>
            <p:nvSpPr>
              <p:cNvPr id="23" name="TextBox 22">
                <a:extLst>
                  <a:ext uri="{FF2B5EF4-FFF2-40B4-BE49-F238E27FC236}">
                    <a16:creationId xmlns:a16="http://schemas.microsoft.com/office/drawing/2014/main" id="{198EB0B8-5091-ACC9-9963-7D000680976F}"/>
                  </a:ext>
                </a:extLst>
              </p:cNvPr>
              <p:cNvSpPr txBox="1">
                <a:spLocks noRot="1" noChangeAspect="1" noMove="1" noResize="1" noEditPoints="1" noAdjustHandles="1" noChangeArrowheads="1" noChangeShapeType="1" noTextEdit="1"/>
              </p:cNvSpPr>
              <p:nvPr/>
            </p:nvSpPr>
            <p:spPr>
              <a:xfrm>
                <a:off x="8226287" y="5944303"/>
                <a:ext cx="861391" cy="513346"/>
              </a:xfrm>
              <a:prstGeom prst="rect">
                <a:avLst/>
              </a:prstGeom>
              <a:blipFill>
                <a:blip r:embed="rId12"/>
                <a:stretch>
                  <a:fillRect/>
                </a:stretch>
              </a:blipFill>
              <a:ln>
                <a:solidFill>
                  <a:schemeClr val="tx2"/>
                </a:solidFill>
              </a:ln>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7CE1EAD8-2194-738B-32EA-6E563300378C}"/>
              </a:ext>
            </a:extLst>
          </p:cNvPr>
          <p:cNvCxnSpPr>
            <a:cxnSpLocks/>
            <a:stCxn id="21" idx="3"/>
            <a:endCxn id="23" idx="1"/>
          </p:cNvCxnSpPr>
          <p:nvPr/>
        </p:nvCxnSpPr>
        <p:spPr>
          <a:xfrm flipV="1">
            <a:off x="6911011" y="6200976"/>
            <a:ext cx="131527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BC6CF8F-56F7-CDFB-DCC1-543C500F9585}"/>
              </a:ext>
            </a:extLst>
          </p:cNvPr>
          <p:cNvSpPr txBox="1">
            <a:spLocks/>
          </p:cNvSpPr>
          <p:nvPr/>
        </p:nvSpPr>
        <p:spPr>
          <a:xfrm>
            <a:off x="203472" y="42944"/>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Enc</a:t>
            </a:r>
          </a:p>
        </p:txBody>
      </p:sp>
    </p:spTree>
    <p:extLst>
      <p:ext uri="{BB962C8B-B14F-4D97-AF65-F5344CB8AC3E}">
        <p14:creationId xmlns:p14="http://schemas.microsoft.com/office/powerpoint/2010/main" val="40840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p:bldP spid="9" grpId="0" animBg="1"/>
      <p:bldP spid="10" grpId="0"/>
      <p:bldP spid="13" grpId="0" animBg="1"/>
      <p:bldP spid="18" grpId="0" animBg="1"/>
      <p:bldP spid="20" grpId="0" animBg="1"/>
      <p:bldP spid="21" grpId="0"/>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EC8760F-EA71-CF72-A9E1-7B68AF615088}"/>
                  </a:ext>
                </a:extLst>
              </p:cNvPr>
              <p:cNvSpPr txBox="1">
                <a:spLocks noGrp="1"/>
              </p:cNvSpPr>
              <p:nvPr>
                <p:ph idx="1"/>
              </p:nvPr>
            </p:nvSpPr>
            <p:spPr>
              <a:xfrm>
                <a:off x="215346" y="1253331"/>
                <a:ext cx="11526079" cy="223689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dirty="0">
                    <a:latin typeface="PT Serif" panose="020A0603040505020204" pitchFamily="18" charset="77"/>
                  </a:rPr>
                  <a:t>Correctness :</a:t>
                </a:r>
              </a:p>
              <a:p>
                <a:pPr marL="742950" lvl="1" indent="-285750">
                  <a:lnSpc>
                    <a:spcPct val="120000"/>
                  </a:lnSpc>
                </a:pPr>
                <a:r>
                  <a:rPr lang="en-US" dirty="0">
                    <a:latin typeface="PT Serif" panose="020A0603040505020204" pitchFamily="18" charset="77"/>
                  </a:rPr>
                  <a:t>Follows from two-side correctness of </a:t>
                </a:r>
                <a14:m>
                  <m:oMath xmlns:m="http://schemas.openxmlformats.org/officeDocument/2006/math">
                    <m:r>
                      <a:rPr lang="en-US"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dirty="0">
                    <a:latin typeface="PT Serif" panose="020A0603040505020204" pitchFamily="18" charset="77"/>
                  </a:rPr>
                  <a:t> </a:t>
                </a:r>
              </a:p>
              <a:p>
                <a:pPr marL="285750" indent="-285750">
                  <a:lnSpc>
                    <a:spcPct val="120000"/>
                  </a:lnSpc>
                </a:pPr>
                <a:r>
                  <a:rPr lang="en-US" dirty="0">
                    <a:latin typeface="PT Serif" panose="020A0603040505020204" pitchFamily="18" charset="77"/>
                  </a:rPr>
                  <a:t>Semantic Security :</a:t>
                </a:r>
              </a:p>
              <a:p>
                <a:pPr marL="742950" lvl="1" indent="-285750">
                  <a:lnSpc>
                    <a:spcPct val="120000"/>
                  </a:lnSpc>
                </a:pPr>
                <a:r>
                  <a:rPr lang="en-US" dirty="0">
                    <a:latin typeface="PT Serif" panose="020A0603040505020204" pitchFamily="18" charset="77"/>
                  </a:rPr>
                  <a:t>Follows from semantic security of </a:t>
                </a: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endParaRPr lang="en-US" sz="2400" dirty="0">
                  <a:solidFill>
                    <a:schemeClr val="accent1">
                      <a:lumMod val="50000"/>
                    </a:schemeClr>
                  </a:solidFill>
                  <a:latin typeface="PT Serif" panose="020A0603040505020204" pitchFamily="18" charset="77"/>
                  <a:ea typeface="Cambria Math" panose="02040503050406030204" pitchFamily="18" charset="0"/>
                </a:endParaRPr>
              </a:p>
            </p:txBody>
          </p:sp>
        </mc:Choice>
        <mc:Fallback xmlns="">
          <p:sp>
            <p:nvSpPr>
              <p:cNvPr id="4" name="Content Placeholder 3">
                <a:extLst>
                  <a:ext uri="{FF2B5EF4-FFF2-40B4-BE49-F238E27FC236}">
                    <a16:creationId xmlns:a16="http://schemas.microsoft.com/office/drawing/2014/main" id="{DEC8760F-EA71-CF72-A9E1-7B68AF615088}"/>
                  </a:ext>
                </a:extLst>
              </p:cNvPr>
              <p:cNvSpPr txBox="1">
                <a:spLocks noGrp="1" noRot="1" noChangeAspect="1" noMove="1" noResize="1" noEditPoints="1" noAdjustHandles="1" noChangeArrowheads="1" noChangeShapeType="1" noTextEdit="1"/>
              </p:cNvSpPr>
              <p:nvPr>
                <p:ph idx="1"/>
              </p:nvPr>
            </p:nvSpPr>
            <p:spPr>
              <a:xfrm>
                <a:off x="215346" y="1253331"/>
                <a:ext cx="11526079" cy="2236894"/>
              </a:xfrm>
              <a:prstGeom prst="rect">
                <a:avLst/>
              </a:prstGeom>
              <a:blipFill>
                <a:blip r:embed="rId3"/>
                <a:stretch>
                  <a:fillRect l="-880" t="-562" b="-5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98F8FD2-8A34-C877-DE61-EA88521E0DE8}"/>
                  </a:ext>
                </a:extLst>
              </p:cNvPr>
              <p:cNvSpPr/>
              <p:nvPr/>
            </p:nvSpPr>
            <p:spPr>
              <a:xfrm>
                <a:off x="308113" y="4002155"/>
                <a:ext cx="11575774" cy="180160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accent1">
                        <a:lumMod val="50000"/>
                      </a:schemeClr>
                    </a:solidFill>
                    <a:latin typeface="PT Serif" panose="020A0603040505020204" pitchFamily="18" charset="77"/>
                  </a:rPr>
                  <a:t>Thm. For every adversary </a:t>
                </a:r>
                <a14:m>
                  <m:oMath xmlns:m="http://schemas.openxmlformats.org/officeDocument/2006/math">
                    <m:r>
                      <a:rPr lang="en-US" sz="2800" b="0" i="0" smtClean="0">
                        <a:solidFill>
                          <a:schemeClr val="accent1">
                            <a:lumMod val="50000"/>
                          </a:schemeClr>
                        </a:solidFill>
                        <a:latin typeface="Cambria Math" panose="02040503050406030204" pitchFamily="18" charset="0"/>
                      </a:rPr>
                      <m:t>𝒜</m:t>
                    </m:r>
                  </m:oMath>
                </a14:m>
                <a:r>
                  <a:rPr lang="en-US" sz="2800" dirty="0">
                    <a:solidFill>
                      <a:schemeClr val="accent1">
                        <a:lumMod val="50000"/>
                      </a:schemeClr>
                    </a:solidFill>
                    <a:latin typeface="PT Serif" panose="020A0603040505020204" pitchFamily="18" charset="77"/>
                  </a:rPr>
                  <a:t>, there exists an adversary </a:t>
                </a: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ℬ</m:t>
                    </m:r>
                  </m:oMath>
                </a14:m>
                <a:r>
                  <a:rPr lang="en-US" sz="2800" b="0" dirty="0">
                    <a:solidFill>
                      <a:schemeClr val="accent1">
                        <a:lumMod val="50000"/>
                      </a:schemeClr>
                    </a:solidFill>
                    <a:latin typeface="PT Serif" panose="020A0603040505020204" pitchFamily="18" charset="77"/>
                  </a:rPr>
                  <a:t> such that</a:t>
                </a:r>
              </a:p>
              <a:p>
                <a:pPr algn="ctr">
                  <a:lnSpc>
                    <a:spcPct val="150000"/>
                  </a:lnSpc>
                </a:pPr>
                <a14:m>
                  <m:oMath xmlns:m="http://schemas.openxmlformats.org/officeDocument/2006/math">
                    <m:sSubSup>
                      <m:sSubSupPr>
                        <m:ctrlPr>
                          <a:rPr lang="en-US" sz="2800" b="0" i="1" smtClean="0">
                            <a:solidFill>
                              <a:schemeClr val="accent1">
                                <a:lumMod val="50000"/>
                              </a:schemeClr>
                            </a:solidFill>
                            <a:latin typeface="Cambria Math" panose="02040503050406030204" pitchFamily="18" charset="0"/>
                          </a:rPr>
                        </m:ctrlPr>
                      </m:sSubSupPr>
                      <m:e>
                        <m:r>
                          <m:rPr>
                            <m:sty m:val="p"/>
                          </m:rPr>
                          <a:rPr lang="en-US" sz="2800" b="0" i="0" smtClean="0">
                            <a:solidFill>
                              <a:schemeClr val="accent1">
                                <a:lumMod val="50000"/>
                              </a:schemeClr>
                            </a:solidFill>
                            <a:latin typeface="Cambria Math" panose="02040503050406030204" pitchFamily="18" charset="0"/>
                          </a:rPr>
                          <m:t>Adv</m:t>
                        </m:r>
                      </m:e>
                      <m:sub>
                        <m:r>
                          <a:rPr lang="en-US" sz="2800" b="0" i="0" smtClean="0">
                            <a:solidFill>
                              <a:schemeClr val="accent1">
                                <a:lumMod val="50000"/>
                              </a:schemeClr>
                            </a:solidFill>
                            <a:latin typeface="Cambria Math" panose="02040503050406030204" pitchFamily="18" charset="0"/>
                          </a:rPr>
                          <m:t>𝒜</m:t>
                        </m:r>
                        <m:r>
                          <a:rPr lang="en-US" sz="2800" b="0" i="0"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𝑇𝑇𝑇</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𝐾𝐸𝑀</m:t>
                        </m:r>
                      </m:sub>
                      <m:sup>
                        <m:r>
                          <m:rPr>
                            <m:sty m:val="p"/>
                          </m:rPr>
                          <a:rPr lang="en-US" sz="2800" b="0" i="0" smtClean="0">
                            <a:solidFill>
                              <a:schemeClr val="accent1">
                                <a:lumMod val="50000"/>
                              </a:schemeClr>
                            </a:solidFill>
                            <a:latin typeface="Cambria Math" panose="02040503050406030204" pitchFamily="18" charset="0"/>
                          </a:rPr>
                          <m:t>cpa</m:t>
                        </m:r>
                      </m:sup>
                    </m:sSubSup>
                    <m:r>
                      <a:rPr lang="en-US" sz="2800" b="0" i="0"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𝜆</m:t>
                    </m:r>
                    <m:r>
                      <a:rPr lang="en-US" sz="2800" b="0" i="0" smtClean="0">
                        <a:solidFill>
                          <a:schemeClr val="accent1">
                            <a:lumMod val="50000"/>
                          </a:schemeClr>
                        </a:solidFill>
                        <a:latin typeface="Cambria Math" panose="02040503050406030204" pitchFamily="18" charset="0"/>
                      </a:rPr>
                      <m:t>) </m:t>
                    </m:r>
                    <m:r>
                      <a:rPr lang="en-US" sz="2800" i="0">
                        <a:solidFill>
                          <a:schemeClr val="accent1">
                            <a:lumMod val="50000"/>
                          </a:schemeClr>
                        </a:solidFill>
                        <a:latin typeface="Cambria Math" panose="02040503050406030204" pitchFamily="18" charset="0"/>
                      </a:rPr>
                      <m:t>≤</m:t>
                    </m:r>
                  </m:oMath>
                </a14:m>
                <a:r>
                  <a:rPr lang="en-US" sz="2800" dirty="0">
                    <a:solidFill>
                      <a:schemeClr val="accent1">
                        <a:lumMod val="50000"/>
                      </a:schemeClr>
                    </a:solidFill>
                    <a:latin typeface="PT Serif" panose="020A0603040505020204" pitchFamily="18" charset="77"/>
                  </a:rPr>
                  <a:t> </a:t>
                </a:r>
                <a14:m>
                  <m:oMath xmlns:m="http://schemas.openxmlformats.org/officeDocument/2006/math">
                    <m:sSubSup>
                      <m:sSubSupPr>
                        <m:ctrlPr>
                          <a:rPr lang="en-US" sz="2800" i="1">
                            <a:solidFill>
                              <a:schemeClr val="accent1">
                                <a:lumMod val="50000"/>
                              </a:schemeClr>
                            </a:solidFill>
                            <a:latin typeface="Cambria Math" panose="02040503050406030204" pitchFamily="18" charset="0"/>
                          </a:rPr>
                        </m:ctrlPr>
                      </m:sSubSupPr>
                      <m:e>
                        <m:r>
                          <a:rPr lang="en-US" sz="2800" i="1">
                            <a:solidFill>
                              <a:schemeClr val="accent1">
                                <a:lumMod val="50000"/>
                              </a:schemeClr>
                            </a:solidFill>
                            <a:latin typeface="Cambria Math" panose="02040503050406030204" pitchFamily="18" charset="0"/>
                          </a:rPr>
                          <m:t>𝐴𝑑𝑣</m:t>
                        </m:r>
                      </m:e>
                      <m:sub>
                        <m:r>
                          <a:rPr lang="en-US" sz="2800" i="1" smtClean="0">
                            <a:solidFill>
                              <a:schemeClr val="accent1">
                                <a:lumMod val="50000"/>
                              </a:schemeClr>
                            </a:solidFill>
                            <a:latin typeface="Cambria Math" panose="02040503050406030204" pitchFamily="18" charset="0"/>
                            <a:ea typeface="Cambria Math" panose="02040503050406030204" pitchFamily="18" charset="0"/>
                          </a:rPr>
                          <m:t>ℬ</m:t>
                        </m:r>
                        <m:r>
                          <a:rPr lang="en-US" sz="2800" b="0" i="1" smtClean="0">
                            <a:solidFill>
                              <a:schemeClr val="accent1">
                                <a:lumMod val="50000"/>
                              </a:schemeClr>
                            </a:solidFill>
                            <a:latin typeface="Cambria Math" panose="02040503050406030204" pitchFamily="18" charset="0"/>
                            <a:ea typeface="Cambria Math" panose="02040503050406030204" pitchFamily="18" charset="0"/>
                          </a:rPr>
                          <m:t>,</m:t>
                        </m:r>
                        <m:r>
                          <a:rPr lang="en-US" sz="2800" i="1" smtClean="0">
                            <a:solidFill>
                              <a:schemeClr val="accent1">
                                <a:lumMod val="50000"/>
                              </a:schemeClr>
                            </a:solidFill>
                            <a:latin typeface="Cambria Math" panose="02040503050406030204" pitchFamily="18" charset="0"/>
                            <a:ea typeface="Cambria Math" panose="02040503050406030204" pitchFamily="18" charset="0"/>
                          </a:rPr>
                          <m:t>ℬ𝒯ℰ</m:t>
                        </m:r>
                      </m:sub>
                      <m:sup>
                        <m:r>
                          <m:rPr>
                            <m:sty m:val="p"/>
                          </m:rPr>
                          <a:rPr lang="en-US" sz="2800" b="0" i="0" smtClean="0">
                            <a:solidFill>
                              <a:schemeClr val="accent1">
                                <a:lumMod val="50000"/>
                              </a:schemeClr>
                            </a:solidFill>
                            <a:latin typeface="Cambria Math" panose="02040503050406030204" pitchFamily="18" charset="0"/>
                          </a:rPr>
                          <m:t>cpa</m:t>
                        </m:r>
                      </m:sup>
                    </m:sSubSup>
                  </m:oMath>
                </a14:m>
                <a:r>
                  <a:rPr lang="en-US" sz="2800" dirty="0">
                    <a:solidFill>
                      <a:schemeClr val="accent1">
                        <a:lumMod val="50000"/>
                      </a:schemeClr>
                    </a:solidFill>
                    <a:latin typeface="PT Serif" panose="020A0603040505020204" pitchFamily="18" charset="77"/>
                  </a:rPr>
                  <a:t>(𝜆</a:t>
                </a:r>
                <a14:m>
                  <m:oMath xmlns:m="http://schemas.openxmlformats.org/officeDocument/2006/math">
                    <m:r>
                      <a:rPr lang="en-US" sz="2800" b="0" i="1" smtClean="0">
                        <a:solidFill>
                          <a:schemeClr val="accent1">
                            <a:lumMod val="50000"/>
                          </a:schemeClr>
                        </a:solidFill>
                        <a:latin typeface="Cambria Math" panose="02040503050406030204" pitchFamily="18" charset="0"/>
                      </a:rPr>
                      <m:t>).</m:t>
                    </m:r>
                  </m:oMath>
                </a14:m>
                <a:endParaRPr lang="en-US" sz="2800" baseline="30000" dirty="0">
                  <a:solidFill>
                    <a:schemeClr val="accent1">
                      <a:lumMod val="50000"/>
                    </a:schemeClr>
                  </a:solidFill>
                  <a:latin typeface="PT Serif" panose="020A0603040505020204" pitchFamily="18" charset="77"/>
                </a:endParaRPr>
              </a:p>
            </p:txBody>
          </p:sp>
        </mc:Choice>
        <mc:Fallback xmlns="">
          <p:sp>
            <p:nvSpPr>
              <p:cNvPr id="6" name="Rectangle 5">
                <a:extLst>
                  <a:ext uri="{FF2B5EF4-FFF2-40B4-BE49-F238E27FC236}">
                    <a16:creationId xmlns:a16="http://schemas.microsoft.com/office/drawing/2014/main" id="{298F8FD2-8A34-C877-DE61-EA88521E0DE8}"/>
                  </a:ext>
                </a:extLst>
              </p:cNvPr>
              <p:cNvSpPr>
                <a:spLocks noRot="1" noChangeAspect="1" noMove="1" noResize="1" noEditPoints="1" noAdjustHandles="1" noChangeArrowheads="1" noChangeShapeType="1" noTextEdit="1"/>
              </p:cNvSpPr>
              <p:nvPr/>
            </p:nvSpPr>
            <p:spPr>
              <a:xfrm>
                <a:off x="308113" y="4002155"/>
                <a:ext cx="11575774" cy="1801605"/>
              </a:xfrm>
              <a:prstGeom prst="rect">
                <a:avLst/>
              </a:prstGeom>
              <a:blipFill>
                <a:blip r:embed="rId4"/>
                <a:stretch>
                  <a:fillRect/>
                </a:stretch>
              </a:blipFill>
              <a:ln>
                <a:solidFill>
                  <a:schemeClr val="accent1">
                    <a:lumMod val="20000"/>
                    <a:lumOff val="80000"/>
                  </a:schemeClr>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455C44D3-4B09-BFFB-E9B7-BDD03A9FE0BC}"/>
              </a:ext>
            </a:extLst>
          </p:cNvPr>
          <p:cNvSpPr txBox="1">
            <a:spLocks/>
          </p:cNvSpPr>
          <p:nvPr/>
        </p:nvSpPr>
        <p:spPr>
          <a:xfrm>
            <a:off x="203472" y="42944"/>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Properties</a:t>
            </a:r>
          </a:p>
        </p:txBody>
      </p:sp>
    </p:spTree>
    <p:extLst>
      <p:ext uri="{BB962C8B-B14F-4D97-AF65-F5344CB8AC3E}">
        <p14:creationId xmlns:p14="http://schemas.microsoft.com/office/powerpoint/2010/main" val="30640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4F752AA5-6FE8-72CB-EE2D-2B73F140E30C}"/>
                  </a:ext>
                </a:extLst>
              </p:cNvPr>
              <p:cNvSpPr txBox="1"/>
              <p:nvPr/>
            </p:nvSpPr>
            <p:spPr>
              <a:xfrm>
                <a:off x="509727"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5" name="Google Shape;75;p15">
                <a:extLst>
                  <a:ext uri="{FF2B5EF4-FFF2-40B4-BE49-F238E27FC236}">
                    <a16:creationId xmlns:a16="http://schemas.microsoft.com/office/drawing/2014/main" id="{4F752AA5-6FE8-72CB-EE2D-2B73F140E30C}"/>
                  </a:ext>
                </a:extLst>
              </p:cNvPr>
              <p:cNvSpPr txBox="1">
                <a:spLocks noRot="1" noChangeAspect="1" noMove="1" noResize="1" noEditPoints="1" noAdjustHandles="1" noChangeArrowheads="1" noChangeShapeType="1" noTextEdit="1"/>
              </p:cNvSpPr>
              <p:nvPr/>
            </p:nvSpPr>
            <p:spPr>
              <a:xfrm>
                <a:off x="509727" y="2208180"/>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6" name="Picture 5" descr="A picture containing text, vector graphics&#10;&#10;Description automatically generated">
            <a:extLst>
              <a:ext uri="{FF2B5EF4-FFF2-40B4-BE49-F238E27FC236}">
                <a16:creationId xmlns:a16="http://schemas.microsoft.com/office/drawing/2014/main" id="{7222E16B-6739-FAF4-450F-55F56F80D6C2}"/>
              </a:ext>
            </a:extLst>
          </p:cNvPr>
          <p:cNvPicPr>
            <a:picLocks noChangeAspect="1"/>
          </p:cNvPicPr>
          <p:nvPr/>
        </p:nvPicPr>
        <p:blipFill>
          <a:blip r:embed="rId4"/>
          <a:stretch>
            <a:fillRect/>
          </a:stretch>
        </p:blipFill>
        <p:spPr>
          <a:xfrm>
            <a:off x="8819419" y="1031243"/>
            <a:ext cx="834050" cy="1176937"/>
          </a:xfrm>
          <a:prstGeom prst="rect">
            <a:avLst/>
          </a:prstGeom>
        </p:spPr>
      </p:pic>
      <p:pic>
        <p:nvPicPr>
          <p:cNvPr id="7" name="Google Shape;74;p15">
            <a:extLst>
              <a:ext uri="{FF2B5EF4-FFF2-40B4-BE49-F238E27FC236}">
                <a16:creationId xmlns:a16="http://schemas.microsoft.com/office/drawing/2014/main" id="{D6DCE7B8-F711-9E90-9555-7DC17D295B4A}"/>
              </a:ext>
            </a:extLst>
          </p:cNvPr>
          <p:cNvPicPr preferRelativeResize="0"/>
          <p:nvPr/>
        </p:nvPicPr>
        <p:blipFill>
          <a:blip r:embed="rId5">
            <a:alphaModFix/>
          </a:blip>
          <a:stretch>
            <a:fillRect/>
          </a:stretch>
        </p:blipFill>
        <p:spPr>
          <a:xfrm>
            <a:off x="354393" y="1055282"/>
            <a:ext cx="834050" cy="1152898"/>
          </a:xfrm>
          <a:prstGeom prst="rect">
            <a:avLst/>
          </a:prstGeom>
          <a:noFill/>
          <a:ln>
            <a:noFill/>
          </a:ln>
        </p:spPr>
      </p:pic>
      <p:pic>
        <p:nvPicPr>
          <p:cNvPr id="8" name="Google Shape;77;p15">
            <a:extLst>
              <a:ext uri="{FF2B5EF4-FFF2-40B4-BE49-F238E27FC236}">
                <a16:creationId xmlns:a16="http://schemas.microsoft.com/office/drawing/2014/main" id="{A0A7A444-F2BE-48EF-17EF-8B82D34BF1FA}"/>
              </a:ext>
            </a:extLst>
          </p:cNvPr>
          <p:cNvPicPr preferRelativeResize="0"/>
          <p:nvPr/>
        </p:nvPicPr>
        <p:blipFill>
          <a:blip r:embed="rId6">
            <a:alphaModFix/>
          </a:blip>
          <a:stretch>
            <a:fillRect/>
          </a:stretch>
        </p:blipFill>
        <p:spPr>
          <a:xfrm>
            <a:off x="2312405" y="1112463"/>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C53CD44-F643-DADF-173D-FF88F9BF3D3B}"/>
                  </a:ext>
                </a:extLst>
              </p:cNvPr>
              <p:cNvSpPr txBox="1"/>
              <p:nvPr/>
            </p:nvSpPr>
            <p:spPr>
              <a:xfrm>
                <a:off x="2401174"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C53CD44-F643-DADF-173D-FF88F9BF3D3B}"/>
                  </a:ext>
                </a:extLst>
              </p:cNvPr>
              <p:cNvSpPr txBox="1">
                <a:spLocks noRot="1" noChangeAspect="1" noMove="1" noResize="1" noEditPoints="1" noAdjustHandles="1" noChangeArrowheads="1" noChangeShapeType="1" noTextEdit="1"/>
              </p:cNvSpPr>
              <p:nvPr/>
            </p:nvSpPr>
            <p:spPr>
              <a:xfrm>
                <a:off x="2401174" y="220818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F4B03BA8-B905-86B0-5838-15D0DD52DB1A}"/>
                  </a:ext>
                </a:extLst>
              </p:cNvPr>
              <p:cNvSpPr txBox="1"/>
              <p:nvPr/>
            </p:nvSpPr>
            <p:spPr>
              <a:xfrm>
                <a:off x="8908188"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F4B03BA8-B905-86B0-5838-15D0DD52DB1A}"/>
                  </a:ext>
                </a:extLst>
              </p:cNvPr>
              <p:cNvSpPr txBox="1">
                <a:spLocks noRot="1" noChangeAspect="1" noMove="1" noResize="1" noEditPoints="1" noAdjustHandles="1" noChangeArrowheads="1" noChangeShapeType="1" noTextEdit="1"/>
              </p:cNvSpPr>
              <p:nvPr/>
            </p:nvSpPr>
            <p:spPr>
              <a:xfrm>
                <a:off x="8908188" y="2208180"/>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F9717-20F8-00D8-69F7-FC16E684CB0C}"/>
              </a:ext>
            </a:extLst>
          </p:cNvPr>
          <p:cNvSpPr txBox="1"/>
          <p:nvPr/>
        </p:nvSpPr>
        <p:spPr>
          <a:xfrm>
            <a:off x="3473871"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2" name="TextBox 11">
            <a:extLst>
              <a:ext uri="{FF2B5EF4-FFF2-40B4-BE49-F238E27FC236}">
                <a16:creationId xmlns:a16="http://schemas.microsoft.com/office/drawing/2014/main" id="{5E862581-6174-4716-0060-E23A3062E790}"/>
              </a:ext>
            </a:extLst>
          </p:cNvPr>
          <p:cNvSpPr txBox="1"/>
          <p:nvPr/>
        </p:nvSpPr>
        <p:spPr>
          <a:xfrm>
            <a:off x="3473871"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13" name="Picture 12" descr="A person with a beard and mustache&#10;&#10;Description automatically generated">
            <a:extLst>
              <a:ext uri="{FF2B5EF4-FFF2-40B4-BE49-F238E27FC236}">
                <a16:creationId xmlns:a16="http://schemas.microsoft.com/office/drawing/2014/main" id="{BA3438C9-FBBB-08E4-0F99-88DCBC3E6D2A}"/>
              </a:ext>
            </a:extLst>
          </p:cNvPr>
          <p:cNvPicPr>
            <a:picLocks noChangeAspect="1"/>
          </p:cNvPicPr>
          <p:nvPr/>
        </p:nvPicPr>
        <p:blipFill>
          <a:blip r:embed="rId9"/>
          <a:stretch>
            <a:fillRect/>
          </a:stretch>
        </p:blipFill>
        <p:spPr>
          <a:xfrm>
            <a:off x="4935353" y="980923"/>
            <a:ext cx="874747" cy="1227257"/>
          </a:xfrm>
          <a:prstGeom prst="rect">
            <a:avLst/>
          </a:prstGeom>
        </p:spPr>
      </p:pic>
      <mc:AlternateContent xmlns:mc="http://schemas.openxmlformats.org/markup-compatibility/2006" xmlns:a14="http://schemas.microsoft.com/office/drawing/2010/main">
        <mc:Choice Requires="a14">
          <p:sp>
            <p:nvSpPr>
              <p:cNvPr id="14" name="Google Shape;75;p15">
                <a:extLst>
                  <a:ext uri="{FF2B5EF4-FFF2-40B4-BE49-F238E27FC236}">
                    <a16:creationId xmlns:a16="http://schemas.microsoft.com/office/drawing/2014/main" id="{EE6CF508-506D-EF78-881A-33EF68DF30BA}"/>
                  </a:ext>
                </a:extLst>
              </p:cNvPr>
              <p:cNvSpPr txBox="1"/>
              <p:nvPr/>
            </p:nvSpPr>
            <p:spPr>
              <a:xfrm>
                <a:off x="4998169"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14" name="Google Shape;75;p15">
                <a:extLst>
                  <a:ext uri="{FF2B5EF4-FFF2-40B4-BE49-F238E27FC236}">
                    <a16:creationId xmlns:a16="http://schemas.microsoft.com/office/drawing/2014/main" id="{EE6CF508-506D-EF78-881A-33EF68DF30BA}"/>
                  </a:ext>
                </a:extLst>
              </p:cNvPr>
              <p:cNvSpPr txBox="1">
                <a:spLocks noRot="1" noChangeAspect="1" noMove="1" noResize="1" noEditPoints="1" noAdjustHandles="1" noChangeArrowheads="1" noChangeShapeType="1" noTextEdit="1"/>
              </p:cNvSpPr>
              <p:nvPr/>
            </p:nvSpPr>
            <p:spPr>
              <a:xfrm>
                <a:off x="4998169" y="2208180"/>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499E745-FF4B-1C96-F996-792A70D2F3B8}"/>
              </a:ext>
            </a:extLst>
          </p:cNvPr>
          <p:cNvSpPr txBox="1"/>
          <p:nvPr/>
        </p:nvSpPr>
        <p:spPr>
          <a:xfrm>
            <a:off x="6608732"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6" name="TextBox 15">
            <a:extLst>
              <a:ext uri="{FF2B5EF4-FFF2-40B4-BE49-F238E27FC236}">
                <a16:creationId xmlns:a16="http://schemas.microsoft.com/office/drawing/2014/main" id="{AA34F413-83E0-766E-659F-C414FBB3CA9D}"/>
              </a:ext>
            </a:extLst>
          </p:cNvPr>
          <p:cNvSpPr txBox="1"/>
          <p:nvPr/>
        </p:nvSpPr>
        <p:spPr>
          <a:xfrm>
            <a:off x="6608732"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5539F2-1579-FF0D-B267-4A328611135F}"/>
                  </a:ext>
                </a:extLst>
              </p:cNvPr>
              <p:cNvSpPr/>
              <p:nvPr/>
            </p:nvSpPr>
            <p:spPr>
              <a:xfrm>
                <a:off x="2234693" y="395609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55539F2-1579-FF0D-B267-4A328611135F}"/>
                  </a:ext>
                </a:extLst>
              </p:cNvPr>
              <p:cNvSpPr>
                <a:spLocks noRot="1" noChangeAspect="1" noMove="1" noResize="1" noEditPoints="1" noAdjustHandles="1" noChangeArrowheads="1" noChangeShapeType="1" noTextEdit="1"/>
              </p:cNvSpPr>
              <p:nvPr/>
            </p:nvSpPr>
            <p:spPr>
              <a:xfrm>
                <a:off x="2234693" y="3956097"/>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8DE788F-1DFB-870D-0791-0A89C69E11B7}"/>
              </a:ext>
            </a:extLst>
          </p:cNvPr>
          <p:cNvCxnSpPr>
            <a:cxnSpLocks/>
            <a:stCxn id="5" idx="2"/>
          </p:cNvCxnSpPr>
          <p:nvPr/>
        </p:nvCxnSpPr>
        <p:spPr>
          <a:xfrm>
            <a:off x="837983" y="2753620"/>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55C9E2-E17F-B5F3-A19C-DC94CD2F0EC2}"/>
              </a:ext>
            </a:extLst>
          </p:cNvPr>
          <p:cNvCxnSpPr>
            <a:stCxn id="9" idx="2"/>
          </p:cNvCxnSpPr>
          <p:nvPr/>
        </p:nvCxnSpPr>
        <p:spPr>
          <a:xfrm>
            <a:off x="2729430" y="2753620"/>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E8D353-11EA-1F7D-D077-2013A39033DF}"/>
                  </a:ext>
                </a:extLst>
              </p:cNvPr>
              <p:cNvSpPr txBox="1"/>
              <p:nvPr/>
            </p:nvSpPr>
            <p:spPr>
              <a:xfrm>
                <a:off x="4543584" y="3236240"/>
                <a:ext cx="4072017" cy="856517"/>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a:p>
                <a14:m>
                  <m:oMath xmlns:m="http://schemas.openxmlformats.org/officeDocument/2006/math">
                    <m:r>
                      <a:rPr lang="en-US" sz="2400" i="1">
                        <a:latin typeface="Cambria Math" panose="02040503050406030204" pitchFamily="18" charset="0"/>
                      </a:rPr>
                      <m:t>𝑊</m:t>
                    </m:r>
                    <m:r>
                      <a:rPr lang="en-US" sz="2400">
                        <a:latin typeface="Cambria Math" panose="02040503050406030204" pitchFamily="18" charset="0"/>
                      </a:rPr>
                      <m:t>=</m:t>
                    </m:r>
                    <m:sSup>
                      <m:sSupPr>
                        <m:ctrlPr>
                          <a:rPr lang="ar-AE" sz="2400" i="1">
                            <a:latin typeface="Cambria Math" panose="02040503050406030204" pitchFamily="18" charset="0"/>
                          </a:rPr>
                        </m:ctrlPr>
                      </m:sSupPr>
                      <m:e>
                        <m:r>
                          <a:rPr lang="en-US" sz="2400" i="1">
                            <a:latin typeface="Cambria Math" panose="02040503050406030204" pitchFamily="18" charset="0"/>
                          </a:rPr>
                          <m:t> {</m:t>
                        </m:r>
                        <m:r>
                          <a:rPr lang="ar-AE"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r>
                          <a:rPr lang="en-US" sz="2400" i="1">
                            <a:latin typeface="Cambria Math" panose="02040503050406030204" pitchFamily="18" charset="0"/>
                          </a:rPr>
                          <m:t>(1)</m:t>
                        </m:r>
                      </m:sup>
                    </m:sSup>
                    <m:r>
                      <a:rPr lang="en-US" sz="2400" i="1">
                        <a:latin typeface="Cambria Math" panose="02040503050406030204" pitchFamily="18" charset="0"/>
                      </a:rPr>
                      <m:t> ,…,</m:t>
                    </m:r>
                    <m:sSup>
                      <m:sSupPr>
                        <m:ctrlPr>
                          <a:rPr lang="ar-AE" sz="2400" i="1">
                            <a:latin typeface="Cambria Math" panose="02040503050406030204" pitchFamily="18" charset="0"/>
                          </a:rPr>
                        </m:ctrlPr>
                      </m:sSupPr>
                      <m:e>
                        <m:r>
                          <a:rPr lang="en-US"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d>
                          <m:dPr>
                            <m:ctrlPr>
                              <a:rPr lang="en-US" sz="2400" i="1">
                                <a:latin typeface="Cambria Math" panose="02040503050406030204" pitchFamily="18"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20" name="TextBox 19">
                <a:extLst>
                  <a:ext uri="{FF2B5EF4-FFF2-40B4-BE49-F238E27FC236}">
                    <a16:creationId xmlns:a16="http://schemas.microsoft.com/office/drawing/2014/main" id="{D2E8D353-11EA-1F7D-D077-2013A39033DF}"/>
                  </a:ext>
                </a:extLst>
              </p:cNvPr>
              <p:cNvSpPr txBox="1">
                <a:spLocks noRot="1" noChangeAspect="1" noMove="1" noResize="1" noEditPoints="1" noAdjustHandles="1" noChangeArrowheads="1" noChangeShapeType="1" noTextEdit="1"/>
              </p:cNvSpPr>
              <p:nvPr/>
            </p:nvSpPr>
            <p:spPr>
              <a:xfrm>
                <a:off x="4543584" y="3236240"/>
                <a:ext cx="4072017" cy="856517"/>
              </a:xfrm>
              <a:prstGeom prst="rect">
                <a:avLst/>
              </a:prstGeom>
              <a:blipFill>
                <a:blip r:embed="rId12"/>
                <a:stretch>
                  <a:fillRect l="-311" t="-5797" b="-10145"/>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73656E9-E07D-001A-A7B9-3EB8B128AFA8}"/>
              </a:ext>
            </a:extLst>
          </p:cNvPr>
          <p:cNvCxnSpPr>
            <a:cxnSpLocks/>
          </p:cNvCxnSpPr>
          <p:nvPr/>
        </p:nvCxnSpPr>
        <p:spPr>
          <a:xfrm flipH="1">
            <a:off x="3677810" y="2753620"/>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3F233E-99E8-2BF1-BB4B-B43389F264A3}"/>
                  </a:ext>
                </a:extLst>
              </p:cNvPr>
              <p:cNvSpPr txBox="1"/>
              <p:nvPr/>
            </p:nvSpPr>
            <p:spPr>
              <a:xfrm>
                <a:off x="3110040" y="5245949"/>
                <a:ext cx="5971919" cy="1389483"/>
              </a:xfrm>
              <a:prstGeom prst="rect">
                <a:avLst/>
              </a:prstGeom>
              <a:noFill/>
              <a:ln>
                <a:solidFill>
                  <a:srgbClr val="002060"/>
                </a:solidFill>
              </a:ln>
            </p:spPr>
            <p:txBody>
              <a:bodyPr wrap="square" rtlCol="0">
                <a:spAutoFit/>
              </a:bodyPr>
              <a:lstStyle/>
              <a:p>
                <a:pPr>
                  <a:lnSpc>
                    <a:spcPct val="120000"/>
                  </a:lnSpc>
                </a:pPr>
                <a:r>
                  <a:rPr lang="en-US" sz="2400" b="0" dirty="0">
                    <a:latin typeface="PT Serif" panose="020A0603040505020204" pitchFamily="18" charset="77"/>
                  </a:rPr>
                  <a:t>Tracing Algorithm:</a:t>
                </a:r>
              </a:p>
              <a:p>
                <a:pPr marL="342900" indent="-342900">
                  <a:lnSpc>
                    <a:spcPct val="120000"/>
                  </a:lnSpc>
                  <a:buFont typeface="Arial" panose="020B0604020202020204" pitchFamily="34" charset="0"/>
                  <a:buChar char="•"/>
                </a:pPr>
                <a:r>
                  <a:rPr lang="en-US" sz="2400" b="0" dirty="0">
                    <a:latin typeface="PT Serif" panose="020A0603040505020204" pitchFamily="18" charset="77"/>
                  </a:rPr>
                  <a:t>Derive a word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oMath>
                </a14:m>
                <a:r>
                  <a:rPr lang="en-US" sz="2400" b="0" dirty="0">
                    <a:latin typeface="PT Serif" panose="020A0603040505020204" pitchFamily="18" charset="77"/>
                  </a:rPr>
                  <a:t> using </a:t>
                </a:r>
                <a14:m>
                  <m:oMath xmlns:m="http://schemas.openxmlformats.org/officeDocument/2006/math">
                    <m:r>
                      <a:rPr lang="en-US" sz="2400" i="1">
                        <a:latin typeface="Cambria Math" panose="02040503050406030204" pitchFamily="18" charset="0"/>
                      </a:rPr>
                      <m:t>𝐷</m:t>
                    </m:r>
                  </m:oMath>
                </a14:m>
                <a:endParaRPr lang="en-US" sz="2400" b="0" dirty="0">
                  <a:latin typeface="PT Serif" panose="020A0603040505020204" pitchFamily="18" charset="77"/>
                </a:endParaRPr>
              </a:p>
              <a:p>
                <a:pPr marL="342900" indent="-342900">
                  <a:lnSpc>
                    <a:spcPct val="120000"/>
                  </a:lnSpc>
                  <a:buFont typeface="Arial" panose="020B0604020202020204" pitchFamily="34" charset="0"/>
                  <a:buChar char="•"/>
                </a:pPr>
                <a:r>
                  <a:rPr lang="en-US" sz="2400" dirty="0">
                    <a:latin typeface="PT Serif" panose="020A0603040505020204" pitchFamily="18" charset="77"/>
                  </a:rPr>
                  <a:t>Output </a:t>
                </a: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𝒞</m:t>
                    </m:r>
                  </m:oMath>
                </a14:m>
                <a:r>
                  <a:rPr lang="en-US" sz="2400" dirty="0">
                    <a:solidFill>
                      <a:schemeClr val="accent1">
                        <a:lumMod val="50000"/>
                      </a:schemeClr>
                    </a:solidFill>
                    <a:latin typeface="PT Serif" panose="020A0603040505020204" pitchFamily="18" charset="77"/>
                  </a:rPr>
                  <a:t>.</a:t>
                </a:r>
                <a:r>
                  <a:rPr lang="en-US" sz="2400" dirty="0" err="1">
                    <a:solidFill>
                      <a:schemeClr val="accent1">
                        <a:lumMod val="50000"/>
                      </a:schemeClr>
                    </a:solidFill>
                    <a:latin typeface="PT Serif" panose="020A0603040505020204" pitchFamily="18" charset="77"/>
                  </a:rPr>
                  <a:t>FC</a:t>
                </a:r>
                <a:r>
                  <a:rPr lang="en-US" sz="2400" dirty="0">
                    <a:solidFill>
                      <a:schemeClr val="accent1">
                        <a:lumMod val="50000"/>
                      </a:schemeClr>
                    </a:solidFill>
                    <a:latin typeface="PT Serif" panose="020A0603040505020204" pitchFamily="18" charset="77"/>
                  </a:rPr>
                  <a:t>Trace(</a:t>
                </a:r>
                <a14:m>
                  <m:oMath xmlns:m="http://schemas.openxmlformats.org/officeDocument/2006/math">
                    <m:r>
                      <a:rPr lang="en-US" sz="2400" b="0" i="0" smtClean="0">
                        <a:solidFill>
                          <a:schemeClr val="accent1">
                            <a:lumMod val="50000"/>
                          </a:schemeClr>
                        </a:solidFill>
                        <a:latin typeface="Cambria Math" panose="02040503050406030204" pitchFamily="18" charset="0"/>
                      </a:rPr>
                      <m:t> </m:t>
                    </m:r>
                    <m:r>
                      <a:rPr lang="en-US" sz="2400" b="0" i="1" smtClean="0">
                        <a:solidFill>
                          <a:schemeClr val="accent1">
                            <a:lumMod val="50000"/>
                          </a:schemeClr>
                        </a:solidFill>
                        <a:latin typeface="Cambria Math" panose="02040503050406030204" pitchFamily="18" charset="0"/>
                      </a:rPr>
                      <m:t>𝑡𝑘</m:t>
                    </m:r>
                    <m:r>
                      <a:rPr lang="en-US" sz="2400" b="0" i="1" smtClean="0">
                        <a:solidFill>
                          <a:schemeClr val="accent1">
                            <a:lumMod val="50000"/>
                          </a:schemeClr>
                        </a:solidFill>
                        <a:latin typeface="Cambria Math" panose="02040503050406030204" pitchFamily="18" charset="0"/>
                      </a:rPr>
                      <m:t> , </m:t>
                    </m:r>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𝑤</m:t>
                        </m:r>
                      </m:e>
                      <m:sup>
                        <m:r>
                          <a:rPr lang="en-US" sz="2400" b="0" i="1" smtClean="0">
                            <a:solidFill>
                              <a:schemeClr val="accent1">
                                <a:lumMod val="50000"/>
                              </a:schemeClr>
                            </a:solidFill>
                            <a:latin typeface="Cambria Math" panose="02040503050406030204" pitchFamily="18" charset="0"/>
                          </a:rPr>
                          <m:t>∗</m:t>
                        </m:r>
                      </m:sup>
                    </m:sSup>
                  </m:oMath>
                </a14:m>
                <a:r>
                  <a:rPr lang="en-US" sz="2400" dirty="0">
                    <a:solidFill>
                      <a:schemeClr val="accent1">
                        <a:lumMod val="50000"/>
                      </a:schemeClr>
                    </a:solidFill>
                    <a:latin typeface="PT Serif" panose="020A0603040505020204" pitchFamily="18" charset="77"/>
                  </a:rPr>
                  <a:t>)</a:t>
                </a:r>
              </a:p>
            </p:txBody>
          </p:sp>
        </mc:Choice>
        <mc:Fallback xmlns="">
          <p:sp>
            <p:nvSpPr>
              <p:cNvPr id="22" name="TextBox 21">
                <a:extLst>
                  <a:ext uri="{FF2B5EF4-FFF2-40B4-BE49-F238E27FC236}">
                    <a16:creationId xmlns:a16="http://schemas.microsoft.com/office/drawing/2014/main" id="{2F3F233E-99E8-2BF1-BB4B-B43389F264A3}"/>
                  </a:ext>
                </a:extLst>
              </p:cNvPr>
              <p:cNvSpPr txBox="1">
                <a:spLocks noRot="1" noChangeAspect="1" noMove="1" noResize="1" noEditPoints="1" noAdjustHandles="1" noChangeArrowheads="1" noChangeShapeType="1" noTextEdit="1"/>
              </p:cNvSpPr>
              <p:nvPr/>
            </p:nvSpPr>
            <p:spPr>
              <a:xfrm>
                <a:off x="3110040" y="5245949"/>
                <a:ext cx="5971919" cy="1389483"/>
              </a:xfrm>
              <a:prstGeom prst="rect">
                <a:avLst/>
              </a:prstGeom>
              <a:blipFill>
                <a:blip r:embed="rId13"/>
                <a:stretch>
                  <a:fillRect l="-1483" b="-9009"/>
                </a:stretch>
              </a:blipFill>
              <a:ln>
                <a:solidFill>
                  <a:srgbClr val="00206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9543DD9E-98C4-41FF-59E7-CCBA2BD744ED}"/>
              </a:ext>
            </a:extLst>
          </p:cNvPr>
          <p:cNvSpPr txBox="1">
            <a:spLocks/>
          </p:cNvSpPr>
          <p:nvPr/>
        </p:nvSpPr>
        <p:spPr>
          <a:xfrm>
            <a:off x="203472" y="16440"/>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Tracing</a:t>
            </a:r>
          </a:p>
        </p:txBody>
      </p:sp>
      <p:sp>
        <p:nvSpPr>
          <p:cNvPr id="3" name="TextBox 2">
            <a:extLst>
              <a:ext uri="{FF2B5EF4-FFF2-40B4-BE49-F238E27FC236}">
                <a16:creationId xmlns:a16="http://schemas.microsoft.com/office/drawing/2014/main" id="{8627FF78-2AD9-779A-40D7-90A923D760D3}"/>
              </a:ext>
            </a:extLst>
          </p:cNvPr>
          <p:cNvSpPr txBox="1"/>
          <p:nvPr/>
        </p:nvSpPr>
        <p:spPr>
          <a:xfrm>
            <a:off x="2156348" y="5678830"/>
            <a:ext cx="834042" cy="707886"/>
          </a:xfrm>
          <a:prstGeom prst="rect">
            <a:avLst/>
          </a:prstGeom>
          <a:noFill/>
        </p:spPr>
        <p:txBody>
          <a:bodyPr wrap="square">
            <a:spAutoFit/>
          </a:bodyPr>
          <a:lstStyle/>
          <a:p>
            <a:r>
              <a:rPr lang="en-US" sz="4000" b="0" i="0" dirty="0">
                <a:solidFill>
                  <a:srgbClr val="000000"/>
                </a:solidFill>
                <a:effectLst/>
                <a:latin typeface="Apple Color Emoji" pitchFamily="2" charset="0"/>
              </a:rPr>
              <a:t>👉</a:t>
            </a:r>
            <a:endParaRPr lang="en-US" sz="4000" dirty="0"/>
          </a:p>
        </p:txBody>
      </p:sp>
    </p:spTree>
    <p:extLst>
      <p:ext uri="{BB962C8B-B14F-4D97-AF65-F5344CB8AC3E}">
        <p14:creationId xmlns:p14="http://schemas.microsoft.com/office/powerpoint/2010/main" val="2565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animBg="1"/>
      <p:bldP spid="20" grpId="0"/>
      <p:bldP spid="22"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4366CC-6793-C9BB-13B9-F2756C8BDE50}"/>
                  </a:ext>
                </a:extLst>
              </p:cNvPr>
              <p:cNvSpPr>
                <a:spLocks noGrp="1"/>
              </p:cNvSpPr>
              <p:nvPr>
                <p:ph idx="1"/>
              </p:nvPr>
            </p:nvSpPr>
            <p:spPr>
              <a:xfrm>
                <a:off x="215347" y="1239564"/>
                <a:ext cx="10515600" cy="840499"/>
              </a:xfrm>
            </p:spPr>
            <p:txBody>
              <a:bodyPr/>
              <a:lstStyle/>
              <a:p>
                <a:pPr marL="0" indent="0">
                  <a:lnSpc>
                    <a:spcPct val="70000"/>
                  </a:lnSpc>
                  <a:buNone/>
                </a:pPr>
                <a14:m>
                  <m:oMathPara xmlns:m="http://schemas.openxmlformats.org/officeDocument/2006/math">
                    <m:oMathParaPr>
                      <m:jc m:val="left"/>
                    </m:oMathParaPr>
                    <m:oMath xmlns:m="http://schemas.openxmlformats.org/officeDocument/2006/math">
                      <m:sSup>
                        <m:sSupPr>
                          <m:ctrlPr>
                            <a:rPr lang="en-US" sz="2600" b="0" i="1" smtClean="0">
                              <a:latin typeface="Cambria Math" panose="02040503050406030204" pitchFamily="18" charset="0"/>
                            </a:rPr>
                          </m:ctrlPr>
                        </m:sSupPr>
                        <m:e>
                          <m:r>
                            <m:rPr>
                              <m:sty m:val="p"/>
                            </m:rPr>
                            <a:rPr lang="en-US" sz="2600" b="0" i="0" smtClean="0">
                              <a:latin typeface="Cambria Math" panose="02040503050406030204" pitchFamily="18" charset="0"/>
                            </a:rPr>
                            <m:t>Trace</m:t>
                          </m:r>
                        </m:e>
                        <m:sup>
                          <m:r>
                            <m:rPr>
                              <m:sty m:val="p"/>
                            </m:rPr>
                            <a:rPr lang="en-US" sz="2600" b="0" i="0" smtClean="0">
                              <a:latin typeface="Cambria Math" panose="02040503050406030204" pitchFamily="18" charset="0"/>
                            </a:rPr>
                            <m:t>D</m:t>
                          </m:r>
                        </m:sup>
                      </m:sSup>
                      <m:d>
                        <m:dPr>
                          <m:ctrlPr>
                            <a:rPr lang="en-US" sz="2600" b="0" i="1" smtClean="0">
                              <a:latin typeface="Cambria Math" panose="02040503050406030204" pitchFamily="18" charset="0"/>
                            </a:rPr>
                          </m:ctrlPr>
                        </m:dPr>
                        <m:e>
                          <m:r>
                            <a:rPr lang="en-US" sz="2600" b="0" i="0" smtClean="0">
                              <a:latin typeface="Cambria Math" panose="02040503050406030204" pitchFamily="18" charset="0"/>
                            </a:rPr>
                            <m:t> </m:t>
                          </m:r>
                          <m:r>
                            <a:rPr lang="en-US" sz="2600" b="0" i="1" smtClean="0">
                              <a:latin typeface="Cambria Math" panose="02040503050406030204" pitchFamily="18" charset="0"/>
                            </a:rPr>
                            <m:t>𝑝𝑘</m:t>
                          </m:r>
                          <m:r>
                            <a:rPr lang="en-US" sz="2600" b="0" i="1" smtClean="0">
                              <a:latin typeface="Cambria Math" panose="02040503050406030204" pitchFamily="18" charset="0"/>
                            </a:rPr>
                            <m:t>,</m:t>
                          </m:r>
                          <m:r>
                            <a:rPr lang="en-US" sz="2600" b="0" i="0" smtClean="0">
                              <a:latin typeface="Cambria Math" panose="02040503050406030204" pitchFamily="18" charset="0"/>
                            </a:rPr>
                            <m:t> </m:t>
                          </m:r>
                          <m:r>
                            <a:rPr lang="en-US" sz="2600" b="0" i="1" smtClean="0">
                              <a:latin typeface="Cambria Math" panose="02040503050406030204" pitchFamily="18" charset="0"/>
                            </a:rPr>
                            <m:t>𝑡𝑘</m:t>
                          </m:r>
                          <m:r>
                            <a:rPr lang="en-US" sz="2600" b="0" i="1" smtClean="0">
                              <a:latin typeface="Cambria Math" panose="02040503050406030204" pitchFamily="18" charset="0"/>
                            </a:rPr>
                            <m:t> </m:t>
                          </m:r>
                        </m:e>
                      </m:d>
                      <m:r>
                        <a:rPr lang="en-US" sz="2600" b="0" i="0" smtClean="0">
                          <a:latin typeface="Cambria Math" panose="02040503050406030204" pitchFamily="18" charset="0"/>
                        </a:rPr>
                        <m:t>: </m:t>
                      </m:r>
                    </m:oMath>
                  </m:oMathPara>
                </a14:m>
                <a:endParaRPr lang="en-US" sz="2600" b="0" dirty="0">
                  <a:latin typeface="PT Serif" panose="020A0603040505020204" pitchFamily="18" charset="77"/>
                </a:endParaRPr>
              </a:p>
              <a:p>
                <a:pPr marL="0" indent="0">
                  <a:lnSpc>
                    <a:spcPct val="70000"/>
                  </a:lnSpc>
                  <a:buNone/>
                </a:pPr>
                <a:r>
                  <a:rPr lang="en-US" dirty="0">
                    <a:latin typeface="PT Serif" panose="020A0603040505020204" pitchFamily="18" charset="77"/>
                  </a:rPr>
                  <a:t>   </a:t>
                </a:r>
                <a:r>
                  <a:rPr lang="en-US" sz="2400" dirty="0">
                    <a:latin typeface="PT Serif" panose="020A0603040505020204" pitchFamily="18" charset="77"/>
                  </a:rPr>
                  <a:t>For each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ℓ</m:t>
                        </m:r>
                      </m:e>
                    </m:d>
                    <m:r>
                      <a:rPr lang="en-US" sz="2400" b="0" i="1" smtClean="0">
                        <a:latin typeface="Cambria Math" panose="02040503050406030204" pitchFamily="18" charset="0"/>
                      </a:rPr>
                      <m:t> :</m:t>
                    </m:r>
                  </m:oMath>
                </a14:m>
                <a:r>
                  <a:rPr lang="en-US" sz="2000" b="0" dirty="0"/>
                  <a:t>	</a:t>
                </a:r>
                <a:endParaRPr lang="en-US" sz="2000"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C74366CC-6793-C9BB-13B9-F2756C8BDE50}"/>
                  </a:ext>
                </a:extLst>
              </p:cNvPr>
              <p:cNvSpPr>
                <a:spLocks noGrp="1" noRot="1" noChangeAspect="1" noMove="1" noResize="1" noEditPoints="1" noAdjustHandles="1" noChangeArrowheads="1" noChangeShapeType="1" noTextEdit="1"/>
              </p:cNvSpPr>
              <p:nvPr>
                <p:ph idx="1"/>
              </p:nvPr>
            </p:nvSpPr>
            <p:spPr>
              <a:xfrm>
                <a:off x="215347" y="1239564"/>
                <a:ext cx="10515600" cy="840499"/>
              </a:xfrm>
              <a:blipFill>
                <a:blip r:embed="rId3"/>
                <a:stretch>
                  <a:fillRect l="-121" t="-8955" b="-119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FC89E7C-15D8-2E65-C1D9-CA2140B918BA}"/>
                  </a:ext>
                </a:extLst>
              </p:cNvPr>
              <p:cNvSpPr/>
              <p:nvPr/>
            </p:nvSpPr>
            <p:spPr>
              <a:xfrm>
                <a:off x="665927" y="2157656"/>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5" name="Rectangle 4">
                <a:extLst>
                  <a:ext uri="{FF2B5EF4-FFF2-40B4-BE49-F238E27FC236}">
                    <a16:creationId xmlns:a16="http://schemas.microsoft.com/office/drawing/2014/main" id="{6FC89E7C-15D8-2E65-C1D9-CA2140B918BA}"/>
                  </a:ext>
                </a:extLst>
              </p:cNvPr>
              <p:cNvSpPr>
                <a:spLocks noRot="1" noChangeAspect="1" noMove="1" noResize="1" noEditPoints="1" noAdjustHandles="1" noChangeArrowheads="1" noChangeShapeType="1" noTextEdit="1"/>
              </p:cNvSpPr>
              <p:nvPr/>
            </p:nvSpPr>
            <p:spPr>
              <a:xfrm>
                <a:off x="665927" y="2157656"/>
                <a:ext cx="3442254" cy="525129"/>
              </a:xfrm>
              <a:prstGeom prst="rect">
                <a:avLst/>
              </a:prstGeom>
              <a:blipFill>
                <a:blip r:embed="rId4"/>
                <a:stretch>
                  <a:fillRect b="-232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0D29A6-EC53-1DA4-76E9-467634E275F7}"/>
                  </a:ext>
                </a:extLst>
              </p:cNvPr>
              <p:cNvSpPr txBox="1"/>
              <p:nvPr/>
            </p:nvSpPr>
            <p:spPr>
              <a:xfrm>
                <a:off x="4731036" y="1950387"/>
                <a:ext cx="1511806" cy="940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(0)</m:t>
                          </m:r>
                        </m:sup>
                      </m:sSup>
                    </m:oMath>
                  </m:oMathPara>
                </a14:m>
                <a:endParaRPr lang="en-US" sz="2400" dirty="0"/>
              </a:p>
            </p:txBody>
          </p:sp>
        </mc:Choice>
        <mc:Fallback xmlns="">
          <p:sp>
            <p:nvSpPr>
              <p:cNvPr id="6" name="TextBox 5">
                <a:extLst>
                  <a:ext uri="{FF2B5EF4-FFF2-40B4-BE49-F238E27FC236}">
                    <a16:creationId xmlns:a16="http://schemas.microsoft.com/office/drawing/2014/main" id="{C00D29A6-EC53-1DA4-76E9-467634E275F7}"/>
                  </a:ext>
                </a:extLst>
              </p:cNvPr>
              <p:cNvSpPr txBox="1">
                <a:spLocks noRot="1" noChangeAspect="1" noMove="1" noResize="1" noEditPoints="1" noAdjustHandles="1" noChangeArrowheads="1" noChangeShapeType="1" noTextEdit="1"/>
              </p:cNvSpPr>
              <p:nvPr/>
            </p:nvSpPr>
            <p:spPr>
              <a:xfrm>
                <a:off x="4731036" y="1950387"/>
                <a:ext cx="1511806" cy="940963"/>
              </a:xfrm>
              <a:prstGeom prst="rect">
                <a:avLst/>
              </a:prstGeom>
              <a:blipFill>
                <a:blip r:embed="rId5"/>
                <a:stretch>
                  <a:fillRect l="-3333" r="-3333"/>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4240F1B9-665B-03D5-4D18-66B4EEFC84E2}"/>
              </a:ext>
            </a:extLst>
          </p:cNvPr>
          <p:cNvCxnSpPr/>
          <p:nvPr/>
        </p:nvCxnSpPr>
        <p:spPr>
          <a:xfrm>
            <a:off x="4119064" y="2222382"/>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B7A9AAF-EBD0-EA5C-D8F6-6E7399FAB8F9}"/>
              </a:ext>
            </a:extLst>
          </p:cNvPr>
          <p:cNvCxnSpPr/>
          <p:nvPr/>
        </p:nvCxnSpPr>
        <p:spPr>
          <a:xfrm>
            <a:off x="4119064" y="2625541"/>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718C0FD-8842-93B8-8B48-92AD21571E14}"/>
                  </a:ext>
                </a:extLst>
              </p:cNvPr>
              <p:cNvSpPr/>
              <p:nvPr/>
            </p:nvSpPr>
            <p:spPr>
              <a:xfrm>
                <a:off x="676810" y="3212089"/>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9" name="Rectangle 8">
                <a:extLst>
                  <a:ext uri="{FF2B5EF4-FFF2-40B4-BE49-F238E27FC236}">
                    <a16:creationId xmlns:a16="http://schemas.microsoft.com/office/drawing/2014/main" id="{B718C0FD-8842-93B8-8B48-92AD21571E14}"/>
                  </a:ext>
                </a:extLst>
              </p:cNvPr>
              <p:cNvSpPr>
                <a:spLocks noRot="1" noChangeAspect="1" noMove="1" noResize="1" noEditPoints="1" noAdjustHandles="1" noChangeArrowheads="1" noChangeShapeType="1" noTextEdit="1"/>
              </p:cNvSpPr>
              <p:nvPr/>
            </p:nvSpPr>
            <p:spPr>
              <a:xfrm>
                <a:off x="676810" y="3212089"/>
                <a:ext cx="3442254" cy="525129"/>
              </a:xfrm>
              <a:prstGeom prst="rect">
                <a:avLst/>
              </a:prstGeom>
              <a:blipFill>
                <a:blip r:embed="rId6"/>
                <a:stretch>
                  <a:fillRect b="-232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75F7027-FCE6-58CD-D7B5-312A7F3C225A}"/>
                  </a:ext>
                </a:extLst>
              </p:cNvPr>
              <p:cNvSpPr txBox="1"/>
              <p:nvPr/>
            </p:nvSpPr>
            <p:spPr>
              <a:xfrm>
                <a:off x="4741919" y="3004820"/>
                <a:ext cx="1511806" cy="10297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10" name="TextBox 9">
                <a:extLst>
                  <a:ext uri="{FF2B5EF4-FFF2-40B4-BE49-F238E27FC236}">
                    <a16:creationId xmlns:a16="http://schemas.microsoft.com/office/drawing/2014/main" id="{D75F7027-FCE6-58CD-D7B5-312A7F3C225A}"/>
                  </a:ext>
                </a:extLst>
              </p:cNvPr>
              <p:cNvSpPr txBox="1">
                <a:spLocks noRot="1" noChangeAspect="1" noMove="1" noResize="1" noEditPoints="1" noAdjustHandles="1" noChangeArrowheads="1" noChangeShapeType="1" noTextEdit="1"/>
              </p:cNvSpPr>
              <p:nvPr/>
            </p:nvSpPr>
            <p:spPr>
              <a:xfrm>
                <a:off x="4741919" y="3004820"/>
                <a:ext cx="1511806" cy="1029705"/>
              </a:xfrm>
              <a:prstGeom prst="rect">
                <a:avLst/>
              </a:prstGeom>
              <a:blipFill>
                <a:blip r:embed="rId7"/>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258D17B2-FFF6-E62D-8926-96AE87ECF715}"/>
              </a:ext>
            </a:extLst>
          </p:cNvPr>
          <p:cNvCxnSpPr/>
          <p:nvPr/>
        </p:nvCxnSpPr>
        <p:spPr>
          <a:xfrm>
            <a:off x="4129947" y="3276815"/>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4E00F9B-A61D-8EA5-F625-D080584B364A}"/>
              </a:ext>
            </a:extLst>
          </p:cNvPr>
          <p:cNvCxnSpPr/>
          <p:nvPr/>
        </p:nvCxnSpPr>
        <p:spPr>
          <a:xfrm>
            <a:off x="4129947" y="3679974"/>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97D9A5C6-E42B-1430-6E6B-F13743A664EB}"/>
                  </a:ext>
                </a:extLst>
              </p:cNvPr>
              <p:cNvSpPr/>
              <p:nvPr/>
            </p:nvSpPr>
            <p:spPr>
              <a:xfrm>
                <a:off x="9039692" y="2480779"/>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4" name="Rounded Rectangle 13">
                <a:extLst>
                  <a:ext uri="{FF2B5EF4-FFF2-40B4-BE49-F238E27FC236}">
                    <a16:creationId xmlns:a16="http://schemas.microsoft.com/office/drawing/2014/main" id="{97D9A5C6-E42B-1430-6E6B-F13743A664EB}"/>
                  </a:ext>
                </a:extLst>
              </p:cNvPr>
              <p:cNvSpPr>
                <a:spLocks noRot="1" noChangeAspect="1" noMove="1" noResize="1" noEditPoints="1" noAdjustHandles="1" noChangeArrowheads="1" noChangeShapeType="1" noTextEdit="1"/>
              </p:cNvSpPr>
              <p:nvPr/>
            </p:nvSpPr>
            <p:spPr>
              <a:xfrm>
                <a:off x="9039692" y="2480779"/>
                <a:ext cx="1341685" cy="1084407"/>
              </a:xfrm>
              <a:prstGeom prst="roundRect">
                <a:avLst/>
              </a:prstGeom>
              <a:blipFill>
                <a:blip r:embed="rId8"/>
                <a:stretch>
                  <a:fillRect/>
                </a:stretch>
              </a:blipFill>
            </p:spPr>
            <p:txBody>
              <a:bodyPr/>
              <a:lstStyle/>
              <a:p>
                <a:r>
                  <a:rPr lang="en-US">
                    <a:noFill/>
                  </a:rPr>
                  <a:t> </a:t>
                </a:r>
              </a:p>
            </p:txBody>
          </p:sp>
        </mc:Fallback>
      </mc:AlternateContent>
      <p:cxnSp>
        <p:nvCxnSpPr>
          <p:cNvPr id="16" name="Elbow Connector 15">
            <a:extLst>
              <a:ext uri="{FF2B5EF4-FFF2-40B4-BE49-F238E27FC236}">
                <a16:creationId xmlns:a16="http://schemas.microsoft.com/office/drawing/2014/main" id="{872E8AE4-B8D8-F803-EC85-471F91A7F940}"/>
              </a:ext>
            </a:extLst>
          </p:cNvPr>
          <p:cNvCxnSpPr>
            <a:cxnSpLocks/>
          </p:cNvCxnSpPr>
          <p:nvPr/>
        </p:nvCxnSpPr>
        <p:spPr>
          <a:xfrm>
            <a:off x="6260454" y="2267880"/>
            <a:ext cx="2801004" cy="57368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B6E02EE-31A3-371A-9146-75AE49993FE6}"/>
                  </a:ext>
                </a:extLst>
              </p:cNvPr>
              <p:cNvSpPr txBox="1"/>
              <p:nvPr/>
            </p:nvSpPr>
            <p:spPr>
              <a:xfrm>
                <a:off x="7613439" y="2228342"/>
                <a:ext cx="1408263" cy="5703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m:t>
                          </m:r>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oMath>
                  </m:oMathPara>
                </a14:m>
                <a:endParaRPr lang="en-US" sz="2400" dirty="0"/>
              </a:p>
            </p:txBody>
          </p:sp>
        </mc:Choice>
        <mc:Fallback xmlns="">
          <p:sp>
            <p:nvSpPr>
              <p:cNvPr id="17" name="TextBox 16">
                <a:extLst>
                  <a:ext uri="{FF2B5EF4-FFF2-40B4-BE49-F238E27FC236}">
                    <a16:creationId xmlns:a16="http://schemas.microsoft.com/office/drawing/2014/main" id="{3B6E02EE-31A3-371A-9146-75AE49993FE6}"/>
                  </a:ext>
                </a:extLst>
              </p:cNvPr>
              <p:cNvSpPr txBox="1">
                <a:spLocks noRot="1" noChangeAspect="1" noMove="1" noResize="1" noEditPoints="1" noAdjustHandles="1" noChangeArrowheads="1" noChangeShapeType="1" noTextEdit="1"/>
              </p:cNvSpPr>
              <p:nvPr/>
            </p:nvSpPr>
            <p:spPr>
              <a:xfrm>
                <a:off x="7613439" y="2228342"/>
                <a:ext cx="1408263" cy="570349"/>
              </a:xfrm>
              <a:prstGeom prst="rect">
                <a:avLst/>
              </a:prstGeom>
              <a:blipFill>
                <a:blip r:embed="rId9"/>
                <a:stretch>
                  <a:fillRect l="-3571" r="-10714" b="-8696"/>
                </a:stretch>
              </a:blipFill>
            </p:spPr>
            <p:txBody>
              <a:bodyPr/>
              <a:lstStyle/>
              <a:p>
                <a:r>
                  <a:rPr lang="en-US">
                    <a:noFill/>
                  </a:rPr>
                  <a:t> </a:t>
                </a:r>
              </a:p>
            </p:txBody>
          </p:sp>
        </mc:Fallback>
      </mc:AlternateContent>
      <p:cxnSp>
        <p:nvCxnSpPr>
          <p:cNvPr id="19" name="Elbow Connector 18">
            <a:extLst>
              <a:ext uri="{FF2B5EF4-FFF2-40B4-BE49-F238E27FC236}">
                <a16:creationId xmlns:a16="http://schemas.microsoft.com/office/drawing/2014/main" id="{1BDB56B2-4838-5626-9963-E502CC11B4F5}"/>
              </a:ext>
            </a:extLst>
          </p:cNvPr>
          <p:cNvCxnSpPr>
            <a:cxnSpLocks/>
          </p:cNvCxnSpPr>
          <p:nvPr/>
        </p:nvCxnSpPr>
        <p:spPr>
          <a:xfrm flipV="1">
            <a:off x="6271337" y="3273663"/>
            <a:ext cx="2790121" cy="56881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C68278D-B90A-081A-C5BB-718562777848}"/>
                  </a:ext>
                </a:extLst>
              </p:cNvPr>
              <p:cNvSpPr txBox="1"/>
              <p:nvPr/>
            </p:nvSpPr>
            <p:spPr>
              <a:xfrm>
                <a:off x="8011113" y="3293148"/>
                <a:ext cx="612914" cy="476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41" name="TextBox 40">
                <a:extLst>
                  <a:ext uri="{FF2B5EF4-FFF2-40B4-BE49-F238E27FC236}">
                    <a16:creationId xmlns:a16="http://schemas.microsoft.com/office/drawing/2014/main" id="{2C68278D-B90A-081A-C5BB-718562777848}"/>
                  </a:ext>
                </a:extLst>
              </p:cNvPr>
              <p:cNvSpPr txBox="1">
                <a:spLocks noRot="1" noChangeAspect="1" noMove="1" noResize="1" noEditPoints="1" noAdjustHandles="1" noChangeArrowheads="1" noChangeShapeType="1" noTextEdit="1"/>
              </p:cNvSpPr>
              <p:nvPr/>
            </p:nvSpPr>
            <p:spPr>
              <a:xfrm>
                <a:off x="8011113" y="3293148"/>
                <a:ext cx="612914" cy="476990"/>
              </a:xfrm>
              <a:prstGeom prst="rect">
                <a:avLst/>
              </a:prstGeom>
              <a:blipFill>
                <a:blip r:embed="rId10"/>
                <a:stretch>
                  <a:fillRect l="-2000" r="-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296616E-277E-0967-C3DC-C8E00F917FD7}"/>
                  </a:ext>
                </a:extLst>
              </p:cNvPr>
              <p:cNvSpPr/>
              <p:nvPr/>
            </p:nvSpPr>
            <p:spPr>
              <a:xfrm>
                <a:off x="676810" y="4408855"/>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42" name="Rectangle 41">
                <a:extLst>
                  <a:ext uri="{FF2B5EF4-FFF2-40B4-BE49-F238E27FC236}">
                    <a16:creationId xmlns:a16="http://schemas.microsoft.com/office/drawing/2014/main" id="{0296616E-277E-0967-C3DC-C8E00F917FD7}"/>
                  </a:ext>
                </a:extLst>
              </p:cNvPr>
              <p:cNvSpPr>
                <a:spLocks noRot="1" noChangeAspect="1" noMove="1" noResize="1" noEditPoints="1" noAdjustHandles="1" noChangeArrowheads="1" noChangeShapeType="1" noTextEdit="1"/>
              </p:cNvSpPr>
              <p:nvPr/>
            </p:nvSpPr>
            <p:spPr>
              <a:xfrm>
                <a:off x="676810" y="4408855"/>
                <a:ext cx="3442254" cy="525129"/>
              </a:xfrm>
              <a:prstGeom prst="rect">
                <a:avLst/>
              </a:prstGeom>
              <a:blipFill>
                <a:blip r:embed="rId11"/>
                <a:stretch>
                  <a:fillRect b="-25581"/>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14B9F42-5572-0BE2-5BDC-DA66F39E76C0}"/>
                  </a:ext>
                </a:extLst>
              </p:cNvPr>
              <p:cNvSpPr txBox="1"/>
              <p:nvPr/>
            </p:nvSpPr>
            <p:spPr>
              <a:xfrm>
                <a:off x="4741919" y="4201586"/>
                <a:ext cx="1511806" cy="940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oMath>
                  </m:oMathPara>
                </a14:m>
                <a:endParaRPr lang="en-US" sz="2400" dirty="0"/>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(0)</m:t>
                          </m:r>
                        </m:sup>
                      </m:sSup>
                    </m:oMath>
                  </m:oMathPara>
                </a14:m>
                <a:endParaRPr lang="en-US" sz="2400" dirty="0"/>
              </a:p>
            </p:txBody>
          </p:sp>
        </mc:Choice>
        <mc:Fallback xmlns="">
          <p:sp>
            <p:nvSpPr>
              <p:cNvPr id="43" name="TextBox 42">
                <a:extLst>
                  <a:ext uri="{FF2B5EF4-FFF2-40B4-BE49-F238E27FC236}">
                    <a16:creationId xmlns:a16="http://schemas.microsoft.com/office/drawing/2014/main" id="{414B9F42-5572-0BE2-5BDC-DA66F39E76C0}"/>
                  </a:ext>
                </a:extLst>
              </p:cNvPr>
              <p:cNvSpPr txBox="1">
                <a:spLocks noRot="1" noChangeAspect="1" noMove="1" noResize="1" noEditPoints="1" noAdjustHandles="1" noChangeArrowheads="1" noChangeShapeType="1" noTextEdit="1"/>
              </p:cNvSpPr>
              <p:nvPr/>
            </p:nvSpPr>
            <p:spPr>
              <a:xfrm>
                <a:off x="4741919" y="4201586"/>
                <a:ext cx="1511806" cy="940963"/>
              </a:xfrm>
              <a:prstGeom prst="rect">
                <a:avLst/>
              </a:prstGeom>
              <a:blipFill>
                <a:blip r:embed="rId12"/>
                <a:stretch>
                  <a:fillRect l="-3333" r="-3333"/>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6126FBBE-5DD4-D411-453C-02C58AD250C9}"/>
              </a:ext>
            </a:extLst>
          </p:cNvPr>
          <p:cNvCxnSpPr/>
          <p:nvPr/>
        </p:nvCxnSpPr>
        <p:spPr>
          <a:xfrm>
            <a:off x="4129947" y="4473581"/>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2B27990-FCE9-D291-A549-68B201D99BED}"/>
              </a:ext>
            </a:extLst>
          </p:cNvPr>
          <p:cNvCxnSpPr/>
          <p:nvPr/>
        </p:nvCxnSpPr>
        <p:spPr>
          <a:xfrm>
            <a:off x="4129947" y="4876740"/>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4DD5EBA6-15AD-E9BB-C728-535DA204D708}"/>
                  </a:ext>
                </a:extLst>
              </p:cNvPr>
              <p:cNvSpPr/>
              <p:nvPr/>
            </p:nvSpPr>
            <p:spPr>
              <a:xfrm>
                <a:off x="687693" y="5463288"/>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46" name="Rectangle 45">
                <a:extLst>
                  <a:ext uri="{FF2B5EF4-FFF2-40B4-BE49-F238E27FC236}">
                    <a16:creationId xmlns:a16="http://schemas.microsoft.com/office/drawing/2014/main" id="{4DD5EBA6-15AD-E9BB-C728-535DA204D708}"/>
                  </a:ext>
                </a:extLst>
              </p:cNvPr>
              <p:cNvSpPr>
                <a:spLocks noRot="1" noChangeAspect="1" noMove="1" noResize="1" noEditPoints="1" noAdjustHandles="1" noChangeArrowheads="1" noChangeShapeType="1" noTextEdit="1"/>
              </p:cNvSpPr>
              <p:nvPr/>
            </p:nvSpPr>
            <p:spPr>
              <a:xfrm>
                <a:off x="687693" y="5463288"/>
                <a:ext cx="3442254" cy="525129"/>
              </a:xfrm>
              <a:prstGeom prst="rect">
                <a:avLst/>
              </a:prstGeom>
              <a:blipFill>
                <a:blip r:embed="rId13"/>
                <a:stretch>
                  <a:fillRect b="-232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6A6353C-B48E-900C-ECAF-4E9B9F53D1FD}"/>
                  </a:ext>
                </a:extLst>
              </p:cNvPr>
              <p:cNvSpPr txBox="1"/>
              <p:nvPr/>
            </p:nvSpPr>
            <p:spPr>
              <a:xfrm>
                <a:off x="4752802" y="5256019"/>
                <a:ext cx="1511806" cy="940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oMath>
                  </m:oMathPara>
                </a14:m>
                <a:endParaRPr lang="en-US" sz="2400" dirty="0"/>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47" name="TextBox 46">
                <a:extLst>
                  <a:ext uri="{FF2B5EF4-FFF2-40B4-BE49-F238E27FC236}">
                    <a16:creationId xmlns:a16="http://schemas.microsoft.com/office/drawing/2014/main" id="{A6A6353C-B48E-900C-ECAF-4E9B9F53D1FD}"/>
                  </a:ext>
                </a:extLst>
              </p:cNvPr>
              <p:cNvSpPr txBox="1">
                <a:spLocks noRot="1" noChangeAspect="1" noMove="1" noResize="1" noEditPoints="1" noAdjustHandles="1" noChangeArrowheads="1" noChangeShapeType="1" noTextEdit="1"/>
              </p:cNvSpPr>
              <p:nvPr/>
            </p:nvSpPr>
            <p:spPr>
              <a:xfrm>
                <a:off x="4752802" y="5256019"/>
                <a:ext cx="1511806" cy="940963"/>
              </a:xfrm>
              <a:prstGeom prst="rect">
                <a:avLst/>
              </a:prstGeom>
              <a:blipFill>
                <a:blip r:embed="rId14"/>
                <a:stretch>
                  <a:fillRect l="-3333" r="-3333"/>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E9637589-2DBD-2B2E-B681-7A422593F98A}"/>
              </a:ext>
            </a:extLst>
          </p:cNvPr>
          <p:cNvCxnSpPr/>
          <p:nvPr/>
        </p:nvCxnSpPr>
        <p:spPr>
          <a:xfrm>
            <a:off x="4140830" y="5528014"/>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726B7ED-38FB-E22E-F179-0C308E5C7156}"/>
              </a:ext>
            </a:extLst>
          </p:cNvPr>
          <p:cNvCxnSpPr/>
          <p:nvPr/>
        </p:nvCxnSpPr>
        <p:spPr>
          <a:xfrm>
            <a:off x="4140830" y="5931173"/>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7B8B5F90-DB5D-9C7A-7997-5C8D46395D05}"/>
                  </a:ext>
                </a:extLst>
              </p:cNvPr>
              <p:cNvSpPr/>
              <p:nvPr/>
            </p:nvSpPr>
            <p:spPr>
              <a:xfrm>
                <a:off x="9021702" y="468971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64" name="Rounded Rectangle 63">
                <a:extLst>
                  <a:ext uri="{FF2B5EF4-FFF2-40B4-BE49-F238E27FC236}">
                    <a16:creationId xmlns:a16="http://schemas.microsoft.com/office/drawing/2014/main" id="{7B8B5F90-DB5D-9C7A-7997-5C8D46395D05}"/>
                  </a:ext>
                </a:extLst>
              </p:cNvPr>
              <p:cNvSpPr>
                <a:spLocks noRot="1" noChangeAspect="1" noMove="1" noResize="1" noEditPoints="1" noAdjustHandles="1" noChangeArrowheads="1" noChangeShapeType="1" noTextEdit="1"/>
              </p:cNvSpPr>
              <p:nvPr/>
            </p:nvSpPr>
            <p:spPr>
              <a:xfrm>
                <a:off x="9021702" y="4689717"/>
                <a:ext cx="1341685" cy="1084407"/>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668E991-325F-92CC-C005-DEF2C47A2FA0}"/>
                  </a:ext>
                </a:extLst>
              </p:cNvPr>
              <p:cNvSpPr txBox="1"/>
              <p:nvPr/>
            </p:nvSpPr>
            <p:spPr>
              <a:xfrm>
                <a:off x="7568945" y="4742076"/>
                <a:ext cx="1408263" cy="5703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m:t>
                          </m:r>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oMath>
                  </m:oMathPara>
                </a14:m>
                <a:endParaRPr lang="en-US" sz="2400" dirty="0"/>
              </a:p>
            </p:txBody>
          </p:sp>
        </mc:Choice>
        <mc:Fallback xmlns="">
          <p:sp>
            <p:nvSpPr>
              <p:cNvPr id="66" name="TextBox 65">
                <a:extLst>
                  <a:ext uri="{FF2B5EF4-FFF2-40B4-BE49-F238E27FC236}">
                    <a16:creationId xmlns:a16="http://schemas.microsoft.com/office/drawing/2014/main" id="{1668E991-325F-92CC-C005-DEF2C47A2FA0}"/>
                  </a:ext>
                </a:extLst>
              </p:cNvPr>
              <p:cNvSpPr txBox="1">
                <a:spLocks noRot="1" noChangeAspect="1" noMove="1" noResize="1" noEditPoints="1" noAdjustHandles="1" noChangeArrowheads="1" noChangeShapeType="1" noTextEdit="1"/>
              </p:cNvSpPr>
              <p:nvPr/>
            </p:nvSpPr>
            <p:spPr>
              <a:xfrm>
                <a:off x="7568945" y="4742076"/>
                <a:ext cx="1408263" cy="570349"/>
              </a:xfrm>
              <a:prstGeom prst="rect">
                <a:avLst/>
              </a:prstGeom>
              <a:blipFill>
                <a:blip r:embed="rId16"/>
                <a:stretch>
                  <a:fillRect l="-4464" r="-10714" b="-8696"/>
                </a:stretch>
              </a:blipFill>
            </p:spPr>
            <p:txBody>
              <a:bodyPr/>
              <a:lstStyle/>
              <a:p>
                <a:r>
                  <a:rPr lang="en-US">
                    <a:noFill/>
                  </a:rPr>
                  <a:t> </a:t>
                </a:r>
              </a:p>
            </p:txBody>
          </p:sp>
        </mc:Fallback>
      </mc:AlternateContent>
      <p:cxnSp>
        <p:nvCxnSpPr>
          <p:cNvPr id="67" name="Elbow Connector 66">
            <a:extLst>
              <a:ext uri="{FF2B5EF4-FFF2-40B4-BE49-F238E27FC236}">
                <a16:creationId xmlns:a16="http://schemas.microsoft.com/office/drawing/2014/main" id="{DA11370F-AEFE-DAA9-7096-593E4A35ABF1}"/>
              </a:ext>
            </a:extLst>
          </p:cNvPr>
          <p:cNvCxnSpPr>
            <a:cxnSpLocks/>
          </p:cNvCxnSpPr>
          <p:nvPr/>
        </p:nvCxnSpPr>
        <p:spPr>
          <a:xfrm flipV="1">
            <a:off x="6253347" y="5482601"/>
            <a:ext cx="2790121" cy="56881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57D25DD-8453-FD16-F554-6D90D9CE5CB7}"/>
                  </a:ext>
                </a:extLst>
              </p:cNvPr>
              <p:cNvSpPr txBox="1"/>
              <p:nvPr/>
            </p:nvSpPr>
            <p:spPr>
              <a:xfrm>
                <a:off x="7993123" y="5502086"/>
                <a:ext cx="612914" cy="476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68" name="TextBox 67">
                <a:extLst>
                  <a:ext uri="{FF2B5EF4-FFF2-40B4-BE49-F238E27FC236}">
                    <a16:creationId xmlns:a16="http://schemas.microsoft.com/office/drawing/2014/main" id="{357D25DD-8453-FD16-F554-6D90D9CE5CB7}"/>
                  </a:ext>
                </a:extLst>
              </p:cNvPr>
              <p:cNvSpPr txBox="1">
                <a:spLocks noRot="1" noChangeAspect="1" noMove="1" noResize="1" noEditPoints="1" noAdjustHandles="1" noChangeArrowheads="1" noChangeShapeType="1" noTextEdit="1"/>
              </p:cNvSpPr>
              <p:nvPr/>
            </p:nvSpPr>
            <p:spPr>
              <a:xfrm>
                <a:off x="7993123" y="5502086"/>
                <a:ext cx="612914" cy="476990"/>
              </a:xfrm>
              <a:prstGeom prst="rect">
                <a:avLst/>
              </a:prstGeom>
              <a:blipFill>
                <a:blip r:embed="rId17"/>
                <a:stretch>
                  <a:fillRect l="-4082" r="-14286"/>
                </a:stretch>
              </a:blipFill>
            </p:spPr>
            <p:txBody>
              <a:bodyPr/>
              <a:lstStyle/>
              <a:p>
                <a:r>
                  <a:rPr lang="en-US">
                    <a:noFill/>
                  </a:rPr>
                  <a:t> </a:t>
                </a:r>
              </a:p>
            </p:txBody>
          </p:sp>
        </mc:Fallback>
      </mc:AlternateContent>
      <p:cxnSp>
        <p:nvCxnSpPr>
          <p:cNvPr id="72" name="Curved Connector 71">
            <a:extLst>
              <a:ext uri="{FF2B5EF4-FFF2-40B4-BE49-F238E27FC236}">
                <a16:creationId xmlns:a16="http://schemas.microsoft.com/office/drawing/2014/main" id="{3C1B42B4-1DFE-E63C-2EAA-AE2C2EAB316F}"/>
              </a:ext>
            </a:extLst>
          </p:cNvPr>
          <p:cNvCxnSpPr>
            <a:cxnSpLocks/>
            <a:endCxn id="66" idx="1"/>
          </p:cNvCxnSpPr>
          <p:nvPr/>
        </p:nvCxnSpPr>
        <p:spPr>
          <a:xfrm flipV="1">
            <a:off x="6311093" y="5027251"/>
            <a:ext cx="1257852" cy="553771"/>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3" name="Freeform 82">
            <a:extLst>
              <a:ext uri="{FF2B5EF4-FFF2-40B4-BE49-F238E27FC236}">
                <a16:creationId xmlns:a16="http://schemas.microsoft.com/office/drawing/2014/main" id="{DE06F81A-A413-72D4-B524-9F6B7177B6ED}"/>
              </a:ext>
            </a:extLst>
          </p:cNvPr>
          <p:cNvSpPr/>
          <p:nvPr/>
        </p:nvSpPr>
        <p:spPr>
          <a:xfrm>
            <a:off x="6308045" y="4400579"/>
            <a:ext cx="2213113" cy="318160"/>
          </a:xfrm>
          <a:custGeom>
            <a:avLst/>
            <a:gdLst>
              <a:gd name="connsiteX0" fmla="*/ 0 w 2213113"/>
              <a:gd name="connsiteY0" fmla="*/ 119270 h 318160"/>
              <a:gd name="connsiteX1" fmla="*/ 225287 w 2213113"/>
              <a:gd name="connsiteY1" fmla="*/ 92766 h 318160"/>
              <a:gd name="connsiteX2" fmla="*/ 318052 w 2213113"/>
              <a:gd name="connsiteY2" fmla="*/ 79513 h 318160"/>
              <a:gd name="connsiteX3" fmla="*/ 424069 w 2213113"/>
              <a:gd name="connsiteY3" fmla="*/ 66261 h 318160"/>
              <a:gd name="connsiteX4" fmla="*/ 490330 w 2213113"/>
              <a:gd name="connsiteY4" fmla="*/ 53009 h 318160"/>
              <a:gd name="connsiteX5" fmla="*/ 768626 w 2213113"/>
              <a:gd name="connsiteY5" fmla="*/ 26505 h 318160"/>
              <a:gd name="connsiteX6" fmla="*/ 940904 w 2213113"/>
              <a:gd name="connsiteY6" fmla="*/ 0 h 318160"/>
              <a:gd name="connsiteX7" fmla="*/ 1550504 w 2213113"/>
              <a:gd name="connsiteY7" fmla="*/ 13253 h 318160"/>
              <a:gd name="connsiteX8" fmla="*/ 1603513 w 2213113"/>
              <a:gd name="connsiteY8" fmla="*/ 26505 h 318160"/>
              <a:gd name="connsiteX9" fmla="*/ 1696278 w 2213113"/>
              <a:gd name="connsiteY9" fmla="*/ 39757 h 318160"/>
              <a:gd name="connsiteX10" fmla="*/ 1775791 w 2213113"/>
              <a:gd name="connsiteY10" fmla="*/ 53009 h 318160"/>
              <a:gd name="connsiteX11" fmla="*/ 1868556 w 2213113"/>
              <a:gd name="connsiteY11" fmla="*/ 92766 h 318160"/>
              <a:gd name="connsiteX12" fmla="*/ 1974574 w 2213113"/>
              <a:gd name="connsiteY12" fmla="*/ 132522 h 318160"/>
              <a:gd name="connsiteX13" fmla="*/ 2014330 w 2213113"/>
              <a:gd name="connsiteY13" fmla="*/ 159026 h 318160"/>
              <a:gd name="connsiteX14" fmla="*/ 2133600 w 2213113"/>
              <a:gd name="connsiteY14" fmla="*/ 212035 h 318160"/>
              <a:gd name="connsiteX15" fmla="*/ 2160104 w 2213113"/>
              <a:gd name="connsiteY15" fmla="*/ 251792 h 318160"/>
              <a:gd name="connsiteX16" fmla="*/ 2186609 w 2213113"/>
              <a:gd name="connsiteY16" fmla="*/ 278296 h 318160"/>
              <a:gd name="connsiteX17" fmla="*/ 2213113 w 2213113"/>
              <a:gd name="connsiteY17" fmla="*/ 318053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3113" h="318160">
                <a:moveTo>
                  <a:pt x="0" y="119270"/>
                </a:moveTo>
                <a:cubicBezTo>
                  <a:pt x="93265" y="108907"/>
                  <a:pt x="134244" y="104905"/>
                  <a:pt x="225287" y="92766"/>
                </a:cubicBezTo>
                <a:lnTo>
                  <a:pt x="318052" y="79513"/>
                </a:lnTo>
                <a:cubicBezTo>
                  <a:pt x="353354" y="74806"/>
                  <a:pt x="388869" y="71676"/>
                  <a:pt x="424069" y="66261"/>
                </a:cubicBezTo>
                <a:cubicBezTo>
                  <a:pt x="446331" y="62836"/>
                  <a:pt x="468068" y="56434"/>
                  <a:pt x="490330" y="53009"/>
                </a:cubicBezTo>
                <a:cubicBezTo>
                  <a:pt x="621152" y="32883"/>
                  <a:pt x="613151" y="42052"/>
                  <a:pt x="768626" y="26505"/>
                </a:cubicBezTo>
                <a:cubicBezTo>
                  <a:pt x="811270" y="22241"/>
                  <a:pt x="896578" y="7388"/>
                  <a:pt x="940904" y="0"/>
                </a:cubicBezTo>
                <a:lnTo>
                  <a:pt x="1550504" y="13253"/>
                </a:lnTo>
                <a:cubicBezTo>
                  <a:pt x="1568703" y="13981"/>
                  <a:pt x="1585593" y="23247"/>
                  <a:pt x="1603513" y="26505"/>
                </a:cubicBezTo>
                <a:cubicBezTo>
                  <a:pt x="1634245" y="32093"/>
                  <a:pt x="1665406" y="35007"/>
                  <a:pt x="1696278" y="39757"/>
                </a:cubicBezTo>
                <a:cubicBezTo>
                  <a:pt x="1722835" y="43843"/>
                  <a:pt x="1749287" y="48592"/>
                  <a:pt x="1775791" y="53009"/>
                </a:cubicBezTo>
                <a:cubicBezTo>
                  <a:pt x="1951601" y="140912"/>
                  <a:pt x="1732061" y="34267"/>
                  <a:pt x="1868556" y="92766"/>
                </a:cubicBezTo>
                <a:cubicBezTo>
                  <a:pt x="1965568" y="134343"/>
                  <a:pt x="1876850" y="108092"/>
                  <a:pt x="1974574" y="132522"/>
                </a:cubicBezTo>
                <a:cubicBezTo>
                  <a:pt x="1987826" y="141357"/>
                  <a:pt x="1999776" y="152557"/>
                  <a:pt x="2014330" y="159026"/>
                </a:cubicBezTo>
                <a:cubicBezTo>
                  <a:pt x="2156267" y="222110"/>
                  <a:pt x="2043624" y="152052"/>
                  <a:pt x="2133600" y="212035"/>
                </a:cubicBezTo>
                <a:cubicBezTo>
                  <a:pt x="2142435" y="225287"/>
                  <a:pt x="2150154" y="239355"/>
                  <a:pt x="2160104" y="251792"/>
                </a:cubicBezTo>
                <a:cubicBezTo>
                  <a:pt x="2167909" y="261548"/>
                  <a:pt x="2180181" y="267582"/>
                  <a:pt x="2186609" y="278296"/>
                </a:cubicBezTo>
                <a:cubicBezTo>
                  <a:pt x="2212978" y="322244"/>
                  <a:pt x="2182186" y="318053"/>
                  <a:pt x="2213113" y="318053"/>
                </a:cubicBezTo>
              </a:path>
            </a:pathLst>
          </a:custGeom>
          <a:noFill/>
          <a:ln w="19050">
            <a:solidFill>
              <a:schemeClr val="accent1"/>
            </a:solidFill>
            <a:tailEnd type="triangle"/>
            <a:extLst>
              <a:ext uri="{C807C97D-BFC1-408E-A445-0C87EB9F89A2}">
                <ask:lineSketchStyleProps xmlns:ask="http://schemas.microsoft.com/office/drawing/2018/sketchyshapes" sd="1219033472">
                  <a:custGeom>
                    <a:avLst/>
                    <a:gdLst>
                      <a:gd name="connsiteX0" fmla="*/ 0 w 2213113"/>
                      <a:gd name="connsiteY0" fmla="*/ 119270 h 318160"/>
                      <a:gd name="connsiteX1" fmla="*/ 225287 w 2213113"/>
                      <a:gd name="connsiteY1" fmla="*/ 92766 h 318160"/>
                      <a:gd name="connsiteX2" fmla="*/ 318052 w 2213113"/>
                      <a:gd name="connsiteY2" fmla="*/ 79513 h 318160"/>
                      <a:gd name="connsiteX3" fmla="*/ 424069 w 2213113"/>
                      <a:gd name="connsiteY3" fmla="*/ 66261 h 318160"/>
                      <a:gd name="connsiteX4" fmla="*/ 490330 w 2213113"/>
                      <a:gd name="connsiteY4" fmla="*/ 53009 h 318160"/>
                      <a:gd name="connsiteX5" fmla="*/ 768626 w 2213113"/>
                      <a:gd name="connsiteY5" fmla="*/ 26505 h 318160"/>
                      <a:gd name="connsiteX6" fmla="*/ 940904 w 2213113"/>
                      <a:gd name="connsiteY6" fmla="*/ 0 h 318160"/>
                      <a:gd name="connsiteX7" fmla="*/ 1550504 w 2213113"/>
                      <a:gd name="connsiteY7" fmla="*/ 13253 h 318160"/>
                      <a:gd name="connsiteX8" fmla="*/ 1603513 w 2213113"/>
                      <a:gd name="connsiteY8" fmla="*/ 26505 h 318160"/>
                      <a:gd name="connsiteX9" fmla="*/ 1696278 w 2213113"/>
                      <a:gd name="connsiteY9" fmla="*/ 39757 h 318160"/>
                      <a:gd name="connsiteX10" fmla="*/ 1775791 w 2213113"/>
                      <a:gd name="connsiteY10" fmla="*/ 53009 h 318160"/>
                      <a:gd name="connsiteX11" fmla="*/ 1868556 w 2213113"/>
                      <a:gd name="connsiteY11" fmla="*/ 92766 h 318160"/>
                      <a:gd name="connsiteX12" fmla="*/ 1974574 w 2213113"/>
                      <a:gd name="connsiteY12" fmla="*/ 132522 h 318160"/>
                      <a:gd name="connsiteX13" fmla="*/ 2014330 w 2213113"/>
                      <a:gd name="connsiteY13" fmla="*/ 159026 h 318160"/>
                      <a:gd name="connsiteX14" fmla="*/ 2133600 w 2213113"/>
                      <a:gd name="connsiteY14" fmla="*/ 212035 h 318160"/>
                      <a:gd name="connsiteX15" fmla="*/ 2160104 w 2213113"/>
                      <a:gd name="connsiteY15" fmla="*/ 251792 h 318160"/>
                      <a:gd name="connsiteX16" fmla="*/ 2186609 w 2213113"/>
                      <a:gd name="connsiteY16" fmla="*/ 278296 h 318160"/>
                      <a:gd name="connsiteX17" fmla="*/ 2213113 w 2213113"/>
                      <a:gd name="connsiteY17" fmla="*/ 318053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3113" h="318160" extrusionOk="0">
                        <a:moveTo>
                          <a:pt x="0" y="119270"/>
                        </a:moveTo>
                        <a:cubicBezTo>
                          <a:pt x="88149" y="105752"/>
                          <a:pt x="131790" y="105826"/>
                          <a:pt x="225287" y="92766"/>
                        </a:cubicBezTo>
                        <a:cubicBezTo>
                          <a:pt x="264072" y="86290"/>
                          <a:pt x="288423" y="88010"/>
                          <a:pt x="318052" y="79513"/>
                        </a:cubicBezTo>
                        <a:cubicBezTo>
                          <a:pt x="348588" y="71181"/>
                          <a:pt x="386894" y="75729"/>
                          <a:pt x="424069" y="66261"/>
                        </a:cubicBezTo>
                        <a:cubicBezTo>
                          <a:pt x="446388" y="67315"/>
                          <a:pt x="467678" y="55178"/>
                          <a:pt x="490330" y="53009"/>
                        </a:cubicBezTo>
                        <a:cubicBezTo>
                          <a:pt x="621252" y="32514"/>
                          <a:pt x="612482" y="41613"/>
                          <a:pt x="768626" y="26505"/>
                        </a:cubicBezTo>
                        <a:cubicBezTo>
                          <a:pt x="814479" y="17019"/>
                          <a:pt x="892640" y="10849"/>
                          <a:pt x="940904" y="0"/>
                        </a:cubicBezTo>
                        <a:cubicBezTo>
                          <a:pt x="1106498" y="-4124"/>
                          <a:pt x="1404694" y="20320"/>
                          <a:pt x="1550504" y="13253"/>
                        </a:cubicBezTo>
                        <a:cubicBezTo>
                          <a:pt x="1569947" y="14280"/>
                          <a:pt x="1582262" y="22708"/>
                          <a:pt x="1603513" y="26505"/>
                        </a:cubicBezTo>
                        <a:cubicBezTo>
                          <a:pt x="1635565" y="33172"/>
                          <a:pt x="1668536" y="39666"/>
                          <a:pt x="1696278" y="39757"/>
                        </a:cubicBezTo>
                        <a:cubicBezTo>
                          <a:pt x="1723136" y="46964"/>
                          <a:pt x="1751433" y="51897"/>
                          <a:pt x="1775791" y="53009"/>
                        </a:cubicBezTo>
                        <a:cubicBezTo>
                          <a:pt x="1970074" y="163540"/>
                          <a:pt x="1747041" y="21151"/>
                          <a:pt x="1868556" y="92766"/>
                        </a:cubicBezTo>
                        <a:cubicBezTo>
                          <a:pt x="1969700" y="114907"/>
                          <a:pt x="1859043" y="111016"/>
                          <a:pt x="1974574" y="132522"/>
                        </a:cubicBezTo>
                        <a:cubicBezTo>
                          <a:pt x="1984795" y="139266"/>
                          <a:pt x="1997079" y="152366"/>
                          <a:pt x="2014330" y="159026"/>
                        </a:cubicBezTo>
                        <a:cubicBezTo>
                          <a:pt x="2150070" y="209478"/>
                          <a:pt x="2045337" y="128887"/>
                          <a:pt x="2133600" y="212035"/>
                        </a:cubicBezTo>
                        <a:cubicBezTo>
                          <a:pt x="2139418" y="227048"/>
                          <a:pt x="2149256" y="240961"/>
                          <a:pt x="2160104" y="251792"/>
                        </a:cubicBezTo>
                        <a:cubicBezTo>
                          <a:pt x="2169135" y="262459"/>
                          <a:pt x="2180128" y="268852"/>
                          <a:pt x="2186609" y="278296"/>
                        </a:cubicBezTo>
                        <a:cubicBezTo>
                          <a:pt x="2216939" y="319895"/>
                          <a:pt x="2178364" y="324121"/>
                          <a:pt x="2213113" y="318053"/>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a:extLst>
              <a:ext uri="{FF2B5EF4-FFF2-40B4-BE49-F238E27FC236}">
                <a16:creationId xmlns:a16="http://schemas.microsoft.com/office/drawing/2014/main" id="{01A427A9-9CB1-9771-9359-0451AC60A4B2}"/>
              </a:ext>
            </a:extLst>
          </p:cNvPr>
          <p:cNvCxnSpPr>
            <a:cxnSpLocks/>
            <a:stCxn id="14" idx="3"/>
            <a:endCxn id="87" idx="1"/>
          </p:cNvCxnSpPr>
          <p:nvPr/>
        </p:nvCxnSpPr>
        <p:spPr>
          <a:xfrm flipV="1">
            <a:off x="10381377" y="3022982"/>
            <a:ext cx="34957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3C2A0040-7C3E-1515-0ADE-5134521D1BAB}"/>
                  </a:ext>
                </a:extLst>
              </p:cNvPr>
              <p:cNvSpPr txBox="1"/>
              <p:nvPr/>
            </p:nvSpPr>
            <p:spPr>
              <a:xfrm>
                <a:off x="10730947" y="2607483"/>
                <a:ext cx="1637707" cy="830997"/>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rPr>
                      <m:t>1</m:t>
                    </m:r>
                  </m:oMath>
                </a14:m>
                <a:r>
                  <a:rPr lang="en-US" sz="2400" dirty="0">
                    <a:latin typeface="PT Serif" panose="020A0603040505020204" pitchFamily="18" charset="77"/>
                  </a:rPr>
                  <a:t> with prob. </a:t>
                </a:r>
                <a14:m>
                  <m:oMath xmlns:m="http://schemas.openxmlformats.org/officeDocument/2006/math">
                    <m:r>
                      <a:rPr lang="en-US" sz="2400" b="0" i="1" smtClean="0">
                        <a:latin typeface="Cambria Math" panose="02040503050406030204" pitchFamily="18" charset="0"/>
                      </a:rPr>
                      <m:t>𝑝</m:t>
                    </m:r>
                  </m:oMath>
                </a14:m>
                <a:endParaRPr lang="en-US" sz="2400" dirty="0">
                  <a:latin typeface="PT Serif" panose="020A0603040505020204" pitchFamily="18" charset="77"/>
                </a:endParaRPr>
              </a:p>
            </p:txBody>
          </p:sp>
        </mc:Choice>
        <mc:Fallback xmlns="">
          <p:sp>
            <p:nvSpPr>
              <p:cNvPr id="87" name="TextBox 86">
                <a:extLst>
                  <a:ext uri="{FF2B5EF4-FFF2-40B4-BE49-F238E27FC236}">
                    <a16:creationId xmlns:a16="http://schemas.microsoft.com/office/drawing/2014/main" id="{3C2A0040-7C3E-1515-0ADE-5134521D1BAB}"/>
                  </a:ext>
                </a:extLst>
              </p:cNvPr>
              <p:cNvSpPr txBox="1">
                <a:spLocks noRot="1" noChangeAspect="1" noMove="1" noResize="1" noEditPoints="1" noAdjustHandles="1" noChangeArrowheads="1" noChangeShapeType="1" noTextEdit="1"/>
              </p:cNvSpPr>
              <p:nvPr/>
            </p:nvSpPr>
            <p:spPr>
              <a:xfrm>
                <a:off x="10730947" y="2607483"/>
                <a:ext cx="1637707" cy="830997"/>
              </a:xfrm>
              <a:prstGeom prst="rect">
                <a:avLst/>
              </a:prstGeom>
              <a:blipFill>
                <a:blip r:embed="rId18"/>
                <a:stretch>
                  <a:fillRect l="-5385" t="-6061" b="-15152"/>
                </a:stretch>
              </a:blipFill>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947FFB32-5F23-FE5C-62B7-B5A7FF5FACF8}"/>
              </a:ext>
            </a:extLst>
          </p:cNvPr>
          <p:cNvCxnSpPr>
            <a:cxnSpLocks/>
            <a:stCxn id="64" idx="3"/>
            <a:endCxn id="99" idx="1"/>
          </p:cNvCxnSpPr>
          <p:nvPr/>
        </p:nvCxnSpPr>
        <p:spPr>
          <a:xfrm flipV="1">
            <a:off x="10363387" y="5227306"/>
            <a:ext cx="375908" cy="4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81DCC5A-4CF1-8E6B-2304-5573EB4EC296}"/>
                  </a:ext>
                </a:extLst>
              </p:cNvPr>
              <p:cNvSpPr txBox="1"/>
              <p:nvPr/>
            </p:nvSpPr>
            <p:spPr>
              <a:xfrm>
                <a:off x="10739295" y="4811807"/>
                <a:ext cx="1637707" cy="830997"/>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rPr>
                      <m:t>1</m:t>
                    </m:r>
                  </m:oMath>
                </a14:m>
                <a:r>
                  <a:rPr lang="en-US" sz="2400" dirty="0">
                    <a:latin typeface="PT Serif" panose="020A0603040505020204" pitchFamily="18" charset="77"/>
                  </a:rPr>
                  <a:t> with prob.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99" name="TextBox 98">
                <a:extLst>
                  <a:ext uri="{FF2B5EF4-FFF2-40B4-BE49-F238E27FC236}">
                    <a16:creationId xmlns:a16="http://schemas.microsoft.com/office/drawing/2014/main" id="{381DCC5A-4CF1-8E6B-2304-5573EB4EC296}"/>
                  </a:ext>
                </a:extLst>
              </p:cNvPr>
              <p:cNvSpPr txBox="1">
                <a:spLocks noRot="1" noChangeAspect="1" noMove="1" noResize="1" noEditPoints="1" noAdjustHandles="1" noChangeArrowheads="1" noChangeShapeType="1" noTextEdit="1"/>
              </p:cNvSpPr>
              <p:nvPr/>
            </p:nvSpPr>
            <p:spPr>
              <a:xfrm>
                <a:off x="10739295" y="4811807"/>
                <a:ext cx="1637707" cy="830997"/>
              </a:xfrm>
              <a:prstGeom prst="rect">
                <a:avLst/>
              </a:prstGeom>
              <a:blipFill>
                <a:blip r:embed="rId19"/>
                <a:stretch>
                  <a:fillRect l="-5385" t="-5970" b="-14925"/>
                </a:stretch>
              </a:blipFill>
            </p:spPr>
            <p:txBody>
              <a:bodyPr/>
              <a:lstStyle/>
              <a:p>
                <a:r>
                  <a:rPr lang="en-US">
                    <a:noFill/>
                  </a:rPr>
                  <a:t> </a:t>
                </a:r>
              </a:p>
            </p:txBody>
          </p:sp>
        </mc:Fallback>
      </mc:AlternateContent>
      <p:sp>
        <p:nvSpPr>
          <p:cNvPr id="101" name="Rounded Rectangle 100">
            <a:extLst>
              <a:ext uri="{FF2B5EF4-FFF2-40B4-BE49-F238E27FC236}">
                <a16:creationId xmlns:a16="http://schemas.microsoft.com/office/drawing/2014/main" id="{32E85774-7216-1736-5463-509001994FB1}"/>
              </a:ext>
            </a:extLst>
          </p:cNvPr>
          <p:cNvSpPr/>
          <p:nvPr/>
        </p:nvSpPr>
        <p:spPr>
          <a:xfrm>
            <a:off x="7674208" y="2222382"/>
            <a:ext cx="656614" cy="576309"/>
          </a:xfrm>
          <a:prstGeom prst="roundRect">
            <a:avLst/>
          </a:prstGeom>
          <a:solidFill>
            <a:srgbClr val="CF192D">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a:extLst>
              <a:ext uri="{FF2B5EF4-FFF2-40B4-BE49-F238E27FC236}">
                <a16:creationId xmlns:a16="http://schemas.microsoft.com/office/drawing/2014/main" id="{379F7496-9FD5-BB38-F76C-F0BB69F1CBE3}"/>
              </a:ext>
            </a:extLst>
          </p:cNvPr>
          <p:cNvSpPr/>
          <p:nvPr/>
        </p:nvSpPr>
        <p:spPr>
          <a:xfrm>
            <a:off x="8344074" y="2226213"/>
            <a:ext cx="656614" cy="576309"/>
          </a:xfrm>
          <a:prstGeom prst="roundRect">
            <a:avLst/>
          </a:prstGeom>
          <a:solidFill>
            <a:srgbClr val="CF192D">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a:extLst>
              <a:ext uri="{FF2B5EF4-FFF2-40B4-BE49-F238E27FC236}">
                <a16:creationId xmlns:a16="http://schemas.microsoft.com/office/drawing/2014/main" id="{5AB4BBFE-7A0D-B32F-5870-22F8787B49A1}"/>
              </a:ext>
            </a:extLst>
          </p:cNvPr>
          <p:cNvSpPr/>
          <p:nvPr/>
        </p:nvSpPr>
        <p:spPr>
          <a:xfrm>
            <a:off x="8257329" y="4729013"/>
            <a:ext cx="656614" cy="576309"/>
          </a:xfrm>
          <a:prstGeom prst="roundRect">
            <a:avLst/>
          </a:prstGeom>
          <a:solidFill>
            <a:srgbClr val="CF192D">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a:extLst>
              <a:ext uri="{FF2B5EF4-FFF2-40B4-BE49-F238E27FC236}">
                <a16:creationId xmlns:a16="http://schemas.microsoft.com/office/drawing/2014/main" id="{023B3813-76CA-3870-6EF4-FFB3D2EF16AC}"/>
              </a:ext>
            </a:extLst>
          </p:cNvPr>
          <p:cNvSpPr/>
          <p:nvPr/>
        </p:nvSpPr>
        <p:spPr>
          <a:xfrm>
            <a:off x="7580046" y="4729318"/>
            <a:ext cx="656614" cy="576309"/>
          </a:xfrm>
          <a:prstGeom prst="roundRect">
            <a:avLst/>
          </a:prstGeom>
          <a:solidFill>
            <a:schemeClr val="accent6">
              <a:lumMod val="75000"/>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C4DF1340-7248-33FD-32F5-DFFD40C3E2EC}"/>
                  </a:ext>
                </a:extLst>
              </p:cNvPr>
              <p:cNvSpPr txBox="1"/>
              <p:nvPr/>
            </p:nvSpPr>
            <p:spPr>
              <a:xfrm>
                <a:off x="3582307" y="6299748"/>
                <a:ext cx="5319608" cy="503728"/>
              </a:xfrm>
              <a:prstGeom prst="rect">
                <a:avLst/>
              </a:prstGeom>
              <a:noFill/>
              <a:ln w="15875">
                <a:solidFill>
                  <a:schemeClr val="tx2">
                    <a:lumMod val="50000"/>
                  </a:schemeClr>
                </a:solidFill>
              </a:ln>
            </p:spPr>
            <p:txBody>
              <a:bodyPr wrap="square" rtlCol="0">
                <a:spAutoFit/>
              </a:bodyPr>
              <a:lstStyle/>
              <a:p>
                <a:r>
                  <a:rPr lang="en-US" sz="2400" dirty="0">
                    <a:latin typeface="PT Serif" panose="020A0603040505020204" pitchFamily="18" charset="77"/>
                  </a:rPr>
                  <a:t>If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𝑝</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𝛽</m:t>
                    </m:r>
                  </m:oMath>
                </a14:m>
                <a:r>
                  <a:rPr lang="en-US" sz="2400" dirty="0">
                    <a:latin typeface="PT Serif" panose="020A0603040505020204" pitchFamily="18" charset="77"/>
                  </a:rPr>
                  <a:t>  then  set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𝑗</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←0</m:t>
                    </m:r>
                  </m:oMath>
                </a14:m>
                <a:endParaRPr lang="en-US" sz="2400" dirty="0">
                  <a:latin typeface="PT Serif" panose="020A0603040505020204" pitchFamily="18" charset="77"/>
                </a:endParaRPr>
              </a:p>
            </p:txBody>
          </p:sp>
        </mc:Choice>
        <mc:Fallback xmlns="">
          <p:sp>
            <p:nvSpPr>
              <p:cNvPr id="105" name="TextBox 104">
                <a:extLst>
                  <a:ext uri="{FF2B5EF4-FFF2-40B4-BE49-F238E27FC236}">
                    <a16:creationId xmlns:a16="http://schemas.microsoft.com/office/drawing/2014/main" id="{C4DF1340-7248-33FD-32F5-DFFD40C3E2EC}"/>
                  </a:ext>
                </a:extLst>
              </p:cNvPr>
              <p:cNvSpPr txBox="1">
                <a:spLocks noRot="1" noChangeAspect="1" noMove="1" noResize="1" noEditPoints="1" noAdjustHandles="1" noChangeArrowheads="1" noChangeShapeType="1" noTextEdit="1"/>
              </p:cNvSpPr>
              <p:nvPr/>
            </p:nvSpPr>
            <p:spPr>
              <a:xfrm>
                <a:off x="3582307" y="6299748"/>
                <a:ext cx="5319608" cy="503728"/>
              </a:xfrm>
              <a:prstGeom prst="rect">
                <a:avLst/>
              </a:prstGeom>
              <a:blipFill>
                <a:blip r:embed="rId20"/>
                <a:stretch>
                  <a:fillRect l="-1663" t="-7143" b="-16667"/>
                </a:stretch>
              </a:blipFill>
              <a:ln w="15875">
                <a:solidFill>
                  <a:schemeClr val="tx2">
                    <a:lumMod val="50000"/>
                  </a:schemeClr>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2249DDE3-13EE-FC9D-EF2B-9BCBC93EE959}"/>
              </a:ext>
            </a:extLst>
          </p:cNvPr>
          <p:cNvSpPr txBox="1">
            <a:spLocks/>
          </p:cNvSpPr>
          <p:nvPr/>
        </p:nvSpPr>
        <p:spPr>
          <a:xfrm>
            <a:off x="203472" y="42944"/>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Tracing</a:t>
            </a:r>
          </a:p>
        </p:txBody>
      </p:sp>
      <p:cxnSp>
        <p:nvCxnSpPr>
          <p:cNvPr id="15" name="Straight Connector 14">
            <a:extLst>
              <a:ext uri="{FF2B5EF4-FFF2-40B4-BE49-F238E27FC236}">
                <a16:creationId xmlns:a16="http://schemas.microsoft.com/office/drawing/2014/main" id="{4E100F2B-1E3D-68C7-62EA-7E8281E9FD6B}"/>
              </a:ext>
            </a:extLst>
          </p:cNvPr>
          <p:cNvCxnSpPr/>
          <p:nvPr/>
        </p:nvCxnSpPr>
        <p:spPr>
          <a:xfrm>
            <a:off x="-95004" y="4082025"/>
            <a:ext cx="123345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6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9" grpId="0" animBg="1"/>
      <p:bldP spid="10" grpId="0"/>
      <p:bldP spid="14" grpId="0" animBg="1"/>
      <p:bldP spid="17" grpId="0"/>
      <p:bldP spid="41" grpId="0"/>
      <p:bldP spid="42" grpId="0" animBg="1"/>
      <p:bldP spid="43" grpId="0"/>
      <p:bldP spid="46" grpId="0" animBg="1"/>
      <p:bldP spid="47" grpId="0"/>
      <p:bldP spid="64" grpId="0" animBg="1"/>
      <p:bldP spid="66" grpId="0"/>
      <p:bldP spid="68" grpId="0"/>
      <p:bldP spid="83" grpId="0" animBg="1"/>
      <p:bldP spid="87" grpId="0"/>
      <p:bldP spid="99" grpId="0"/>
      <p:bldP spid="101" grpId="0" animBg="1"/>
      <p:bldP spid="102" grpId="0" animBg="1"/>
      <p:bldP spid="103" grpId="0" animBg="1"/>
      <p:bldP spid="104" grpId="0" animBg="1"/>
      <p:bldP spid="10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296616E-277E-0967-C3DC-C8E00F917FD7}"/>
                  </a:ext>
                </a:extLst>
              </p:cNvPr>
              <p:cNvSpPr/>
              <p:nvPr/>
            </p:nvSpPr>
            <p:spPr>
              <a:xfrm>
                <a:off x="373058" y="1813276"/>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42" name="Rectangle 41">
                <a:extLst>
                  <a:ext uri="{FF2B5EF4-FFF2-40B4-BE49-F238E27FC236}">
                    <a16:creationId xmlns:a16="http://schemas.microsoft.com/office/drawing/2014/main" id="{0296616E-277E-0967-C3DC-C8E00F917FD7}"/>
                  </a:ext>
                </a:extLst>
              </p:cNvPr>
              <p:cNvSpPr>
                <a:spLocks noRot="1" noChangeAspect="1" noMove="1" noResize="1" noEditPoints="1" noAdjustHandles="1" noChangeArrowheads="1" noChangeShapeType="1" noTextEdit="1"/>
              </p:cNvSpPr>
              <p:nvPr/>
            </p:nvSpPr>
            <p:spPr>
              <a:xfrm>
                <a:off x="373058" y="1813276"/>
                <a:ext cx="3442254" cy="525129"/>
              </a:xfrm>
              <a:prstGeom prst="rect">
                <a:avLst/>
              </a:prstGeom>
              <a:blipFill>
                <a:blip r:embed="rId3"/>
                <a:stretch>
                  <a:fillRect b="-232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14B9F42-5572-0BE2-5BDC-DA66F39E76C0}"/>
                  </a:ext>
                </a:extLst>
              </p:cNvPr>
              <p:cNvSpPr txBox="1"/>
              <p:nvPr/>
            </p:nvSpPr>
            <p:spPr>
              <a:xfrm>
                <a:off x="4438167" y="1606007"/>
                <a:ext cx="1511806" cy="940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oMath>
                  </m:oMathPara>
                </a14:m>
                <a:endParaRPr lang="en-US" sz="2400" dirty="0"/>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(0)</m:t>
                          </m:r>
                        </m:sup>
                      </m:sSup>
                    </m:oMath>
                  </m:oMathPara>
                </a14:m>
                <a:endParaRPr lang="en-US" sz="2400" dirty="0"/>
              </a:p>
            </p:txBody>
          </p:sp>
        </mc:Choice>
        <mc:Fallback xmlns="">
          <p:sp>
            <p:nvSpPr>
              <p:cNvPr id="43" name="TextBox 42">
                <a:extLst>
                  <a:ext uri="{FF2B5EF4-FFF2-40B4-BE49-F238E27FC236}">
                    <a16:creationId xmlns:a16="http://schemas.microsoft.com/office/drawing/2014/main" id="{414B9F42-5572-0BE2-5BDC-DA66F39E76C0}"/>
                  </a:ext>
                </a:extLst>
              </p:cNvPr>
              <p:cNvSpPr txBox="1">
                <a:spLocks noRot="1" noChangeAspect="1" noMove="1" noResize="1" noEditPoints="1" noAdjustHandles="1" noChangeArrowheads="1" noChangeShapeType="1" noTextEdit="1"/>
              </p:cNvSpPr>
              <p:nvPr/>
            </p:nvSpPr>
            <p:spPr>
              <a:xfrm>
                <a:off x="4438167" y="1606007"/>
                <a:ext cx="1511806" cy="940963"/>
              </a:xfrm>
              <a:prstGeom prst="rect">
                <a:avLst/>
              </a:prstGeom>
              <a:blipFill>
                <a:blip r:embed="rId4"/>
                <a:stretch>
                  <a:fillRect l="-3333" r="-3333"/>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6126FBBE-5DD4-D411-453C-02C58AD250C9}"/>
              </a:ext>
            </a:extLst>
          </p:cNvPr>
          <p:cNvCxnSpPr/>
          <p:nvPr/>
        </p:nvCxnSpPr>
        <p:spPr>
          <a:xfrm>
            <a:off x="3826195" y="1878002"/>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2B27990-FCE9-D291-A549-68B201D99BED}"/>
              </a:ext>
            </a:extLst>
          </p:cNvPr>
          <p:cNvCxnSpPr/>
          <p:nvPr/>
        </p:nvCxnSpPr>
        <p:spPr>
          <a:xfrm>
            <a:off x="3826195" y="2281161"/>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4DD5EBA6-15AD-E9BB-C728-535DA204D708}"/>
                  </a:ext>
                </a:extLst>
              </p:cNvPr>
              <p:cNvSpPr/>
              <p:nvPr/>
            </p:nvSpPr>
            <p:spPr>
              <a:xfrm>
                <a:off x="383941" y="2867709"/>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46" name="Rectangle 45">
                <a:extLst>
                  <a:ext uri="{FF2B5EF4-FFF2-40B4-BE49-F238E27FC236}">
                    <a16:creationId xmlns:a16="http://schemas.microsoft.com/office/drawing/2014/main" id="{4DD5EBA6-15AD-E9BB-C728-535DA204D708}"/>
                  </a:ext>
                </a:extLst>
              </p:cNvPr>
              <p:cNvSpPr>
                <a:spLocks noRot="1" noChangeAspect="1" noMove="1" noResize="1" noEditPoints="1" noAdjustHandles="1" noChangeArrowheads="1" noChangeShapeType="1" noTextEdit="1"/>
              </p:cNvSpPr>
              <p:nvPr/>
            </p:nvSpPr>
            <p:spPr>
              <a:xfrm>
                <a:off x="383941" y="2867709"/>
                <a:ext cx="3442254" cy="525129"/>
              </a:xfrm>
              <a:prstGeom prst="rect">
                <a:avLst/>
              </a:prstGeom>
              <a:blipFill>
                <a:blip r:embed="rId5"/>
                <a:stretch>
                  <a:fillRect b="-232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6A6353C-B48E-900C-ECAF-4E9B9F53D1FD}"/>
                  </a:ext>
                </a:extLst>
              </p:cNvPr>
              <p:cNvSpPr txBox="1"/>
              <p:nvPr/>
            </p:nvSpPr>
            <p:spPr>
              <a:xfrm>
                <a:off x="4449050" y="2660440"/>
                <a:ext cx="1511806" cy="940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oMath>
                  </m:oMathPara>
                </a14:m>
                <a:endParaRPr lang="en-US" sz="2400" dirty="0"/>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47" name="TextBox 46">
                <a:extLst>
                  <a:ext uri="{FF2B5EF4-FFF2-40B4-BE49-F238E27FC236}">
                    <a16:creationId xmlns:a16="http://schemas.microsoft.com/office/drawing/2014/main" id="{A6A6353C-B48E-900C-ECAF-4E9B9F53D1FD}"/>
                  </a:ext>
                </a:extLst>
              </p:cNvPr>
              <p:cNvSpPr txBox="1">
                <a:spLocks noRot="1" noChangeAspect="1" noMove="1" noResize="1" noEditPoints="1" noAdjustHandles="1" noChangeArrowheads="1" noChangeShapeType="1" noTextEdit="1"/>
              </p:cNvSpPr>
              <p:nvPr/>
            </p:nvSpPr>
            <p:spPr>
              <a:xfrm>
                <a:off x="4449050" y="2660440"/>
                <a:ext cx="1511806" cy="940963"/>
              </a:xfrm>
              <a:prstGeom prst="rect">
                <a:avLst/>
              </a:prstGeom>
              <a:blipFill>
                <a:blip r:embed="rId6"/>
                <a:stretch>
                  <a:fillRect l="-3333" r="-3333"/>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E9637589-2DBD-2B2E-B681-7A422593F98A}"/>
              </a:ext>
            </a:extLst>
          </p:cNvPr>
          <p:cNvCxnSpPr/>
          <p:nvPr/>
        </p:nvCxnSpPr>
        <p:spPr>
          <a:xfrm>
            <a:off x="3837078" y="2932435"/>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726B7ED-38FB-E22E-F179-0C308E5C7156}"/>
              </a:ext>
            </a:extLst>
          </p:cNvPr>
          <p:cNvCxnSpPr/>
          <p:nvPr/>
        </p:nvCxnSpPr>
        <p:spPr>
          <a:xfrm>
            <a:off x="3837078" y="3335594"/>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7B8B5F90-DB5D-9C7A-7997-5C8D46395D05}"/>
                  </a:ext>
                </a:extLst>
              </p:cNvPr>
              <p:cNvSpPr/>
              <p:nvPr/>
            </p:nvSpPr>
            <p:spPr>
              <a:xfrm>
                <a:off x="8717950" y="2094138"/>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64" name="Rounded Rectangle 63">
                <a:extLst>
                  <a:ext uri="{FF2B5EF4-FFF2-40B4-BE49-F238E27FC236}">
                    <a16:creationId xmlns:a16="http://schemas.microsoft.com/office/drawing/2014/main" id="{7B8B5F90-DB5D-9C7A-7997-5C8D46395D05}"/>
                  </a:ext>
                </a:extLst>
              </p:cNvPr>
              <p:cNvSpPr>
                <a:spLocks noRot="1" noChangeAspect="1" noMove="1" noResize="1" noEditPoints="1" noAdjustHandles="1" noChangeArrowheads="1" noChangeShapeType="1" noTextEdit="1"/>
              </p:cNvSpPr>
              <p:nvPr/>
            </p:nvSpPr>
            <p:spPr>
              <a:xfrm>
                <a:off x="8717950" y="2094138"/>
                <a:ext cx="1341685" cy="1084407"/>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668E991-325F-92CC-C005-DEF2C47A2FA0}"/>
                  </a:ext>
                </a:extLst>
              </p:cNvPr>
              <p:cNvSpPr txBox="1"/>
              <p:nvPr/>
            </p:nvSpPr>
            <p:spPr>
              <a:xfrm>
                <a:off x="7265193" y="2146497"/>
                <a:ext cx="1408263" cy="5703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m:t>
                          </m:r>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oMath>
                  </m:oMathPara>
                </a14:m>
                <a:endParaRPr lang="en-US" sz="2400" dirty="0"/>
              </a:p>
            </p:txBody>
          </p:sp>
        </mc:Choice>
        <mc:Fallback xmlns="">
          <p:sp>
            <p:nvSpPr>
              <p:cNvPr id="66" name="TextBox 65">
                <a:extLst>
                  <a:ext uri="{FF2B5EF4-FFF2-40B4-BE49-F238E27FC236}">
                    <a16:creationId xmlns:a16="http://schemas.microsoft.com/office/drawing/2014/main" id="{1668E991-325F-92CC-C005-DEF2C47A2FA0}"/>
                  </a:ext>
                </a:extLst>
              </p:cNvPr>
              <p:cNvSpPr txBox="1">
                <a:spLocks noRot="1" noChangeAspect="1" noMove="1" noResize="1" noEditPoints="1" noAdjustHandles="1" noChangeArrowheads="1" noChangeShapeType="1" noTextEdit="1"/>
              </p:cNvSpPr>
              <p:nvPr/>
            </p:nvSpPr>
            <p:spPr>
              <a:xfrm>
                <a:off x="7265193" y="2146497"/>
                <a:ext cx="1408263" cy="570349"/>
              </a:xfrm>
              <a:prstGeom prst="rect">
                <a:avLst/>
              </a:prstGeom>
              <a:blipFill>
                <a:blip r:embed="rId8"/>
                <a:stretch>
                  <a:fillRect l="-4464" r="-10714" b="-6383"/>
                </a:stretch>
              </a:blipFill>
            </p:spPr>
            <p:txBody>
              <a:bodyPr/>
              <a:lstStyle/>
              <a:p>
                <a:r>
                  <a:rPr lang="en-US">
                    <a:noFill/>
                  </a:rPr>
                  <a:t> </a:t>
                </a:r>
              </a:p>
            </p:txBody>
          </p:sp>
        </mc:Fallback>
      </mc:AlternateContent>
      <p:cxnSp>
        <p:nvCxnSpPr>
          <p:cNvPr id="67" name="Elbow Connector 66">
            <a:extLst>
              <a:ext uri="{FF2B5EF4-FFF2-40B4-BE49-F238E27FC236}">
                <a16:creationId xmlns:a16="http://schemas.microsoft.com/office/drawing/2014/main" id="{DA11370F-AEFE-DAA9-7096-593E4A35ABF1}"/>
              </a:ext>
            </a:extLst>
          </p:cNvPr>
          <p:cNvCxnSpPr>
            <a:cxnSpLocks/>
          </p:cNvCxnSpPr>
          <p:nvPr/>
        </p:nvCxnSpPr>
        <p:spPr>
          <a:xfrm flipV="1">
            <a:off x="5949595" y="2887022"/>
            <a:ext cx="2790121" cy="56881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57D25DD-8453-FD16-F554-6D90D9CE5CB7}"/>
                  </a:ext>
                </a:extLst>
              </p:cNvPr>
              <p:cNvSpPr txBox="1"/>
              <p:nvPr/>
            </p:nvSpPr>
            <p:spPr>
              <a:xfrm>
                <a:off x="7689371" y="2906507"/>
                <a:ext cx="612914" cy="476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68" name="TextBox 67">
                <a:extLst>
                  <a:ext uri="{FF2B5EF4-FFF2-40B4-BE49-F238E27FC236}">
                    <a16:creationId xmlns:a16="http://schemas.microsoft.com/office/drawing/2014/main" id="{357D25DD-8453-FD16-F554-6D90D9CE5CB7}"/>
                  </a:ext>
                </a:extLst>
              </p:cNvPr>
              <p:cNvSpPr txBox="1">
                <a:spLocks noRot="1" noChangeAspect="1" noMove="1" noResize="1" noEditPoints="1" noAdjustHandles="1" noChangeArrowheads="1" noChangeShapeType="1" noTextEdit="1"/>
              </p:cNvSpPr>
              <p:nvPr/>
            </p:nvSpPr>
            <p:spPr>
              <a:xfrm>
                <a:off x="7689371" y="2906507"/>
                <a:ext cx="612914" cy="476990"/>
              </a:xfrm>
              <a:prstGeom prst="rect">
                <a:avLst/>
              </a:prstGeom>
              <a:blipFill>
                <a:blip r:embed="rId9"/>
                <a:stretch>
                  <a:fillRect l="-4082" r="-14286"/>
                </a:stretch>
              </a:blipFill>
            </p:spPr>
            <p:txBody>
              <a:bodyPr/>
              <a:lstStyle/>
              <a:p>
                <a:r>
                  <a:rPr lang="en-US">
                    <a:noFill/>
                  </a:rPr>
                  <a:t> </a:t>
                </a:r>
              </a:p>
            </p:txBody>
          </p:sp>
        </mc:Fallback>
      </mc:AlternateContent>
      <p:cxnSp>
        <p:nvCxnSpPr>
          <p:cNvPr id="72" name="Curved Connector 71">
            <a:extLst>
              <a:ext uri="{FF2B5EF4-FFF2-40B4-BE49-F238E27FC236}">
                <a16:creationId xmlns:a16="http://schemas.microsoft.com/office/drawing/2014/main" id="{3C1B42B4-1DFE-E63C-2EAA-AE2C2EAB316F}"/>
              </a:ext>
            </a:extLst>
          </p:cNvPr>
          <p:cNvCxnSpPr>
            <a:cxnSpLocks/>
            <a:endCxn id="66" idx="1"/>
          </p:cNvCxnSpPr>
          <p:nvPr/>
        </p:nvCxnSpPr>
        <p:spPr>
          <a:xfrm flipV="1">
            <a:off x="6007341" y="2431672"/>
            <a:ext cx="1257852" cy="553771"/>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3" name="Freeform 82">
            <a:extLst>
              <a:ext uri="{FF2B5EF4-FFF2-40B4-BE49-F238E27FC236}">
                <a16:creationId xmlns:a16="http://schemas.microsoft.com/office/drawing/2014/main" id="{DE06F81A-A413-72D4-B524-9F6B7177B6ED}"/>
              </a:ext>
            </a:extLst>
          </p:cNvPr>
          <p:cNvSpPr/>
          <p:nvPr/>
        </p:nvSpPr>
        <p:spPr>
          <a:xfrm>
            <a:off x="6004293" y="1805000"/>
            <a:ext cx="2213113" cy="318160"/>
          </a:xfrm>
          <a:custGeom>
            <a:avLst/>
            <a:gdLst>
              <a:gd name="connsiteX0" fmla="*/ 0 w 2213113"/>
              <a:gd name="connsiteY0" fmla="*/ 119270 h 318160"/>
              <a:gd name="connsiteX1" fmla="*/ 225287 w 2213113"/>
              <a:gd name="connsiteY1" fmla="*/ 92766 h 318160"/>
              <a:gd name="connsiteX2" fmla="*/ 318052 w 2213113"/>
              <a:gd name="connsiteY2" fmla="*/ 79513 h 318160"/>
              <a:gd name="connsiteX3" fmla="*/ 424069 w 2213113"/>
              <a:gd name="connsiteY3" fmla="*/ 66261 h 318160"/>
              <a:gd name="connsiteX4" fmla="*/ 490330 w 2213113"/>
              <a:gd name="connsiteY4" fmla="*/ 53009 h 318160"/>
              <a:gd name="connsiteX5" fmla="*/ 768626 w 2213113"/>
              <a:gd name="connsiteY5" fmla="*/ 26505 h 318160"/>
              <a:gd name="connsiteX6" fmla="*/ 940904 w 2213113"/>
              <a:gd name="connsiteY6" fmla="*/ 0 h 318160"/>
              <a:gd name="connsiteX7" fmla="*/ 1550504 w 2213113"/>
              <a:gd name="connsiteY7" fmla="*/ 13253 h 318160"/>
              <a:gd name="connsiteX8" fmla="*/ 1603513 w 2213113"/>
              <a:gd name="connsiteY8" fmla="*/ 26505 h 318160"/>
              <a:gd name="connsiteX9" fmla="*/ 1696278 w 2213113"/>
              <a:gd name="connsiteY9" fmla="*/ 39757 h 318160"/>
              <a:gd name="connsiteX10" fmla="*/ 1775791 w 2213113"/>
              <a:gd name="connsiteY10" fmla="*/ 53009 h 318160"/>
              <a:gd name="connsiteX11" fmla="*/ 1868556 w 2213113"/>
              <a:gd name="connsiteY11" fmla="*/ 92766 h 318160"/>
              <a:gd name="connsiteX12" fmla="*/ 1974574 w 2213113"/>
              <a:gd name="connsiteY12" fmla="*/ 132522 h 318160"/>
              <a:gd name="connsiteX13" fmla="*/ 2014330 w 2213113"/>
              <a:gd name="connsiteY13" fmla="*/ 159026 h 318160"/>
              <a:gd name="connsiteX14" fmla="*/ 2133600 w 2213113"/>
              <a:gd name="connsiteY14" fmla="*/ 212035 h 318160"/>
              <a:gd name="connsiteX15" fmla="*/ 2160104 w 2213113"/>
              <a:gd name="connsiteY15" fmla="*/ 251792 h 318160"/>
              <a:gd name="connsiteX16" fmla="*/ 2186609 w 2213113"/>
              <a:gd name="connsiteY16" fmla="*/ 278296 h 318160"/>
              <a:gd name="connsiteX17" fmla="*/ 2213113 w 2213113"/>
              <a:gd name="connsiteY17" fmla="*/ 318053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3113" h="318160">
                <a:moveTo>
                  <a:pt x="0" y="119270"/>
                </a:moveTo>
                <a:cubicBezTo>
                  <a:pt x="93265" y="108907"/>
                  <a:pt x="134244" y="104905"/>
                  <a:pt x="225287" y="92766"/>
                </a:cubicBezTo>
                <a:lnTo>
                  <a:pt x="318052" y="79513"/>
                </a:lnTo>
                <a:cubicBezTo>
                  <a:pt x="353354" y="74806"/>
                  <a:pt x="388869" y="71676"/>
                  <a:pt x="424069" y="66261"/>
                </a:cubicBezTo>
                <a:cubicBezTo>
                  <a:pt x="446331" y="62836"/>
                  <a:pt x="468068" y="56434"/>
                  <a:pt x="490330" y="53009"/>
                </a:cubicBezTo>
                <a:cubicBezTo>
                  <a:pt x="621152" y="32883"/>
                  <a:pt x="613151" y="42052"/>
                  <a:pt x="768626" y="26505"/>
                </a:cubicBezTo>
                <a:cubicBezTo>
                  <a:pt x="811270" y="22241"/>
                  <a:pt x="896578" y="7388"/>
                  <a:pt x="940904" y="0"/>
                </a:cubicBezTo>
                <a:lnTo>
                  <a:pt x="1550504" y="13253"/>
                </a:lnTo>
                <a:cubicBezTo>
                  <a:pt x="1568703" y="13981"/>
                  <a:pt x="1585593" y="23247"/>
                  <a:pt x="1603513" y="26505"/>
                </a:cubicBezTo>
                <a:cubicBezTo>
                  <a:pt x="1634245" y="32093"/>
                  <a:pt x="1665406" y="35007"/>
                  <a:pt x="1696278" y="39757"/>
                </a:cubicBezTo>
                <a:cubicBezTo>
                  <a:pt x="1722835" y="43843"/>
                  <a:pt x="1749287" y="48592"/>
                  <a:pt x="1775791" y="53009"/>
                </a:cubicBezTo>
                <a:cubicBezTo>
                  <a:pt x="1951601" y="140912"/>
                  <a:pt x="1732061" y="34267"/>
                  <a:pt x="1868556" y="92766"/>
                </a:cubicBezTo>
                <a:cubicBezTo>
                  <a:pt x="1965568" y="134343"/>
                  <a:pt x="1876850" y="108092"/>
                  <a:pt x="1974574" y="132522"/>
                </a:cubicBezTo>
                <a:cubicBezTo>
                  <a:pt x="1987826" y="141357"/>
                  <a:pt x="1999776" y="152557"/>
                  <a:pt x="2014330" y="159026"/>
                </a:cubicBezTo>
                <a:cubicBezTo>
                  <a:pt x="2156267" y="222110"/>
                  <a:pt x="2043624" y="152052"/>
                  <a:pt x="2133600" y="212035"/>
                </a:cubicBezTo>
                <a:cubicBezTo>
                  <a:pt x="2142435" y="225287"/>
                  <a:pt x="2150154" y="239355"/>
                  <a:pt x="2160104" y="251792"/>
                </a:cubicBezTo>
                <a:cubicBezTo>
                  <a:pt x="2167909" y="261548"/>
                  <a:pt x="2180181" y="267582"/>
                  <a:pt x="2186609" y="278296"/>
                </a:cubicBezTo>
                <a:cubicBezTo>
                  <a:pt x="2212978" y="322244"/>
                  <a:pt x="2182186" y="318053"/>
                  <a:pt x="2213113" y="318053"/>
                </a:cubicBezTo>
              </a:path>
            </a:pathLst>
          </a:custGeom>
          <a:noFill/>
          <a:ln w="19050">
            <a:solidFill>
              <a:schemeClr val="accent1"/>
            </a:solidFill>
            <a:tailEnd type="triangle"/>
            <a:extLst>
              <a:ext uri="{C807C97D-BFC1-408E-A445-0C87EB9F89A2}">
                <ask:lineSketchStyleProps xmlns:ask="http://schemas.microsoft.com/office/drawing/2018/sketchyshapes" sd="1219033472">
                  <a:custGeom>
                    <a:avLst/>
                    <a:gdLst>
                      <a:gd name="connsiteX0" fmla="*/ 0 w 2213113"/>
                      <a:gd name="connsiteY0" fmla="*/ 119270 h 318160"/>
                      <a:gd name="connsiteX1" fmla="*/ 225287 w 2213113"/>
                      <a:gd name="connsiteY1" fmla="*/ 92766 h 318160"/>
                      <a:gd name="connsiteX2" fmla="*/ 318052 w 2213113"/>
                      <a:gd name="connsiteY2" fmla="*/ 79513 h 318160"/>
                      <a:gd name="connsiteX3" fmla="*/ 424069 w 2213113"/>
                      <a:gd name="connsiteY3" fmla="*/ 66261 h 318160"/>
                      <a:gd name="connsiteX4" fmla="*/ 490330 w 2213113"/>
                      <a:gd name="connsiteY4" fmla="*/ 53009 h 318160"/>
                      <a:gd name="connsiteX5" fmla="*/ 768626 w 2213113"/>
                      <a:gd name="connsiteY5" fmla="*/ 26505 h 318160"/>
                      <a:gd name="connsiteX6" fmla="*/ 940904 w 2213113"/>
                      <a:gd name="connsiteY6" fmla="*/ 0 h 318160"/>
                      <a:gd name="connsiteX7" fmla="*/ 1550504 w 2213113"/>
                      <a:gd name="connsiteY7" fmla="*/ 13253 h 318160"/>
                      <a:gd name="connsiteX8" fmla="*/ 1603513 w 2213113"/>
                      <a:gd name="connsiteY8" fmla="*/ 26505 h 318160"/>
                      <a:gd name="connsiteX9" fmla="*/ 1696278 w 2213113"/>
                      <a:gd name="connsiteY9" fmla="*/ 39757 h 318160"/>
                      <a:gd name="connsiteX10" fmla="*/ 1775791 w 2213113"/>
                      <a:gd name="connsiteY10" fmla="*/ 53009 h 318160"/>
                      <a:gd name="connsiteX11" fmla="*/ 1868556 w 2213113"/>
                      <a:gd name="connsiteY11" fmla="*/ 92766 h 318160"/>
                      <a:gd name="connsiteX12" fmla="*/ 1974574 w 2213113"/>
                      <a:gd name="connsiteY12" fmla="*/ 132522 h 318160"/>
                      <a:gd name="connsiteX13" fmla="*/ 2014330 w 2213113"/>
                      <a:gd name="connsiteY13" fmla="*/ 159026 h 318160"/>
                      <a:gd name="connsiteX14" fmla="*/ 2133600 w 2213113"/>
                      <a:gd name="connsiteY14" fmla="*/ 212035 h 318160"/>
                      <a:gd name="connsiteX15" fmla="*/ 2160104 w 2213113"/>
                      <a:gd name="connsiteY15" fmla="*/ 251792 h 318160"/>
                      <a:gd name="connsiteX16" fmla="*/ 2186609 w 2213113"/>
                      <a:gd name="connsiteY16" fmla="*/ 278296 h 318160"/>
                      <a:gd name="connsiteX17" fmla="*/ 2213113 w 2213113"/>
                      <a:gd name="connsiteY17" fmla="*/ 318053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3113" h="318160" extrusionOk="0">
                        <a:moveTo>
                          <a:pt x="0" y="119270"/>
                        </a:moveTo>
                        <a:cubicBezTo>
                          <a:pt x="88149" y="105752"/>
                          <a:pt x="131790" y="105826"/>
                          <a:pt x="225287" y="92766"/>
                        </a:cubicBezTo>
                        <a:cubicBezTo>
                          <a:pt x="264072" y="86290"/>
                          <a:pt x="288423" y="88010"/>
                          <a:pt x="318052" y="79513"/>
                        </a:cubicBezTo>
                        <a:cubicBezTo>
                          <a:pt x="348588" y="71181"/>
                          <a:pt x="386894" y="75729"/>
                          <a:pt x="424069" y="66261"/>
                        </a:cubicBezTo>
                        <a:cubicBezTo>
                          <a:pt x="446388" y="67315"/>
                          <a:pt x="467678" y="55178"/>
                          <a:pt x="490330" y="53009"/>
                        </a:cubicBezTo>
                        <a:cubicBezTo>
                          <a:pt x="621252" y="32514"/>
                          <a:pt x="612482" y="41613"/>
                          <a:pt x="768626" y="26505"/>
                        </a:cubicBezTo>
                        <a:cubicBezTo>
                          <a:pt x="814479" y="17019"/>
                          <a:pt x="892640" y="10849"/>
                          <a:pt x="940904" y="0"/>
                        </a:cubicBezTo>
                        <a:cubicBezTo>
                          <a:pt x="1106498" y="-4124"/>
                          <a:pt x="1404694" y="20320"/>
                          <a:pt x="1550504" y="13253"/>
                        </a:cubicBezTo>
                        <a:cubicBezTo>
                          <a:pt x="1569947" y="14280"/>
                          <a:pt x="1582262" y="22708"/>
                          <a:pt x="1603513" y="26505"/>
                        </a:cubicBezTo>
                        <a:cubicBezTo>
                          <a:pt x="1635565" y="33172"/>
                          <a:pt x="1668536" y="39666"/>
                          <a:pt x="1696278" y="39757"/>
                        </a:cubicBezTo>
                        <a:cubicBezTo>
                          <a:pt x="1723136" y="46964"/>
                          <a:pt x="1751433" y="51897"/>
                          <a:pt x="1775791" y="53009"/>
                        </a:cubicBezTo>
                        <a:cubicBezTo>
                          <a:pt x="1970074" y="163540"/>
                          <a:pt x="1747041" y="21151"/>
                          <a:pt x="1868556" y="92766"/>
                        </a:cubicBezTo>
                        <a:cubicBezTo>
                          <a:pt x="1969700" y="114907"/>
                          <a:pt x="1859043" y="111016"/>
                          <a:pt x="1974574" y="132522"/>
                        </a:cubicBezTo>
                        <a:cubicBezTo>
                          <a:pt x="1984795" y="139266"/>
                          <a:pt x="1997079" y="152366"/>
                          <a:pt x="2014330" y="159026"/>
                        </a:cubicBezTo>
                        <a:cubicBezTo>
                          <a:pt x="2150070" y="209478"/>
                          <a:pt x="2045337" y="128887"/>
                          <a:pt x="2133600" y="212035"/>
                        </a:cubicBezTo>
                        <a:cubicBezTo>
                          <a:pt x="2139418" y="227048"/>
                          <a:pt x="2149256" y="240961"/>
                          <a:pt x="2160104" y="251792"/>
                        </a:cubicBezTo>
                        <a:cubicBezTo>
                          <a:pt x="2169135" y="262459"/>
                          <a:pt x="2180128" y="268852"/>
                          <a:pt x="2186609" y="278296"/>
                        </a:cubicBezTo>
                        <a:cubicBezTo>
                          <a:pt x="2216939" y="319895"/>
                          <a:pt x="2178364" y="324121"/>
                          <a:pt x="2213113" y="318053"/>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947FFB32-5F23-FE5C-62B7-B5A7FF5FACF8}"/>
              </a:ext>
            </a:extLst>
          </p:cNvPr>
          <p:cNvCxnSpPr>
            <a:cxnSpLocks/>
            <a:stCxn id="64" idx="3"/>
            <a:endCxn id="99" idx="1"/>
          </p:cNvCxnSpPr>
          <p:nvPr/>
        </p:nvCxnSpPr>
        <p:spPr>
          <a:xfrm flipV="1">
            <a:off x="10059635" y="2631727"/>
            <a:ext cx="375908" cy="4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81DCC5A-4CF1-8E6B-2304-5573EB4EC296}"/>
                  </a:ext>
                </a:extLst>
              </p:cNvPr>
              <p:cNvSpPr txBox="1"/>
              <p:nvPr/>
            </p:nvSpPr>
            <p:spPr>
              <a:xfrm>
                <a:off x="10435543" y="2216228"/>
                <a:ext cx="1637707" cy="830997"/>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rPr>
                      <m:t>1</m:t>
                    </m:r>
                  </m:oMath>
                </a14:m>
                <a:r>
                  <a:rPr lang="en-US" sz="2400" dirty="0">
                    <a:latin typeface="PT Serif" panose="020A0603040505020204" pitchFamily="18" charset="77"/>
                  </a:rPr>
                  <a:t> with prob.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r>
                          <a:rPr lang="en-US" sz="2400" b="0" i="1" smtClean="0">
                            <a:latin typeface="Cambria Math" panose="02040503050406030204" pitchFamily="18" charset="0"/>
                          </a:rPr>
                          <m:t>′</m:t>
                        </m:r>
                      </m:e>
                      <m:sub/>
                    </m:sSub>
                  </m:oMath>
                </a14:m>
                <a:r>
                  <a:rPr lang="en-US" sz="2400" dirty="0">
                    <a:latin typeface="PT Serif" panose="020A0603040505020204" pitchFamily="18" charset="77"/>
                  </a:rPr>
                  <a:t> </a:t>
                </a:r>
              </a:p>
            </p:txBody>
          </p:sp>
        </mc:Choice>
        <mc:Fallback xmlns="">
          <p:sp>
            <p:nvSpPr>
              <p:cNvPr id="99" name="TextBox 98">
                <a:extLst>
                  <a:ext uri="{FF2B5EF4-FFF2-40B4-BE49-F238E27FC236}">
                    <a16:creationId xmlns:a16="http://schemas.microsoft.com/office/drawing/2014/main" id="{381DCC5A-4CF1-8E6B-2304-5573EB4EC296}"/>
                  </a:ext>
                </a:extLst>
              </p:cNvPr>
              <p:cNvSpPr txBox="1">
                <a:spLocks noRot="1" noChangeAspect="1" noMove="1" noResize="1" noEditPoints="1" noAdjustHandles="1" noChangeArrowheads="1" noChangeShapeType="1" noTextEdit="1"/>
              </p:cNvSpPr>
              <p:nvPr/>
            </p:nvSpPr>
            <p:spPr>
              <a:xfrm>
                <a:off x="10435543" y="2216228"/>
                <a:ext cx="1637707" cy="830997"/>
              </a:xfrm>
              <a:prstGeom prst="rect">
                <a:avLst/>
              </a:prstGeom>
              <a:blipFill>
                <a:blip r:embed="rId10"/>
                <a:stretch>
                  <a:fillRect l="-5385" t="-5970" b="-14925"/>
                </a:stretch>
              </a:blipFill>
            </p:spPr>
            <p:txBody>
              <a:bodyPr/>
              <a:lstStyle/>
              <a:p>
                <a:r>
                  <a:rPr lang="en-US">
                    <a:noFill/>
                  </a:rPr>
                  <a:t> </a:t>
                </a:r>
              </a:p>
            </p:txBody>
          </p:sp>
        </mc:Fallback>
      </mc:AlternateContent>
      <p:sp>
        <p:nvSpPr>
          <p:cNvPr id="103" name="Rounded Rectangle 102">
            <a:extLst>
              <a:ext uri="{FF2B5EF4-FFF2-40B4-BE49-F238E27FC236}">
                <a16:creationId xmlns:a16="http://schemas.microsoft.com/office/drawing/2014/main" id="{5AB4BBFE-7A0D-B32F-5870-22F8787B49A1}"/>
              </a:ext>
            </a:extLst>
          </p:cNvPr>
          <p:cNvSpPr/>
          <p:nvPr/>
        </p:nvSpPr>
        <p:spPr>
          <a:xfrm>
            <a:off x="7953577" y="2133434"/>
            <a:ext cx="656614" cy="576309"/>
          </a:xfrm>
          <a:prstGeom prst="roundRect">
            <a:avLst/>
          </a:prstGeom>
          <a:solidFill>
            <a:srgbClr val="CF192D">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a:extLst>
              <a:ext uri="{FF2B5EF4-FFF2-40B4-BE49-F238E27FC236}">
                <a16:creationId xmlns:a16="http://schemas.microsoft.com/office/drawing/2014/main" id="{023B3813-76CA-3870-6EF4-FFB3D2EF16AC}"/>
              </a:ext>
            </a:extLst>
          </p:cNvPr>
          <p:cNvSpPr/>
          <p:nvPr/>
        </p:nvSpPr>
        <p:spPr>
          <a:xfrm>
            <a:off x="7276294" y="2133739"/>
            <a:ext cx="656614" cy="576309"/>
          </a:xfrm>
          <a:prstGeom prst="roundRect">
            <a:avLst/>
          </a:prstGeom>
          <a:solidFill>
            <a:schemeClr val="accent6">
              <a:lumMod val="75000"/>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C4DF1340-7248-33FD-32F5-DFFD40C3E2EC}"/>
                  </a:ext>
                </a:extLst>
              </p:cNvPr>
              <p:cNvSpPr txBox="1"/>
              <p:nvPr/>
            </p:nvSpPr>
            <p:spPr>
              <a:xfrm>
                <a:off x="3244664" y="6187637"/>
                <a:ext cx="5409861" cy="503728"/>
              </a:xfrm>
              <a:prstGeom prst="rect">
                <a:avLst/>
              </a:prstGeom>
              <a:noFill/>
              <a:ln w="15875">
                <a:solidFill>
                  <a:schemeClr val="tx2">
                    <a:lumMod val="50000"/>
                  </a:schemeClr>
                </a:solidFill>
              </a:ln>
            </p:spPr>
            <p:txBody>
              <a:bodyPr wrap="square" rtlCol="0">
                <a:spAutoFit/>
              </a:bodyPr>
              <a:lstStyle/>
              <a:p>
                <a:r>
                  <a:rPr lang="en-US" sz="2400" dirty="0">
                    <a:latin typeface="PT Serif" panose="020A0603040505020204" pitchFamily="18" charset="77"/>
                  </a:rPr>
                  <a:t>If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𝑝</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𝛽</m:t>
                    </m:r>
                  </m:oMath>
                </a14:m>
                <a:r>
                  <a:rPr lang="en-US" sz="2400" dirty="0">
                    <a:latin typeface="PT Serif" panose="020A0603040505020204" pitchFamily="18" charset="77"/>
                  </a:rPr>
                  <a:t>  then  set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𝑗</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←1</m:t>
                    </m:r>
                  </m:oMath>
                </a14:m>
                <a:r>
                  <a:rPr lang="en-US" sz="2400" dirty="0">
                    <a:latin typeface="PT Serif" panose="020A0603040505020204" pitchFamily="18" charset="77"/>
                  </a:rPr>
                  <a:t> </a:t>
                </a:r>
              </a:p>
            </p:txBody>
          </p:sp>
        </mc:Choice>
        <mc:Fallback xmlns="">
          <p:sp>
            <p:nvSpPr>
              <p:cNvPr id="105" name="TextBox 104">
                <a:extLst>
                  <a:ext uri="{FF2B5EF4-FFF2-40B4-BE49-F238E27FC236}">
                    <a16:creationId xmlns:a16="http://schemas.microsoft.com/office/drawing/2014/main" id="{C4DF1340-7248-33FD-32F5-DFFD40C3E2EC}"/>
                  </a:ext>
                </a:extLst>
              </p:cNvPr>
              <p:cNvSpPr txBox="1">
                <a:spLocks noRot="1" noChangeAspect="1" noMove="1" noResize="1" noEditPoints="1" noAdjustHandles="1" noChangeArrowheads="1" noChangeShapeType="1" noTextEdit="1"/>
              </p:cNvSpPr>
              <p:nvPr/>
            </p:nvSpPr>
            <p:spPr>
              <a:xfrm>
                <a:off x="3244664" y="6187637"/>
                <a:ext cx="5409861" cy="503728"/>
              </a:xfrm>
              <a:prstGeom prst="rect">
                <a:avLst/>
              </a:prstGeom>
              <a:blipFill>
                <a:blip r:embed="rId11"/>
                <a:stretch>
                  <a:fillRect l="-1399" t="-7143" b="-16667"/>
                </a:stretch>
              </a:blipFill>
              <a:ln w="15875">
                <a:solidFill>
                  <a:schemeClr val="tx2">
                    <a:lumMod val="50000"/>
                  </a:schemeClr>
                </a:solidFill>
              </a:ln>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017BBC85-0158-065E-20EB-0E50E1C729D5}"/>
              </a:ext>
            </a:extLst>
          </p:cNvPr>
          <p:cNvSpPr>
            <a:spLocks noGrp="1"/>
          </p:cNvSpPr>
          <p:nvPr>
            <p:ph idx="1"/>
          </p:nvPr>
        </p:nvSpPr>
        <p:spPr>
          <a:xfrm>
            <a:off x="96597" y="1334565"/>
            <a:ext cx="10515600" cy="481084"/>
          </a:xfrm>
        </p:spPr>
        <p:txBody>
          <a:bodyPr>
            <a:normAutofit/>
          </a:bodyPr>
          <a:lstStyle/>
          <a:p>
            <a:pPr marL="0" indent="0">
              <a:lnSpc>
                <a:spcPct val="70000"/>
              </a:lnSpc>
              <a:buNone/>
            </a:pPr>
            <a:r>
              <a:rPr lang="en-US" sz="2400" dirty="0">
                <a:latin typeface="PT Serif" panose="020A0603040505020204" pitchFamily="18" charset="77"/>
              </a:rPr>
              <a:t>   Otherwise:</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5659DF9-7C11-3C19-1E9C-8A7B93B5C240}"/>
                  </a:ext>
                </a:extLst>
              </p:cNvPr>
              <p:cNvSpPr/>
              <p:nvPr/>
            </p:nvSpPr>
            <p:spPr>
              <a:xfrm>
                <a:off x="383941" y="4176507"/>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18" name="Rectangle 17">
                <a:extLst>
                  <a:ext uri="{FF2B5EF4-FFF2-40B4-BE49-F238E27FC236}">
                    <a16:creationId xmlns:a16="http://schemas.microsoft.com/office/drawing/2014/main" id="{E5659DF9-7C11-3C19-1E9C-8A7B93B5C240}"/>
                  </a:ext>
                </a:extLst>
              </p:cNvPr>
              <p:cNvSpPr>
                <a:spLocks noRot="1" noChangeAspect="1" noMove="1" noResize="1" noEditPoints="1" noAdjustHandles="1" noChangeArrowheads="1" noChangeShapeType="1" noTextEdit="1"/>
              </p:cNvSpPr>
              <p:nvPr/>
            </p:nvSpPr>
            <p:spPr>
              <a:xfrm>
                <a:off x="383941" y="4176507"/>
                <a:ext cx="3442254" cy="525129"/>
              </a:xfrm>
              <a:prstGeom prst="rect">
                <a:avLst/>
              </a:prstGeom>
              <a:blipFill>
                <a:blip r:embed="rId12"/>
                <a:stretch>
                  <a:fillRect b="-232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8913459-878B-6DA8-3FC2-98FA442413C9}"/>
                  </a:ext>
                </a:extLst>
              </p:cNvPr>
              <p:cNvSpPr txBox="1"/>
              <p:nvPr/>
            </p:nvSpPr>
            <p:spPr>
              <a:xfrm>
                <a:off x="4449050" y="3969238"/>
                <a:ext cx="1511806" cy="940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sSubSup>
                      <m:r>
                        <a:rPr lang="en-US" sz="2400" b="0" i="1" smtClean="0">
                          <a:latin typeface="Cambria Math" panose="02040503050406030204" pitchFamily="18" charset="0"/>
                        </a:rPr>
                        <m:t>)</m:t>
                      </m:r>
                    </m:oMath>
                  </m:oMathPara>
                </a14:m>
                <a:endParaRPr lang="en-US" sz="2400" dirty="0"/>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(0)</m:t>
                          </m:r>
                        </m:sup>
                      </m:sSup>
                    </m:oMath>
                  </m:oMathPara>
                </a14:m>
                <a:endParaRPr lang="en-US" sz="2400" dirty="0"/>
              </a:p>
            </p:txBody>
          </p:sp>
        </mc:Choice>
        <mc:Fallback xmlns="">
          <p:sp>
            <p:nvSpPr>
              <p:cNvPr id="20" name="TextBox 19">
                <a:extLst>
                  <a:ext uri="{FF2B5EF4-FFF2-40B4-BE49-F238E27FC236}">
                    <a16:creationId xmlns:a16="http://schemas.microsoft.com/office/drawing/2014/main" id="{98913459-878B-6DA8-3FC2-98FA442413C9}"/>
                  </a:ext>
                </a:extLst>
              </p:cNvPr>
              <p:cNvSpPr txBox="1">
                <a:spLocks noRot="1" noChangeAspect="1" noMove="1" noResize="1" noEditPoints="1" noAdjustHandles="1" noChangeArrowheads="1" noChangeShapeType="1" noTextEdit="1"/>
              </p:cNvSpPr>
              <p:nvPr/>
            </p:nvSpPr>
            <p:spPr>
              <a:xfrm>
                <a:off x="4449050" y="3969238"/>
                <a:ext cx="1511806" cy="940963"/>
              </a:xfrm>
              <a:prstGeom prst="rect">
                <a:avLst/>
              </a:prstGeom>
              <a:blipFill>
                <a:blip r:embed="rId13"/>
                <a:stretch>
                  <a:fillRect l="-3333" r="-3333"/>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D02C6396-E267-D85B-ECB5-34F8924B2006}"/>
              </a:ext>
            </a:extLst>
          </p:cNvPr>
          <p:cNvCxnSpPr/>
          <p:nvPr/>
        </p:nvCxnSpPr>
        <p:spPr>
          <a:xfrm>
            <a:off x="3837078" y="4241233"/>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F13E51B-38ED-6445-8684-18879FFB3035}"/>
              </a:ext>
            </a:extLst>
          </p:cNvPr>
          <p:cNvCxnSpPr/>
          <p:nvPr/>
        </p:nvCxnSpPr>
        <p:spPr>
          <a:xfrm>
            <a:off x="3837078" y="4644392"/>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4F05BFE-2BFC-3A00-D390-35373CC41066}"/>
                  </a:ext>
                </a:extLst>
              </p:cNvPr>
              <p:cNvSpPr/>
              <p:nvPr/>
            </p:nvSpPr>
            <p:spPr>
              <a:xfrm>
                <a:off x="394824" y="5230940"/>
                <a:ext cx="3442254" cy="525129"/>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r>
                  <a:rPr lang="en-US" sz="2400" dirty="0">
                    <a:solidFill>
                      <a:schemeClr val="accent1">
                        <a:lumMod val="50000"/>
                      </a:schemeClr>
                    </a:solidFill>
                    <a:latin typeface="PT Serif" panose="020A0603040505020204" pitchFamily="18" charset="77"/>
                  </a:rPr>
                  <a:t>.Enc( </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 </m:t>
                    </m:r>
                    <m:r>
                      <a:rPr lang="en-US" sz="2400" b="0" i="1" smtClean="0">
                        <a:solidFill>
                          <a:schemeClr val="accent1">
                            <a:lumMod val="50000"/>
                          </a:schemeClr>
                        </a:solidFill>
                        <a:latin typeface="Cambria Math" panose="02040503050406030204" pitchFamily="18" charset="0"/>
                      </a:rPr>
                      <m:t>𝑗</m:t>
                    </m:r>
                    <m:r>
                      <a:rPr lang="en-US" sz="2400" b="0" i="1" smtClean="0">
                        <a:solidFill>
                          <a:schemeClr val="accent1">
                            <a:lumMod val="50000"/>
                          </a:schemeClr>
                        </a:solidFill>
                        <a:latin typeface="Cambria Math" panose="02040503050406030204" pitchFamily="18" charset="0"/>
                      </a:rPr>
                      <m:t> </m:t>
                    </m:r>
                  </m:oMath>
                </a14:m>
                <a:r>
                  <a:rPr lang="en-US" sz="2400" dirty="0">
                    <a:solidFill>
                      <a:schemeClr val="accent1">
                        <a:lumMod val="50000"/>
                      </a:schemeClr>
                    </a:solidFill>
                    <a:latin typeface="PT Serif" panose="020A0603040505020204" pitchFamily="18" charset="77"/>
                  </a:rPr>
                  <a:t>)</a:t>
                </a:r>
              </a:p>
            </p:txBody>
          </p:sp>
        </mc:Choice>
        <mc:Fallback xmlns="">
          <p:sp>
            <p:nvSpPr>
              <p:cNvPr id="23" name="Rectangle 22">
                <a:extLst>
                  <a:ext uri="{FF2B5EF4-FFF2-40B4-BE49-F238E27FC236}">
                    <a16:creationId xmlns:a16="http://schemas.microsoft.com/office/drawing/2014/main" id="{84F05BFE-2BFC-3A00-D390-35373CC41066}"/>
                  </a:ext>
                </a:extLst>
              </p:cNvPr>
              <p:cNvSpPr>
                <a:spLocks noRot="1" noChangeAspect="1" noMove="1" noResize="1" noEditPoints="1" noAdjustHandles="1" noChangeArrowheads="1" noChangeShapeType="1" noTextEdit="1"/>
              </p:cNvSpPr>
              <p:nvPr/>
            </p:nvSpPr>
            <p:spPr>
              <a:xfrm>
                <a:off x="394824" y="5230940"/>
                <a:ext cx="3442254" cy="525129"/>
              </a:xfrm>
              <a:prstGeom prst="rect">
                <a:avLst/>
              </a:prstGeom>
              <a:blipFill>
                <a:blip r:embed="rId14"/>
                <a:stretch>
                  <a:fillRect b="-232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C9E35A0-965D-46EC-514B-E9045D5F51BD}"/>
                  </a:ext>
                </a:extLst>
              </p:cNvPr>
              <p:cNvSpPr txBox="1"/>
              <p:nvPr/>
            </p:nvSpPr>
            <p:spPr>
              <a:xfrm>
                <a:off x="4459933" y="5023671"/>
                <a:ext cx="1511806" cy="940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oMath>
                  </m:oMathPara>
                </a14:m>
                <a:endParaRPr lang="en-US" sz="2400" dirty="0"/>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24" name="TextBox 23">
                <a:extLst>
                  <a:ext uri="{FF2B5EF4-FFF2-40B4-BE49-F238E27FC236}">
                    <a16:creationId xmlns:a16="http://schemas.microsoft.com/office/drawing/2014/main" id="{2C9E35A0-965D-46EC-514B-E9045D5F51BD}"/>
                  </a:ext>
                </a:extLst>
              </p:cNvPr>
              <p:cNvSpPr txBox="1">
                <a:spLocks noRot="1" noChangeAspect="1" noMove="1" noResize="1" noEditPoints="1" noAdjustHandles="1" noChangeArrowheads="1" noChangeShapeType="1" noTextEdit="1"/>
              </p:cNvSpPr>
              <p:nvPr/>
            </p:nvSpPr>
            <p:spPr>
              <a:xfrm>
                <a:off x="4459933" y="5023671"/>
                <a:ext cx="1511806" cy="940963"/>
              </a:xfrm>
              <a:prstGeom prst="rect">
                <a:avLst/>
              </a:prstGeom>
              <a:blipFill>
                <a:blip r:embed="rId15"/>
                <a:stretch>
                  <a:fillRect l="-3333" r="-333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298C1CAD-4265-1772-BFB6-5FF7A6655B3D}"/>
              </a:ext>
            </a:extLst>
          </p:cNvPr>
          <p:cNvCxnSpPr/>
          <p:nvPr/>
        </p:nvCxnSpPr>
        <p:spPr>
          <a:xfrm>
            <a:off x="3847961" y="5295666"/>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D016A05-D0FE-4E03-573B-11FF53EA469A}"/>
              </a:ext>
            </a:extLst>
          </p:cNvPr>
          <p:cNvCxnSpPr/>
          <p:nvPr/>
        </p:nvCxnSpPr>
        <p:spPr>
          <a:xfrm>
            <a:off x="3847961" y="5698825"/>
            <a:ext cx="5943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9DAC92C5-8C92-857D-AC50-0A53BD1B9E5F}"/>
                  </a:ext>
                </a:extLst>
              </p:cNvPr>
              <p:cNvSpPr/>
              <p:nvPr/>
            </p:nvSpPr>
            <p:spPr>
              <a:xfrm>
                <a:off x="8728833" y="4457369"/>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27" name="Rounded Rectangle 26">
                <a:extLst>
                  <a:ext uri="{FF2B5EF4-FFF2-40B4-BE49-F238E27FC236}">
                    <a16:creationId xmlns:a16="http://schemas.microsoft.com/office/drawing/2014/main" id="{9DAC92C5-8C92-857D-AC50-0A53BD1B9E5F}"/>
                  </a:ext>
                </a:extLst>
              </p:cNvPr>
              <p:cNvSpPr>
                <a:spLocks noRot="1" noChangeAspect="1" noMove="1" noResize="1" noEditPoints="1" noAdjustHandles="1" noChangeArrowheads="1" noChangeShapeType="1" noTextEdit="1"/>
              </p:cNvSpPr>
              <p:nvPr/>
            </p:nvSpPr>
            <p:spPr>
              <a:xfrm>
                <a:off x="8728833" y="4457369"/>
                <a:ext cx="1341685" cy="1084407"/>
              </a:xfrm>
              <a:prstGeom prst="roundRect">
                <a:avLst/>
              </a:prstGeom>
              <a:blipFill>
                <a:blip r:embed="rId16"/>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E953C3EF-78EE-AE88-0563-51781CBD39AD}"/>
              </a:ext>
            </a:extLst>
          </p:cNvPr>
          <p:cNvCxnSpPr>
            <a:cxnSpLocks/>
            <a:stCxn id="27" idx="3"/>
            <a:endCxn id="29" idx="1"/>
          </p:cNvCxnSpPr>
          <p:nvPr/>
        </p:nvCxnSpPr>
        <p:spPr>
          <a:xfrm flipV="1">
            <a:off x="10070518" y="4994958"/>
            <a:ext cx="375908" cy="4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5245F8C-7A7D-0BC6-BBBE-E858DA00CA75}"/>
                  </a:ext>
                </a:extLst>
              </p:cNvPr>
              <p:cNvSpPr txBox="1"/>
              <p:nvPr/>
            </p:nvSpPr>
            <p:spPr>
              <a:xfrm>
                <a:off x="10446426" y="4579459"/>
                <a:ext cx="1637707" cy="830997"/>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rPr>
                      <m:t>1</m:t>
                    </m:r>
                  </m:oMath>
                </a14:m>
                <a:r>
                  <a:rPr lang="en-US" sz="2400" dirty="0">
                    <a:latin typeface="PT Serif" panose="020A0603040505020204" pitchFamily="18" charset="77"/>
                  </a:rPr>
                  <a:t> with prob.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r>
                          <a:rPr lang="en-US" sz="2400" b="0" i="1" smtClean="0">
                            <a:latin typeface="Cambria Math" panose="02040503050406030204" pitchFamily="18" charset="0"/>
                          </a:rPr>
                          <m:t>′′</m:t>
                        </m:r>
                      </m:e>
                      <m:sub/>
                    </m:sSub>
                  </m:oMath>
                </a14:m>
                <a:r>
                  <a:rPr lang="en-US" sz="2400" dirty="0">
                    <a:latin typeface="PT Serif" panose="020A0603040505020204" pitchFamily="18" charset="77"/>
                  </a:rPr>
                  <a:t> </a:t>
                </a:r>
              </a:p>
            </p:txBody>
          </p:sp>
        </mc:Choice>
        <mc:Fallback xmlns="">
          <p:sp>
            <p:nvSpPr>
              <p:cNvPr id="29" name="TextBox 28">
                <a:extLst>
                  <a:ext uri="{FF2B5EF4-FFF2-40B4-BE49-F238E27FC236}">
                    <a16:creationId xmlns:a16="http://schemas.microsoft.com/office/drawing/2014/main" id="{15245F8C-7A7D-0BC6-BBBE-E858DA00CA75}"/>
                  </a:ext>
                </a:extLst>
              </p:cNvPr>
              <p:cNvSpPr txBox="1">
                <a:spLocks noRot="1" noChangeAspect="1" noMove="1" noResize="1" noEditPoints="1" noAdjustHandles="1" noChangeArrowheads="1" noChangeShapeType="1" noTextEdit="1"/>
              </p:cNvSpPr>
              <p:nvPr/>
            </p:nvSpPr>
            <p:spPr>
              <a:xfrm>
                <a:off x="10446426" y="4579459"/>
                <a:ext cx="1637707" cy="830997"/>
              </a:xfrm>
              <a:prstGeom prst="rect">
                <a:avLst/>
              </a:prstGeom>
              <a:blipFill>
                <a:blip r:embed="rId17"/>
                <a:stretch>
                  <a:fillRect l="-5385" t="-5970" b="-13433"/>
                </a:stretch>
              </a:blipFill>
            </p:spPr>
            <p:txBody>
              <a:bodyPr/>
              <a:lstStyle/>
              <a:p>
                <a:r>
                  <a:rPr lang="en-US">
                    <a:noFill/>
                  </a:rPr>
                  <a:t> </a:t>
                </a:r>
              </a:p>
            </p:txBody>
          </p:sp>
        </mc:Fallback>
      </mc:AlternateContent>
      <p:cxnSp>
        <p:nvCxnSpPr>
          <p:cNvPr id="30" name="Elbow Connector 29">
            <a:extLst>
              <a:ext uri="{FF2B5EF4-FFF2-40B4-BE49-F238E27FC236}">
                <a16:creationId xmlns:a16="http://schemas.microsoft.com/office/drawing/2014/main" id="{2F763D7D-290C-4A4A-A81B-F9AD434F54E0}"/>
              </a:ext>
            </a:extLst>
          </p:cNvPr>
          <p:cNvCxnSpPr>
            <a:cxnSpLocks/>
          </p:cNvCxnSpPr>
          <p:nvPr/>
        </p:nvCxnSpPr>
        <p:spPr>
          <a:xfrm flipV="1">
            <a:off x="5982763" y="5198788"/>
            <a:ext cx="2790121" cy="56881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C0E93D3-5C28-74F5-3DD0-1A8616EE664E}"/>
                  </a:ext>
                </a:extLst>
              </p:cNvPr>
              <p:cNvSpPr txBox="1"/>
              <p:nvPr/>
            </p:nvSpPr>
            <p:spPr>
              <a:xfrm>
                <a:off x="7722539" y="5218273"/>
                <a:ext cx="612914" cy="476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(1)</m:t>
                          </m:r>
                        </m:sup>
                      </m:sSup>
                    </m:oMath>
                  </m:oMathPara>
                </a14:m>
                <a:endParaRPr lang="en-US" sz="2400" dirty="0"/>
              </a:p>
            </p:txBody>
          </p:sp>
        </mc:Choice>
        <mc:Fallback xmlns="">
          <p:sp>
            <p:nvSpPr>
              <p:cNvPr id="31" name="TextBox 30">
                <a:extLst>
                  <a:ext uri="{FF2B5EF4-FFF2-40B4-BE49-F238E27FC236}">
                    <a16:creationId xmlns:a16="http://schemas.microsoft.com/office/drawing/2014/main" id="{2C0E93D3-5C28-74F5-3DD0-1A8616EE664E}"/>
                  </a:ext>
                </a:extLst>
              </p:cNvPr>
              <p:cNvSpPr txBox="1">
                <a:spLocks noRot="1" noChangeAspect="1" noMove="1" noResize="1" noEditPoints="1" noAdjustHandles="1" noChangeArrowheads="1" noChangeShapeType="1" noTextEdit="1"/>
              </p:cNvSpPr>
              <p:nvPr/>
            </p:nvSpPr>
            <p:spPr>
              <a:xfrm>
                <a:off x="7722539" y="5218273"/>
                <a:ext cx="612914" cy="476990"/>
              </a:xfrm>
              <a:prstGeom prst="rect">
                <a:avLst/>
              </a:prstGeom>
              <a:blipFill>
                <a:blip r:embed="rId18"/>
                <a:stretch>
                  <a:fillRect l="-4082" r="-12245"/>
                </a:stretch>
              </a:blipFill>
            </p:spPr>
            <p:txBody>
              <a:bodyPr/>
              <a:lstStyle/>
              <a:p>
                <a:r>
                  <a:rPr lang="en-US">
                    <a:noFill/>
                  </a:rPr>
                  <a:t> </a:t>
                </a:r>
              </a:p>
            </p:txBody>
          </p:sp>
        </mc:Fallback>
      </mc:AlternateContent>
      <p:cxnSp>
        <p:nvCxnSpPr>
          <p:cNvPr id="32" name="Elbow Connector 31">
            <a:extLst>
              <a:ext uri="{FF2B5EF4-FFF2-40B4-BE49-F238E27FC236}">
                <a16:creationId xmlns:a16="http://schemas.microsoft.com/office/drawing/2014/main" id="{5CC1325E-D03B-5A5D-CA0B-4029AF7BF50B}"/>
              </a:ext>
            </a:extLst>
          </p:cNvPr>
          <p:cNvCxnSpPr>
            <a:cxnSpLocks/>
          </p:cNvCxnSpPr>
          <p:nvPr/>
        </p:nvCxnSpPr>
        <p:spPr>
          <a:xfrm flipV="1">
            <a:off x="6004293" y="4805368"/>
            <a:ext cx="2713657" cy="490298"/>
          </a:xfrm>
          <a:prstGeom prst="bentConnector3">
            <a:avLst>
              <a:gd name="adj1" fmla="val 32419"/>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7370F2D-653A-C7D3-2F29-8DE493D85D34}"/>
                  </a:ext>
                </a:extLst>
              </p:cNvPr>
              <p:cNvSpPr txBox="1"/>
              <p:nvPr/>
            </p:nvSpPr>
            <p:spPr>
              <a:xfrm>
                <a:off x="7266877" y="4140042"/>
                <a:ext cx="1408263" cy="5703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m:t>
                          </m:r>
                          <m:r>
                            <a:rPr lang="en-US" sz="2400" b="0" i="1" smtClean="0">
                              <a:latin typeface="Cambria Math" panose="02040503050406030204" pitchFamily="18" charset="0"/>
                            </a:rPr>
                            <m:t>𝑐</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oMath>
                  </m:oMathPara>
                </a14:m>
                <a:endParaRPr lang="en-US" sz="2400" dirty="0"/>
              </a:p>
            </p:txBody>
          </p:sp>
        </mc:Choice>
        <mc:Fallback xmlns="">
          <p:sp>
            <p:nvSpPr>
              <p:cNvPr id="37" name="TextBox 36">
                <a:extLst>
                  <a:ext uri="{FF2B5EF4-FFF2-40B4-BE49-F238E27FC236}">
                    <a16:creationId xmlns:a16="http://schemas.microsoft.com/office/drawing/2014/main" id="{27370F2D-653A-C7D3-2F29-8DE493D85D34}"/>
                  </a:ext>
                </a:extLst>
              </p:cNvPr>
              <p:cNvSpPr txBox="1">
                <a:spLocks noRot="1" noChangeAspect="1" noMove="1" noResize="1" noEditPoints="1" noAdjustHandles="1" noChangeArrowheads="1" noChangeShapeType="1" noTextEdit="1"/>
              </p:cNvSpPr>
              <p:nvPr/>
            </p:nvSpPr>
            <p:spPr>
              <a:xfrm>
                <a:off x="7266877" y="4140042"/>
                <a:ext cx="1408263" cy="570349"/>
              </a:xfrm>
              <a:prstGeom prst="rect">
                <a:avLst/>
              </a:prstGeom>
              <a:blipFill>
                <a:blip r:embed="rId19"/>
                <a:stretch>
                  <a:fillRect l="-3571" r="-10714" b="-6383"/>
                </a:stretch>
              </a:blipFill>
            </p:spPr>
            <p:txBody>
              <a:bodyPr/>
              <a:lstStyle/>
              <a:p>
                <a:r>
                  <a:rPr lang="en-US">
                    <a:noFill/>
                  </a:rPr>
                  <a:t> </a:t>
                </a:r>
              </a:p>
            </p:txBody>
          </p:sp>
        </mc:Fallback>
      </mc:AlternateContent>
      <p:sp>
        <p:nvSpPr>
          <p:cNvPr id="38" name="Rounded Rectangle 37">
            <a:extLst>
              <a:ext uri="{FF2B5EF4-FFF2-40B4-BE49-F238E27FC236}">
                <a16:creationId xmlns:a16="http://schemas.microsoft.com/office/drawing/2014/main" id="{27ACA185-0BEA-FC2E-735A-2CC030D3634A}"/>
              </a:ext>
            </a:extLst>
          </p:cNvPr>
          <p:cNvSpPr/>
          <p:nvPr/>
        </p:nvSpPr>
        <p:spPr>
          <a:xfrm>
            <a:off x="7955261" y="4126979"/>
            <a:ext cx="656614" cy="576309"/>
          </a:xfrm>
          <a:prstGeom prst="roundRect">
            <a:avLst/>
          </a:prstGeom>
          <a:solidFill>
            <a:schemeClr val="accent6">
              <a:lumMod val="75000"/>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0D9EB26D-9FFD-6D5A-D415-369239EBBF83}"/>
              </a:ext>
            </a:extLst>
          </p:cNvPr>
          <p:cNvSpPr/>
          <p:nvPr/>
        </p:nvSpPr>
        <p:spPr>
          <a:xfrm>
            <a:off x="7277978" y="4127284"/>
            <a:ext cx="656614" cy="576309"/>
          </a:xfrm>
          <a:prstGeom prst="roundRect">
            <a:avLst/>
          </a:prstGeom>
          <a:solidFill>
            <a:schemeClr val="accent6">
              <a:lumMod val="75000"/>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40D5BF-E476-968F-7F3E-B756B52AA698}"/>
              </a:ext>
            </a:extLst>
          </p:cNvPr>
          <p:cNvSpPr txBox="1">
            <a:spLocks/>
          </p:cNvSpPr>
          <p:nvPr/>
        </p:nvSpPr>
        <p:spPr>
          <a:xfrm>
            <a:off x="203472" y="42944"/>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Tracing</a:t>
            </a:r>
          </a:p>
        </p:txBody>
      </p:sp>
      <p:cxnSp>
        <p:nvCxnSpPr>
          <p:cNvPr id="3" name="Straight Connector 2">
            <a:extLst>
              <a:ext uri="{FF2B5EF4-FFF2-40B4-BE49-F238E27FC236}">
                <a16:creationId xmlns:a16="http://schemas.microsoft.com/office/drawing/2014/main" id="{0B1E9DB6-94ED-97F2-A746-F6E8459BD609}"/>
              </a:ext>
            </a:extLst>
          </p:cNvPr>
          <p:cNvCxnSpPr/>
          <p:nvPr/>
        </p:nvCxnSpPr>
        <p:spPr>
          <a:xfrm>
            <a:off x="-95004" y="3785144"/>
            <a:ext cx="123345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B00764-407E-16C9-92E8-CBD8F060AC8E}"/>
                  </a:ext>
                </a:extLst>
              </p:cNvPr>
              <p:cNvSpPr txBox="1"/>
              <p:nvPr/>
            </p:nvSpPr>
            <p:spPr>
              <a:xfrm>
                <a:off x="8769696" y="6250937"/>
                <a:ext cx="255005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D1B00764-407E-16C9-92E8-CBD8F060AC8E}"/>
                  </a:ext>
                </a:extLst>
              </p:cNvPr>
              <p:cNvSpPr txBox="1">
                <a:spLocks noRot="1" noChangeAspect="1" noMove="1" noResize="1" noEditPoints="1" noAdjustHandles="1" noChangeArrowheads="1" noChangeShapeType="1" noTextEdit="1"/>
              </p:cNvSpPr>
              <p:nvPr/>
            </p:nvSpPr>
            <p:spPr>
              <a:xfrm>
                <a:off x="8769696" y="6250937"/>
                <a:ext cx="2550050" cy="369332"/>
              </a:xfrm>
              <a:prstGeom prst="rect">
                <a:avLst/>
              </a:prstGeom>
              <a:blipFill>
                <a:blip r:embed="rId20"/>
                <a:stretch>
                  <a:fillRect t="-6667" b="-36667"/>
                </a:stretch>
              </a:blipFill>
            </p:spPr>
            <p:txBody>
              <a:bodyPr/>
              <a:lstStyle/>
              <a:p>
                <a:r>
                  <a:rPr lang="en-US">
                    <a:noFill/>
                  </a:rPr>
                  <a:t> </a:t>
                </a:r>
              </a:p>
            </p:txBody>
          </p:sp>
        </mc:Fallback>
      </mc:AlternateContent>
    </p:spTree>
    <p:extLst>
      <p:ext uri="{BB962C8B-B14F-4D97-AF65-F5344CB8AC3E}">
        <p14:creationId xmlns:p14="http://schemas.microsoft.com/office/powerpoint/2010/main" val="13598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6" grpId="0" animBg="1"/>
      <p:bldP spid="47" grpId="0"/>
      <p:bldP spid="64" grpId="0" animBg="1"/>
      <p:bldP spid="66" grpId="0"/>
      <p:bldP spid="68" grpId="0"/>
      <p:bldP spid="83" grpId="0" animBg="1"/>
      <p:bldP spid="99" grpId="0"/>
      <p:bldP spid="103" grpId="0" animBg="1"/>
      <p:bldP spid="104" grpId="0" animBg="1"/>
      <p:bldP spid="105" grpId="0" animBg="1"/>
      <p:bldP spid="18" grpId="0" animBg="1"/>
      <p:bldP spid="20" grpId="0"/>
      <p:bldP spid="23" grpId="0" animBg="1"/>
      <p:bldP spid="24" grpId="0"/>
      <p:bldP spid="27" grpId="0" animBg="1"/>
      <p:bldP spid="29" grpId="0"/>
      <p:bldP spid="31" grpId="0"/>
      <p:bldP spid="37" grpId="0"/>
      <p:bldP spid="38" grpId="0" animBg="1"/>
      <p:bldP spid="39" grpId="0" animBg="1"/>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CBAAEE-2CD3-F80E-9FAA-CFD77D29061B}"/>
                  </a:ext>
                </a:extLst>
              </p:cNvPr>
              <p:cNvSpPr/>
              <p:nvPr/>
            </p:nvSpPr>
            <p:spPr>
              <a:xfrm>
                <a:off x="2757353" y="2111833"/>
                <a:ext cx="3442254" cy="8925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𝒞</m:t>
                    </m:r>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FC</a:t>
                </a:r>
                <a:r>
                  <a:rPr lang="en-US" sz="2800" dirty="0">
                    <a:solidFill>
                      <a:schemeClr val="accent1">
                        <a:lumMod val="50000"/>
                      </a:schemeClr>
                    </a:solidFill>
                    <a:latin typeface="PT Serif" panose="020A0603040505020204" pitchFamily="18" charset="77"/>
                  </a:rPr>
                  <a:t>Trace(</a:t>
                </a:r>
                <a14:m>
                  <m:oMath xmlns:m="http://schemas.openxmlformats.org/officeDocument/2006/math">
                    <m:r>
                      <a:rPr lang="en-US" sz="2800" b="0" i="0"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𝑡𝑘</m:t>
                    </m:r>
                    <m:r>
                      <a:rPr lang="en-US" sz="2800" b="0" i="1" smtClean="0">
                        <a:solidFill>
                          <a:schemeClr val="accent1">
                            <a:lumMod val="50000"/>
                          </a:schemeClr>
                        </a:solidFill>
                        <a:latin typeface="Cambria Math" panose="02040503050406030204" pitchFamily="18" charset="0"/>
                      </a:rPr>
                      <m:t> , </m:t>
                    </m:r>
                    <m:sSup>
                      <m:sSupPr>
                        <m:ctrlPr>
                          <a:rPr lang="en-US" sz="2800" b="0" i="1" smtClean="0">
                            <a:solidFill>
                              <a:schemeClr val="accent1">
                                <a:lumMod val="50000"/>
                              </a:schemeClr>
                            </a:solidFill>
                            <a:latin typeface="Cambria Math" panose="02040503050406030204" pitchFamily="18" charset="0"/>
                          </a:rPr>
                        </m:ctrlPr>
                      </m:sSupPr>
                      <m:e>
                        <m:r>
                          <a:rPr lang="en-US" sz="2800" b="0" i="1" smtClean="0">
                            <a:solidFill>
                              <a:schemeClr val="accent1">
                                <a:lumMod val="50000"/>
                              </a:schemeClr>
                            </a:solidFill>
                            <a:latin typeface="Cambria Math" panose="02040503050406030204" pitchFamily="18" charset="0"/>
                          </a:rPr>
                          <m:t>𝑤</m:t>
                        </m:r>
                      </m:e>
                      <m:sup>
                        <m:r>
                          <a:rPr lang="en-US" sz="2800" b="0" i="1" smtClean="0">
                            <a:solidFill>
                              <a:schemeClr val="accent1">
                                <a:lumMod val="50000"/>
                              </a:schemeClr>
                            </a:solidFill>
                            <a:latin typeface="Cambria Math" panose="02040503050406030204" pitchFamily="18" charset="0"/>
                          </a:rPr>
                          <m:t>∗</m:t>
                        </m:r>
                      </m:sup>
                    </m:sSup>
                  </m:oMath>
                </a14:m>
                <a:r>
                  <a:rPr lang="en-US" sz="2800" dirty="0">
                    <a:solidFill>
                      <a:schemeClr val="accent1">
                        <a:lumMod val="50000"/>
                      </a:schemeClr>
                    </a:solidFill>
                    <a:latin typeface="PT Serif" panose="020A0603040505020204" pitchFamily="18" charset="77"/>
                  </a:rPr>
                  <a:t>)</a:t>
                </a:r>
              </a:p>
            </p:txBody>
          </p:sp>
        </mc:Choice>
        <mc:Fallback xmlns="">
          <p:sp>
            <p:nvSpPr>
              <p:cNvPr id="7" name="Rectangle 6">
                <a:extLst>
                  <a:ext uri="{FF2B5EF4-FFF2-40B4-BE49-F238E27FC236}">
                    <a16:creationId xmlns:a16="http://schemas.microsoft.com/office/drawing/2014/main" id="{5ACBAAEE-2CD3-F80E-9FAA-CFD77D29061B}"/>
                  </a:ext>
                </a:extLst>
              </p:cNvPr>
              <p:cNvSpPr>
                <a:spLocks noRot="1" noChangeAspect="1" noMove="1" noResize="1" noEditPoints="1" noAdjustHandles="1" noChangeArrowheads="1" noChangeShapeType="1" noTextEdit="1"/>
              </p:cNvSpPr>
              <p:nvPr/>
            </p:nvSpPr>
            <p:spPr>
              <a:xfrm>
                <a:off x="2757353" y="2111833"/>
                <a:ext cx="3442254" cy="892547"/>
              </a:xfrm>
              <a:prstGeom prst="rect">
                <a:avLst/>
              </a:prstGeom>
              <a:blipFill>
                <a:blip r:embed="rId3"/>
                <a:stretch>
                  <a:fillRect b="-5479"/>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54C0018C-8FEE-3598-3752-CBB4838C5741}"/>
              </a:ext>
            </a:extLst>
          </p:cNvPr>
          <p:cNvCxnSpPr>
            <a:cxnSpLocks/>
            <a:stCxn id="7" idx="3"/>
            <a:endCxn id="10" idx="1"/>
          </p:cNvCxnSpPr>
          <p:nvPr/>
        </p:nvCxnSpPr>
        <p:spPr>
          <a:xfrm>
            <a:off x="6199607" y="2558107"/>
            <a:ext cx="1709529" cy="109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DFFDC2-55D8-6888-4BFB-D12E4084C01D}"/>
                  </a:ext>
                </a:extLst>
              </p:cNvPr>
              <p:cNvSpPr txBox="1"/>
              <p:nvPr/>
            </p:nvSpPr>
            <p:spPr>
              <a:xfrm>
                <a:off x="7909136" y="2384366"/>
                <a:ext cx="39756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𝒥</m:t>
                      </m:r>
                    </m:oMath>
                  </m:oMathPara>
                </a14:m>
                <a:endParaRPr lang="en-US" sz="2400" dirty="0"/>
              </a:p>
            </p:txBody>
          </p:sp>
        </mc:Choice>
        <mc:Fallback xmlns="">
          <p:sp>
            <p:nvSpPr>
              <p:cNvPr id="10" name="TextBox 9">
                <a:extLst>
                  <a:ext uri="{FF2B5EF4-FFF2-40B4-BE49-F238E27FC236}">
                    <a16:creationId xmlns:a16="http://schemas.microsoft.com/office/drawing/2014/main" id="{E6DFFDC2-55D8-6888-4BFB-D12E4084C01D}"/>
                  </a:ext>
                </a:extLst>
              </p:cNvPr>
              <p:cNvSpPr txBox="1">
                <a:spLocks noRot="1" noChangeAspect="1" noMove="1" noResize="1" noEditPoints="1" noAdjustHandles="1" noChangeArrowheads="1" noChangeShapeType="1" noTextEdit="1"/>
              </p:cNvSpPr>
              <p:nvPr/>
            </p:nvSpPr>
            <p:spPr>
              <a:xfrm>
                <a:off x="7909136" y="2384366"/>
                <a:ext cx="397566" cy="369332"/>
              </a:xfrm>
              <a:prstGeom prst="rect">
                <a:avLst/>
              </a:prstGeom>
              <a:blipFill>
                <a:blip r:embed="rId4"/>
                <a:stretch>
                  <a:fillRect l="-6061" r="-3030" b="-30000"/>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C348EFC9-1E36-EDE4-1F92-6280CD4C2B73}"/>
              </a:ext>
            </a:extLst>
          </p:cNvPr>
          <p:cNvSpPr txBox="1">
            <a:spLocks/>
          </p:cNvSpPr>
          <p:nvPr/>
        </p:nvSpPr>
        <p:spPr>
          <a:xfrm>
            <a:off x="203472" y="42944"/>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Tracing</a:t>
            </a:r>
          </a:p>
        </p:txBody>
      </p:sp>
    </p:spTree>
    <p:extLst>
      <p:ext uri="{BB962C8B-B14F-4D97-AF65-F5344CB8AC3E}">
        <p14:creationId xmlns:p14="http://schemas.microsoft.com/office/powerpoint/2010/main" val="26299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EC8760F-EA71-CF72-A9E1-7B68AF615088}"/>
                  </a:ext>
                </a:extLst>
              </p:cNvPr>
              <p:cNvSpPr txBox="1">
                <a:spLocks noGrp="1"/>
              </p:cNvSpPr>
              <p:nvPr>
                <p:ph idx="1"/>
              </p:nvPr>
            </p:nvSpPr>
            <p:spPr>
              <a:xfrm>
                <a:off x="215346" y="1253331"/>
                <a:ext cx="11526079" cy="2606611"/>
              </a:xfrm>
              <a:prstGeom prst="rect">
                <a:avLst/>
              </a:prstGeom>
              <a:noFill/>
            </p:spPr>
            <p:txBody>
              <a:bodyPr wrap="square" rtlCol="0">
                <a:spAutoFit/>
              </a:bodyPr>
              <a:lstStyle/>
              <a:p>
                <a:pPr>
                  <a:lnSpc>
                    <a:spcPct val="120000"/>
                  </a:lnSpc>
                </a:pPr>
                <a:r>
                  <a:rPr lang="en-US" dirty="0">
                    <a:latin typeface="PT Serif" panose="020A0603040505020204" pitchFamily="18" charset="77"/>
                  </a:rPr>
                  <a:t>Tracing Security :</a:t>
                </a:r>
              </a:p>
              <a:p>
                <a:pPr lvl="1">
                  <a:lnSpc>
                    <a:spcPct val="120000"/>
                  </a:lnSpc>
                </a:pPr>
                <a:r>
                  <a:rPr lang="en-US" dirty="0">
                    <a:latin typeface="PT Serif" panose="020A0603040505020204" pitchFamily="18" charset="77"/>
                  </a:rPr>
                  <a:t>Follows from one-side security of </a:t>
                </a:r>
                <a14:m>
                  <m:oMath xmlns:m="http://schemas.openxmlformats.org/officeDocument/2006/math">
                    <m:r>
                      <a:rPr lang="en-US" sz="2400" i="1" smtClean="0">
                        <a:solidFill>
                          <a:schemeClr val="accent1">
                            <a:lumMod val="50000"/>
                          </a:schemeClr>
                        </a:solidFill>
                        <a:latin typeface="Cambria Math" panose="02040503050406030204" pitchFamily="18" charset="0"/>
                        <a:ea typeface="Cambria Math" panose="02040503050406030204" pitchFamily="18" charset="0"/>
                      </a:rPr>
                      <m:t>ℬ𝒯ℰ</m:t>
                    </m:r>
                  </m:oMath>
                </a14:m>
                <a:endParaRPr lang="en-US" dirty="0">
                  <a:latin typeface="PT Serif" panose="020A0603040505020204" pitchFamily="18" charset="77"/>
                </a:endParaRPr>
              </a:p>
              <a:p>
                <a:pPr lvl="1">
                  <a:lnSpc>
                    <a:spcPct val="120000"/>
                  </a:lnSpc>
                </a:pPr>
                <a:r>
                  <a:rPr lang="en-US" dirty="0">
                    <a:latin typeface="PT Serif" panose="020A0603040505020204" pitchFamily="18" charset="77"/>
                  </a:rPr>
                  <a:t>And security of </a:t>
                </a:r>
                <a14:m>
                  <m:oMath xmlns:m="http://schemas.openxmlformats.org/officeDocument/2006/math">
                    <m:r>
                      <a:rPr lang="en-US" i="1" smtClean="0">
                        <a:latin typeface="Cambria Math" panose="02040503050406030204" pitchFamily="18" charset="0"/>
                        <a:ea typeface="Cambria Math" panose="02040503050406030204" pitchFamily="18" charset="0"/>
                      </a:rPr>
                      <m:t>𝒞</m:t>
                    </m:r>
                  </m:oMath>
                </a14:m>
                <a:endParaRPr lang="en-US" dirty="0">
                  <a:latin typeface="PT Serif" panose="020A0603040505020204" pitchFamily="18" charset="77"/>
                </a:endParaRPr>
              </a:p>
              <a:p>
                <a:pPr lvl="2">
                  <a:lnSpc>
                    <a:spcPct val="120000"/>
                  </a:lnSpc>
                </a:pPr>
                <a:endParaRPr lang="en-US" dirty="0">
                  <a:latin typeface="PT Serif" panose="020A0603040505020204" pitchFamily="18" charset="77"/>
                </a:endParaRPr>
              </a:p>
              <a:p>
                <a:pPr marL="742950" lvl="1" indent="-285750">
                  <a:lnSpc>
                    <a:spcPct val="120000"/>
                  </a:lnSpc>
                </a:pPr>
                <a:endParaRPr lang="en-US" dirty="0">
                  <a:latin typeface="PT Serif" panose="020A0603040505020204" pitchFamily="18" charset="77"/>
                </a:endParaRPr>
              </a:p>
            </p:txBody>
          </p:sp>
        </mc:Choice>
        <mc:Fallback xmlns="">
          <p:sp>
            <p:nvSpPr>
              <p:cNvPr id="4" name="Content Placeholder 3">
                <a:extLst>
                  <a:ext uri="{FF2B5EF4-FFF2-40B4-BE49-F238E27FC236}">
                    <a16:creationId xmlns:a16="http://schemas.microsoft.com/office/drawing/2014/main" id="{DEC8760F-EA71-CF72-A9E1-7B68AF615088}"/>
                  </a:ext>
                </a:extLst>
              </p:cNvPr>
              <p:cNvSpPr txBox="1">
                <a:spLocks noGrp="1" noRot="1" noChangeAspect="1" noMove="1" noResize="1" noEditPoints="1" noAdjustHandles="1" noChangeArrowheads="1" noChangeShapeType="1" noTextEdit="1"/>
              </p:cNvSpPr>
              <p:nvPr>
                <p:ph idx="1"/>
              </p:nvPr>
            </p:nvSpPr>
            <p:spPr>
              <a:xfrm>
                <a:off x="215346" y="1253331"/>
                <a:ext cx="11526079" cy="2606611"/>
              </a:xfrm>
              <a:prstGeom prst="rect">
                <a:avLst/>
              </a:prstGeom>
              <a:blipFill>
                <a:blip r:embed="rId3"/>
                <a:stretch>
                  <a:fillRect l="-880" t="-4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0C2D95A-3022-4A5D-F4EC-3CE1988CE624}"/>
                  </a:ext>
                </a:extLst>
              </p:cNvPr>
              <p:cNvSpPr/>
              <p:nvPr/>
            </p:nvSpPr>
            <p:spPr>
              <a:xfrm>
                <a:off x="308113" y="3304349"/>
                <a:ext cx="11575774" cy="212904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accent1">
                        <a:lumMod val="50000"/>
                      </a:schemeClr>
                    </a:solidFill>
                    <a:latin typeface="PT Serif" panose="020A0603040505020204" pitchFamily="18" charset="77"/>
                  </a:rPr>
                  <a:t>Thm. For every adversary </a:t>
                </a:r>
                <a14:m>
                  <m:oMath xmlns:m="http://schemas.openxmlformats.org/officeDocument/2006/math">
                    <m:r>
                      <a:rPr lang="en-US" sz="2800" b="0" i="0" smtClean="0">
                        <a:solidFill>
                          <a:schemeClr val="accent1">
                            <a:lumMod val="50000"/>
                          </a:schemeClr>
                        </a:solidFill>
                        <a:latin typeface="Cambria Math" panose="02040503050406030204" pitchFamily="18" charset="0"/>
                      </a:rPr>
                      <m:t>𝒜</m:t>
                    </m:r>
                  </m:oMath>
                </a14:m>
                <a:r>
                  <a:rPr lang="en-US" sz="2800" dirty="0">
                    <a:solidFill>
                      <a:schemeClr val="accent1">
                        <a:lumMod val="50000"/>
                      </a:schemeClr>
                    </a:solidFill>
                    <a:latin typeface="PT Serif" panose="020A0603040505020204" pitchFamily="18" charset="77"/>
                  </a:rPr>
                  <a:t>, there exists an adversary </a:t>
                </a: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ℬ</m:t>
                    </m:r>
                  </m:oMath>
                </a14:m>
                <a:r>
                  <a:rPr lang="en-US" sz="2800" b="0" dirty="0">
                    <a:solidFill>
                      <a:schemeClr val="accent1">
                        <a:lumMod val="50000"/>
                      </a:schemeClr>
                    </a:solidFill>
                    <a:latin typeface="PT Serif" panose="020A0603040505020204" pitchFamily="18" charset="77"/>
                  </a:rPr>
                  <a:t> such that</a:t>
                </a:r>
              </a:p>
              <a:p>
                <a:pPr algn="ctr">
                  <a:lnSpc>
                    <a:spcPct val="150000"/>
                  </a:lnSpc>
                </a:pPr>
                <a14:m>
                  <m:oMath xmlns:m="http://schemas.openxmlformats.org/officeDocument/2006/math">
                    <m:sSubSup>
                      <m:sSubSupPr>
                        <m:ctrlPr>
                          <a:rPr lang="en-US" sz="2800" b="0" i="1" smtClean="0">
                            <a:solidFill>
                              <a:schemeClr val="accent1">
                                <a:lumMod val="50000"/>
                              </a:schemeClr>
                            </a:solidFill>
                            <a:latin typeface="Cambria Math" panose="02040503050406030204" pitchFamily="18" charset="0"/>
                          </a:rPr>
                        </m:ctrlPr>
                      </m:sSubSupPr>
                      <m:e>
                        <m:r>
                          <m:rPr>
                            <m:sty m:val="p"/>
                          </m:rPr>
                          <a:rPr lang="en-US" sz="2800" b="0" i="0" smtClean="0">
                            <a:solidFill>
                              <a:schemeClr val="accent1">
                                <a:lumMod val="50000"/>
                              </a:schemeClr>
                            </a:solidFill>
                            <a:latin typeface="Cambria Math" panose="02040503050406030204" pitchFamily="18" charset="0"/>
                          </a:rPr>
                          <m:t>Adv</m:t>
                        </m:r>
                      </m:e>
                      <m:sub>
                        <m:r>
                          <a:rPr lang="en-US" sz="2800" b="0" i="0" smtClean="0">
                            <a:solidFill>
                              <a:schemeClr val="accent1">
                                <a:lumMod val="50000"/>
                              </a:schemeClr>
                            </a:solidFill>
                            <a:latin typeface="Cambria Math" panose="02040503050406030204" pitchFamily="18" charset="0"/>
                          </a:rPr>
                          <m:t>𝒜</m:t>
                        </m:r>
                        <m:r>
                          <a:rPr lang="en-US" sz="2800" b="0" i="0"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𝑇𝑇𝑇</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𝐾𝐸𝑀</m:t>
                        </m:r>
                      </m:sub>
                      <m:sup>
                        <m:r>
                          <m:rPr>
                            <m:sty m:val="p"/>
                          </m:rPr>
                          <a:rPr lang="en-US" sz="2800" b="0" i="0" smtClean="0">
                            <a:solidFill>
                              <a:schemeClr val="accent1">
                                <a:lumMod val="50000"/>
                              </a:schemeClr>
                            </a:solidFill>
                            <a:latin typeface="Cambria Math" panose="02040503050406030204" pitchFamily="18" charset="0"/>
                          </a:rPr>
                          <m:t>tt</m:t>
                        </m:r>
                      </m:sup>
                    </m:sSubSup>
                    <m:r>
                      <a:rPr lang="en-US" sz="2800" b="0" i="0"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𝜆</m:t>
                    </m:r>
                    <m:r>
                      <a:rPr lang="en-US" sz="2800" b="0" i="0" smtClean="0">
                        <a:solidFill>
                          <a:schemeClr val="accent1">
                            <a:lumMod val="50000"/>
                          </a:schemeClr>
                        </a:solidFill>
                        <a:latin typeface="Cambria Math" panose="02040503050406030204" pitchFamily="18" charset="0"/>
                      </a:rPr>
                      <m:t>) </m:t>
                    </m:r>
                    <m:r>
                      <a:rPr lang="en-US" sz="2800" i="0">
                        <a:solidFill>
                          <a:schemeClr val="accent1">
                            <a:lumMod val="50000"/>
                          </a:schemeClr>
                        </a:solidFill>
                        <a:latin typeface="Cambria Math" panose="02040503050406030204" pitchFamily="18" charset="0"/>
                      </a:rPr>
                      <m:t>≤</m:t>
                    </m:r>
                  </m:oMath>
                </a14:m>
                <a:r>
                  <a:rPr lang="en-US" sz="2800" dirty="0">
                    <a:solidFill>
                      <a:schemeClr val="accent1">
                        <a:lumMod val="50000"/>
                      </a:schemeClr>
                    </a:solidFill>
                    <a:latin typeface="PT Serif" panose="020A0603040505020204" pitchFamily="18" charset="77"/>
                  </a:rPr>
                  <a:t> </a:t>
                </a:r>
                <a14:m>
                  <m:oMath xmlns:m="http://schemas.openxmlformats.org/officeDocument/2006/math">
                    <m:r>
                      <a:rPr lang="en-US" sz="2800" b="0" i="0" smtClean="0">
                        <a:solidFill>
                          <a:schemeClr val="accent1">
                            <a:lumMod val="50000"/>
                          </a:schemeClr>
                        </a:solidFill>
                        <a:latin typeface="Cambria Math" panose="02040503050406030204" pitchFamily="18" charset="0"/>
                      </a:rPr>
                      <m:t>9</m:t>
                    </m:r>
                    <m:r>
                      <a:rPr lang="en-US" sz="2800" b="0" i="1" smtClean="0">
                        <a:solidFill>
                          <a:schemeClr val="accent1">
                            <a:lumMod val="50000"/>
                          </a:schemeClr>
                        </a:solidFill>
                        <a:latin typeface="Cambria Math" panose="02040503050406030204" pitchFamily="18" charset="0"/>
                      </a:rPr>
                      <m:t>ℓ⋅</m:t>
                    </m:r>
                    <m:sSup>
                      <m:sSupPr>
                        <m:ctrlPr>
                          <a:rPr lang="en-US" sz="2800" b="0" i="1" smtClean="0">
                            <a:solidFill>
                              <a:schemeClr val="accent1">
                                <a:lumMod val="50000"/>
                              </a:schemeClr>
                            </a:solidFill>
                            <a:latin typeface="Cambria Math" panose="02040503050406030204" pitchFamily="18" charset="0"/>
                          </a:rPr>
                        </m:ctrlPr>
                      </m:sSupPr>
                      <m:e>
                        <m:r>
                          <a:rPr lang="en-US" sz="2800" b="0" i="1" smtClean="0">
                            <a:solidFill>
                              <a:schemeClr val="accent1">
                                <a:lumMod val="50000"/>
                              </a:schemeClr>
                            </a:solidFill>
                            <a:latin typeface="Cambria Math" panose="02040503050406030204" pitchFamily="18" charset="0"/>
                          </a:rPr>
                          <m:t>2</m:t>
                        </m:r>
                      </m:e>
                      <m:sup>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𝜆</m:t>
                        </m:r>
                        <m:r>
                          <a:rPr lang="en-US" sz="2800" b="0" i="1" smtClean="0">
                            <a:solidFill>
                              <a:schemeClr val="accent1">
                                <a:lumMod val="50000"/>
                              </a:schemeClr>
                            </a:solidFill>
                            <a:latin typeface="Cambria Math" panose="02040503050406030204" pitchFamily="18" charset="0"/>
                          </a:rPr>
                          <m:t>/24</m:t>
                        </m:r>
                      </m:sup>
                    </m:sSup>
                    <m:r>
                      <a:rPr lang="en-US" sz="2800" b="0" i="0" smtClean="0">
                        <a:solidFill>
                          <a:schemeClr val="accent1">
                            <a:lumMod val="50000"/>
                          </a:schemeClr>
                        </a:solidFill>
                        <a:latin typeface="Cambria Math" panose="02040503050406030204" pitchFamily="18" charset="0"/>
                      </a:rPr>
                      <m:t>+ 2</m:t>
                    </m:r>
                    <m:r>
                      <a:rPr lang="en-US" sz="2800" b="0" i="1" smtClean="0">
                        <a:solidFill>
                          <a:schemeClr val="accent1">
                            <a:lumMod val="50000"/>
                          </a:schemeClr>
                        </a:solidFill>
                        <a:latin typeface="Cambria Math" panose="02040503050406030204" pitchFamily="18" charset="0"/>
                      </a:rPr>
                      <m:t>ℓ </m:t>
                    </m:r>
                    <m:sSup>
                      <m:sSupPr>
                        <m:ctrlPr>
                          <a:rPr lang="en-US" sz="2800" b="0" i="1" smtClean="0">
                            <a:solidFill>
                              <a:schemeClr val="accent1">
                                <a:lumMod val="50000"/>
                              </a:schemeClr>
                            </a:solidFill>
                            <a:latin typeface="Cambria Math" panose="02040503050406030204" pitchFamily="18" charset="0"/>
                          </a:rPr>
                        </m:ctrlPr>
                      </m:sSupPr>
                      <m:e>
                        <m:r>
                          <a:rPr lang="en-US" sz="2800" b="0" i="1" smtClean="0">
                            <a:solidFill>
                              <a:schemeClr val="accent1">
                                <a:lumMod val="50000"/>
                              </a:schemeClr>
                            </a:solidFill>
                            <a:latin typeface="Cambria Math" panose="02040503050406030204" pitchFamily="18" charset="0"/>
                          </a:rPr>
                          <m:t>𝜆</m:t>
                        </m:r>
                      </m:e>
                      <m:sup>
                        <m:r>
                          <a:rPr lang="en-US" sz="2800" b="0" i="1" smtClean="0">
                            <a:solidFill>
                              <a:schemeClr val="accent1">
                                <a:lumMod val="50000"/>
                              </a:schemeClr>
                            </a:solidFill>
                            <a:latin typeface="Cambria Math" panose="02040503050406030204" pitchFamily="18" charset="0"/>
                          </a:rPr>
                          <m:t>2</m:t>
                        </m:r>
                      </m:sup>
                    </m:sSup>
                    <m:r>
                      <a:rPr lang="en-US" sz="2800" b="0" i="0" smtClean="0">
                        <a:solidFill>
                          <a:schemeClr val="accent1">
                            <a:lumMod val="50000"/>
                          </a:schemeClr>
                        </a:solidFill>
                        <a:latin typeface="Cambria Math" panose="02040503050406030204" pitchFamily="18" charset="0"/>
                      </a:rPr>
                      <m:t> </m:t>
                    </m:r>
                    <m:sSubSup>
                      <m:sSubSupPr>
                        <m:ctrlPr>
                          <a:rPr lang="en-US" sz="2800" i="1">
                            <a:solidFill>
                              <a:schemeClr val="accent1">
                                <a:lumMod val="50000"/>
                              </a:schemeClr>
                            </a:solidFill>
                            <a:latin typeface="Cambria Math" panose="02040503050406030204" pitchFamily="18" charset="0"/>
                          </a:rPr>
                        </m:ctrlPr>
                      </m:sSubSupPr>
                      <m:e>
                        <m:r>
                          <a:rPr lang="en-US" sz="2800" b="0" i="1" smtClean="0">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𝐴𝑑𝑣</m:t>
                        </m:r>
                      </m:e>
                      <m:sub>
                        <m:r>
                          <a:rPr lang="en-US" sz="2800" i="1" smtClean="0">
                            <a:solidFill>
                              <a:schemeClr val="accent1">
                                <a:lumMod val="50000"/>
                              </a:schemeClr>
                            </a:solidFill>
                            <a:latin typeface="Cambria Math" panose="02040503050406030204" pitchFamily="18" charset="0"/>
                            <a:ea typeface="Cambria Math" panose="02040503050406030204" pitchFamily="18" charset="0"/>
                          </a:rPr>
                          <m:t>ℬ</m:t>
                        </m:r>
                        <m:r>
                          <a:rPr lang="en-US" sz="2800" b="0" i="1" smtClean="0">
                            <a:solidFill>
                              <a:schemeClr val="accent1">
                                <a:lumMod val="50000"/>
                              </a:schemeClr>
                            </a:solidFill>
                            <a:latin typeface="Cambria Math" panose="02040503050406030204" pitchFamily="18" charset="0"/>
                            <a:ea typeface="Cambria Math" panose="02040503050406030204" pitchFamily="18" charset="0"/>
                          </a:rPr>
                          <m:t>,</m:t>
                        </m:r>
                        <m:r>
                          <a:rPr lang="en-US" sz="2800" i="1" smtClean="0">
                            <a:solidFill>
                              <a:schemeClr val="accent1">
                                <a:lumMod val="50000"/>
                              </a:schemeClr>
                            </a:solidFill>
                            <a:latin typeface="Cambria Math" panose="02040503050406030204" pitchFamily="18" charset="0"/>
                            <a:ea typeface="Cambria Math" panose="02040503050406030204" pitchFamily="18" charset="0"/>
                          </a:rPr>
                          <m:t>ℬ𝒯ℰ</m:t>
                        </m:r>
                      </m:sub>
                      <m:sup>
                        <m:r>
                          <m:rPr>
                            <m:sty m:val="p"/>
                          </m:rPr>
                          <a:rPr lang="en-US" sz="2800" b="0" i="0" smtClean="0">
                            <a:solidFill>
                              <a:schemeClr val="accent1">
                                <a:lumMod val="50000"/>
                              </a:schemeClr>
                            </a:solidFill>
                            <a:latin typeface="Cambria Math" panose="02040503050406030204" pitchFamily="18" charset="0"/>
                          </a:rPr>
                          <m:t>oss</m:t>
                        </m:r>
                      </m:sup>
                    </m:sSubSup>
                  </m:oMath>
                </a14:m>
                <a:r>
                  <a:rPr lang="en-US" sz="2800" dirty="0">
                    <a:solidFill>
                      <a:schemeClr val="accent1">
                        <a:lumMod val="50000"/>
                      </a:schemeClr>
                    </a:solidFill>
                    <a:latin typeface="PT Serif" panose="020A0603040505020204" pitchFamily="18" charset="77"/>
                  </a:rPr>
                  <a:t>(𝜆</a:t>
                </a:r>
                <a14:m>
                  <m:oMath xmlns:m="http://schemas.openxmlformats.org/officeDocument/2006/math">
                    <m:r>
                      <a:rPr lang="en-US" sz="2800" b="0" i="1" smtClean="0">
                        <a:solidFill>
                          <a:schemeClr val="accent1">
                            <a:lumMod val="50000"/>
                          </a:schemeClr>
                        </a:solidFill>
                        <a:latin typeface="Cambria Math" panose="02040503050406030204" pitchFamily="18" charset="0"/>
                      </a:rPr>
                      <m:t>)</m:t>
                    </m:r>
                  </m:oMath>
                </a14:m>
                <a:endParaRPr lang="en-US" sz="2800" baseline="30000" dirty="0">
                  <a:solidFill>
                    <a:schemeClr val="accent1">
                      <a:lumMod val="50000"/>
                    </a:schemeClr>
                  </a:solidFill>
                  <a:latin typeface="PT Serif" panose="020A0603040505020204" pitchFamily="18" charset="77"/>
                </a:endParaRPr>
              </a:p>
              <a:p>
                <a:pPr algn="ctr">
                  <a:lnSpc>
                    <a:spcPct val="150000"/>
                  </a:lnSpc>
                </a:pPr>
                <a:r>
                  <a:rPr lang="en-US" sz="2800" dirty="0">
                    <a:solidFill>
                      <a:schemeClr val="accent1">
                        <a:lumMod val="50000"/>
                      </a:schemeClr>
                    </a:solidFill>
                    <a:latin typeface="PT Serif" panose="020A0603040505020204" pitchFamily="18" charset="77"/>
                  </a:rPr>
                  <a:t>for all </a:t>
                </a:r>
                <a14:m>
                  <m:oMath xmlns:m="http://schemas.openxmlformats.org/officeDocument/2006/math">
                    <m:r>
                      <a:rPr lang="en-US" sz="2800" b="0" i="1" smtClean="0">
                        <a:solidFill>
                          <a:schemeClr val="accent1">
                            <a:lumMod val="50000"/>
                          </a:schemeClr>
                        </a:solidFill>
                        <a:latin typeface="Cambria Math" panose="02040503050406030204" pitchFamily="18" charset="0"/>
                      </a:rPr>
                      <m:t>𝜆</m:t>
                    </m:r>
                  </m:oMath>
                </a14:m>
                <a:r>
                  <a:rPr lang="en-US" sz="2800" dirty="0">
                    <a:solidFill>
                      <a:schemeClr val="accent1">
                        <a:lumMod val="50000"/>
                      </a:schemeClr>
                    </a:solidFill>
                    <a:latin typeface="PT Serif" panose="020A0603040505020204" pitchFamily="18" charset="77"/>
                  </a:rPr>
                  <a:t> where </a:t>
                </a:r>
                <a14:m>
                  <m:oMath xmlns:m="http://schemas.openxmlformats.org/officeDocument/2006/math">
                    <m:r>
                      <a:rPr lang="en-US" sz="2800" b="0" i="1" smtClean="0">
                        <a:solidFill>
                          <a:schemeClr val="accent1">
                            <a:lumMod val="50000"/>
                          </a:schemeClr>
                        </a:solidFill>
                        <a:latin typeface="Cambria Math" panose="02040503050406030204" pitchFamily="18" charset="0"/>
                      </a:rPr>
                      <m:t>ℓ</m:t>
                    </m:r>
                  </m:oMath>
                </a14:m>
                <a:r>
                  <a:rPr lang="en-US" sz="2800" dirty="0">
                    <a:solidFill>
                      <a:schemeClr val="accent1">
                        <a:lumMod val="50000"/>
                      </a:schemeClr>
                    </a:solidFill>
                    <a:latin typeface="PT Serif" panose="020A0603040505020204" pitchFamily="18" charset="77"/>
                  </a:rPr>
                  <a:t> is the codeword length for </a:t>
                </a: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𝒞</m:t>
                    </m:r>
                  </m:oMath>
                </a14:m>
                <a:r>
                  <a:rPr lang="en-US" sz="2800" dirty="0">
                    <a:solidFill>
                      <a:schemeClr val="accent1">
                        <a:lumMod val="50000"/>
                      </a:schemeClr>
                    </a:solidFill>
                    <a:latin typeface="PT Serif" panose="020A0603040505020204" pitchFamily="18" charset="77"/>
                  </a:rPr>
                  <a:t>.</a:t>
                </a:r>
                <a:endParaRPr lang="en-US" sz="2800" baseline="30000" dirty="0">
                  <a:solidFill>
                    <a:schemeClr val="accent1">
                      <a:lumMod val="50000"/>
                    </a:schemeClr>
                  </a:solidFill>
                  <a:latin typeface="PT Serif" panose="020A0603040505020204" pitchFamily="18" charset="77"/>
                </a:endParaRPr>
              </a:p>
            </p:txBody>
          </p:sp>
        </mc:Choice>
        <mc:Fallback>
          <p:sp>
            <p:nvSpPr>
              <p:cNvPr id="2" name="Rectangle 1">
                <a:extLst>
                  <a:ext uri="{FF2B5EF4-FFF2-40B4-BE49-F238E27FC236}">
                    <a16:creationId xmlns:a16="http://schemas.microsoft.com/office/drawing/2014/main" id="{30C2D95A-3022-4A5D-F4EC-3CE1988CE624}"/>
                  </a:ext>
                </a:extLst>
              </p:cNvPr>
              <p:cNvSpPr>
                <a:spLocks noRot="1" noChangeAspect="1" noMove="1" noResize="1" noEditPoints="1" noAdjustHandles="1" noChangeArrowheads="1" noChangeShapeType="1" noTextEdit="1"/>
              </p:cNvSpPr>
              <p:nvPr/>
            </p:nvSpPr>
            <p:spPr>
              <a:xfrm>
                <a:off x="308113" y="3304349"/>
                <a:ext cx="11575774" cy="2129042"/>
              </a:xfrm>
              <a:prstGeom prst="rect">
                <a:avLst/>
              </a:prstGeom>
              <a:blipFill>
                <a:blip r:embed="rId4"/>
                <a:stretch>
                  <a:fillRect b="-5294"/>
                </a:stretch>
              </a:blipFill>
              <a:ln>
                <a:solidFill>
                  <a:schemeClr val="accent1">
                    <a:lumMod val="20000"/>
                    <a:lumOff val="80000"/>
                  </a:schemeClr>
                </a:solidFill>
              </a:ln>
            </p:spPr>
            <p:txBody>
              <a:bodyPr/>
              <a:lstStyle/>
              <a:p>
                <a:r>
                  <a:rPr lang="en-US">
                    <a:noFill/>
                  </a:rPr>
                  <a:t> </a:t>
                </a:r>
              </a:p>
            </p:txBody>
          </p:sp>
        </mc:Fallback>
      </mc:AlternateContent>
      <p:sp>
        <p:nvSpPr>
          <p:cNvPr id="3" name="Title 1">
            <a:extLst>
              <a:ext uri="{FF2B5EF4-FFF2-40B4-BE49-F238E27FC236}">
                <a16:creationId xmlns:a16="http://schemas.microsoft.com/office/drawing/2014/main" id="{9C072DDB-BCCB-3578-9FEC-40BDB56B3D94}"/>
              </a:ext>
            </a:extLst>
          </p:cNvPr>
          <p:cNvSpPr txBox="1">
            <a:spLocks/>
          </p:cNvSpPr>
          <p:nvPr/>
        </p:nvSpPr>
        <p:spPr>
          <a:xfrm>
            <a:off x="203472" y="42944"/>
            <a:ext cx="114333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2">
                    <a:lumMod val="25000"/>
                  </a:schemeClr>
                </a:solidFill>
                <a:latin typeface="PT Serif" panose="020A0603040505020204" pitchFamily="18" charset="77"/>
              </a:rPr>
              <a:t>Traitor Tracing for Threshold</a:t>
            </a:r>
            <a:r>
              <a:rPr lang="en-US" sz="4000" dirty="0">
                <a:latin typeface="PT Serif" panose="020A0603040505020204" pitchFamily="18" charset="77"/>
              </a:rPr>
              <a:t>-KEM from FC and BT-KEM: Properties</a:t>
            </a:r>
          </a:p>
        </p:txBody>
      </p:sp>
    </p:spTree>
    <p:extLst>
      <p:ext uri="{BB962C8B-B14F-4D97-AF65-F5344CB8AC3E}">
        <p14:creationId xmlns:p14="http://schemas.microsoft.com/office/powerpoint/2010/main" val="36252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22-4E34-D389-6BEF-F4875905FFE7}"/>
              </a:ext>
            </a:extLst>
          </p:cNvPr>
          <p:cNvSpPr>
            <a:spLocks noGrp="1"/>
          </p:cNvSpPr>
          <p:nvPr>
            <p:ph type="title"/>
          </p:nvPr>
        </p:nvSpPr>
        <p:spPr>
          <a:xfrm>
            <a:off x="321366" y="155987"/>
            <a:ext cx="10515600" cy="1325563"/>
          </a:xfrm>
        </p:spPr>
        <p:txBody>
          <a:bodyPr/>
          <a:lstStyle/>
          <a:p>
            <a:r>
              <a:rPr lang="en-US" dirty="0">
                <a:latin typeface="PT Serif" panose="020A0603040505020204" pitchFamily="18" charset="77"/>
              </a:rPr>
              <a:t>Additional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A2CDD6-82E6-843F-2C43-45F8817062DC}"/>
                  </a:ext>
                </a:extLst>
              </p:cNvPr>
              <p:cNvSpPr>
                <a:spLocks noGrp="1"/>
              </p:cNvSpPr>
              <p:nvPr>
                <p:ph idx="1"/>
              </p:nvPr>
            </p:nvSpPr>
            <p:spPr>
              <a:xfrm>
                <a:off x="321366" y="1624427"/>
                <a:ext cx="10515600" cy="4351338"/>
              </a:xfrm>
            </p:spPr>
            <p:txBody>
              <a:bodyPr/>
              <a:lstStyle/>
              <a:p>
                <a:pPr marL="0" indent="0">
                  <a:lnSpc>
                    <a:spcPct val="120000"/>
                  </a:lnSpc>
                  <a:buNone/>
                </a:pPr>
                <a:r>
                  <a:rPr lang="en-US" dirty="0">
                    <a:latin typeface="PT Serif" panose="020A0603040505020204" pitchFamily="18" charset="77"/>
                  </a:rPr>
                  <a:t>For the case where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𝑡</m:t>
                    </m:r>
                    <m:r>
                      <a:rPr lang="en-US" b="0" i="1" smtClean="0">
                        <a:latin typeface="Cambria Math" panose="02040503050406030204" pitchFamily="18" charset="0"/>
                      </a:rPr>
                      <m:t> </m:t>
                    </m:r>
                  </m:oMath>
                </a14:m>
                <a:r>
                  <a:rPr lang="en-US" dirty="0">
                    <a:latin typeface="PT Serif" panose="020A0603040505020204" pitchFamily="18" charset="77"/>
                  </a:rPr>
                  <a:t>parties are corrupt, we:</a:t>
                </a:r>
              </a:p>
              <a:p>
                <a:pPr>
                  <a:lnSpc>
                    <a:spcPct val="120000"/>
                  </a:lnSpc>
                </a:pPr>
                <a:r>
                  <a:rPr lang="en-US" dirty="0">
                    <a:latin typeface="PT Serif" panose="020A0603040505020204" pitchFamily="18" charset="77"/>
                  </a:rPr>
                  <a:t>Define two types of accountability: confirmation &amp; tracing</a:t>
                </a:r>
              </a:p>
              <a:p>
                <a:pPr>
                  <a:lnSpc>
                    <a:spcPct val="120000"/>
                  </a:lnSpc>
                </a:pPr>
                <a:r>
                  <a:rPr lang="en-US" dirty="0">
                    <a:latin typeface="PT Serif" panose="020A0603040505020204" pitchFamily="18" charset="77"/>
                  </a:rPr>
                  <a:t>Prove impossibility for general decoders</a:t>
                </a:r>
              </a:p>
              <a:p>
                <a:pPr>
                  <a:lnSpc>
                    <a:spcPct val="120000"/>
                  </a:lnSpc>
                </a:pPr>
                <a:r>
                  <a:rPr lang="en-US" dirty="0">
                    <a:latin typeface="PT Serif" panose="020A0603040505020204" pitchFamily="18" charset="77"/>
                  </a:rPr>
                  <a:t>Give confirmation and tracing algorithms for a specific class of decoders.</a:t>
                </a:r>
              </a:p>
            </p:txBody>
          </p:sp>
        </mc:Choice>
        <mc:Fallback xmlns="">
          <p:sp>
            <p:nvSpPr>
              <p:cNvPr id="3" name="Content Placeholder 2">
                <a:extLst>
                  <a:ext uri="{FF2B5EF4-FFF2-40B4-BE49-F238E27FC236}">
                    <a16:creationId xmlns:a16="http://schemas.microsoft.com/office/drawing/2014/main" id="{E1A2CDD6-82E6-843F-2C43-45F8817062DC}"/>
                  </a:ext>
                </a:extLst>
              </p:cNvPr>
              <p:cNvSpPr>
                <a:spLocks noGrp="1" noRot="1" noChangeAspect="1" noMove="1" noResize="1" noEditPoints="1" noAdjustHandles="1" noChangeArrowheads="1" noChangeShapeType="1" noTextEdit="1"/>
              </p:cNvSpPr>
              <p:nvPr>
                <p:ph idx="1"/>
              </p:nvPr>
            </p:nvSpPr>
            <p:spPr>
              <a:xfrm>
                <a:off x="321366" y="1624427"/>
                <a:ext cx="10515600" cy="4351338"/>
              </a:xfrm>
              <a:blipFill>
                <a:blip r:embed="rId3"/>
                <a:stretch>
                  <a:fillRect l="-1206" t="-291"/>
                </a:stretch>
              </a:blipFill>
            </p:spPr>
            <p:txBody>
              <a:bodyPr/>
              <a:lstStyle/>
              <a:p>
                <a:r>
                  <a:rPr lang="en-US">
                    <a:noFill/>
                  </a:rPr>
                  <a:t> </a:t>
                </a:r>
              </a:p>
            </p:txBody>
          </p:sp>
        </mc:Fallback>
      </mc:AlternateContent>
    </p:spTree>
    <p:extLst>
      <p:ext uri="{BB962C8B-B14F-4D97-AF65-F5344CB8AC3E}">
        <p14:creationId xmlns:p14="http://schemas.microsoft.com/office/powerpoint/2010/main" val="20273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B793-22A3-C93C-BBD9-2810C22A385D}"/>
              </a:ext>
            </a:extLst>
          </p:cNvPr>
          <p:cNvSpPr>
            <a:spLocks noGrp="1"/>
          </p:cNvSpPr>
          <p:nvPr>
            <p:ph type="title"/>
          </p:nvPr>
        </p:nvSpPr>
        <p:spPr>
          <a:xfrm>
            <a:off x="374374" y="248749"/>
            <a:ext cx="10515600" cy="1325563"/>
          </a:xfrm>
        </p:spPr>
        <p:txBody>
          <a:bodyPr/>
          <a:lstStyle/>
          <a:p>
            <a:r>
              <a:rPr lang="en-US" sz="4200" dirty="0">
                <a:latin typeface="PT Serif" panose="020A0603040505020204" pitchFamily="18" charset="77"/>
              </a:rPr>
              <a:t>Conclusions</a:t>
            </a:r>
          </a:p>
        </p:txBody>
      </p:sp>
      <p:sp>
        <p:nvSpPr>
          <p:cNvPr id="3" name="Content Placeholder 2">
            <a:extLst>
              <a:ext uri="{FF2B5EF4-FFF2-40B4-BE49-F238E27FC236}">
                <a16:creationId xmlns:a16="http://schemas.microsoft.com/office/drawing/2014/main" id="{C3D2410D-F9D1-2B21-A677-D3E5603227B1}"/>
              </a:ext>
            </a:extLst>
          </p:cNvPr>
          <p:cNvSpPr>
            <a:spLocks noGrp="1"/>
          </p:cNvSpPr>
          <p:nvPr>
            <p:ph idx="1"/>
          </p:nvPr>
        </p:nvSpPr>
        <p:spPr>
          <a:xfrm>
            <a:off x="374373" y="1460012"/>
            <a:ext cx="11155639" cy="1568937"/>
          </a:xfrm>
        </p:spPr>
        <p:txBody>
          <a:bodyPr/>
          <a:lstStyle/>
          <a:p>
            <a:r>
              <a:rPr lang="en-US" dirty="0">
                <a:latin typeface="PT Serif" panose="020A0603040505020204" pitchFamily="18" charset="77"/>
              </a:rPr>
              <a:t>Traitor tracing for threshold decryption is a useful and interesting problem</a:t>
            </a:r>
          </a:p>
          <a:p>
            <a:r>
              <a:rPr lang="en-US" dirty="0">
                <a:latin typeface="PT Serif" panose="020A0603040505020204" pitchFamily="18" charset="77"/>
              </a:rPr>
              <a:t>This work: Efficient construction by </a:t>
            </a:r>
            <a:r>
              <a:rPr lang="en-US" dirty="0" err="1">
                <a:latin typeface="PT Serif" panose="020A0603040505020204" pitchFamily="18" charset="77"/>
              </a:rPr>
              <a:t>thresholdizing</a:t>
            </a:r>
            <a:r>
              <a:rPr lang="en-US" dirty="0">
                <a:latin typeface="PT Serif" panose="020A0603040505020204" pitchFamily="18" charset="77"/>
              </a:rPr>
              <a:t> BN’08</a:t>
            </a:r>
          </a:p>
          <a:p>
            <a:endParaRPr lang="en-US" dirty="0">
              <a:latin typeface="PT Serif" panose="020A0603040505020204" pitchFamily="18" charset="77"/>
            </a:endParaRPr>
          </a:p>
        </p:txBody>
      </p:sp>
      <p:sp>
        <p:nvSpPr>
          <p:cNvPr id="4" name="Title 1">
            <a:extLst>
              <a:ext uri="{FF2B5EF4-FFF2-40B4-BE49-F238E27FC236}">
                <a16:creationId xmlns:a16="http://schemas.microsoft.com/office/drawing/2014/main" id="{D6CC53BE-8A0F-DA08-442B-EAF1ED096F9C}"/>
              </a:ext>
            </a:extLst>
          </p:cNvPr>
          <p:cNvSpPr txBox="1">
            <a:spLocks/>
          </p:cNvSpPr>
          <p:nvPr/>
        </p:nvSpPr>
        <p:spPr>
          <a:xfrm>
            <a:off x="374374" y="29029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latin typeface="PT Serif" panose="020A0603040505020204" pitchFamily="18" charset="77"/>
              </a:rPr>
              <a:t>Open Problems</a:t>
            </a:r>
          </a:p>
        </p:txBody>
      </p:sp>
      <p:sp>
        <p:nvSpPr>
          <p:cNvPr id="5" name="Content Placeholder 2">
            <a:extLst>
              <a:ext uri="{FF2B5EF4-FFF2-40B4-BE49-F238E27FC236}">
                <a16:creationId xmlns:a16="http://schemas.microsoft.com/office/drawing/2014/main" id="{EBC6F7E7-5C20-5568-BBEF-5C88B5981D61}"/>
              </a:ext>
            </a:extLst>
          </p:cNvPr>
          <p:cNvSpPr txBox="1">
            <a:spLocks/>
          </p:cNvSpPr>
          <p:nvPr/>
        </p:nvSpPr>
        <p:spPr>
          <a:xfrm>
            <a:off x="374374" y="42284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T Serif" panose="020A0603040505020204" pitchFamily="18" charset="77"/>
            </a:endParaRPr>
          </a:p>
          <a:p>
            <a:endParaRPr lang="en-US"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5FFF9B8-199E-FBFA-053B-ED6A0463914C}"/>
                  </a:ext>
                </a:extLst>
              </p:cNvPr>
              <p:cNvSpPr txBox="1">
                <a:spLocks/>
              </p:cNvSpPr>
              <p:nvPr/>
            </p:nvSpPr>
            <p:spPr>
              <a:xfrm>
                <a:off x="374373" y="4228479"/>
                <a:ext cx="11443253" cy="1774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T Serif" panose="020A0603040505020204" pitchFamily="18" charset="77"/>
                  </a:rPr>
                  <a:t>Can we adapt other traitor tracing schemes [BSW’06,Z’20,GLW’23,…] to the threshold setting?</a:t>
                </a:r>
              </a:p>
              <a:p>
                <a:r>
                  <a:rPr lang="en-US" dirty="0">
                    <a:latin typeface="PT Serif" panose="020A0603040505020204" pitchFamily="18" charset="77"/>
                  </a:rPr>
                  <a:t>Can we strengthen the construction to detect all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traitors?</a:t>
                </a:r>
              </a:p>
            </p:txBody>
          </p:sp>
        </mc:Choice>
        <mc:Fallback xmlns="">
          <p:sp>
            <p:nvSpPr>
              <p:cNvPr id="6" name="Content Placeholder 2">
                <a:extLst>
                  <a:ext uri="{FF2B5EF4-FFF2-40B4-BE49-F238E27FC236}">
                    <a16:creationId xmlns:a16="http://schemas.microsoft.com/office/drawing/2014/main" id="{35FFF9B8-199E-FBFA-053B-ED6A0463914C}"/>
                  </a:ext>
                </a:extLst>
              </p:cNvPr>
              <p:cNvSpPr txBox="1">
                <a:spLocks noRot="1" noChangeAspect="1" noMove="1" noResize="1" noEditPoints="1" noAdjustHandles="1" noChangeArrowheads="1" noChangeShapeType="1" noTextEdit="1"/>
              </p:cNvSpPr>
              <p:nvPr/>
            </p:nvSpPr>
            <p:spPr>
              <a:xfrm>
                <a:off x="374373" y="4228479"/>
                <a:ext cx="11443253" cy="1774756"/>
              </a:xfrm>
              <a:prstGeom prst="rect">
                <a:avLst/>
              </a:prstGeom>
              <a:blipFill>
                <a:blip r:embed="rId3"/>
                <a:stretch>
                  <a:fillRect l="-887" t="-6429" r="-333"/>
                </a:stretch>
              </a:blipFill>
            </p:spPr>
            <p:txBody>
              <a:bodyPr/>
              <a:lstStyle/>
              <a:p>
                <a:r>
                  <a:rPr lang="en-US">
                    <a:noFill/>
                  </a:rPr>
                  <a:t> </a:t>
                </a:r>
              </a:p>
            </p:txBody>
          </p:sp>
        </mc:Fallback>
      </mc:AlternateContent>
      <p:pic>
        <p:nvPicPr>
          <p:cNvPr id="11" name="Graphic 10" descr="Checkmark with solid fill">
            <a:extLst>
              <a:ext uri="{FF2B5EF4-FFF2-40B4-BE49-F238E27FC236}">
                <a16:creationId xmlns:a16="http://schemas.microsoft.com/office/drawing/2014/main" id="{45E92EE1-4AB1-5E1F-80AB-4B429ED760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6812" y="3741218"/>
            <a:ext cx="576021" cy="576021"/>
          </a:xfrm>
          <a:prstGeom prst="rect">
            <a:avLst/>
          </a:prstGeom>
        </p:spPr>
      </p:pic>
    </p:spTree>
    <p:extLst>
      <p:ext uri="{BB962C8B-B14F-4D97-AF65-F5344CB8AC3E}">
        <p14:creationId xmlns:p14="http://schemas.microsoft.com/office/powerpoint/2010/main" val="27640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1B34-E1BA-9511-4DAA-6DE1F817578F}"/>
              </a:ext>
            </a:extLst>
          </p:cNvPr>
          <p:cNvSpPr>
            <a:spLocks noGrp="1"/>
          </p:cNvSpPr>
          <p:nvPr>
            <p:ph type="title"/>
          </p:nvPr>
        </p:nvSpPr>
        <p:spPr>
          <a:xfrm>
            <a:off x="87304" y="138281"/>
            <a:ext cx="11872606" cy="880545"/>
          </a:xfrm>
        </p:spPr>
        <p:txBody>
          <a:bodyPr/>
          <a:lstStyle/>
          <a:p>
            <a:r>
              <a:rPr lang="en-US" dirty="0">
                <a:latin typeface="PT Serif" panose="020A0603040505020204" pitchFamily="18" charset="77"/>
              </a:rPr>
              <a:t>Why decoder?</a:t>
            </a:r>
          </a:p>
        </p:txBody>
      </p:sp>
      <p:pic>
        <p:nvPicPr>
          <p:cNvPr id="4" name="Google Shape;74;p15">
            <a:extLst>
              <a:ext uri="{FF2B5EF4-FFF2-40B4-BE49-F238E27FC236}">
                <a16:creationId xmlns:a16="http://schemas.microsoft.com/office/drawing/2014/main" id="{26AF8D5F-667C-C3DD-7CDA-D212BC171887}"/>
              </a:ext>
            </a:extLst>
          </p:cNvPr>
          <p:cNvPicPr preferRelativeResize="0"/>
          <p:nvPr/>
        </p:nvPicPr>
        <p:blipFill>
          <a:blip r:embed="rId3">
            <a:alphaModFix/>
          </a:blip>
          <a:stretch>
            <a:fillRect/>
          </a:stretch>
        </p:blipFill>
        <p:spPr>
          <a:xfrm>
            <a:off x="2430094" y="2838261"/>
            <a:ext cx="834050" cy="1152898"/>
          </a:xfrm>
          <a:prstGeom prst="rect">
            <a:avLst/>
          </a:prstGeom>
          <a:noFill/>
          <a:ln>
            <a:noFill/>
          </a:ln>
        </p:spPr>
      </p:pic>
      <p:pic>
        <p:nvPicPr>
          <p:cNvPr id="5" name="Google Shape;77;p15">
            <a:extLst>
              <a:ext uri="{FF2B5EF4-FFF2-40B4-BE49-F238E27FC236}">
                <a16:creationId xmlns:a16="http://schemas.microsoft.com/office/drawing/2014/main" id="{DC5E44B0-EEFE-4FEE-E292-21706C211F87}"/>
              </a:ext>
            </a:extLst>
          </p:cNvPr>
          <p:cNvPicPr preferRelativeResize="0"/>
          <p:nvPr/>
        </p:nvPicPr>
        <p:blipFill>
          <a:blip r:embed="rId4">
            <a:alphaModFix/>
          </a:blip>
          <a:stretch>
            <a:fillRect/>
          </a:stretch>
        </p:blipFill>
        <p:spPr>
          <a:xfrm>
            <a:off x="4388106" y="2895442"/>
            <a:ext cx="834050" cy="1095717"/>
          </a:xfrm>
          <a:prstGeom prst="rect">
            <a:avLst/>
          </a:prstGeom>
          <a:noFill/>
          <a:ln>
            <a:noFill/>
          </a:ln>
        </p:spPr>
      </p:pic>
      <p:pic>
        <p:nvPicPr>
          <p:cNvPr id="7" name="Picture 6" descr="A picture containing text, vector graphics&#10;&#10;Description automatically generated">
            <a:extLst>
              <a:ext uri="{FF2B5EF4-FFF2-40B4-BE49-F238E27FC236}">
                <a16:creationId xmlns:a16="http://schemas.microsoft.com/office/drawing/2014/main" id="{FB7E25BB-1B9F-BA38-915E-B5170B5A9A14}"/>
              </a:ext>
            </a:extLst>
          </p:cNvPr>
          <p:cNvPicPr>
            <a:picLocks noChangeAspect="1"/>
          </p:cNvPicPr>
          <p:nvPr/>
        </p:nvPicPr>
        <p:blipFill>
          <a:blip r:embed="rId5"/>
          <a:stretch>
            <a:fillRect/>
          </a:stretch>
        </p:blipFill>
        <p:spPr>
          <a:xfrm>
            <a:off x="6017862" y="2814222"/>
            <a:ext cx="834050" cy="1176937"/>
          </a:xfrm>
          <a:prstGeom prst="rect">
            <a:avLst/>
          </a:prstGeom>
        </p:spPr>
      </p:pic>
      <mc:AlternateContent xmlns:mc="http://schemas.openxmlformats.org/markup-compatibility/2006" xmlns:a14="http://schemas.microsoft.com/office/drawing/2010/main">
        <mc:Choice Requires="a14">
          <p:sp>
            <p:nvSpPr>
              <p:cNvPr id="8" name="Google Shape;75;p15">
                <a:extLst>
                  <a:ext uri="{FF2B5EF4-FFF2-40B4-BE49-F238E27FC236}">
                    <a16:creationId xmlns:a16="http://schemas.microsoft.com/office/drawing/2014/main" id="{3F5907F7-9276-18F4-9A4F-E4A01BE152B5}"/>
                  </a:ext>
                </a:extLst>
              </p:cNvPr>
              <p:cNvSpPr txBox="1"/>
              <p:nvPr/>
            </p:nvSpPr>
            <p:spPr>
              <a:xfrm>
                <a:off x="6106631" y="3991159"/>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8" name="Google Shape;75;p15">
                <a:extLst>
                  <a:ext uri="{FF2B5EF4-FFF2-40B4-BE49-F238E27FC236}">
                    <a16:creationId xmlns:a16="http://schemas.microsoft.com/office/drawing/2014/main" id="{3F5907F7-9276-18F4-9A4F-E4A01BE152B5}"/>
                  </a:ext>
                </a:extLst>
              </p:cNvPr>
              <p:cNvSpPr txBox="1">
                <a:spLocks noRot="1" noChangeAspect="1" noMove="1" noResize="1" noEditPoints="1" noAdjustHandles="1" noChangeArrowheads="1" noChangeShapeType="1" noTextEdit="1"/>
              </p:cNvSpPr>
              <p:nvPr/>
            </p:nvSpPr>
            <p:spPr>
              <a:xfrm>
                <a:off x="6106631" y="3991159"/>
                <a:ext cx="656512" cy="545440"/>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E955B11-1110-8BF3-2127-52267BB19D99}"/>
                  </a:ext>
                </a:extLst>
              </p:cNvPr>
              <p:cNvSpPr txBox="1"/>
              <p:nvPr/>
            </p:nvSpPr>
            <p:spPr>
              <a:xfrm>
                <a:off x="2585428" y="399765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E955B11-1110-8BF3-2127-52267BB19D99}"/>
                  </a:ext>
                </a:extLst>
              </p:cNvPr>
              <p:cNvSpPr txBox="1">
                <a:spLocks noRot="1" noChangeAspect="1" noMove="1" noResize="1" noEditPoints="1" noAdjustHandles="1" noChangeArrowheads="1" noChangeShapeType="1" noTextEdit="1"/>
              </p:cNvSpPr>
              <p:nvPr/>
            </p:nvSpPr>
            <p:spPr>
              <a:xfrm>
                <a:off x="2585428" y="399765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DB5905B8-5423-41F5-0342-FEE4E9D8FFFF}"/>
                  </a:ext>
                </a:extLst>
              </p:cNvPr>
              <p:cNvSpPr txBox="1"/>
              <p:nvPr/>
            </p:nvSpPr>
            <p:spPr>
              <a:xfrm>
                <a:off x="4478852" y="3984398"/>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DB5905B8-5423-41F5-0342-FEE4E9D8FFFF}"/>
                  </a:ext>
                </a:extLst>
              </p:cNvPr>
              <p:cNvSpPr txBox="1">
                <a:spLocks noRot="1" noChangeAspect="1" noMove="1" noResize="1" noEditPoints="1" noAdjustHandles="1" noChangeArrowheads="1" noChangeShapeType="1" noTextEdit="1"/>
              </p:cNvSpPr>
              <p:nvPr/>
            </p:nvSpPr>
            <p:spPr>
              <a:xfrm>
                <a:off x="4478852" y="3984398"/>
                <a:ext cx="656512" cy="545440"/>
              </a:xfrm>
              <a:prstGeom prst="rect">
                <a:avLst/>
              </a:prstGeom>
              <a:blipFill>
                <a:blip r:embed="rId8"/>
                <a:stretch>
                  <a:fillRect/>
                </a:stretch>
              </a:blipFill>
              <a:ln>
                <a:noFill/>
              </a:ln>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3E7C903-DBA5-C79F-95AF-21B8AF7DB176}"/>
              </a:ext>
            </a:extLst>
          </p:cNvPr>
          <p:cNvPicPr>
            <a:picLocks noChangeAspect="1"/>
          </p:cNvPicPr>
          <p:nvPr/>
        </p:nvPicPr>
        <p:blipFill>
          <a:blip r:embed="rId9"/>
          <a:stretch>
            <a:fillRect/>
          </a:stretch>
        </p:blipFill>
        <p:spPr>
          <a:xfrm>
            <a:off x="3389381" y="5183205"/>
            <a:ext cx="1175396" cy="1031811"/>
          </a:xfrm>
          <a:prstGeom prst="rect">
            <a:avLst/>
          </a:prstGeom>
        </p:spPr>
      </p:pic>
      <p:cxnSp>
        <p:nvCxnSpPr>
          <p:cNvPr id="13" name="Straight Arrow Connector 12">
            <a:extLst>
              <a:ext uri="{FF2B5EF4-FFF2-40B4-BE49-F238E27FC236}">
                <a16:creationId xmlns:a16="http://schemas.microsoft.com/office/drawing/2014/main" id="{15819D8F-3ECF-CC0F-8E5E-4AF2F0A5A8BE}"/>
              </a:ext>
            </a:extLst>
          </p:cNvPr>
          <p:cNvCxnSpPr>
            <a:cxnSpLocks/>
          </p:cNvCxnSpPr>
          <p:nvPr/>
        </p:nvCxnSpPr>
        <p:spPr>
          <a:xfrm>
            <a:off x="2913684" y="4536599"/>
            <a:ext cx="678716" cy="64008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2F24166-C468-6410-878E-1A6EC069259F}"/>
              </a:ext>
            </a:extLst>
          </p:cNvPr>
          <p:cNvCxnSpPr>
            <a:cxnSpLocks/>
          </p:cNvCxnSpPr>
          <p:nvPr/>
        </p:nvCxnSpPr>
        <p:spPr>
          <a:xfrm flipH="1">
            <a:off x="4268362" y="4536599"/>
            <a:ext cx="536769" cy="64008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53279E0-B68F-BA38-C582-CCCE04C1E12C}"/>
                  </a:ext>
                </a:extLst>
              </p:cNvPr>
              <p:cNvSpPr txBox="1"/>
              <p:nvPr/>
            </p:nvSpPr>
            <p:spPr>
              <a:xfrm>
                <a:off x="1734708" y="5958560"/>
                <a:ext cx="6187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oMath>
                  </m:oMathPara>
                </a14:m>
                <a:endParaRPr lang="en-US" sz="2400" dirty="0"/>
              </a:p>
            </p:txBody>
          </p:sp>
        </mc:Choice>
        <mc:Fallback xmlns="">
          <p:sp>
            <p:nvSpPr>
              <p:cNvPr id="15" name="TextBox 14">
                <a:extLst>
                  <a:ext uri="{FF2B5EF4-FFF2-40B4-BE49-F238E27FC236}">
                    <a16:creationId xmlns:a16="http://schemas.microsoft.com/office/drawing/2014/main" id="{853279E0-B68F-BA38-C582-CCCE04C1E12C}"/>
                  </a:ext>
                </a:extLst>
              </p:cNvPr>
              <p:cNvSpPr txBox="1">
                <a:spLocks noRot="1" noChangeAspect="1" noMove="1" noResize="1" noEditPoints="1" noAdjustHandles="1" noChangeArrowheads="1" noChangeShapeType="1" noTextEdit="1"/>
              </p:cNvSpPr>
              <p:nvPr/>
            </p:nvSpPr>
            <p:spPr>
              <a:xfrm>
                <a:off x="1734708" y="5958560"/>
                <a:ext cx="61874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BADD98-1365-A578-D7D4-3FA13FCD9D12}"/>
                  </a:ext>
                </a:extLst>
              </p:cNvPr>
              <p:cNvSpPr txBox="1"/>
              <p:nvPr/>
            </p:nvSpPr>
            <p:spPr>
              <a:xfrm>
                <a:off x="5582858" y="5955711"/>
                <a:ext cx="6187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oMath>
                  </m:oMathPara>
                </a14:m>
                <a:endParaRPr lang="en-US" sz="2400" dirty="0"/>
              </a:p>
            </p:txBody>
          </p:sp>
        </mc:Choice>
        <mc:Fallback xmlns="">
          <p:sp>
            <p:nvSpPr>
              <p:cNvPr id="16" name="TextBox 15">
                <a:extLst>
                  <a:ext uri="{FF2B5EF4-FFF2-40B4-BE49-F238E27FC236}">
                    <a16:creationId xmlns:a16="http://schemas.microsoft.com/office/drawing/2014/main" id="{C0BADD98-1365-A578-D7D4-3FA13FCD9D12}"/>
                  </a:ext>
                </a:extLst>
              </p:cNvPr>
              <p:cNvSpPr txBox="1">
                <a:spLocks noRot="1" noChangeAspect="1" noMove="1" noResize="1" noEditPoints="1" noAdjustHandles="1" noChangeArrowheads="1" noChangeShapeType="1" noTextEdit="1"/>
              </p:cNvSpPr>
              <p:nvPr/>
            </p:nvSpPr>
            <p:spPr>
              <a:xfrm>
                <a:off x="5582858" y="5955711"/>
                <a:ext cx="618747" cy="461665"/>
              </a:xfrm>
              <a:prstGeom prst="rect">
                <a:avLst/>
              </a:prstGeom>
              <a:blipFill>
                <a:blip r:embed="rId11"/>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28593FA-E305-1131-59BE-FDFA75508588}"/>
              </a:ext>
            </a:extLst>
          </p:cNvPr>
          <p:cNvCxnSpPr>
            <a:cxnSpLocks/>
            <a:stCxn id="15" idx="3"/>
            <a:endCxn id="12" idx="1"/>
          </p:cNvCxnSpPr>
          <p:nvPr/>
        </p:nvCxnSpPr>
        <p:spPr>
          <a:xfrm flipV="1">
            <a:off x="2353455" y="5699111"/>
            <a:ext cx="1035926" cy="49028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F522744-7F74-B1C8-9DE6-F3D9960364A8}"/>
              </a:ext>
            </a:extLst>
          </p:cNvPr>
          <p:cNvCxnSpPr>
            <a:cxnSpLocks/>
            <a:stCxn id="12" idx="3"/>
            <a:endCxn id="16" idx="1"/>
          </p:cNvCxnSpPr>
          <p:nvPr/>
        </p:nvCxnSpPr>
        <p:spPr>
          <a:xfrm>
            <a:off x="4564777" y="5699111"/>
            <a:ext cx="1018081" cy="48743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red smiley face with horns&#10;&#10;Description automatically generated">
            <a:extLst>
              <a:ext uri="{FF2B5EF4-FFF2-40B4-BE49-F238E27FC236}">
                <a16:creationId xmlns:a16="http://schemas.microsoft.com/office/drawing/2014/main" id="{9EDC50AF-B5B8-5CB2-BCEA-DE488ECB04DD}"/>
              </a:ext>
            </a:extLst>
          </p:cNvPr>
          <p:cNvPicPr>
            <a:picLocks noChangeAspect="1"/>
          </p:cNvPicPr>
          <p:nvPr/>
        </p:nvPicPr>
        <p:blipFill>
          <a:blip r:embed="rId12"/>
          <a:stretch>
            <a:fillRect/>
          </a:stretch>
        </p:blipFill>
        <p:spPr>
          <a:xfrm>
            <a:off x="87304" y="5450999"/>
            <a:ext cx="1133627" cy="1107095"/>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DEA9147-0FD3-9D34-9C82-693F234FE0DE}"/>
                  </a:ext>
                </a:extLst>
              </p:cNvPr>
              <p:cNvSpPr txBox="1"/>
              <p:nvPr/>
            </p:nvSpPr>
            <p:spPr>
              <a:xfrm>
                <a:off x="4671243" y="4809884"/>
                <a:ext cx="2467931"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𝑡</m:t>
                    </m:r>
                  </m:oMath>
                </a14:m>
                <a:r>
                  <a:rPr lang="en-US" sz="2800" dirty="0">
                    <a:latin typeface="PT Serif" panose="020A0603040505020204" pitchFamily="18" charset="77"/>
                  </a:rPr>
                  <a:t> Traitors</a:t>
                </a:r>
              </a:p>
            </p:txBody>
          </p:sp>
        </mc:Choice>
        <mc:Fallback xmlns="">
          <p:sp>
            <p:nvSpPr>
              <p:cNvPr id="26" name="TextBox 25">
                <a:extLst>
                  <a:ext uri="{FF2B5EF4-FFF2-40B4-BE49-F238E27FC236}">
                    <a16:creationId xmlns:a16="http://schemas.microsoft.com/office/drawing/2014/main" id="{2DEA9147-0FD3-9D34-9C82-693F234FE0DE}"/>
                  </a:ext>
                </a:extLst>
              </p:cNvPr>
              <p:cNvSpPr txBox="1">
                <a:spLocks noRot="1" noChangeAspect="1" noMove="1" noResize="1" noEditPoints="1" noAdjustHandles="1" noChangeArrowheads="1" noChangeShapeType="1" noTextEdit="1"/>
              </p:cNvSpPr>
              <p:nvPr/>
            </p:nvSpPr>
            <p:spPr>
              <a:xfrm>
                <a:off x="4671243" y="4809884"/>
                <a:ext cx="2467931" cy="523220"/>
              </a:xfrm>
              <a:prstGeom prst="rect">
                <a:avLst/>
              </a:prstGeom>
              <a:blipFill>
                <a:blip r:embed="rId13"/>
                <a:stretch>
                  <a:fillRect l="-3061" t="-11628"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0D622C-0584-C580-107A-E589ECB9E37D}"/>
                  </a:ext>
                </a:extLst>
              </p:cNvPr>
              <p:cNvSpPr txBox="1"/>
              <p:nvPr/>
            </p:nvSpPr>
            <p:spPr>
              <a:xfrm>
                <a:off x="232090" y="2331891"/>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27" name="TextBox 26">
                <a:extLst>
                  <a:ext uri="{FF2B5EF4-FFF2-40B4-BE49-F238E27FC236}">
                    <a16:creationId xmlns:a16="http://schemas.microsoft.com/office/drawing/2014/main" id="{7D0D622C-0584-C580-107A-E589ECB9E37D}"/>
                  </a:ext>
                </a:extLst>
              </p:cNvPr>
              <p:cNvSpPr txBox="1">
                <a:spLocks noRot="1" noChangeAspect="1" noMove="1" noResize="1" noEditPoints="1" noAdjustHandles="1" noChangeArrowheads="1" noChangeShapeType="1" noTextEdit="1"/>
              </p:cNvSpPr>
              <p:nvPr/>
            </p:nvSpPr>
            <p:spPr>
              <a:xfrm>
                <a:off x="232090" y="2331891"/>
                <a:ext cx="1977682" cy="461665"/>
              </a:xfrm>
              <a:prstGeom prst="rect">
                <a:avLst/>
              </a:prstGeom>
              <a:blipFill>
                <a:blip r:embed="rId14"/>
                <a:stretch>
                  <a:fillRect b="-2432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F5B9FBE-170B-F3A4-7022-A6973968258C}"/>
              </a:ext>
            </a:extLst>
          </p:cNvPr>
          <p:cNvSpPr txBox="1"/>
          <p:nvPr/>
        </p:nvSpPr>
        <p:spPr>
          <a:xfrm>
            <a:off x="440230" y="1094033"/>
            <a:ext cx="7656263" cy="523220"/>
          </a:xfrm>
          <a:prstGeom prst="rect">
            <a:avLst/>
          </a:prstGeom>
          <a:noFill/>
        </p:spPr>
        <p:txBody>
          <a:bodyPr wrap="none" rtlCol="0">
            <a:spAutoFit/>
          </a:bodyPr>
          <a:lstStyle/>
          <a:p>
            <a:r>
              <a:rPr lang="en-US" sz="2800" dirty="0">
                <a:latin typeface="PT Serif" panose="020A0603040505020204" pitchFamily="18" charset="77"/>
              </a:rPr>
              <a:t>What if the parties set up a decryption service?</a:t>
            </a:r>
            <a:endParaRPr lang="en-US" sz="2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57A6A2-9E71-3171-8FBE-FAFAF3F078E7}"/>
                  </a:ext>
                </a:extLst>
              </p:cNvPr>
              <p:cNvSpPr txBox="1"/>
              <p:nvPr/>
            </p:nvSpPr>
            <p:spPr>
              <a:xfrm>
                <a:off x="440230" y="4809884"/>
                <a:ext cx="65915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𝒜</m:t>
                      </m:r>
                    </m:oMath>
                  </m:oMathPara>
                </a14:m>
                <a:endParaRPr lang="en-US" sz="3200" dirty="0">
                  <a:solidFill>
                    <a:schemeClr val="tx1"/>
                  </a:solidFill>
                </a:endParaRPr>
              </a:p>
            </p:txBody>
          </p:sp>
        </mc:Choice>
        <mc:Fallback xmlns="">
          <p:sp>
            <p:nvSpPr>
              <p:cNvPr id="6" name="TextBox 5">
                <a:extLst>
                  <a:ext uri="{FF2B5EF4-FFF2-40B4-BE49-F238E27FC236}">
                    <a16:creationId xmlns:a16="http://schemas.microsoft.com/office/drawing/2014/main" id="{BA57A6A2-9E71-3171-8FBE-FAFAF3F078E7}"/>
                  </a:ext>
                </a:extLst>
              </p:cNvPr>
              <p:cNvSpPr txBox="1">
                <a:spLocks noRot="1" noChangeAspect="1" noMove="1" noResize="1" noEditPoints="1" noAdjustHandles="1" noChangeArrowheads="1" noChangeShapeType="1" noTextEdit="1"/>
              </p:cNvSpPr>
              <p:nvPr/>
            </p:nvSpPr>
            <p:spPr>
              <a:xfrm>
                <a:off x="440230" y="4809884"/>
                <a:ext cx="659155" cy="58477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355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0E32-61BE-700F-C56E-671E85114FD9}"/>
              </a:ext>
            </a:extLst>
          </p:cNvPr>
          <p:cNvSpPr>
            <a:spLocks noGrp="1"/>
          </p:cNvSpPr>
          <p:nvPr>
            <p:ph type="title"/>
          </p:nvPr>
        </p:nvSpPr>
        <p:spPr/>
        <p:txBody>
          <a:bodyPr/>
          <a:lstStyle/>
          <a:p>
            <a:r>
              <a:rPr lang="en-US" dirty="0">
                <a:latin typeface="PT Serif" panose="020A0603040505020204" pitchFamily="18" charset="77"/>
              </a:rPr>
              <a:t>Thank you!</a:t>
            </a:r>
          </a:p>
        </p:txBody>
      </p:sp>
      <p:sp>
        <p:nvSpPr>
          <p:cNvPr id="3" name="Content Placeholder 2">
            <a:extLst>
              <a:ext uri="{FF2B5EF4-FFF2-40B4-BE49-F238E27FC236}">
                <a16:creationId xmlns:a16="http://schemas.microsoft.com/office/drawing/2014/main" id="{A8B86998-F178-F813-7D29-1AE4C5F6BBCD}"/>
              </a:ext>
            </a:extLst>
          </p:cNvPr>
          <p:cNvSpPr>
            <a:spLocks noGrp="1"/>
          </p:cNvSpPr>
          <p:nvPr>
            <p:ph idx="1"/>
          </p:nvPr>
        </p:nvSpPr>
        <p:spPr/>
        <p:txBody>
          <a:bodyPr>
            <a:normAutofit/>
          </a:bodyPr>
          <a:lstStyle/>
          <a:p>
            <a:pPr marL="0" indent="0" algn="ctr">
              <a:buNone/>
            </a:pPr>
            <a:r>
              <a:rPr lang="en-US" sz="3200" dirty="0">
                <a:latin typeface="PT Serif" panose="020A0603040505020204" pitchFamily="18" charset="77"/>
              </a:rPr>
              <a:t>Questions?</a:t>
            </a:r>
          </a:p>
        </p:txBody>
      </p:sp>
    </p:spTree>
    <p:extLst>
      <p:ext uri="{BB962C8B-B14F-4D97-AF65-F5344CB8AC3E}">
        <p14:creationId xmlns:p14="http://schemas.microsoft.com/office/powerpoint/2010/main" val="117549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4;p15">
            <a:extLst>
              <a:ext uri="{FF2B5EF4-FFF2-40B4-BE49-F238E27FC236}">
                <a16:creationId xmlns:a16="http://schemas.microsoft.com/office/drawing/2014/main" id="{26AF8D5F-667C-C3DD-7CDA-D212BC171887}"/>
              </a:ext>
            </a:extLst>
          </p:cNvPr>
          <p:cNvPicPr preferRelativeResize="0"/>
          <p:nvPr/>
        </p:nvPicPr>
        <p:blipFill>
          <a:blip r:embed="rId3">
            <a:alphaModFix/>
          </a:blip>
          <a:stretch>
            <a:fillRect/>
          </a:stretch>
        </p:blipFill>
        <p:spPr>
          <a:xfrm>
            <a:off x="2430094" y="2838261"/>
            <a:ext cx="834050" cy="1152898"/>
          </a:xfrm>
          <a:prstGeom prst="rect">
            <a:avLst/>
          </a:prstGeom>
          <a:noFill/>
          <a:ln>
            <a:noFill/>
          </a:ln>
        </p:spPr>
      </p:pic>
      <p:pic>
        <p:nvPicPr>
          <p:cNvPr id="5" name="Google Shape;77;p15">
            <a:extLst>
              <a:ext uri="{FF2B5EF4-FFF2-40B4-BE49-F238E27FC236}">
                <a16:creationId xmlns:a16="http://schemas.microsoft.com/office/drawing/2014/main" id="{DC5E44B0-EEFE-4FEE-E292-21706C211F87}"/>
              </a:ext>
            </a:extLst>
          </p:cNvPr>
          <p:cNvPicPr preferRelativeResize="0"/>
          <p:nvPr/>
        </p:nvPicPr>
        <p:blipFill>
          <a:blip r:embed="rId4">
            <a:alphaModFix/>
          </a:blip>
          <a:stretch>
            <a:fillRect/>
          </a:stretch>
        </p:blipFill>
        <p:spPr>
          <a:xfrm>
            <a:off x="4388106" y="2895442"/>
            <a:ext cx="834050" cy="1095717"/>
          </a:xfrm>
          <a:prstGeom prst="rect">
            <a:avLst/>
          </a:prstGeom>
          <a:noFill/>
          <a:ln>
            <a:noFill/>
          </a:ln>
        </p:spPr>
      </p:pic>
      <p:pic>
        <p:nvPicPr>
          <p:cNvPr id="7" name="Picture 6" descr="A picture containing text, vector graphics&#10;&#10;Description automatically generated">
            <a:extLst>
              <a:ext uri="{FF2B5EF4-FFF2-40B4-BE49-F238E27FC236}">
                <a16:creationId xmlns:a16="http://schemas.microsoft.com/office/drawing/2014/main" id="{FB7E25BB-1B9F-BA38-915E-B5170B5A9A14}"/>
              </a:ext>
            </a:extLst>
          </p:cNvPr>
          <p:cNvPicPr>
            <a:picLocks noChangeAspect="1"/>
          </p:cNvPicPr>
          <p:nvPr/>
        </p:nvPicPr>
        <p:blipFill>
          <a:blip r:embed="rId5"/>
          <a:stretch>
            <a:fillRect/>
          </a:stretch>
        </p:blipFill>
        <p:spPr>
          <a:xfrm>
            <a:off x="6017862" y="2814222"/>
            <a:ext cx="834050" cy="1176937"/>
          </a:xfrm>
          <a:prstGeom prst="rect">
            <a:avLst/>
          </a:prstGeom>
        </p:spPr>
      </p:pic>
      <mc:AlternateContent xmlns:mc="http://schemas.openxmlformats.org/markup-compatibility/2006" xmlns:a14="http://schemas.microsoft.com/office/drawing/2010/main">
        <mc:Choice Requires="a14">
          <p:sp>
            <p:nvSpPr>
              <p:cNvPr id="8" name="Google Shape;75;p15">
                <a:extLst>
                  <a:ext uri="{FF2B5EF4-FFF2-40B4-BE49-F238E27FC236}">
                    <a16:creationId xmlns:a16="http://schemas.microsoft.com/office/drawing/2014/main" id="{3F5907F7-9276-18F4-9A4F-E4A01BE152B5}"/>
                  </a:ext>
                </a:extLst>
              </p:cNvPr>
              <p:cNvSpPr txBox="1"/>
              <p:nvPr/>
            </p:nvSpPr>
            <p:spPr>
              <a:xfrm>
                <a:off x="6106631" y="3991159"/>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8" name="Google Shape;75;p15">
                <a:extLst>
                  <a:ext uri="{FF2B5EF4-FFF2-40B4-BE49-F238E27FC236}">
                    <a16:creationId xmlns:a16="http://schemas.microsoft.com/office/drawing/2014/main" id="{3F5907F7-9276-18F4-9A4F-E4A01BE152B5}"/>
                  </a:ext>
                </a:extLst>
              </p:cNvPr>
              <p:cNvSpPr txBox="1">
                <a:spLocks noRot="1" noChangeAspect="1" noMove="1" noResize="1" noEditPoints="1" noAdjustHandles="1" noChangeArrowheads="1" noChangeShapeType="1" noTextEdit="1"/>
              </p:cNvSpPr>
              <p:nvPr/>
            </p:nvSpPr>
            <p:spPr>
              <a:xfrm>
                <a:off x="6106631" y="3991159"/>
                <a:ext cx="656512" cy="545440"/>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E955B11-1110-8BF3-2127-52267BB19D99}"/>
                  </a:ext>
                </a:extLst>
              </p:cNvPr>
              <p:cNvSpPr txBox="1"/>
              <p:nvPr/>
            </p:nvSpPr>
            <p:spPr>
              <a:xfrm>
                <a:off x="2585428" y="399765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E955B11-1110-8BF3-2127-52267BB19D99}"/>
                  </a:ext>
                </a:extLst>
              </p:cNvPr>
              <p:cNvSpPr txBox="1">
                <a:spLocks noRot="1" noChangeAspect="1" noMove="1" noResize="1" noEditPoints="1" noAdjustHandles="1" noChangeArrowheads="1" noChangeShapeType="1" noTextEdit="1"/>
              </p:cNvSpPr>
              <p:nvPr/>
            </p:nvSpPr>
            <p:spPr>
              <a:xfrm>
                <a:off x="2585428" y="399765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DB5905B8-5423-41F5-0342-FEE4E9D8FFFF}"/>
                  </a:ext>
                </a:extLst>
              </p:cNvPr>
              <p:cNvSpPr txBox="1"/>
              <p:nvPr/>
            </p:nvSpPr>
            <p:spPr>
              <a:xfrm>
                <a:off x="4478852" y="3984398"/>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DB5905B8-5423-41F5-0342-FEE4E9D8FFFF}"/>
                  </a:ext>
                </a:extLst>
              </p:cNvPr>
              <p:cNvSpPr txBox="1">
                <a:spLocks noRot="1" noChangeAspect="1" noMove="1" noResize="1" noEditPoints="1" noAdjustHandles="1" noChangeArrowheads="1" noChangeShapeType="1" noTextEdit="1"/>
              </p:cNvSpPr>
              <p:nvPr/>
            </p:nvSpPr>
            <p:spPr>
              <a:xfrm>
                <a:off x="4478852" y="3984398"/>
                <a:ext cx="656512" cy="545440"/>
              </a:xfrm>
              <a:prstGeom prst="rect">
                <a:avLst/>
              </a:prstGeom>
              <a:blipFill>
                <a:blip r:embed="rId8"/>
                <a:stretch>
                  <a:fillRect/>
                </a:stretch>
              </a:blipFill>
              <a:ln>
                <a:noFill/>
              </a:ln>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3E7C903-DBA5-C79F-95AF-21B8AF7DB176}"/>
              </a:ext>
            </a:extLst>
          </p:cNvPr>
          <p:cNvPicPr>
            <a:picLocks noChangeAspect="1"/>
          </p:cNvPicPr>
          <p:nvPr/>
        </p:nvPicPr>
        <p:blipFill>
          <a:blip r:embed="rId9"/>
          <a:stretch>
            <a:fillRect/>
          </a:stretch>
        </p:blipFill>
        <p:spPr>
          <a:xfrm>
            <a:off x="3389381" y="5183205"/>
            <a:ext cx="1175396" cy="1031811"/>
          </a:xfrm>
          <a:prstGeom prst="rect">
            <a:avLst/>
          </a:prstGeom>
        </p:spPr>
      </p:pic>
      <p:cxnSp>
        <p:nvCxnSpPr>
          <p:cNvPr id="13" name="Straight Arrow Connector 12">
            <a:extLst>
              <a:ext uri="{FF2B5EF4-FFF2-40B4-BE49-F238E27FC236}">
                <a16:creationId xmlns:a16="http://schemas.microsoft.com/office/drawing/2014/main" id="{15819D8F-3ECF-CC0F-8E5E-4AF2F0A5A8BE}"/>
              </a:ext>
            </a:extLst>
          </p:cNvPr>
          <p:cNvCxnSpPr>
            <a:cxnSpLocks/>
          </p:cNvCxnSpPr>
          <p:nvPr/>
        </p:nvCxnSpPr>
        <p:spPr>
          <a:xfrm>
            <a:off x="2913684" y="4536599"/>
            <a:ext cx="678716" cy="64008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2F24166-C468-6410-878E-1A6EC069259F}"/>
              </a:ext>
            </a:extLst>
          </p:cNvPr>
          <p:cNvCxnSpPr>
            <a:cxnSpLocks/>
          </p:cNvCxnSpPr>
          <p:nvPr/>
        </p:nvCxnSpPr>
        <p:spPr>
          <a:xfrm flipH="1">
            <a:off x="4268362" y="4536599"/>
            <a:ext cx="536769" cy="64008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53279E0-B68F-BA38-C582-CCCE04C1E12C}"/>
                  </a:ext>
                </a:extLst>
              </p:cNvPr>
              <p:cNvSpPr txBox="1"/>
              <p:nvPr/>
            </p:nvSpPr>
            <p:spPr>
              <a:xfrm>
                <a:off x="1734708" y="5958560"/>
                <a:ext cx="6187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oMath>
                  </m:oMathPara>
                </a14:m>
                <a:endParaRPr lang="en-US" sz="2400" dirty="0"/>
              </a:p>
            </p:txBody>
          </p:sp>
        </mc:Choice>
        <mc:Fallback xmlns="">
          <p:sp>
            <p:nvSpPr>
              <p:cNvPr id="15" name="TextBox 14">
                <a:extLst>
                  <a:ext uri="{FF2B5EF4-FFF2-40B4-BE49-F238E27FC236}">
                    <a16:creationId xmlns:a16="http://schemas.microsoft.com/office/drawing/2014/main" id="{853279E0-B68F-BA38-C582-CCCE04C1E12C}"/>
                  </a:ext>
                </a:extLst>
              </p:cNvPr>
              <p:cNvSpPr txBox="1">
                <a:spLocks noRot="1" noChangeAspect="1" noMove="1" noResize="1" noEditPoints="1" noAdjustHandles="1" noChangeArrowheads="1" noChangeShapeType="1" noTextEdit="1"/>
              </p:cNvSpPr>
              <p:nvPr/>
            </p:nvSpPr>
            <p:spPr>
              <a:xfrm>
                <a:off x="1734708" y="5958560"/>
                <a:ext cx="61874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BADD98-1365-A578-D7D4-3FA13FCD9D12}"/>
                  </a:ext>
                </a:extLst>
              </p:cNvPr>
              <p:cNvSpPr txBox="1"/>
              <p:nvPr/>
            </p:nvSpPr>
            <p:spPr>
              <a:xfrm>
                <a:off x="5582858" y="5955711"/>
                <a:ext cx="6187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oMath>
                  </m:oMathPara>
                </a14:m>
                <a:endParaRPr lang="en-US" sz="2400" dirty="0"/>
              </a:p>
            </p:txBody>
          </p:sp>
        </mc:Choice>
        <mc:Fallback xmlns="">
          <p:sp>
            <p:nvSpPr>
              <p:cNvPr id="16" name="TextBox 15">
                <a:extLst>
                  <a:ext uri="{FF2B5EF4-FFF2-40B4-BE49-F238E27FC236}">
                    <a16:creationId xmlns:a16="http://schemas.microsoft.com/office/drawing/2014/main" id="{C0BADD98-1365-A578-D7D4-3FA13FCD9D12}"/>
                  </a:ext>
                </a:extLst>
              </p:cNvPr>
              <p:cNvSpPr txBox="1">
                <a:spLocks noRot="1" noChangeAspect="1" noMove="1" noResize="1" noEditPoints="1" noAdjustHandles="1" noChangeArrowheads="1" noChangeShapeType="1" noTextEdit="1"/>
              </p:cNvSpPr>
              <p:nvPr/>
            </p:nvSpPr>
            <p:spPr>
              <a:xfrm>
                <a:off x="5582858" y="5955711"/>
                <a:ext cx="618747" cy="461665"/>
              </a:xfrm>
              <a:prstGeom prst="rect">
                <a:avLst/>
              </a:prstGeom>
              <a:blipFill>
                <a:blip r:embed="rId11"/>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28593FA-E305-1131-59BE-FDFA75508588}"/>
              </a:ext>
            </a:extLst>
          </p:cNvPr>
          <p:cNvCxnSpPr>
            <a:cxnSpLocks/>
            <a:stCxn id="15" idx="3"/>
            <a:endCxn id="12" idx="1"/>
          </p:cNvCxnSpPr>
          <p:nvPr/>
        </p:nvCxnSpPr>
        <p:spPr>
          <a:xfrm flipV="1">
            <a:off x="2353455" y="5699111"/>
            <a:ext cx="1035926" cy="49028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F522744-7F74-B1C8-9DE6-F3D9960364A8}"/>
              </a:ext>
            </a:extLst>
          </p:cNvPr>
          <p:cNvCxnSpPr>
            <a:cxnSpLocks/>
            <a:stCxn id="12" idx="3"/>
            <a:endCxn id="16" idx="1"/>
          </p:cNvCxnSpPr>
          <p:nvPr/>
        </p:nvCxnSpPr>
        <p:spPr>
          <a:xfrm>
            <a:off x="4564777" y="5699111"/>
            <a:ext cx="1018081" cy="48743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red smiley face with horns&#10;&#10;Description automatically generated">
            <a:extLst>
              <a:ext uri="{FF2B5EF4-FFF2-40B4-BE49-F238E27FC236}">
                <a16:creationId xmlns:a16="http://schemas.microsoft.com/office/drawing/2014/main" id="{9EDC50AF-B5B8-5CB2-BCEA-DE488ECB04DD}"/>
              </a:ext>
            </a:extLst>
          </p:cNvPr>
          <p:cNvPicPr>
            <a:picLocks noChangeAspect="1"/>
          </p:cNvPicPr>
          <p:nvPr/>
        </p:nvPicPr>
        <p:blipFill>
          <a:blip r:embed="rId12"/>
          <a:stretch>
            <a:fillRect/>
          </a:stretch>
        </p:blipFill>
        <p:spPr>
          <a:xfrm>
            <a:off x="87304" y="5450999"/>
            <a:ext cx="1133627" cy="1107095"/>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DEA9147-0FD3-9D34-9C82-693F234FE0DE}"/>
                  </a:ext>
                </a:extLst>
              </p:cNvPr>
              <p:cNvSpPr txBox="1"/>
              <p:nvPr/>
            </p:nvSpPr>
            <p:spPr>
              <a:xfrm>
                <a:off x="4671243" y="4809884"/>
                <a:ext cx="2467931"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𝑡</m:t>
                    </m:r>
                  </m:oMath>
                </a14:m>
                <a:r>
                  <a:rPr lang="en-US" sz="2800" dirty="0">
                    <a:latin typeface="PT Serif" panose="020A0603040505020204" pitchFamily="18" charset="77"/>
                  </a:rPr>
                  <a:t> Traitors</a:t>
                </a:r>
              </a:p>
            </p:txBody>
          </p:sp>
        </mc:Choice>
        <mc:Fallback xmlns="">
          <p:sp>
            <p:nvSpPr>
              <p:cNvPr id="26" name="TextBox 25">
                <a:extLst>
                  <a:ext uri="{FF2B5EF4-FFF2-40B4-BE49-F238E27FC236}">
                    <a16:creationId xmlns:a16="http://schemas.microsoft.com/office/drawing/2014/main" id="{2DEA9147-0FD3-9D34-9C82-693F234FE0DE}"/>
                  </a:ext>
                </a:extLst>
              </p:cNvPr>
              <p:cNvSpPr txBox="1">
                <a:spLocks noRot="1" noChangeAspect="1" noMove="1" noResize="1" noEditPoints="1" noAdjustHandles="1" noChangeArrowheads="1" noChangeShapeType="1" noTextEdit="1"/>
              </p:cNvSpPr>
              <p:nvPr/>
            </p:nvSpPr>
            <p:spPr>
              <a:xfrm>
                <a:off x="4671243" y="4809884"/>
                <a:ext cx="2467931" cy="523220"/>
              </a:xfrm>
              <a:prstGeom prst="rect">
                <a:avLst/>
              </a:prstGeom>
              <a:blipFill>
                <a:blip r:embed="rId13"/>
                <a:stretch>
                  <a:fillRect l="-3061" t="-11628"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0D622C-0584-C580-107A-E589ECB9E37D}"/>
                  </a:ext>
                </a:extLst>
              </p:cNvPr>
              <p:cNvSpPr txBox="1"/>
              <p:nvPr/>
            </p:nvSpPr>
            <p:spPr>
              <a:xfrm>
                <a:off x="232090" y="2331891"/>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27" name="TextBox 26">
                <a:extLst>
                  <a:ext uri="{FF2B5EF4-FFF2-40B4-BE49-F238E27FC236}">
                    <a16:creationId xmlns:a16="http://schemas.microsoft.com/office/drawing/2014/main" id="{7D0D622C-0584-C580-107A-E589ECB9E37D}"/>
                  </a:ext>
                </a:extLst>
              </p:cNvPr>
              <p:cNvSpPr txBox="1">
                <a:spLocks noRot="1" noChangeAspect="1" noMove="1" noResize="1" noEditPoints="1" noAdjustHandles="1" noChangeArrowheads="1" noChangeShapeType="1" noTextEdit="1"/>
              </p:cNvSpPr>
              <p:nvPr/>
            </p:nvSpPr>
            <p:spPr>
              <a:xfrm>
                <a:off x="232090" y="2331891"/>
                <a:ext cx="1977682" cy="461665"/>
              </a:xfrm>
              <a:prstGeom prst="rect">
                <a:avLst/>
              </a:prstGeom>
              <a:blipFill>
                <a:blip r:embed="rId14"/>
                <a:stretch>
                  <a:fillRect b="-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5B9FBE-170B-F3A4-7022-A6973968258C}"/>
                  </a:ext>
                </a:extLst>
              </p:cNvPr>
              <p:cNvSpPr txBox="1"/>
              <p:nvPr/>
            </p:nvSpPr>
            <p:spPr>
              <a:xfrm>
                <a:off x="3726038" y="1045372"/>
                <a:ext cx="5695405" cy="523220"/>
              </a:xfrm>
              <a:prstGeom prst="rect">
                <a:avLst/>
              </a:prstGeom>
              <a:noFill/>
            </p:spPr>
            <p:txBody>
              <a:bodyPr wrap="none" rtlCol="0">
                <a:spAutoFit/>
              </a:bodyPr>
              <a:lstStyle/>
              <a:p>
                <a:r>
                  <a:rPr lang="en-US" sz="2800" dirty="0">
                    <a:latin typeface="PT Serif" panose="020A0603040505020204" pitchFamily="18" charset="77"/>
                  </a:rPr>
                  <a:t>The adversary </a:t>
                </a:r>
                <a14:m>
                  <m:oMath xmlns:m="http://schemas.openxmlformats.org/officeDocument/2006/math">
                    <m:r>
                      <a:rPr lang="en-US" sz="2800" i="1">
                        <a:latin typeface="Cambria Math" panose="02040503050406030204" pitchFamily="18" charset="0"/>
                        <a:ea typeface="Cambria Math" panose="02040503050406030204" pitchFamily="18" charset="0"/>
                      </a:rPr>
                      <m:t>𝒜</m:t>
                    </m:r>
                  </m:oMath>
                </a14:m>
                <a:r>
                  <a:rPr lang="en-US" sz="2800" dirty="0">
                    <a:latin typeface="PT Serif" panose="020A0603040505020204" pitchFamily="18" charset="77"/>
                  </a:rPr>
                  <a:t> wants a decoder: </a:t>
                </a:r>
                <a:endParaRPr lang="en-US" sz="2800" dirty="0"/>
              </a:p>
            </p:txBody>
          </p:sp>
        </mc:Choice>
        <mc:Fallback xmlns="">
          <p:sp>
            <p:nvSpPr>
              <p:cNvPr id="3" name="TextBox 2">
                <a:extLst>
                  <a:ext uri="{FF2B5EF4-FFF2-40B4-BE49-F238E27FC236}">
                    <a16:creationId xmlns:a16="http://schemas.microsoft.com/office/drawing/2014/main" id="{3F5B9FBE-170B-F3A4-7022-A6973968258C}"/>
                  </a:ext>
                </a:extLst>
              </p:cNvPr>
              <p:cNvSpPr txBox="1">
                <a:spLocks noRot="1" noChangeAspect="1" noMove="1" noResize="1" noEditPoints="1" noAdjustHandles="1" noChangeArrowheads="1" noChangeShapeType="1" noTextEdit="1"/>
              </p:cNvSpPr>
              <p:nvPr/>
            </p:nvSpPr>
            <p:spPr>
              <a:xfrm>
                <a:off x="3726038" y="1045372"/>
                <a:ext cx="5695405" cy="523220"/>
              </a:xfrm>
              <a:prstGeom prst="rect">
                <a:avLst/>
              </a:prstGeom>
              <a:blipFill>
                <a:blip r:embed="rId15"/>
                <a:stretch>
                  <a:fillRect l="-2222" t="-11905" r="-1111"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8E99927C-2186-3805-FAA6-88342468D379}"/>
                  </a:ext>
                </a:extLst>
              </p:cNvPr>
              <p:cNvSpPr/>
              <p:nvPr/>
            </p:nvSpPr>
            <p:spPr>
              <a:xfrm>
                <a:off x="5563230" y="1699272"/>
                <a:ext cx="6304342" cy="3971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marL="585788" indent="-585788">
                  <a:lnSpc>
                    <a:spcPct val="120000"/>
                  </a:lnSpc>
                  <a:buFont typeface="+mj-lt"/>
                  <a:buAutoNum type="arabicPeriod"/>
                </a:pPr>
                <a14:m>
                  <m:oMath xmlns:m="http://schemas.openxmlformats.org/officeDocument/2006/math">
                    <m:r>
                      <a:rPr lang="en-US" sz="2800" i="1" smtClean="0">
                        <a:solidFill>
                          <a:schemeClr val="bg1"/>
                        </a:solidFill>
                        <a:latin typeface="Cambria Math" panose="02040503050406030204" pitchFamily="18" charset="0"/>
                        <a:ea typeface="Cambria Math" panose="02040503050406030204" pitchFamily="18" charset="0"/>
                      </a:rPr>
                      <m:t>𝒜</m:t>
                    </m:r>
                  </m:oMath>
                </a14:m>
                <a:r>
                  <a:rPr lang="en-US" sz="2800" dirty="0">
                    <a:solidFill>
                      <a:schemeClr val="bg1"/>
                    </a:solidFill>
                    <a:latin typeface="PT Serif" panose="020A0603040505020204" pitchFamily="18" charset="77"/>
                  </a:rPr>
                  <a:t> might want to keep decryptions private.</a:t>
                </a:r>
              </a:p>
              <a:p>
                <a:pPr marL="585788" indent="-585788">
                  <a:lnSpc>
                    <a:spcPct val="120000"/>
                  </a:lnSpc>
                  <a:buFont typeface="+mj-lt"/>
                  <a:buAutoNum type="arabicPeriod"/>
                </a:pPr>
                <a14:m>
                  <m:oMath xmlns:m="http://schemas.openxmlformats.org/officeDocument/2006/math">
                    <m:r>
                      <a:rPr lang="en-US" sz="2800" i="1" smtClean="0">
                        <a:solidFill>
                          <a:schemeClr val="bg1"/>
                        </a:solidFill>
                        <a:latin typeface="Cambria Math" panose="02040503050406030204" pitchFamily="18" charset="0"/>
                        <a:ea typeface="Cambria Math" panose="02040503050406030204" pitchFamily="18" charset="0"/>
                      </a:rPr>
                      <m:t>𝒜</m:t>
                    </m:r>
                  </m:oMath>
                </a14:m>
                <a:r>
                  <a:rPr lang="en-US" sz="2800" dirty="0">
                    <a:solidFill>
                      <a:schemeClr val="bg1"/>
                    </a:solidFill>
                    <a:latin typeface="PT Serif" panose="020A0603040505020204" pitchFamily="18" charset="77"/>
                  </a:rPr>
                  <a:t> might want to decrypt multiple ciphertexts.</a:t>
                </a:r>
              </a:p>
              <a:p>
                <a:pPr>
                  <a:lnSpc>
                    <a:spcPct val="120000"/>
                  </a:lnSpc>
                  <a:spcBef>
                    <a:spcPts val="1200"/>
                  </a:spcBef>
                </a:pPr>
                <a:r>
                  <a:rPr lang="en-US" sz="2800" dirty="0">
                    <a:solidFill>
                      <a:schemeClr val="bg1"/>
                    </a:solidFill>
                    <a:latin typeface="PT Serif" panose="020A0603040505020204" pitchFamily="18" charset="77"/>
                  </a:rPr>
                  <a:t>Also some impossibility results for tracing stateful decoders.</a:t>
                </a:r>
              </a:p>
            </p:txBody>
          </p:sp>
        </mc:Choice>
        <mc:Fallback xmlns="">
          <p:sp>
            <p:nvSpPr>
              <p:cNvPr id="6" name="Rounded Rectangle 5">
                <a:extLst>
                  <a:ext uri="{FF2B5EF4-FFF2-40B4-BE49-F238E27FC236}">
                    <a16:creationId xmlns:a16="http://schemas.microsoft.com/office/drawing/2014/main" id="{8E99927C-2186-3805-FAA6-88342468D379}"/>
                  </a:ext>
                </a:extLst>
              </p:cNvPr>
              <p:cNvSpPr>
                <a:spLocks noRot="1" noChangeAspect="1" noMove="1" noResize="1" noEditPoints="1" noAdjustHandles="1" noChangeArrowheads="1" noChangeShapeType="1" noTextEdit="1"/>
              </p:cNvSpPr>
              <p:nvPr/>
            </p:nvSpPr>
            <p:spPr>
              <a:xfrm>
                <a:off x="5563230" y="1699272"/>
                <a:ext cx="6304342" cy="3971301"/>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D7836D-C5A9-624C-AF0C-8FE7F5AC2DE4}"/>
                  </a:ext>
                </a:extLst>
              </p:cNvPr>
              <p:cNvSpPr txBox="1"/>
              <p:nvPr/>
            </p:nvSpPr>
            <p:spPr>
              <a:xfrm>
                <a:off x="440230" y="4809884"/>
                <a:ext cx="65915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𝒜</m:t>
                      </m:r>
                    </m:oMath>
                  </m:oMathPara>
                </a14:m>
                <a:endParaRPr lang="en-US" sz="3200" dirty="0">
                  <a:solidFill>
                    <a:schemeClr val="tx1"/>
                  </a:solidFill>
                </a:endParaRPr>
              </a:p>
            </p:txBody>
          </p:sp>
        </mc:Choice>
        <mc:Fallback xmlns="">
          <p:sp>
            <p:nvSpPr>
              <p:cNvPr id="11" name="TextBox 10">
                <a:extLst>
                  <a:ext uri="{FF2B5EF4-FFF2-40B4-BE49-F238E27FC236}">
                    <a16:creationId xmlns:a16="http://schemas.microsoft.com/office/drawing/2014/main" id="{E3D7836D-C5A9-624C-AF0C-8FE7F5AC2DE4}"/>
                  </a:ext>
                </a:extLst>
              </p:cNvPr>
              <p:cNvSpPr txBox="1">
                <a:spLocks noRot="1" noChangeAspect="1" noMove="1" noResize="1" noEditPoints="1" noAdjustHandles="1" noChangeArrowheads="1" noChangeShapeType="1" noTextEdit="1"/>
              </p:cNvSpPr>
              <p:nvPr/>
            </p:nvSpPr>
            <p:spPr>
              <a:xfrm>
                <a:off x="440230" y="4809884"/>
                <a:ext cx="659155" cy="584775"/>
              </a:xfrm>
              <a:prstGeom prst="rect">
                <a:avLst/>
              </a:prstGeom>
              <a:blipFill>
                <a:blip r:embed="rId17"/>
                <a:stretch>
                  <a:fillRect/>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A3275D42-8A7C-FCC2-569C-92282FFDA2A3}"/>
              </a:ext>
            </a:extLst>
          </p:cNvPr>
          <p:cNvSpPr>
            <a:spLocks noGrp="1"/>
          </p:cNvSpPr>
          <p:nvPr>
            <p:ph type="title"/>
          </p:nvPr>
        </p:nvSpPr>
        <p:spPr>
          <a:xfrm>
            <a:off x="87304" y="138281"/>
            <a:ext cx="11872606" cy="880545"/>
          </a:xfrm>
        </p:spPr>
        <p:txBody>
          <a:bodyPr/>
          <a:lstStyle/>
          <a:p>
            <a:r>
              <a:rPr lang="en-US" dirty="0">
                <a:latin typeface="PT Serif" panose="020A0603040505020204" pitchFamily="18" charset="77"/>
              </a:rPr>
              <a:t>Why decoder?</a:t>
            </a:r>
          </a:p>
        </p:txBody>
      </p:sp>
    </p:spTree>
    <p:extLst>
      <p:ext uri="{BB962C8B-B14F-4D97-AF65-F5344CB8AC3E}">
        <p14:creationId xmlns:p14="http://schemas.microsoft.com/office/powerpoint/2010/main" val="203206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E0EF-03DB-90C0-7D5D-2D4F669348C4}"/>
              </a:ext>
            </a:extLst>
          </p:cNvPr>
          <p:cNvSpPr>
            <a:spLocks noGrp="1"/>
          </p:cNvSpPr>
          <p:nvPr>
            <p:ph type="title"/>
          </p:nvPr>
        </p:nvSpPr>
        <p:spPr>
          <a:xfrm>
            <a:off x="460248" y="328549"/>
            <a:ext cx="10515600" cy="1325563"/>
          </a:xfrm>
        </p:spPr>
        <p:txBody>
          <a:bodyPr/>
          <a:lstStyle/>
          <a:p>
            <a:r>
              <a:rPr lang="en-US" dirty="0">
                <a:latin typeface="PT Serif" panose="020A0603040505020204" pitchFamily="18" charset="77"/>
              </a:rPr>
              <a:t>Standard Threshold Decryption is NOT accountable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ED91C3-2B8D-9032-AE75-030E9DD07766}"/>
                  </a:ext>
                </a:extLst>
              </p:cNvPr>
              <p:cNvSpPr>
                <a:spLocks noGrp="1"/>
              </p:cNvSpPr>
              <p:nvPr>
                <p:ph idx="1"/>
              </p:nvPr>
            </p:nvSpPr>
            <p:spPr>
              <a:xfrm>
                <a:off x="460247" y="1813433"/>
                <a:ext cx="11292481" cy="4351338"/>
              </a:xfrm>
            </p:spPr>
            <p:txBody>
              <a:bodyPr/>
              <a:lstStyle/>
              <a:p>
                <a:pPr>
                  <a:lnSpc>
                    <a:spcPct val="120000"/>
                  </a:lnSpc>
                </a:pPr>
                <a:r>
                  <a:rPr lang="en-US" dirty="0">
                    <a:latin typeface="PT Serif" panose="020A0603040505020204" pitchFamily="18" charset="77"/>
                  </a:rPr>
                  <a:t>Based on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-out-of-</a:t>
                </a:r>
                <a14:m>
                  <m:oMath xmlns:m="http://schemas.openxmlformats.org/officeDocument/2006/math">
                    <m:r>
                      <a:rPr lang="en-US" b="0" i="1" smtClean="0">
                        <a:latin typeface="Cambria Math" panose="02040503050406030204" pitchFamily="18" charset="0"/>
                      </a:rPr>
                      <m:t>𝑛</m:t>
                    </m:r>
                  </m:oMath>
                </a14:m>
                <a:r>
                  <a:rPr lang="en-US" dirty="0">
                    <a:latin typeface="PT Serif" panose="020A0603040505020204" pitchFamily="18" charset="77"/>
                  </a:rPr>
                  <a:t> Secret sharing.</a:t>
                </a:r>
              </a:p>
              <a:p>
                <a:pPr>
                  <a:lnSpc>
                    <a:spcPct val="120000"/>
                  </a:lnSpc>
                </a:pPr>
                <a:r>
                  <a:rPr lang="en-US" dirty="0">
                    <a:latin typeface="PT Serif" panose="020A0603040505020204" pitchFamily="18" charset="77"/>
                  </a:rPr>
                  <a:t>Any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parties can derive the full secret key </a:t>
                </a:r>
                <a14:m>
                  <m:oMath xmlns:m="http://schemas.openxmlformats.org/officeDocument/2006/math">
                    <m:r>
                      <a:rPr lang="en-US" b="0" i="1" smtClean="0">
                        <a:latin typeface="Cambria Math" panose="02040503050406030204" pitchFamily="18" charset="0"/>
                      </a:rPr>
                      <m:t>𝑠𝑘</m:t>
                    </m:r>
                  </m:oMath>
                </a14:m>
                <a:r>
                  <a:rPr lang="en-US" dirty="0">
                    <a:latin typeface="PT Serif" panose="020A0603040505020204" pitchFamily="18" charset="77"/>
                  </a:rPr>
                  <a:t> and sell it.</a:t>
                </a:r>
              </a:p>
              <a:p>
                <a:pPr marL="0" indent="0">
                  <a:lnSpc>
                    <a:spcPct val="120000"/>
                  </a:lnSpc>
                  <a:buNone/>
                </a:pPr>
                <a:r>
                  <a:rPr lang="en-US" dirty="0">
                    <a:latin typeface="PT Serif" panose="020A0603040505020204" pitchFamily="18" charset="77"/>
                  </a:rPr>
                  <a:t>    </a:t>
                </a:r>
                <a14:m>
                  <m:oMath xmlns:m="http://schemas.openxmlformats.org/officeDocument/2006/math">
                    <m:r>
                      <a:rPr lang="en-US" b="0" i="1" smtClean="0">
                        <a:latin typeface="Cambria Math" panose="02040503050406030204" pitchFamily="18" charset="0"/>
                      </a:rPr>
                      <m:t>⇒</m:t>
                    </m:r>
                  </m:oMath>
                </a14:m>
                <a:r>
                  <a:rPr lang="en-US" dirty="0">
                    <a:latin typeface="PT Serif" panose="020A0603040505020204" pitchFamily="18" charset="77"/>
                  </a:rPr>
                  <a:t>    The distribution of </a:t>
                </a:r>
                <a14:m>
                  <m:oMath xmlns:m="http://schemas.openxmlformats.org/officeDocument/2006/math">
                    <m:r>
                      <a:rPr lang="en-US" i="1">
                        <a:latin typeface="Cambria Math" panose="02040503050406030204" pitchFamily="18" charset="0"/>
                      </a:rPr>
                      <m:t>𝐷</m:t>
                    </m:r>
                  </m:oMath>
                </a14:m>
                <a:r>
                  <a:rPr lang="en-US" dirty="0">
                    <a:latin typeface="PT Serif" panose="020A0603040505020204" pitchFamily="18" charset="77"/>
                  </a:rPr>
                  <a:t> containing </a:t>
                </a:r>
                <a14:m>
                  <m:oMath xmlns:m="http://schemas.openxmlformats.org/officeDocument/2006/math">
                    <m:r>
                      <a:rPr lang="en-US" i="1">
                        <a:latin typeface="Cambria Math" panose="02040503050406030204" pitchFamily="18" charset="0"/>
                      </a:rPr>
                      <m:t>𝑠𝑘</m:t>
                    </m:r>
                  </m:oMath>
                </a14:m>
                <a:r>
                  <a:rPr lang="en-US" dirty="0">
                    <a:latin typeface="PT Serif" panose="020A0603040505020204" pitchFamily="18" charset="77"/>
                  </a:rPr>
                  <a:t> is independent of the set 	 	 who manufactured it.</a:t>
                </a:r>
              </a:p>
            </p:txBody>
          </p:sp>
        </mc:Choice>
        <mc:Fallback xmlns="">
          <p:sp>
            <p:nvSpPr>
              <p:cNvPr id="3" name="Content Placeholder 2">
                <a:extLst>
                  <a:ext uri="{FF2B5EF4-FFF2-40B4-BE49-F238E27FC236}">
                    <a16:creationId xmlns:a16="http://schemas.microsoft.com/office/drawing/2014/main" id="{9AED91C3-2B8D-9032-AE75-030E9DD07766}"/>
                  </a:ext>
                </a:extLst>
              </p:cNvPr>
              <p:cNvSpPr>
                <a:spLocks noGrp="1" noRot="1" noChangeAspect="1" noMove="1" noResize="1" noEditPoints="1" noAdjustHandles="1" noChangeArrowheads="1" noChangeShapeType="1" noTextEdit="1"/>
              </p:cNvSpPr>
              <p:nvPr>
                <p:ph idx="1"/>
              </p:nvPr>
            </p:nvSpPr>
            <p:spPr>
              <a:xfrm>
                <a:off x="460247" y="1813433"/>
                <a:ext cx="11292481" cy="4351338"/>
              </a:xfrm>
              <a:blipFill>
                <a:blip r:embed="rId3"/>
                <a:stretch>
                  <a:fillRect l="-1011" t="-29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2B6DD62-96CD-5554-5A02-51FB1972E4EB}"/>
              </a:ext>
            </a:extLst>
          </p:cNvPr>
          <p:cNvSpPr txBox="1"/>
          <p:nvPr/>
        </p:nvSpPr>
        <p:spPr>
          <a:xfrm>
            <a:off x="3593673" y="4697310"/>
            <a:ext cx="5217817" cy="954107"/>
          </a:xfrm>
          <a:prstGeom prst="rect">
            <a:avLst/>
          </a:prstGeom>
          <a:noFill/>
          <a:ln w="19050">
            <a:solidFill>
              <a:srgbClr val="FF0000"/>
            </a:solidFill>
          </a:ln>
        </p:spPr>
        <p:txBody>
          <a:bodyPr wrap="square" rtlCol="0">
            <a:spAutoFit/>
          </a:bodyPr>
          <a:lstStyle/>
          <a:p>
            <a:r>
              <a:rPr lang="en-US" sz="2800" dirty="0">
                <a:latin typeface="PT Serif" panose="020A0603040505020204" pitchFamily="18" charset="77"/>
              </a:rPr>
              <a:t>	Selling secret key is</a:t>
            </a:r>
          </a:p>
          <a:p>
            <a:r>
              <a:rPr lang="en-US" sz="2800" dirty="0">
                <a:latin typeface="PT Serif" panose="020A0603040505020204" pitchFamily="18" charset="77"/>
              </a:rPr>
              <a:t>Risk-free profit for </a:t>
            </a:r>
            <a:r>
              <a:rPr lang="en-US" sz="2800" dirty="0" err="1">
                <a:latin typeface="PT Serif" panose="020A0603040505020204" pitchFamily="18" charset="77"/>
              </a:rPr>
              <a:t>Decryptors</a:t>
            </a:r>
            <a:r>
              <a:rPr lang="en-US" sz="2800" dirty="0">
                <a:latin typeface="PT Serif" panose="020A0603040505020204" pitchFamily="18" charset="77"/>
              </a:rPr>
              <a:t>!</a:t>
            </a:r>
          </a:p>
        </p:txBody>
      </p:sp>
    </p:spTree>
    <p:extLst>
      <p:ext uri="{BB962C8B-B14F-4D97-AF65-F5344CB8AC3E}">
        <p14:creationId xmlns:p14="http://schemas.microsoft.com/office/powerpoint/2010/main" val="11270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33899</TotalTime>
  <Words>12255</Words>
  <Application>Microsoft Macintosh PowerPoint</Application>
  <PresentationFormat>Widescreen</PresentationFormat>
  <Paragraphs>1077</Paragraphs>
  <Slides>70</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Apple Color Emoji</vt:lpstr>
      <vt:lpstr>Arial</vt:lpstr>
      <vt:lpstr>Calibri</vt:lpstr>
      <vt:lpstr>Calibri Light</vt:lpstr>
      <vt:lpstr>Cambria Math</vt:lpstr>
      <vt:lpstr>Helvetica</vt:lpstr>
      <vt:lpstr>PT Serif</vt:lpstr>
      <vt:lpstr>Office Theme</vt:lpstr>
      <vt:lpstr>Accountability in Threshold Decryption via Threshold Traitor Tracing</vt:lpstr>
      <vt:lpstr>t-out-of-n Threshold Decryption</vt:lpstr>
      <vt:lpstr>PowerPoint Presentation</vt:lpstr>
      <vt:lpstr>The need for Accountability</vt:lpstr>
      <vt:lpstr>The need for Accountability</vt:lpstr>
      <vt:lpstr>PowerPoint Presentation</vt:lpstr>
      <vt:lpstr>Why decoder?</vt:lpstr>
      <vt:lpstr>Why decoder?</vt:lpstr>
      <vt:lpstr>Standard Threshold Decryption is NOT accountable</vt:lpstr>
      <vt:lpstr>This work : Making Threshold Decryption Accountable</vt:lpstr>
      <vt:lpstr>Defining Traitor tracing for threshold KEM</vt:lpstr>
      <vt:lpstr>PowerPoint Presentation</vt:lpstr>
      <vt:lpstr>Tracing Security for Traitor Tracing for Threshold-KEM</vt:lpstr>
      <vt:lpstr>Tracing Security for Traitor Tracing for Threshold-KEM</vt:lpstr>
      <vt:lpstr>Tracing Security for Traitor Tracing for Threshold-KEM</vt:lpstr>
      <vt:lpstr>Constructing Traitor Tracing for Threshold-KEM</vt:lpstr>
      <vt:lpstr>Traitor Tracing</vt:lpstr>
      <vt:lpstr>Traitor Tracing Schemes</vt:lpstr>
      <vt:lpstr>PowerPoint Presentation</vt:lpstr>
      <vt:lpstr>Our Traitor Tracing for Threshold-KEM constructions</vt:lpstr>
      <vt:lpstr>The BN’08 Traitor Tracing Scheme</vt:lpstr>
      <vt:lpstr>Fingerprinting Codes</vt:lpstr>
      <vt:lpstr>Fingerprinting Codes</vt:lpstr>
      <vt:lpstr>PowerPoint Presentation</vt:lpstr>
      <vt:lpstr>PowerPoint Presentation</vt:lpstr>
      <vt:lpstr>The BN’08 Traitor Tracing Scheme</vt:lpstr>
      <vt:lpstr>PowerPoint Presentation</vt:lpstr>
      <vt:lpstr>The BN’08 Traitor Tracing Scheme: KeyGen</vt:lpstr>
      <vt:lpstr>The BN’08 Traitor Tracing Scheme: Encryption</vt:lpstr>
      <vt:lpstr>PowerPoint Presentation</vt:lpstr>
      <vt:lpstr>PowerPoint Presentation</vt:lpstr>
      <vt:lpstr>The BN’08 Traitor Tracing Scheme: Trace</vt:lpstr>
      <vt:lpstr>The BN’08 Traitor Tracing Scheme: Trace</vt:lpstr>
      <vt:lpstr>PowerPoint Presentation</vt:lpstr>
      <vt:lpstr>Thresholdizing BN’08: Attempt #1</vt:lpstr>
      <vt:lpstr>Thresholdizing BN’08: Attempt #1</vt:lpstr>
      <vt:lpstr>The Problem: t Honest parties can’t decrypt!</vt:lpstr>
      <vt:lpstr>Our Traitor Tracing for Threshold-KEM Constructions</vt:lpstr>
      <vt:lpstr>Bipartite Threshold – KEM (BT-KEM)</vt:lpstr>
      <vt:lpstr>Defining Bipartite Threshold – KEM (BT-KEM)</vt:lpstr>
      <vt:lpstr>Defining Bipartite Threshold – KEM (BT-KEM)</vt:lpstr>
      <vt:lpstr>Semantic Security for BT-KEM</vt:lpstr>
      <vt:lpstr>Semantic Security for BT-KEM</vt:lpstr>
      <vt:lpstr>Two-side Correctness for BT-KEM</vt:lpstr>
      <vt:lpstr>Two-side Correctness for BT-KEM</vt:lpstr>
      <vt:lpstr>PowerPoint Presentation</vt:lpstr>
      <vt:lpstr>One-side Security for BT-KEM</vt:lpstr>
      <vt:lpstr>PowerPoint Presentation</vt:lpstr>
      <vt:lpstr>BT-KEM Constructions</vt:lpstr>
      <vt:lpstr>BTBF: A BT-KEM construction from pairings</vt:lpstr>
      <vt:lpstr>BTBF: A BT-KEM construction from pairings</vt:lpstr>
      <vt:lpstr>BTBF: A BT-KEM construction from pairings</vt:lpstr>
      <vt:lpstr>PowerPoint Presentation</vt:lpstr>
      <vt:lpstr>PowerPoint Presentation</vt:lpstr>
      <vt:lpstr>PowerPoint Presentation</vt:lpstr>
      <vt:lpstr>Correctness &amp; Security of BTBF</vt:lpstr>
      <vt:lpstr>One-side Security of BTBF</vt:lpstr>
      <vt:lpstr>Traitor Tracing for Threshold-KEM from FC and BT-KEM</vt:lpstr>
      <vt:lpstr>Traitor tracing for threshold KEM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Results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Traitor Tracing for Threshold Decryption</dc:title>
  <dc:creator>Aditi Partap</dc:creator>
  <cp:lastModifiedBy>Aditi Partap</cp:lastModifiedBy>
  <cp:revision>762</cp:revision>
  <dcterms:created xsi:type="dcterms:W3CDTF">2023-10-12T18:08:09Z</dcterms:created>
  <dcterms:modified xsi:type="dcterms:W3CDTF">2024-03-19T19:02:30Z</dcterms:modified>
</cp:coreProperties>
</file>