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50"/>
  </p:notesMasterIdLst>
  <p:sldIdLst>
    <p:sldId id="256" r:id="rId2"/>
    <p:sldId id="426" r:id="rId3"/>
    <p:sldId id="412" r:id="rId4"/>
    <p:sldId id="413" r:id="rId5"/>
    <p:sldId id="414" r:id="rId6"/>
    <p:sldId id="257" r:id="rId7"/>
    <p:sldId id="258" r:id="rId8"/>
    <p:sldId id="264" r:id="rId9"/>
    <p:sldId id="487" r:id="rId10"/>
    <p:sldId id="427" r:id="rId11"/>
    <p:sldId id="428" r:id="rId12"/>
    <p:sldId id="486" r:id="rId13"/>
    <p:sldId id="263" r:id="rId14"/>
    <p:sldId id="265" r:id="rId15"/>
    <p:sldId id="269" r:id="rId16"/>
    <p:sldId id="266" r:id="rId17"/>
    <p:sldId id="437" r:id="rId18"/>
    <p:sldId id="323" r:id="rId19"/>
    <p:sldId id="267" r:id="rId20"/>
    <p:sldId id="268" r:id="rId21"/>
    <p:sldId id="318" r:id="rId22"/>
    <p:sldId id="272" r:id="rId23"/>
    <p:sldId id="271" r:id="rId24"/>
    <p:sldId id="274" r:id="rId25"/>
    <p:sldId id="275" r:id="rId26"/>
    <p:sldId id="431" r:id="rId27"/>
    <p:sldId id="277" r:id="rId28"/>
    <p:sldId id="278" r:id="rId29"/>
    <p:sldId id="432" r:id="rId30"/>
    <p:sldId id="279" r:id="rId31"/>
    <p:sldId id="280" r:id="rId32"/>
    <p:sldId id="320" r:id="rId33"/>
    <p:sldId id="325" r:id="rId34"/>
    <p:sldId id="326" r:id="rId35"/>
    <p:sldId id="324" r:id="rId36"/>
    <p:sldId id="327" r:id="rId37"/>
    <p:sldId id="282" r:id="rId38"/>
    <p:sldId id="283" r:id="rId39"/>
    <p:sldId id="448" r:id="rId40"/>
    <p:sldId id="450" r:id="rId41"/>
    <p:sldId id="435" r:id="rId42"/>
    <p:sldId id="440" r:id="rId43"/>
    <p:sldId id="439" r:id="rId44"/>
    <p:sldId id="444" r:id="rId45"/>
    <p:sldId id="434" r:id="rId46"/>
    <p:sldId id="436" r:id="rId47"/>
    <p:sldId id="441" r:id="rId48"/>
    <p:sldId id="482"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31"/>
    <p:restoredTop sz="96115"/>
  </p:normalViewPr>
  <p:slideViewPr>
    <p:cSldViewPr snapToGrid="0">
      <p:cViewPr varScale="1">
        <p:scale>
          <a:sx n="112" d="100"/>
          <a:sy n="112" d="100"/>
        </p:scale>
        <p:origin x="224" y="27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1CF811-2720-5940-98D6-9B637E598093}" type="datetimeFigureOut">
              <a:rPr lang="en-US" smtClean="0"/>
              <a:t>8/26/26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CF84A6-B1F8-B540-BB1A-D60D4B0C8AFB}" type="slidenum">
              <a:rPr lang="en-US" smtClean="0"/>
              <a:t>‹#›</a:t>
            </a:fld>
            <a:endParaRPr lang="en-US"/>
          </a:p>
        </p:txBody>
      </p:sp>
    </p:spTree>
    <p:extLst>
      <p:ext uri="{BB962C8B-B14F-4D97-AF65-F5344CB8AC3E}">
        <p14:creationId xmlns:p14="http://schemas.microsoft.com/office/powerpoint/2010/main" val="328913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CF84A6-B1F8-B540-BB1A-D60D4B0C8AFB}" type="slidenum">
              <a:rPr lang="en-US" smtClean="0"/>
              <a:t>1</a:t>
            </a:fld>
            <a:endParaRPr lang="en-US"/>
          </a:p>
        </p:txBody>
      </p:sp>
    </p:spTree>
    <p:extLst>
      <p:ext uri="{BB962C8B-B14F-4D97-AF65-F5344CB8AC3E}">
        <p14:creationId xmlns:p14="http://schemas.microsoft.com/office/powerpoint/2010/main" val="39577821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90691-6070-0B14-7C36-6C9E9E5122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714AE3-C093-B73A-2A7C-6F26D5D9B6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847B08-F135-5E31-39F1-810ED762495C}"/>
              </a:ext>
            </a:extLst>
          </p:cNvPr>
          <p:cNvSpPr>
            <a:spLocks noGrp="1"/>
          </p:cNvSpPr>
          <p:nvPr>
            <p:ph type="body" idx="1"/>
          </p:nvPr>
        </p:nvSpPr>
        <p:spPr/>
        <p:txBody>
          <a:bodyPr/>
          <a:lstStyle/>
          <a:p>
            <a:r>
              <a:rPr lang="en-US" dirty="0"/>
              <a:t>But in this simple example, as u might have noticed, if the parties leak their shares as is, then tracing is actually trivial. For example, if we consider </a:t>
            </a:r>
            <a:r>
              <a:rPr lang="en-US" dirty="0" err="1"/>
              <a:t>shamir</a:t>
            </a:r>
            <a:r>
              <a:rPr lang="en-US" dirty="0"/>
              <a:t> secret sharing, where we sample a random polynomial g of deg t-1 with g(0)=s, then, secret share of server1 would be (1,g(1)) and the share of server 2 would be (2,g(2)) – the shares directly tells us that server1 and 2 are responsible.</a:t>
            </a:r>
          </a:p>
          <a:p>
            <a:r>
              <a:rPr lang="en-US" dirty="0"/>
              <a:t>Based on this trivial example, we consider a more general model of leakage.</a:t>
            </a:r>
          </a:p>
        </p:txBody>
      </p:sp>
      <p:sp>
        <p:nvSpPr>
          <p:cNvPr id="4" name="Slide Number Placeholder 3">
            <a:extLst>
              <a:ext uri="{FF2B5EF4-FFF2-40B4-BE49-F238E27FC236}">
                <a16:creationId xmlns:a16="http://schemas.microsoft.com/office/drawing/2014/main" id="{2DBD9B13-C5F5-A560-E09C-1B13FF732381}"/>
              </a:ext>
            </a:extLst>
          </p:cNvPr>
          <p:cNvSpPr>
            <a:spLocks noGrp="1"/>
          </p:cNvSpPr>
          <p:nvPr>
            <p:ph type="sldNum" sz="quarter" idx="5"/>
          </p:nvPr>
        </p:nvSpPr>
        <p:spPr/>
        <p:txBody>
          <a:bodyPr/>
          <a:lstStyle/>
          <a:p>
            <a:fld id="{ACCF84A6-B1F8-B540-BB1A-D60D4B0C8AFB}" type="slidenum">
              <a:rPr lang="en-US" smtClean="0"/>
              <a:t>10</a:t>
            </a:fld>
            <a:endParaRPr lang="en-US"/>
          </a:p>
        </p:txBody>
      </p:sp>
    </p:spTree>
    <p:extLst>
      <p:ext uri="{BB962C8B-B14F-4D97-AF65-F5344CB8AC3E}">
        <p14:creationId xmlns:p14="http://schemas.microsoft.com/office/powerpoint/2010/main" val="33473876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214B9-B57D-534C-A785-D8405494E4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9EF319-FBFA-3655-4AEF-2F2DA20881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4B8993-EE2D-CCF3-97F1-D5992179FD56}"/>
              </a:ext>
            </a:extLst>
          </p:cNvPr>
          <p:cNvSpPr>
            <a:spLocks noGrp="1"/>
          </p:cNvSpPr>
          <p:nvPr>
            <p:ph type="body" idx="1"/>
          </p:nvPr>
        </p:nvSpPr>
        <p:spPr/>
        <p:txBody>
          <a:bodyPr/>
          <a:lstStyle/>
          <a:p>
            <a:r>
              <a:rPr lang="en-US" dirty="0"/>
              <a:t>With this model of leakage, the goal of our work is as follows: if a whistleblower leaks this reconstruction box, then first, we would like to provably trace it back to the parties who manufactured it, second, we also want to ensure that a cheating tracer cannot falsely blame an honest server. I’ll mostly be focusing on the first goal for today’s talk.</a:t>
            </a:r>
          </a:p>
        </p:txBody>
      </p:sp>
      <p:sp>
        <p:nvSpPr>
          <p:cNvPr id="4" name="Slide Number Placeholder 3">
            <a:extLst>
              <a:ext uri="{FF2B5EF4-FFF2-40B4-BE49-F238E27FC236}">
                <a16:creationId xmlns:a16="http://schemas.microsoft.com/office/drawing/2014/main" id="{CD187203-C381-BB2F-1F52-03AFBBD748DB}"/>
              </a:ext>
            </a:extLst>
          </p:cNvPr>
          <p:cNvSpPr>
            <a:spLocks noGrp="1"/>
          </p:cNvSpPr>
          <p:nvPr>
            <p:ph type="sldNum" sz="quarter" idx="5"/>
          </p:nvPr>
        </p:nvSpPr>
        <p:spPr/>
        <p:txBody>
          <a:bodyPr/>
          <a:lstStyle/>
          <a:p>
            <a:fld id="{ACCF84A6-B1F8-B540-BB1A-D60D4B0C8AFB}" type="slidenum">
              <a:rPr lang="en-US" smtClean="0"/>
              <a:t>11</a:t>
            </a:fld>
            <a:endParaRPr lang="en-US"/>
          </a:p>
        </p:txBody>
      </p:sp>
    </p:spTree>
    <p:extLst>
      <p:ext uri="{BB962C8B-B14F-4D97-AF65-F5344CB8AC3E}">
        <p14:creationId xmlns:p14="http://schemas.microsoft.com/office/powerpoint/2010/main" val="2307635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98A11-D8D2-EA0D-E5E3-B03658CA70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C0D9A1-AFD7-6CF5-346E-D017CF6511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0A9CF4-DD46-D904-BA6C-DBCA7DAE2655}"/>
              </a:ext>
            </a:extLst>
          </p:cNvPr>
          <p:cNvSpPr>
            <a:spLocks noGrp="1"/>
          </p:cNvSpPr>
          <p:nvPr>
            <p:ph type="body" idx="1"/>
          </p:nvPr>
        </p:nvSpPr>
        <p:spPr/>
        <p:txBody>
          <a:bodyPr/>
          <a:lstStyle/>
          <a:p>
            <a:r>
              <a:rPr lang="en-US" dirty="0"/>
              <a:t>With this model of leakage, the goal of our work is as follows: if a whistleblower leaks this reconstruction box, then first, we would like to provably trace it back to the parties who manufactured it, second, we also want to ensure that a cheating tracer cannot falsely blame an honest server. I’ll mostly be focusing on the first goal for today’s talk.</a:t>
            </a:r>
          </a:p>
        </p:txBody>
      </p:sp>
      <p:sp>
        <p:nvSpPr>
          <p:cNvPr id="4" name="Slide Number Placeholder 3">
            <a:extLst>
              <a:ext uri="{FF2B5EF4-FFF2-40B4-BE49-F238E27FC236}">
                <a16:creationId xmlns:a16="http://schemas.microsoft.com/office/drawing/2014/main" id="{8673AF5C-F3E2-44E0-DFC9-885870F20AD4}"/>
              </a:ext>
            </a:extLst>
          </p:cNvPr>
          <p:cNvSpPr>
            <a:spLocks noGrp="1"/>
          </p:cNvSpPr>
          <p:nvPr>
            <p:ph type="sldNum" sz="quarter" idx="5"/>
          </p:nvPr>
        </p:nvSpPr>
        <p:spPr/>
        <p:txBody>
          <a:bodyPr/>
          <a:lstStyle/>
          <a:p>
            <a:fld id="{ACCF84A6-B1F8-B540-BB1A-D60D4B0C8AFB}" type="slidenum">
              <a:rPr lang="en-US" smtClean="0"/>
              <a:t>12</a:t>
            </a:fld>
            <a:endParaRPr lang="en-US"/>
          </a:p>
        </p:txBody>
      </p:sp>
    </p:spTree>
    <p:extLst>
      <p:ext uri="{BB962C8B-B14F-4D97-AF65-F5344CB8AC3E}">
        <p14:creationId xmlns:p14="http://schemas.microsoft.com/office/powerpoint/2010/main" val="26035952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might be wondering, why are we focusing on the scenario where less than t parties sell their shares? This is because, a malicious coalition of size t can simply reconstruct the full secret and just sell that. In this case, there is no way to trace because the reconstructed secret is independent of which t parties combine their shares. That’s why the only case where tracing makes sense is if less than t parties collude.</a:t>
            </a:r>
          </a:p>
        </p:txBody>
      </p:sp>
      <p:sp>
        <p:nvSpPr>
          <p:cNvPr id="4" name="Slide Number Placeholder 3"/>
          <p:cNvSpPr>
            <a:spLocks noGrp="1"/>
          </p:cNvSpPr>
          <p:nvPr>
            <p:ph type="sldNum" sz="quarter" idx="5"/>
          </p:nvPr>
        </p:nvSpPr>
        <p:spPr/>
        <p:txBody>
          <a:bodyPr/>
          <a:lstStyle/>
          <a:p>
            <a:fld id="{ACCF84A6-B1F8-B540-BB1A-D60D4B0C8AFB}" type="slidenum">
              <a:rPr lang="en-US" smtClean="0"/>
              <a:t>13</a:t>
            </a:fld>
            <a:endParaRPr lang="en-US"/>
          </a:p>
        </p:txBody>
      </p:sp>
    </p:spTree>
    <p:extLst>
      <p:ext uri="{BB962C8B-B14F-4D97-AF65-F5344CB8AC3E}">
        <p14:creationId xmlns:p14="http://schemas.microsoft.com/office/powerpoint/2010/main" val="8620140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now we’ll start with formally defining traceable secret sharing. </a:t>
            </a:r>
          </a:p>
          <a:p>
            <a:r>
              <a:rPr lang="en-US" dirty="0"/>
              <a:t>First, we have a Share algorithm to generate secret shares. Note that we make a slight modification to the syntax: the Share algorithm produces one share at a time. So to get the shares for all n parties, we call Share n times.</a:t>
            </a:r>
          </a:p>
          <a:p>
            <a:r>
              <a:rPr lang="en-US" dirty="0"/>
              <a:t>The inputs to Share are n, the number of parties, t, the threshold, then s which is the secret.</a:t>
            </a:r>
          </a:p>
          <a:p>
            <a:r>
              <a:rPr lang="en-US" dirty="0"/>
              <a:t>We have two additional inputs to Share: first, we have randomness </a:t>
            </a:r>
            <a:r>
              <a:rPr lang="en-US" dirty="0" err="1"/>
              <a:t>ri</a:t>
            </a:r>
            <a:r>
              <a:rPr lang="en-US" dirty="0"/>
              <a:t> for the </a:t>
            </a:r>
            <a:r>
              <a:rPr lang="en-US" dirty="0" err="1"/>
              <a:t>ith</a:t>
            </a:r>
            <a:r>
              <a:rPr lang="en-US" dirty="0"/>
              <a:t> share,</a:t>
            </a:r>
          </a:p>
          <a:p>
            <a:r>
              <a:rPr lang="en-US" dirty="0"/>
              <a:t>and second, because we are now generating shares one at a time, we need something to capture the correlation between all the different shares. So we have rho as an additional input: we call it a correlation string, </a:t>
            </a:r>
          </a:p>
          <a:p>
            <a:r>
              <a:rPr lang="en-US" dirty="0"/>
              <a:t>Lastly, The output of Share includes one secret share, along with one component of the tracing key and the verification key. For example in </a:t>
            </a:r>
            <a:r>
              <a:rPr lang="en-US" dirty="0" err="1"/>
              <a:t>shamir</a:t>
            </a:r>
            <a:r>
              <a:rPr lang="en-US" dirty="0"/>
              <a:t> secret sharing, you can think of rho as the coefficients of the random polynomial g, the randomness r1 would just be 1, and the share sh1 would be g(1). We then run Share for each party, so for the nth party, we’ll use </a:t>
            </a:r>
            <a:r>
              <a:rPr lang="en-US" dirty="0" err="1"/>
              <a:t>rn</a:t>
            </a:r>
            <a:r>
              <a:rPr lang="en-US" dirty="0"/>
              <a:t> = n, and we’ll get </a:t>
            </a:r>
            <a:r>
              <a:rPr lang="en-US" dirty="0" err="1"/>
              <a:t>shn</a:t>
            </a:r>
            <a:r>
              <a:rPr lang="en-US" dirty="0"/>
              <a:t> which will be equal to g(n) for </a:t>
            </a:r>
            <a:r>
              <a:rPr lang="en-US" dirty="0" err="1"/>
              <a:t>shamir</a:t>
            </a:r>
            <a:r>
              <a:rPr lang="en-US" dirty="0"/>
              <a:t>.</a:t>
            </a:r>
          </a:p>
          <a:p>
            <a:r>
              <a:rPr lang="en-US" dirty="0"/>
              <a:t>Lastly, we’ll get the full </a:t>
            </a:r>
            <a:r>
              <a:rPr lang="en-US" dirty="0" err="1"/>
              <a:t>tk</a:t>
            </a:r>
            <a:r>
              <a:rPr lang="en-US" dirty="0"/>
              <a:t> and </a:t>
            </a:r>
            <a:r>
              <a:rPr lang="en-US" dirty="0" err="1"/>
              <a:t>vk</a:t>
            </a:r>
            <a:r>
              <a:rPr lang="en-US" dirty="0"/>
              <a:t> as the list of </a:t>
            </a:r>
            <a:r>
              <a:rPr lang="en-US" dirty="0" err="1"/>
              <a:t>tki</a:t>
            </a:r>
            <a:r>
              <a:rPr lang="en-US" dirty="0"/>
              <a:t> and </a:t>
            </a:r>
            <a:r>
              <a:rPr lang="en-US" dirty="0" err="1"/>
              <a:t>vki</a:t>
            </a:r>
            <a:r>
              <a:rPr lang="en-US" dirty="0"/>
              <a:t> respectively.</a:t>
            </a:r>
          </a:p>
        </p:txBody>
      </p:sp>
      <p:sp>
        <p:nvSpPr>
          <p:cNvPr id="4" name="Slide Number Placeholder 3"/>
          <p:cNvSpPr>
            <a:spLocks noGrp="1"/>
          </p:cNvSpPr>
          <p:nvPr>
            <p:ph type="sldNum" sz="quarter" idx="5"/>
          </p:nvPr>
        </p:nvSpPr>
        <p:spPr/>
        <p:txBody>
          <a:bodyPr/>
          <a:lstStyle/>
          <a:p>
            <a:fld id="{ACCF84A6-B1F8-B540-BB1A-D60D4B0C8AFB}" type="slidenum">
              <a:rPr lang="en-US" smtClean="0"/>
              <a:t>14</a:t>
            </a:fld>
            <a:endParaRPr lang="en-US"/>
          </a:p>
        </p:txBody>
      </p:sp>
    </p:spTree>
    <p:extLst>
      <p:ext uri="{BB962C8B-B14F-4D97-AF65-F5344CB8AC3E}">
        <p14:creationId xmlns:p14="http://schemas.microsoft.com/office/powerpoint/2010/main" val="41728016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have the reconstruct algorithm, which takes in t secret shares and gives out the secret, then we have an additional Trace algorithm, which takes as input the tracing key </a:t>
            </a:r>
            <a:r>
              <a:rPr lang="en-US" dirty="0" err="1"/>
              <a:t>tk</a:t>
            </a:r>
            <a:r>
              <a:rPr lang="en-US" dirty="0"/>
              <a:t>, it has </a:t>
            </a:r>
            <a:r>
              <a:rPr lang="en-US" dirty="0" err="1"/>
              <a:t>blackbox</a:t>
            </a:r>
            <a:r>
              <a:rPr lang="en-US" dirty="0"/>
              <a:t> access to a reconstruction box R, and it outputs the set J hat that’s responsible for making the box R. Additionally, trace also outputs a proof pi. We also have a Verify algorithm which uses the verification key </a:t>
            </a:r>
            <a:r>
              <a:rPr lang="en-US" dirty="0" err="1"/>
              <a:t>vk</a:t>
            </a:r>
            <a:r>
              <a:rPr lang="en-US" dirty="0"/>
              <a:t>, takes as input a set </a:t>
            </a:r>
            <a:r>
              <a:rPr lang="en-US" dirty="0" err="1"/>
              <a:t>Jhat</a:t>
            </a:r>
            <a:r>
              <a:rPr lang="en-US" dirty="0"/>
              <a:t> and a proof pi, and outputs whether the proof is valid.</a:t>
            </a:r>
          </a:p>
        </p:txBody>
      </p:sp>
      <p:sp>
        <p:nvSpPr>
          <p:cNvPr id="4" name="Slide Number Placeholder 3"/>
          <p:cNvSpPr>
            <a:spLocks noGrp="1"/>
          </p:cNvSpPr>
          <p:nvPr>
            <p:ph type="sldNum" sz="quarter" idx="5"/>
          </p:nvPr>
        </p:nvSpPr>
        <p:spPr/>
        <p:txBody>
          <a:bodyPr/>
          <a:lstStyle/>
          <a:p>
            <a:fld id="{ACCF84A6-B1F8-B540-BB1A-D60D4B0C8AFB}" type="slidenum">
              <a:rPr lang="en-US" smtClean="0"/>
              <a:t>15</a:t>
            </a:fld>
            <a:endParaRPr lang="en-US"/>
          </a:p>
        </p:txBody>
      </p:sp>
    </p:spTree>
    <p:extLst>
      <p:ext uri="{BB962C8B-B14F-4D97-AF65-F5344CB8AC3E}">
        <p14:creationId xmlns:p14="http://schemas.microsoft.com/office/powerpoint/2010/main" val="3394891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a:t>So that covers the syntax of traceable secret sharing, now lets see what properties we want from such a scheme. First, we want correctness, which simply means that combining honest shares of </a:t>
                </a:r>
                <a:r>
                  <a:rPr lang="en-US" sz="1200" dirty="0">
                    <a:solidFill>
                      <a:schemeClr val="tx1"/>
                    </a:solidFill>
                    <a:latin typeface="PT Serif" panose="020A0603040505020204" pitchFamily="18" charset="77"/>
                  </a:rPr>
                  <a:t>any coalition of size t gives the right secret.</a:t>
                </a:r>
              </a:p>
              <a:p>
                <a:r>
                  <a:rPr lang="en-US" sz="1200" dirty="0">
                    <a:solidFill>
                      <a:schemeClr val="tx1"/>
                    </a:solidFill>
                    <a:latin typeface="PT Serif" panose="020A0603040505020204" pitchFamily="18" charset="77"/>
                  </a:rPr>
                  <a:t>Next, we want statistical secrecy, this is also the the traditional notion, which means that the Distribution of shares of any coalition of size </a:t>
                </a:r>
                <a14:m>
                  <m:oMath xmlns:m="http://schemas.openxmlformats.org/officeDocument/2006/math">
                    <m:r>
                      <a:rPr lang="en-US" sz="1200" b="0" i="1" smtClean="0">
                        <a:solidFill>
                          <a:schemeClr val="tx1"/>
                        </a:solidFill>
                        <a:latin typeface="Cambria Math" panose="02040503050406030204" pitchFamily="18" charset="0"/>
                      </a:rPr>
                      <m:t>&lt;</m:t>
                    </m:r>
                    <m:r>
                      <a:rPr lang="en-US" sz="1200" b="0" i="1" smtClean="0">
                        <a:solidFill>
                          <a:schemeClr val="tx1"/>
                        </a:solidFill>
                        <a:latin typeface="Cambria Math" panose="02040503050406030204" pitchFamily="18" charset="0"/>
                      </a:rPr>
                      <m:t>𝑡</m:t>
                    </m:r>
                  </m:oMath>
                </a14:m>
                <a:r>
                  <a:rPr lang="en-US" sz="1200" dirty="0">
                    <a:solidFill>
                      <a:schemeClr val="tx1"/>
                    </a:solidFill>
                    <a:latin typeface="PT Serif" panose="020A0603040505020204" pitchFamily="18" charset="77"/>
                  </a:rPr>
                  <a:t> is same for all secrets.</a:t>
                </a:r>
              </a:p>
              <a:p>
                <a:r>
                  <a:rPr lang="en-US" sz="1200" dirty="0">
                    <a:solidFill>
                      <a:schemeClr val="tx1"/>
                    </a:solidFill>
                    <a:latin typeface="PT Serif" panose="020A0603040505020204" pitchFamily="18" charset="77"/>
                  </a:rPr>
                  <a:t>Both of these properties should hold for a random correlation string.</a:t>
                </a:r>
              </a:p>
              <a:p>
                <a:endParaRPr lang="en-US" dirty="0"/>
              </a:p>
            </p:txBody>
          </p:sp>
        </mc:Choice>
        <mc:Fallback xmlns="">
          <p:sp>
            <p:nvSpPr>
              <p:cNvPr id="3" name="Notes Placeholder 2"/>
              <p:cNvSpPr>
                <a:spLocks noGrp="1"/>
              </p:cNvSpPr>
              <p:nvPr>
                <p:ph type="body" idx="1"/>
              </p:nvPr>
            </p:nvSpPr>
            <p:spPr/>
            <p:txBody>
              <a:bodyPr/>
              <a:lstStyle/>
              <a:p>
                <a:r>
                  <a:rPr lang="en-US" dirty="0"/>
                  <a:t>So that covers the syntax of traceable secret sharing, now lets see what properties we want from such a scheme. First, we want correctness, which simply means that combining honest shares of </a:t>
                </a:r>
                <a:r>
                  <a:rPr lang="en-US" sz="1200" dirty="0">
                    <a:solidFill>
                      <a:schemeClr val="tx1"/>
                    </a:solidFill>
                    <a:latin typeface="PT Serif" panose="020A0603040505020204" pitchFamily="18" charset="77"/>
                  </a:rPr>
                  <a:t>any coalition of size t gives the right secret.</a:t>
                </a:r>
              </a:p>
              <a:p>
                <a:r>
                  <a:rPr lang="en-US" sz="1200" dirty="0">
                    <a:solidFill>
                      <a:schemeClr val="tx1"/>
                    </a:solidFill>
                    <a:latin typeface="PT Serif" panose="020A0603040505020204" pitchFamily="18" charset="77"/>
                  </a:rPr>
                  <a:t>Next, we want statistical secrecy, this is also the the traditional notion, which means that the Distribution of shares of any coalition of size </a:t>
                </a:r>
                <a:r>
                  <a:rPr lang="en-US" sz="1200" b="0" i="0">
                    <a:solidFill>
                      <a:schemeClr val="tx1"/>
                    </a:solidFill>
                    <a:latin typeface="Cambria Math" panose="02040503050406030204" pitchFamily="18" charset="0"/>
                  </a:rPr>
                  <a:t>&lt;𝑡</a:t>
                </a:r>
                <a:r>
                  <a:rPr lang="en-US" sz="1200" dirty="0">
                    <a:solidFill>
                      <a:schemeClr val="tx1"/>
                    </a:solidFill>
                    <a:latin typeface="PT Serif" panose="020A0603040505020204" pitchFamily="18" charset="77"/>
                  </a:rPr>
                  <a:t> is same for all secrets.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PT Serif" panose="020A0603040505020204" pitchFamily="18" charset="77"/>
                  </a:rPr>
                  <a:t>We then have 2 new properties that reflect our goals, first, we have traceability, which means that the Trace algorithm traces R to all the parties who manufactured it. Note that Trace only gets </a:t>
                </a:r>
                <a:r>
                  <a:rPr lang="en-US" sz="1200" dirty="0" err="1">
                    <a:solidFill>
                      <a:schemeClr val="tx1"/>
                    </a:solidFill>
                    <a:latin typeface="PT Serif" panose="020A0603040505020204" pitchFamily="18" charset="77"/>
                  </a:rPr>
                  <a:t>blackbox</a:t>
                </a:r>
                <a:r>
                  <a:rPr lang="en-US" sz="1200" dirty="0">
                    <a:solidFill>
                      <a:schemeClr val="tx1"/>
                    </a:solidFill>
                    <a:latin typeface="PT Serif" panose="020A0603040505020204" pitchFamily="18" charset="77"/>
                  </a:rPr>
                  <a:t> access to the box R because it might be obfuscated. Next, we have non </a:t>
                </a:r>
                <a:r>
                  <a:rPr lang="en-US" sz="1200" dirty="0" err="1">
                    <a:solidFill>
                      <a:schemeClr val="tx1"/>
                    </a:solidFill>
                    <a:latin typeface="PT Serif" panose="020A0603040505020204" pitchFamily="18" charset="77"/>
                  </a:rPr>
                  <a:t>imputability</a:t>
                </a:r>
                <a:r>
                  <a:rPr lang="en-US" sz="1200" dirty="0">
                    <a:solidFill>
                      <a:schemeClr val="tx1"/>
                    </a:solidFill>
                    <a:latin typeface="PT Serif" panose="020A0603040505020204" pitchFamily="18" charset="77"/>
                  </a:rPr>
                  <a:t>, which informally means that a malicious tracer cannot produce valid proof blaming an honest party.</a:t>
                </a:r>
              </a:p>
              <a:p>
                <a:endParaRPr lang="en-US" dirty="0"/>
              </a:p>
            </p:txBody>
          </p:sp>
        </mc:Fallback>
      </mc:AlternateContent>
      <p:sp>
        <p:nvSpPr>
          <p:cNvPr id="4" name="Slide Number Placeholder 3"/>
          <p:cNvSpPr>
            <a:spLocks noGrp="1"/>
          </p:cNvSpPr>
          <p:nvPr>
            <p:ph type="sldNum" sz="quarter" idx="5"/>
          </p:nvPr>
        </p:nvSpPr>
        <p:spPr/>
        <p:txBody>
          <a:bodyPr/>
          <a:lstStyle/>
          <a:p>
            <a:fld id="{ACCF84A6-B1F8-B540-BB1A-D60D4B0C8AFB}" type="slidenum">
              <a:rPr lang="en-US" smtClean="0"/>
              <a:t>16</a:t>
            </a:fld>
            <a:endParaRPr lang="en-US"/>
          </a:p>
        </p:txBody>
      </p:sp>
    </p:spTree>
    <p:extLst>
      <p:ext uri="{BB962C8B-B14F-4D97-AF65-F5344CB8AC3E}">
        <p14:creationId xmlns:p14="http://schemas.microsoft.com/office/powerpoint/2010/main" val="37656336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AE28F-6372-29EB-C41D-573EE825E1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0D7487-9A17-2338-9F08-13C4F60BB9BB}"/>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0D58D41D-A8E8-B5B8-64F3-1ABE2BBD465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PT Serif" panose="020A0603040505020204" pitchFamily="18" charset="77"/>
                  </a:rPr>
                  <a:t>We then have 3 new properties that reflect our goals, first, we have traceability, which means that the Trace algorithm traces R to all the parties who manufactured it. Note that Trace only gets </a:t>
                </a:r>
                <a:r>
                  <a:rPr lang="en-US" sz="1200" dirty="0" err="1">
                    <a:solidFill>
                      <a:schemeClr val="tx1"/>
                    </a:solidFill>
                    <a:latin typeface="PT Serif" panose="020A0603040505020204" pitchFamily="18" charset="77"/>
                  </a:rPr>
                  <a:t>blackbox</a:t>
                </a:r>
                <a:r>
                  <a:rPr lang="en-US" sz="1200" dirty="0">
                    <a:solidFill>
                      <a:schemeClr val="tx1"/>
                    </a:solidFill>
                    <a:latin typeface="PT Serif" panose="020A0603040505020204" pitchFamily="18" charset="77"/>
                  </a:rPr>
                  <a:t> access to the box R because it might be obfuscated. Next, we have 2 properties to restrict the power of the tracer: 1) tracer sec: a malicious tracer cannot …., this for example mean that the tracing key cannot be given the secret or any secret shares as part of the tk.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PT Serif" panose="020A0603040505020204" pitchFamily="18" charset="77"/>
                  </a:rPr>
                  <a:t>Lastly, we have non </a:t>
                </a:r>
                <a:r>
                  <a:rPr lang="en-US" sz="1200" dirty="0" err="1">
                    <a:solidFill>
                      <a:schemeClr val="tx1"/>
                    </a:solidFill>
                    <a:latin typeface="PT Serif" panose="020A0603040505020204" pitchFamily="18" charset="77"/>
                  </a:rPr>
                  <a:t>imputability</a:t>
                </a:r>
                <a:r>
                  <a:rPr lang="en-US" sz="1200" dirty="0">
                    <a:solidFill>
                      <a:schemeClr val="tx1"/>
                    </a:solidFill>
                    <a:latin typeface="PT Serif" panose="020A0603040505020204" pitchFamily="18" charset="77"/>
                  </a:rPr>
                  <a:t>, which informally means that a malicious tracer cannot produce valid proof blaming an honest party.</a:t>
                </a:r>
              </a:p>
              <a:p>
                <a:endParaRPr lang="en-US" dirty="0"/>
              </a:p>
            </p:txBody>
          </p:sp>
        </mc:Choice>
        <mc:Fallback xmlns="">
          <p:sp>
            <p:nvSpPr>
              <p:cNvPr id="3" name="Notes Placeholder 2"/>
              <p:cNvSpPr>
                <a:spLocks noGrp="1"/>
              </p:cNvSpPr>
              <p:nvPr>
                <p:ph type="body" idx="1"/>
              </p:nvPr>
            </p:nvSpPr>
            <p:spPr/>
            <p:txBody>
              <a:bodyPr/>
              <a:lstStyle/>
              <a:p>
                <a:r>
                  <a:rPr lang="en-US" dirty="0"/>
                  <a:t>So that covers the syntax of traceable secret sharing, now lets see what properties we want from such a scheme. First, we want correctness, which simply means that combining honest shares of </a:t>
                </a:r>
                <a:r>
                  <a:rPr lang="en-US" sz="1200" dirty="0">
                    <a:solidFill>
                      <a:schemeClr val="tx1"/>
                    </a:solidFill>
                    <a:latin typeface="PT Serif" panose="020A0603040505020204" pitchFamily="18" charset="77"/>
                  </a:rPr>
                  <a:t>any coalition of size t gives the right secret.</a:t>
                </a:r>
              </a:p>
              <a:p>
                <a:r>
                  <a:rPr lang="en-US" sz="1200" dirty="0">
                    <a:solidFill>
                      <a:schemeClr val="tx1"/>
                    </a:solidFill>
                    <a:latin typeface="PT Serif" panose="020A0603040505020204" pitchFamily="18" charset="77"/>
                  </a:rPr>
                  <a:t>Next, we want statistical secrecy, this is also the the traditional notion, which means that the Distribution of shares of any coalition of size </a:t>
                </a:r>
                <a:r>
                  <a:rPr lang="en-US" sz="1200" b="0" i="0">
                    <a:solidFill>
                      <a:schemeClr val="tx1"/>
                    </a:solidFill>
                    <a:latin typeface="Cambria Math" panose="02040503050406030204" pitchFamily="18" charset="0"/>
                  </a:rPr>
                  <a:t>&lt;𝑡</a:t>
                </a:r>
                <a:r>
                  <a:rPr lang="en-US" sz="1200" dirty="0">
                    <a:solidFill>
                      <a:schemeClr val="tx1"/>
                    </a:solidFill>
                    <a:latin typeface="PT Serif" panose="020A0603040505020204" pitchFamily="18" charset="77"/>
                  </a:rPr>
                  <a:t> is same for all secrets.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PT Serif" panose="020A0603040505020204" pitchFamily="18" charset="77"/>
                  </a:rPr>
                  <a:t>We then have 2 new properties that reflect our goals, first, we have traceability, which means that the Trace algorithm traces R to all the parties who manufactured it. Note that Trace only gets </a:t>
                </a:r>
                <a:r>
                  <a:rPr lang="en-US" sz="1200" dirty="0" err="1">
                    <a:solidFill>
                      <a:schemeClr val="tx1"/>
                    </a:solidFill>
                    <a:latin typeface="PT Serif" panose="020A0603040505020204" pitchFamily="18" charset="77"/>
                  </a:rPr>
                  <a:t>blackbox</a:t>
                </a:r>
                <a:r>
                  <a:rPr lang="en-US" sz="1200" dirty="0">
                    <a:solidFill>
                      <a:schemeClr val="tx1"/>
                    </a:solidFill>
                    <a:latin typeface="PT Serif" panose="020A0603040505020204" pitchFamily="18" charset="77"/>
                  </a:rPr>
                  <a:t> access to the box R because it might be obfuscated. Next, we have non </a:t>
                </a:r>
                <a:r>
                  <a:rPr lang="en-US" sz="1200" dirty="0" err="1">
                    <a:solidFill>
                      <a:schemeClr val="tx1"/>
                    </a:solidFill>
                    <a:latin typeface="PT Serif" panose="020A0603040505020204" pitchFamily="18" charset="77"/>
                  </a:rPr>
                  <a:t>imputability</a:t>
                </a:r>
                <a:r>
                  <a:rPr lang="en-US" sz="1200" dirty="0">
                    <a:solidFill>
                      <a:schemeClr val="tx1"/>
                    </a:solidFill>
                    <a:latin typeface="PT Serif" panose="020A0603040505020204" pitchFamily="18" charset="77"/>
                  </a:rPr>
                  <a:t>, which informally means that a malicious tracer cannot produce valid proof blaming an honest party.</a:t>
                </a:r>
              </a:p>
              <a:p>
                <a:endParaRPr lang="en-US" dirty="0"/>
              </a:p>
            </p:txBody>
          </p:sp>
        </mc:Fallback>
      </mc:AlternateContent>
      <p:sp>
        <p:nvSpPr>
          <p:cNvPr id="4" name="Slide Number Placeholder 3">
            <a:extLst>
              <a:ext uri="{FF2B5EF4-FFF2-40B4-BE49-F238E27FC236}">
                <a16:creationId xmlns:a16="http://schemas.microsoft.com/office/drawing/2014/main" id="{7B7E628C-B56A-741C-ECF3-088DC6AC8E9B}"/>
              </a:ext>
            </a:extLst>
          </p:cNvPr>
          <p:cNvSpPr>
            <a:spLocks noGrp="1"/>
          </p:cNvSpPr>
          <p:nvPr>
            <p:ph type="sldNum" sz="quarter" idx="5"/>
          </p:nvPr>
        </p:nvSpPr>
        <p:spPr/>
        <p:txBody>
          <a:bodyPr/>
          <a:lstStyle/>
          <a:p>
            <a:fld id="{ACCF84A6-B1F8-B540-BB1A-D60D4B0C8AFB}" type="slidenum">
              <a:rPr lang="en-US" smtClean="0"/>
              <a:t>17</a:t>
            </a:fld>
            <a:endParaRPr lang="en-US"/>
          </a:p>
        </p:txBody>
      </p:sp>
    </p:spTree>
    <p:extLst>
      <p:ext uri="{BB962C8B-B14F-4D97-AF65-F5344CB8AC3E}">
        <p14:creationId xmlns:p14="http://schemas.microsoft.com/office/powerpoint/2010/main" val="3566722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focus on traceability for today’s talk, and so I might skip the pi and the Verify algorithm in the rest of the slides, because they are only relevant for non </a:t>
            </a:r>
            <a:r>
              <a:rPr lang="en-US" dirty="0" err="1"/>
              <a:t>imputability</a:t>
            </a:r>
            <a:r>
              <a:rPr lang="en-US" dirty="0"/>
              <a:t>.</a:t>
            </a:r>
          </a:p>
        </p:txBody>
      </p:sp>
      <p:sp>
        <p:nvSpPr>
          <p:cNvPr id="4" name="Slide Number Placeholder 3"/>
          <p:cNvSpPr>
            <a:spLocks noGrp="1"/>
          </p:cNvSpPr>
          <p:nvPr>
            <p:ph type="sldNum" sz="quarter" idx="5"/>
          </p:nvPr>
        </p:nvSpPr>
        <p:spPr/>
        <p:txBody>
          <a:bodyPr/>
          <a:lstStyle/>
          <a:p>
            <a:fld id="{ACCF84A6-B1F8-B540-BB1A-D60D4B0C8AFB}" type="slidenum">
              <a:rPr lang="en-US" smtClean="0"/>
              <a:t>18</a:t>
            </a:fld>
            <a:endParaRPr lang="en-US"/>
          </a:p>
        </p:txBody>
      </p:sp>
    </p:spTree>
    <p:extLst>
      <p:ext uri="{BB962C8B-B14F-4D97-AF65-F5344CB8AC3E}">
        <p14:creationId xmlns:p14="http://schemas.microsoft.com/office/powerpoint/2010/main" val="33217074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lets get some more intuition about traceability since that’s the Main property that I’ll be focusing on. So back to our example with 4 servers, lets say that the first 2 servers combine their shares to make a reconstruction box R. so J, is the set of selling parties is 1,2, and f is the size of J, is 2 in this example. Then, We run the Trace algorithm on this box to get a set </a:t>
            </a:r>
            <a:r>
              <a:rPr lang="en-US" dirty="0" err="1"/>
              <a:t>Jhat</a:t>
            </a:r>
            <a:r>
              <a:rPr lang="en-US" dirty="0"/>
              <a:t>. Then what we want is that, if the box R is good, which I </a:t>
            </a:r>
            <a:r>
              <a:rPr lang="en-US" dirty="0" err="1"/>
              <a:t>wil</a:t>
            </a:r>
            <a:r>
              <a:rPr lang="en-US" dirty="0"/>
              <a:t> formally define later, then, the Trace algorithm should find all the sellers. Additionally, we should not blame an honest party.</a:t>
            </a:r>
          </a:p>
        </p:txBody>
      </p:sp>
      <p:sp>
        <p:nvSpPr>
          <p:cNvPr id="4" name="Slide Number Placeholder 3"/>
          <p:cNvSpPr>
            <a:spLocks noGrp="1"/>
          </p:cNvSpPr>
          <p:nvPr>
            <p:ph type="sldNum" sz="quarter" idx="5"/>
          </p:nvPr>
        </p:nvSpPr>
        <p:spPr/>
        <p:txBody>
          <a:bodyPr/>
          <a:lstStyle/>
          <a:p>
            <a:fld id="{ACCF84A6-B1F8-B540-BB1A-D60D4B0C8AFB}" type="slidenum">
              <a:rPr lang="en-US" smtClean="0"/>
              <a:t>19</a:t>
            </a:fld>
            <a:endParaRPr lang="en-US"/>
          </a:p>
        </p:txBody>
      </p:sp>
    </p:spTree>
    <p:extLst>
      <p:ext uri="{BB962C8B-B14F-4D97-AF65-F5344CB8AC3E}">
        <p14:creationId xmlns:p14="http://schemas.microsoft.com/office/powerpoint/2010/main" val="341708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Threshold cryptography is very commonly used because it allows you to Distribute trust among multiple parties. Say u have some secret s: this may be a decryption key or a signing key or just some secret like your bitcoin wallet key. Instead of storing it on a single device, you can use secret sharing to split it among n shares, say sh1… to </a:t>
            </a:r>
            <a:r>
              <a:rPr lang="en-US" dirty="0" err="1"/>
              <a:t>shn</a:t>
            </a:r>
            <a:r>
              <a:rPr lang="en-US" dirty="0"/>
              <a:t>, and store each share on a different device or with a different party. The key advantages of this design is that (</a:t>
            </a:r>
            <a:r>
              <a:rPr lang="en-US" dirty="0" err="1"/>
              <a:t>i</a:t>
            </a:r>
            <a:r>
              <a:rPr lang="en-US" dirty="0"/>
              <a:t>) any t out of n of these shares are enough to perform the cryptographic task such as decryption, so this provides fault tolerance, second, security is guaranteed against any quorum of size &lt;t. e.g. for decryption: even if </a:t>
            </a:r>
            <a:r>
              <a:rPr lang="en-US" dirty="0" err="1"/>
              <a:t>upto</a:t>
            </a:r>
            <a:r>
              <a:rPr lang="en-US" dirty="0"/>
              <a:t> t-1 </a:t>
            </a:r>
            <a:r>
              <a:rPr lang="en-US" dirty="0" err="1"/>
              <a:t>partiescollude</a:t>
            </a:r>
            <a:r>
              <a:rPr lang="en-US" dirty="0"/>
              <a:t>, they wont be able to decrypt anything.</a:t>
            </a:r>
          </a:p>
        </p:txBody>
      </p:sp>
      <p:sp>
        <p:nvSpPr>
          <p:cNvPr id="4" name="Slide Number Placeholder 3"/>
          <p:cNvSpPr>
            <a:spLocks noGrp="1"/>
          </p:cNvSpPr>
          <p:nvPr>
            <p:ph type="sldNum" sz="quarter" idx="5"/>
          </p:nvPr>
        </p:nvSpPr>
        <p:spPr/>
        <p:txBody>
          <a:bodyPr/>
          <a:lstStyle/>
          <a:p>
            <a:fld id="{ACCF84A6-B1F8-B540-BB1A-D60D4B0C8AFB}" type="slidenum">
              <a:rPr lang="en-US" smtClean="0"/>
              <a:t>2</a:t>
            </a:fld>
            <a:endParaRPr lang="en-US"/>
          </a:p>
        </p:txBody>
      </p:sp>
    </p:spTree>
    <p:extLst>
      <p:ext uri="{BB962C8B-B14F-4D97-AF65-F5344CB8AC3E}">
        <p14:creationId xmlns:p14="http://schemas.microsoft.com/office/powerpoint/2010/main" val="34106593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formal game based definition to capture this notion. So we have a </a:t>
            </a:r>
            <a:r>
              <a:rPr lang="en-US" dirty="0" err="1"/>
              <a:t>Chal</a:t>
            </a:r>
            <a:r>
              <a:rPr lang="en-US" dirty="0"/>
              <a:t> on the left and the adv on the right, the game starts with the adv sending n, the #parties, t: the threshold and J, the set of parties it wants to corrupt, to the </a:t>
            </a:r>
            <a:r>
              <a:rPr lang="en-US" dirty="0" err="1"/>
              <a:t>chal</a:t>
            </a:r>
            <a:r>
              <a:rPr lang="en-US" dirty="0"/>
              <a:t>. The </a:t>
            </a:r>
            <a:r>
              <a:rPr lang="en-US" dirty="0" err="1"/>
              <a:t>chal</a:t>
            </a:r>
            <a:r>
              <a:rPr lang="en-US" dirty="0"/>
              <a:t> then samples a random secret s, and a correlation string rho. Then it runs the Share algorithm n times to get secret shares sh1 to </a:t>
            </a:r>
            <a:r>
              <a:rPr lang="en-US" dirty="0" err="1"/>
              <a:t>shn</a:t>
            </a:r>
            <a:r>
              <a:rPr lang="en-US" dirty="0"/>
              <a:t>, along with the tracing and verification keys. The </a:t>
            </a:r>
            <a:r>
              <a:rPr lang="en-US" dirty="0" err="1"/>
              <a:t>chal</a:t>
            </a:r>
            <a:r>
              <a:rPr lang="en-US" dirty="0"/>
              <a:t> then sends the shares of all the corrupt parties to the adv. The adv then gives us a reconstruction box R, and the </a:t>
            </a:r>
            <a:r>
              <a:rPr lang="en-US" dirty="0" err="1"/>
              <a:t>chal</a:t>
            </a:r>
            <a:r>
              <a:rPr lang="en-US" dirty="0"/>
              <a:t> runs Trace on it to get a set J’ and proof pi.</a:t>
            </a:r>
          </a:p>
          <a:p>
            <a:r>
              <a:rPr lang="en-US" dirty="0"/>
              <a:t>Note that This is private tracing, we do not give the tracing key to the adv. But in our constructions, </a:t>
            </a:r>
            <a:r>
              <a:rPr lang="en-US" dirty="0" err="1"/>
              <a:t>tk</a:t>
            </a:r>
            <a:r>
              <a:rPr lang="en-US" dirty="0"/>
              <a:t> does not reveal anything about the secret.</a:t>
            </a:r>
          </a:p>
          <a:p>
            <a:r>
              <a:rPr lang="en-US" dirty="0"/>
              <a:t>Ok, so we say that the adv wins this game if first, R is good. We formally define this by saying that if we sample t-f additional shares by calling the Share algorithm, and give them as input to the box, then it outputs the correct secret with non negligible probability. So that’s the formal notion of the box being good, so the adv wins if the box is good as per this definition, but, J’ is not equal to J, meaning that we are either blaming an honest party or we did not catch all the sellers.</a:t>
            </a:r>
          </a:p>
        </p:txBody>
      </p:sp>
      <p:sp>
        <p:nvSpPr>
          <p:cNvPr id="4" name="Slide Number Placeholder 3"/>
          <p:cNvSpPr>
            <a:spLocks noGrp="1"/>
          </p:cNvSpPr>
          <p:nvPr>
            <p:ph type="sldNum" sz="quarter" idx="5"/>
          </p:nvPr>
        </p:nvSpPr>
        <p:spPr/>
        <p:txBody>
          <a:bodyPr/>
          <a:lstStyle/>
          <a:p>
            <a:fld id="{ACCF84A6-B1F8-B540-BB1A-D60D4B0C8AFB}" type="slidenum">
              <a:rPr lang="en-US" smtClean="0"/>
              <a:t>20</a:t>
            </a:fld>
            <a:endParaRPr lang="en-US"/>
          </a:p>
        </p:txBody>
      </p:sp>
    </p:spTree>
    <p:extLst>
      <p:ext uri="{BB962C8B-B14F-4D97-AF65-F5344CB8AC3E}">
        <p14:creationId xmlns:p14="http://schemas.microsoft.com/office/powerpoint/2010/main" val="22899008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say that a secret sharing scheme is traceable if no efficient adversary can win the above game with non </a:t>
            </a:r>
            <a:r>
              <a:rPr lang="en-US" dirty="0" err="1"/>
              <a:t>negl</a:t>
            </a:r>
            <a:r>
              <a:rPr lang="en-US" dirty="0"/>
              <a:t> prob. I </a:t>
            </a:r>
            <a:r>
              <a:rPr lang="en-US" dirty="0" err="1"/>
              <a:t>wanna</a:t>
            </a:r>
            <a:r>
              <a:rPr lang="en-US" dirty="0"/>
              <a:t> mention that our constructions actually are unconditionally traceable meaning that even a computationally unbounded adv cannot break traceability for our schemes.</a:t>
            </a:r>
          </a:p>
        </p:txBody>
      </p:sp>
      <p:sp>
        <p:nvSpPr>
          <p:cNvPr id="4" name="Slide Number Placeholder 3"/>
          <p:cNvSpPr>
            <a:spLocks noGrp="1"/>
          </p:cNvSpPr>
          <p:nvPr>
            <p:ph type="sldNum" sz="quarter" idx="5"/>
          </p:nvPr>
        </p:nvSpPr>
        <p:spPr/>
        <p:txBody>
          <a:bodyPr/>
          <a:lstStyle/>
          <a:p>
            <a:fld id="{ACCF84A6-B1F8-B540-BB1A-D60D4B0C8AFB}" type="slidenum">
              <a:rPr lang="en-US" smtClean="0"/>
              <a:t>21</a:t>
            </a:fld>
            <a:endParaRPr lang="en-US"/>
          </a:p>
        </p:txBody>
      </p:sp>
    </p:spTree>
    <p:extLst>
      <p:ext uri="{BB962C8B-B14F-4D97-AF65-F5344CB8AC3E}">
        <p14:creationId xmlns:p14="http://schemas.microsoft.com/office/powerpoint/2010/main" val="12878040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so now that we’ve seen our definitions, lets now look at our first construction, which is </a:t>
            </a:r>
            <a:r>
              <a:rPr lang="en-US" dirty="0" err="1"/>
              <a:t>shamir</a:t>
            </a:r>
            <a:r>
              <a:rPr lang="en-US" dirty="0"/>
              <a:t> based traceable secret sharing.</a:t>
            </a:r>
          </a:p>
        </p:txBody>
      </p:sp>
      <p:sp>
        <p:nvSpPr>
          <p:cNvPr id="4" name="Slide Number Placeholder 3"/>
          <p:cNvSpPr>
            <a:spLocks noGrp="1"/>
          </p:cNvSpPr>
          <p:nvPr>
            <p:ph type="sldNum" sz="quarter" idx="5"/>
          </p:nvPr>
        </p:nvSpPr>
        <p:spPr/>
        <p:txBody>
          <a:bodyPr/>
          <a:lstStyle/>
          <a:p>
            <a:fld id="{ACCF84A6-B1F8-B540-BB1A-D60D4B0C8AFB}" type="slidenum">
              <a:rPr lang="en-US" smtClean="0"/>
              <a:t>22</a:t>
            </a:fld>
            <a:endParaRPr lang="en-US"/>
          </a:p>
        </p:txBody>
      </p:sp>
    </p:spTree>
    <p:extLst>
      <p:ext uri="{BB962C8B-B14F-4D97-AF65-F5344CB8AC3E}">
        <p14:creationId xmlns:p14="http://schemas.microsoft.com/office/powerpoint/2010/main" val="11194885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see our construction, I </a:t>
            </a:r>
            <a:r>
              <a:rPr lang="en-US" dirty="0" err="1"/>
              <a:t>wanna</a:t>
            </a:r>
            <a:r>
              <a:rPr lang="en-US" dirty="0"/>
              <a:t> first explain why its non trivial. Specifically, standard </a:t>
            </a:r>
            <a:r>
              <a:rPr lang="en-US" dirty="0" err="1"/>
              <a:t>shamir</a:t>
            </a:r>
            <a:r>
              <a:rPr lang="en-US" dirty="0"/>
              <a:t> secret sharing is actually not traceable. To explain that lets use our example of 4 servers, out of which the 1</a:t>
            </a:r>
            <a:r>
              <a:rPr lang="en-US" baseline="30000" dirty="0"/>
              <a:t>st</a:t>
            </a:r>
            <a:r>
              <a:rPr lang="en-US" dirty="0"/>
              <a:t> two combine their shares and make a box which takes t-f shares as input, here f is the number of sellers which is 2 in this example. </a:t>
            </a:r>
          </a:p>
          <a:p>
            <a:r>
              <a:rPr lang="en-US" dirty="0"/>
              <a:t>lets denote the set of input shares as T. Now lets consider a specific box, which has the following logic: it checks whether T contains a corrupt server’s share, specifically if T intersection with J is not empty, and if that’s the case, the box simply outputs bot. Otherwise, it gives us the reconstruction of the shares in the box and the input shares.</a:t>
            </a:r>
          </a:p>
          <a:p>
            <a:r>
              <a:rPr lang="en-US" dirty="0"/>
              <a:t>Basically the box only works if we give it t-f shares from honest parties.</a:t>
            </a:r>
          </a:p>
        </p:txBody>
      </p:sp>
      <p:sp>
        <p:nvSpPr>
          <p:cNvPr id="4" name="Slide Number Placeholder 3"/>
          <p:cNvSpPr>
            <a:spLocks noGrp="1"/>
          </p:cNvSpPr>
          <p:nvPr>
            <p:ph type="sldNum" sz="quarter" idx="5"/>
          </p:nvPr>
        </p:nvSpPr>
        <p:spPr/>
        <p:txBody>
          <a:bodyPr/>
          <a:lstStyle/>
          <a:p>
            <a:fld id="{ACCF84A6-B1F8-B540-BB1A-D60D4B0C8AFB}" type="slidenum">
              <a:rPr lang="en-US" smtClean="0"/>
              <a:t>23</a:t>
            </a:fld>
            <a:endParaRPr lang="en-US"/>
          </a:p>
        </p:txBody>
      </p:sp>
    </p:spTree>
    <p:extLst>
      <p:ext uri="{BB962C8B-B14F-4D97-AF65-F5344CB8AC3E}">
        <p14:creationId xmlns:p14="http://schemas.microsoft.com/office/powerpoint/2010/main" val="1851775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we cannot actually trace such a box.</a:t>
            </a:r>
          </a:p>
          <a:p>
            <a:r>
              <a:rPr lang="en-US" dirty="0"/>
              <a:t>the problem is that we don’t know who the honest parties are, so the best the tracer can do is to give shares of random sets as input to his box.</a:t>
            </a:r>
          </a:p>
          <a:p>
            <a:r>
              <a:rPr lang="en-US" dirty="0"/>
              <a:t>this means, that the probability that the tracer can get the box to output something meaningful is n-f choose t-f / n choose t-f. numerator denotes choosing t-f honest parties , and the denominator denotes choosing any t-f parties. This value is actually negligible for most values of </a:t>
            </a:r>
            <a:r>
              <a:rPr lang="en-US" dirty="0" err="1"/>
              <a:t>t,f</a:t>
            </a:r>
            <a:r>
              <a:rPr lang="en-US" dirty="0"/>
              <a:t>. for example, for t = 2n/3 and f = n/3, this probability is a small constant times 0.84^n, which is negligible!</a:t>
            </a:r>
          </a:p>
          <a:p>
            <a:r>
              <a:rPr lang="en-US" dirty="0"/>
              <a:t>In summary, for </a:t>
            </a:r>
            <a:r>
              <a:rPr lang="en-US" dirty="0" err="1"/>
              <a:t>shamir</a:t>
            </a:r>
            <a:r>
              <a:rPr lang="en-US" dirty="0"/>
              <a:t> secret sharing, the servers could make such a box, and then the tracer would need an exponential number of queries to this box to learn anything meaningful.</a:t>
            </a:r>
          </a:p>
          <a:p>
            <a:r>
              <a:rPr lang="en-US" dirty="0"/>
              <a:t>In other words, for any efficient tracing algo, this box is indistinguishable from a box that just never works. Hence, tracing is impossible for standard Shamir.</a:t>
            </a:r>
          </a:p>
        </p:txBody>
      </p:sp>
      <p:sp>
        <p:nvSpPr>
          <p:cNvPr id="4" name="Slide Number Placeholder 3"/>
          <p:cNvSpPr>
            <a:spLocks noGrp="1"/>
          </p:cNvSpPr>
          <p:nvPr>
            <p:ph type="sldNum" sz="quarter" idx="5"/>
          </p:nvPr>
        </p:nvSpPr>
        <p:spPr/>
        <p:txBody>
          <a:bodyPr/>
          <a:lstStyle/>
          <a:p>
            <a:fld id="{ACCF84A6-B1F8-B540-BB1A-D60D4B0C8AFB}" type="slidenum">
              <a:rPr lang="en-US" smtClean="0"/>
              <a:t>24</a:t>
            </a:fld>
            <a:endParaRPr lang="en-US"/>
          </a:p>
        </p:txBody>
      </p:sp>
    </p:spTree>
    <p:extLst>
      <p:ext uri="{BB962C8B-B14F-4D97-AF65-F5344CB8AC3E}">
        <p14:creationId xmlns:p14="http://schemas.microsoft.com/office/powerpoint/2010/main" val="35282518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way we get around this limitation is as follows: we slightly modify </a:t>
            </a:r>
            <a:r>
              <a:rPr lang="en-US" dirty="0" err="1"/>
              <a:t>shamir</a:t>
            </a:r>
            <a:r>
              <a:rPr lang="en-US" dirty="0"/>
              <a:t> secret sharing -- to share s, we sample a random polynomial g of degree t-1 </a:t>
            </a:r>
            <a:r>
              <a:rPr lang="en-US" dirty="0" err="1"/>
              <a:t>s.t.</a:t>
            </a:r>
            <a:r>
              <a:rPr lang="en-US" dirty="0"/>
              <a:t> g(0)=s, but additionally, we also sample x1,x2.... </a:t>
            </a:r>
            <a:r>
              <a:rPr lang="en-US" dirty="0" err="1"/>
              <a:t>xn</a:t>
            </a:r>
            <a:r>
              <a:rPr lang="en-US" dirty="0"/>
              <a:t> from the field F.</a:t>
            </a:r>
          </a:p>
          <a:p>
            <a:r>
              <a:rPr lang="en-US" dirty="0"/>
              <a:t>then, for server 1, instead of evaluating g at 1, we </a:t>
            </a:r>
            <a:r>
              <a:rPr lang="en-US" dirty="0" err="1"/>
              <a:t>isntead</a:t>
            </a:r>
            <a:r>
              <a:rPr lang="en-US" dirty="0"/>
              <a:t> evaluate it at x1. more formally, sh1 would be the tuple x1,g(x1), similarly sh2 would be x2,g(x2), and so on. And the property is that x1 is only known to party 1, x2 is only known to p2 and so on.</a:t>
            </a:r>
          </a:p>
          <a:p>
            <a:r>
              <a:rPr lang="en-US" dirty="0"/>
              <a:t> lets see why this solves the problem:</a:t>
            </a:r>
          </a:p>
          <a:p>
            <a:r>
              <a:rPr lang="en-US" dirty="0"/>
              <a:t>we consider the same box as before, the inputs to this box would now be the tuple (xi, g(xi)). Essentially, the shares now come from an exponential sized space: the tracer can sample a random xi and give that as input to the box.</a:t>
            </a:r>
          </a:p>
        </p:txBody>
      </p:sp>
      <p:sp>
        <p:nvSpPr>
          <p:cNvPr id="4" name="Slide Number Placeholder 3"/>
          <p:cNvSpPr>
            <a:spLocks noGrp="1"/>
          </p:cNvSpPr>
          <p:nvPr>
            <p:ph type="sldNum" sz="quarter" idx="5"/>
          </p:nvPr>
        </p:nvSpPr>
        <p:spPr/>
        <p:txBody>
          <a:bodyPr/>
          <a:lstStyle/>
          <a:p>
            <a:fld id="{ACCF84A6-B1F8-B540-BB1A-D60D4B0C8AFB}" type="slidenum">
              <a:rPr lang="en-US" smtClean="0"/>
              <a:t>25</a:t>
            </a:fld>
            <a:endParaRPr lang="en-US"/>
          </a:p>
        </p:txBody>
      </p:sp>
    </p:spTree>
    <p:extLst>
      <p:ext uri="{BB962C8B-B14F-4D97-AF65-F5344CB8AC3E}">
        <p14:creationId xmlns:p14="http://schemas.microsoft.com/office/powerpoint/2010/main" val="40617821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F309F-7A0A-7DE2-36A8-3F8B024109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8DBA03-C2DA-EE9B-CCC2-E37D6574CE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8B6088-4047-B759-7C1A-9D641CDBD3C4}"/>
              </a:ext>
            </a:extLst>
          </p:cNvPr>
          <p:cNvSpPr>
            <a:spLocks noGrp="1"/>
          </p:cNvSpPr>
          <p:nvPr>
            <p:ph type="body" idx="1"/>
          </p:nvPr>
        </p:nvSpPr>
        <p:spPr/>
        <p:txBody>
          <a:bodyPr/>
          <a:lstStyle/>
          <a:p>
            <a:r>
              <a:rPr lang="en-US" dirty="0"/>
              <a:t>The way we get around this limitation is as follows: we slightly modify </a:t>
            </a:r>
            <a:r>
              <a:rPr lang="en-US" dirty="0" err="1"/>
              <a:t>shamir</a:t>
            </a:r>
            <a:r>
              <a:rPr lang="en-US" dirty="0"/>
              <a:t> secret sharing -- to share s, we sample a random polynomial g of degree t-1 </a:t>
            </a:r>
            <a:r>
              <a:rPr lang="en-US" dirty="0" err="1"/>
              <a:t>s.t.</a:t>
            </a:r>
            <a:r>
              <a:rPr lang="en-US" dirty="0"/>
              <a:t> g(0)=s, but additionally, we also sample x1,x2.... </a:t>
            </a:r>
            <a:r>
              <a:rPr lang="en-US" dirty="0" err="1"/>
              <a:t>xn</a:t>
            </a:r>
            <a:r>
              <a:rPr lang="en-US" dirty="0"/>
              <a:t> from the field F.</a:t>
            </a:r>
          </a:p>
          <a:p>
            <a:r>
              <a:rPr lang="en-US" dirty="0"/>
              <a:t>then, for server 1, instead of evaluating g at 1, we </a:t>
            </a:r>
            <a:r>
              <a:rPr lang="en-US" dirty="0" err="1"/>
              <a:t>isntead</a:t>
            </a:r>
            <a:r>
              <a:rPr lang="en-US" dirty="0"/>
              <a:t> evaluate it at x1. more formally, sh1 would be the tuple x1,g(x1), similarly sh2 would be x2,g(x2), and so on. And the property is that x1 is only known to party 1, x2 is only known to p2 and so on.</a:t>
            </a:r>
          </a:p>
          <a:p>
            <a:r>
              <a:rPr lang="en-US" dirty="0"/>
              <a:t> lets see why this solves the problem:</a:t>
            </a:r>
          </a:p>
          <a:p>
            <a:r>
              <a:rPr lang="en-US" dirty="0"/>
              <a:t>we consider the same box as before, the inputs to this box would now be the tuple (xi, g(xi)). but the main thing is that the box now cannot identify which party does this share correspond to. and hence, the tracer can easily run the box with random xi values, and the box will </a:t>
            </a:r>
          </a:p>
        </p:txBody>
      </p:sp>
      <p:sp>
        <p:nvSpPr>
          <p:cNvPr id="4" name="Slide Number Placeholder 3">
            <a:extLst>
              <a:ext uri="{FF2B5EF4-FFF2-40B4-BE49-F238E27FC236}">
                <a16:creationId xmlns:a16="http://schemas.microsoft.com/office/drawing/2014/main" id="{78ACC7A7-52E6-4D8B-8D06-64DD4E225B95}"/>
              </a:ext>
            </a:extLst>
          </p:cNvPr>
          <p:cNvSpPr>
            <a:spLocks noGrp="1"/>
          </p:cNvSpPr>
          <p:nvPr>
            <p:ph type="sldNum" sz="quarter" idx="5"/>
          </p:nvPr>
        </p:nvSpPr>
        <p:spPr/>
        <p:txBody>
          <a:bodyPr/>
          <a:lstStyle/>
          <a:p>
            <a:fld id="{ACCF84A6-B1F8-B540-BB1A-D60D4B0C8AFB}" type="slidenum">
              <a:rPr lang="en-US" smtClean="0"/>
              <a:t>26</a:t>
            </a:fld>
            <a:endParaRPr lang="en-US"/>
          </a:p>
        </p:txBody>
      </p:sp>
    </p:spTree>
    <p:extLst>
      <p:ext uri="{BB962C8B-B14F-4D97-AF65-F5344CB8AC3E}">
        <p14:creationId xmlns:p14="http://schemas.microsoft.com/office/powerpoint/2010/main" val="19718925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so we’ve now seen the share and reconstruct algos for our scheme TS, and we can prove correctness and statistical secrecy just like </a:t>
            </a:r>
            <a:r>
              <a:rPr lang="en-US" dirty="0" err="1"/>
              <a:t>shamir</a:t>
            </a:r>
            <a:r>
              <a:rPr lang="en-US" dirty="0"/>
              <a:t>. But now the question is, how can we trace a reconstruction box in this scheme?</a:t>
            </a:r>
          </a:p>
        </p:txBody>
      </p:sp>
      <p:sp>
        <p:nvSpPr>
          <p:cNvPr id="4" name="Slide Number Placeholder 3"/>
          <p:cNvSpPr>
            <a:spLocks noGrp="1"/>
          </p:cNvSpPr>
          <p:nvPr>
            <p:ph type="sldNum" sz="quarter" idx="5"/>
          </p:nvPr>
        </p:nvSpPr>
        <p:spPr/>
        <p:txBody>
          <a:bodyPr/>
          <a:lstStyle/>
          <a:p>
            <a:fld id="{ACCF84A6-B1F8-B540-BB1A-D60D4B0C8AFB}" type="slidenum">
              <a:rPr lang="en-US" smtClean="0"/>
              <a:t>27</a:t>
            </a:fld>
            <a:endParaRPr lang="en-US"/>
          </a:p>
        </p:txBody>
      </p:sp>
    </p:spTree>
    <p:extLst>
      <p:ext uri="{BB962C8B-B14F-4D97-AF65-F5344CB8AC3E}">
        <p14:creationId xmlns:p14="http://schemas.microsoft.com/office/powerpoint/2010/main" val="32521791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that, lets look at the reconstruction box in more detail: recall that we said that a box R is good if it can reconstruct the secret s given enough shares. For this example where the box has shares sh1 and sh2, and the threshold is 3, the box will take in one more share as input, lets say (x, y) and it will output the reconstructed secret s*. But what is this s*? If the box R is good with respect to epsilon, meaning that it gives the correct reconstruction with probability epsilon, then this implies that s* is equal to </a:t>
            </a:r>
            <a:r>
              <a:rPr lang="en-US" dirty="0" err="1"/>
              <a:t>lagrange</a:t>
            </a:r>
            <a:r>
              <a:rPr lang="en-US" dirty="0"/>
              <a:t> interpolation of (</a:t>
            </a:r>
            <a:r>
              <a:rPr lang="en-US" dirty="0" err="1"/>
              <a:t>x,y</a:t>
            </a:r>
            <a:r>
              <a:rPr lang="en-US" dirty="0"/>
              <a:t>) with sh1 and sh2 with probability epsilon. More formally, the s* is equal to lambda x times y +lambda x1 times y1 + lambda x2 times y2 with probability epsilon. For now, lets assume that epsilon is 1, i.e. R is a perfect box.</a:t>
            </a:r>
          </a:p>
        </p:txBody>
      </p:sp>
      <p:sp>
        <p:nvSpPr>
          <p:cNvPr id="4" name="Slide Number Placeholder 3"/>
          <p:cNvSpPr>
            <a:spLocks noGrp="1"/>
          </p:cNvSpPr>
          <p:nvPr>
            <p:ph type="sldNum" sz="quarter" idx="5"/>
          </p:nvPr>
        </p:nvSpPr>
        <p:spPr/>
        <p:txBody>
          <a:bodyPr/>
          <a:lstStyle/>
          <a:p>
            <a:fld id="{ACCF84A6-B1F8-B540-BB1A-D60D4B0C8AFB}" type="slidenum">
              <a:rPr lang="en-US" smtClean="0"/>
              <a:t>28</a:t>
            </a:fld>
            <a:endParaRPr lang="en-US"/>
          </a:p>
        </p:txBody>
      </p:sp>
    </p:spTree>
    <p:extLst>
      <p:ext uri="{BB962C8B-B14F-4D97-AF65-F5344CB8AC3E}">
        <p14:creationId xmlns:p14="http://schemas.microsoft.com/office/powerpoint/2010/main" val="12893290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E1416-47A3-0A87-C16E-33FF2B2EEE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5F1B85-8413-3EBD-68BD-E8ED5C7CAA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C59A48-A67B-1D3F-76DD-A415AEFEFF3B}"/>
              </a:ext>
            </a:extLst>
          </p:cNvPr>
          <p:cNvSpPr>
            <a:spLocks noGrp="1"/>
          </p:cNvSpPr>
          <p:nvPr>
            <p:ph type="body" idx="1"/>
          </p:nvPr>
        </p:nvSpPr>
        <p:spPr/>
        <p:txBody>
          <a:bodyPr/>
          <a:lstStyle/>
          <a:p>
            <a:r>
              <a:rPr lang="en-US" dirty="0"/>
              <a:t>For that, lets look at the reconstruction box in more detail: recall that we said that a box R is good if it can reconstruct the secret s given enough shares. For this example where the box has shares sh1 and sh2, and the threshold is 3, the box will take in one more share as input, lets say (x, y) and it will output the reconstructed secret s*. But what is this s*? If the box R is good with respect to epsilon, meaning that it gives the correct reconstruction with probability epsilon, then this implies that s* is equal to </a:t>
            </a:r>
            <a:r>
              <a:rPr lang="en-US" dirty="0" err="1"/>
              <a:t>lagrange</a:t>
            </a:r>
            <a:r>
              <a:rPr lang="en-US" dirty="0"/>
              <a:t> interpolation of (</a:t>
            </a:r>
            <a:r>
              <a:rPr lang="en-US" dirty="0" err="1"/>
              <a:t>x,y</a:t>
            </a:r>
            <a:r>
              <a:rPr lang="en-US" dirty="0"/>
              <a:t>) with sh1 and sh2 with probability epsilon. More formally, the s* is equal to lambda x times y +lambda x1 times y1 + lambda x2 times y2 with probability epsilon. For now, lets assume that epsilon is 1, i.e. R is a perfect box.</a:t>
            </a:r>
          </a:p>
        </p:txBody>
      </p:sp>
      <p:sp>
        <p:nvSpPr>
          <p:cNvPr id="4" name="Slide Number Placeholder 3">
            <a:extLst>
              <a:ext uri="{FF2B5EF4-FFF2-40B4-BE49-F238E27FC236}">
                <a16:creationId xmlns:a16="http://schemas.microsoft.com/office/drawing/2014/main" id="{5ED2A900-CF21-C3B9-5B34-CD2BC123FA41}"/>
              </a:ext>
            </a:extLst>
          </p:cNvPr>
          <p:cNvSpPr>
            <a:spLocks noGrp="1"/>
          </p:cNvSpPr>
          <p:nvPr>
            <p:ph type="sldNum" sz="quarter" idx="5"/>
          </p:nvPr>
        </p:nvSpPr>
        <p:spPr/>
        <p:txBody>
          <a:bodyPr/>
          <a:lstStyle/>
          <a:p>
            <a:fld id="{ACCF84A6-B1F8-B540-BB1A-D60D4B0C8AFB}" type="slidenum">
              <a:rPr lang="en-US" smtClean="0"/>
              <a:t>29</a:t>
            </a:fld>
            <a:endParaRPr lang="en-US"/>
          </a:p>
        </p:txBody>
      </p:sp>
    </p:spTree>
    <p:extLst>
      <p:ext uri="{BB962C8B-B14F-4D97-AF65-F5344CB8AC3E}">
        <p14:creationId xmlns:p14="http://schemas.microsoft.com/office/powerpoint/2010/main" val="241628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Threshold crypto is useful in a wide range of primitives, such as threshold dec, SS, and threshold VRFs.</a:t>
            </a:r>
          </a:p>
          <a:p>
            <a:r>
              <a:rPr lang="en-US" dirty="0"/>
              <a:t>But the key question that has remained unanswered is, how to deter parties from selling their shares?</a:t>
            </a:r>
          </a:p>
        </p:txBody>
      </p:sp>
      <p:sp>
        <p:nvSpPr>
          <p:cNvPr id="4" name="Slide Number Placeholder 3"/>
          <p:cNvSpPr>
            <a:spLocks noGrp="1"/>
          </p:cNvSpPr>
          <p:nvPr>
            <p:ph type="sldNum" sz="quarter" idx="5"/>
          </p:nvPr>
        </p:nvSpPr>
        <p:spPr/>
        <p:txBody>
          <a:bodyPr/>
          <a:lstStyle/>
          <a:p>
            <a:fld id="{A47E0A3D-DC3F-0C4A-A80D-9678C210DBB5}" type="slidenum">
              <a:rPr lang="en-US" smtClean="0"/>
              <a:t>3</a:t>
            </a:fld>
            <a:endParaRPr lang="en-US"/>
          </a:p>
        </p:txBody>
      </p:sp>
    </p:spTree>
    <p:extLst>
      <p:ext uri="{BB962C8B-B14F-4D97-AF65-F5344CB8AC3E}">
        <p14:creationId xmlns:p14="http://schemas.microsoft.com/office/powerpoint/2010/main" val="13257261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if the box is perfect, s* is equal to the interpolation. </a:t>
            </a:r>
          </a:p>
          <a:p>
            <a:r>
              <a:rPr lang="en-US" dirty="0"/>
              <a:t>Now, lets run the box with input x,y+1 : so I slightly modified the input that we’re giving to R. lets say the box outputs s1*. Now again because the box is good, s1* must be the interpolation of x,y+1 with sh1 and sh2. more formally, s1* must be lambda x times y+1 + lambda x1 times y1 + lambda x2 times y2. </a:t>
            </a:r>
          </a:p>
          <a:p>
            <a:r>
              <a:rPr lang="en-US" dirty="0"/>
              <a:t> If we compare this to the above box, we see that s1* is basically equal to s* + lambda x.</a:t>
            </a:r>
          </a:p>
          <a:p>
            <a:r>
              <a:rPr lang="en-US" dirty="0"/>
              <a:t>Now, I’ll expand lambda x, so we get s1* is equal to s* + x1x2 divided by x1-x </a:t>
            </a:r>
            <a:r>
              <a:rPr lang="en-US" dirty="0" err="1"/>
              <a:t>timex</a:t>
            </a:r>
            <a:r>
              <a:rPr lang="en-US" dirty="0"/>
              <a:t> x2-x.</a:t>
            </a:r>
          </a:p>
        </p:txBody>
      </p:sp>
      <p:sp>
        <p:nvSpPr>
          <p:cNvPr id="4" name="Slide Number Placeholder 3"/>
          <p:cNvSpPr>
            <a:spLocks noGrp="1"/>
          </p:cNvSpPr>
          <p:nvPr>
            <p:ph type="sldNum" sz="quarter" idx="5"/>
          </p:nvPr>
        </p:nvSpPr>
        <p:spPr/>
        <p:txBody>
          <a:bodyPr/>
          <a:lstStyle/>
          <a:p>
            <a:fld id="{ACCF84A6-B1F8-B540-BB1A-D60D4B0C8AFB}" type="slidenum">
              <a:rPr lang="en-US" smtClean="0"/>
              <a:t>30</a:t>
            </a:fld>
            <a:endParaRPr lang="en-US"/>
          </a:p>
        </p:txBody>
      </p:sp>
    </p:spTree>
    <p:extLst>
      <p:ext uri="{BB962C8B-B14F-4D97-AF65-F5344CB8AC3E}">
        <p14:creationId xmlns:p14="http://schemas.microsoft.com/office/powerpoint/2010/main" val="5917068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just rewriting what we saw in the last slide, we get that s1* - s* is equal to x1x2 divided by x1-x times x2-x. If we invert this, we get that s1*-s* inverse is equal to x1-x times x2-x divided by x1x2. ok </a:t>
            </a:r>
            <a:r>
              <a:rPr lang="en-US" dirty="0" err="1"/>
              <a:t>lemme</a:t>
            </a:r>
            <a:r>
              <a:rPr lang="en-US" dirty="0"/>
              <a:t> now define a polynomial h(Y) as the product of </a:t>
            </a:r>
            <a:r>
              <a:rPr lang="en-US" dirty="0" err="1"/>
              <a:t>xk</a:t>
            </a:r>
            <a:r>
              <a:rPr lang="en-US" dirty="0"/>
              <a:t> – Y divided by </a:t>
            </a:r>
            <a:r>
              <a:rPr lang="en-US" dirty="0" err="1"/>
              <a:t>xk</a:t>
            </a:r>
            <a:r>
              <a:rPr lang="en-US" dirty="0"/>
              <a:t> for all corrupt servers in J.</a:t>
            </a:r>
          </a:p>
          <a:p>
            <a:r>
              <a:rPr lang="en-US" dirty="0"/>
              <a:t>So, basically, by running the box two times, we have found the </a:t>
            </a:r>
            <a:r>
              <a:rPr lang="en-US" dirty="0" err="1"/>
              <a:t>evauation</a:t>
            </a:r>
            <a:r>
              <a:rPr lang="en-US" dirty="0"/>
              <a:t> of h(Y) at Y = small x. Notice that this polynomial h is a degree f polynomial, where f is the number of sellers, and each of its roots correspond to a seller: so in our example, x1 and x2 are the roots of h(x) since servers 1 and 2 are corrupt.</a:t>
            </a:r>
          </a:p>
          <a:p>
            <a:endParaRPr lang="en-US" dirty="0"/>
          </a:p>
          <a:p>
            <a:r>
              <a:rPr lang="en-US" dirty="0"/>
              <a:t>We can exploit this fact to trace: first, we get evaluations of h(Y) at f different points, with these f evaluations, we can get all coefficients of h(Y). Then, we basically blame any party j if its corresponding value </a:t>
            </a:r>
            <a:r>
              <a:rPr lang="en-US" dirty="0" err="1"/>
              <a:t>xj</a:t>
            </a:r>
            <a:r>
              <a:rPr lang="en-US" dirty="0"/>
              <a:t> is a root of h : we add j to </a:t>
            </a:r>
            <a:r>
              <a:rPr lang="en-US" dirty="0" err="1"/>
              <a:t>Jhat</a:t>
            </a:r>
            <a:r>
              <a:rPr lang="en-US" dirty="0"/>
              <a:t>, which is the set of parties to blame. And that’s it. We can trace a perfect box back to all the servers who manufactured it.</a:t>
            </a:r>
          </a:p>
        </p:txBody>
      </p:sp>
      <p:sp>
        <p:nvSpPr>
          <p:cNvPr id="4" name="Slide Number Placeholder 3"/>
          <p:cNvSpPr>
            <a:spLocks noGrp="1"/>
          </p:cNvSpPr>
          <p:nvPr>
            <p:ph type="sldNum" sz="quarter" idx="5"/>
          </p:nvPr>
        </p:nvSpPr>
        <p:spPr/>
        <p:txBody>
          <a:bodyPr/>
          <a:lstStyle/>
          <a:p>
            <a:fld id="{ACCF84A6-B1F8-B540-BB1A-D60D4B0C8AFB}" type="slidenum">
              <a:rPr lang="en-US" smtClean="0"/>
              <a:t>31</a:t>
            </a:fld>
            <a:endParaRPr lang="en-US"/>
          </a:p>
        </p:txBody>
      </p:sp>
    </p:spTree>
    <p:extLst>
      <p:ext uri="{BB962C8B-B14F-4D97-AF65-F5344CB8AC3E}">
        <p14:creationId xmlns:p14="http://schemas.microsoft.com/office/powerpoint/2010/main" val="4255764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what about imperfect boxes?</a:t>
            </a:r>
          </a:p>
          <a:p>
            <a:r>
              <a:rPr lang="en-US" dirty="0"/>
              <a:t>Lets see why the tracing algorithm I just showed you cant work for imperfect boxes. So at a high level, we did 2 queries to the box, at </a:t>
            </a:r>
            <a:r>
              <a:rPr lang="en-US" dirty="0" err="1"/>
              <a:t>x,y</a:t>
            </a:r>
            <a:r>
              <a:rPr lang="en-US" dirty="0"/>
              <a:t> and x,y+1, and we got one evaluation of the polynomial h.</a:t>
            </a:r>
          </a:p>
          <a:p>
            <a:r>
              <a:rPr lang="en-US" dirty="0"/>
              <a:t>But the problem is that if R is imperfect, it may sometimes give you the wrong output, meaning, that s* or s1* may be wrong with some </a:t>
            </a:r>
            <a:r>
              <a:rPr lang="en-US" dirty="0" err="1"/>
              <a:t>probabilitiy</a:t>
            </a:r>
            <a:r>
              <a:rPr lang="en-US" dirty="0"/>
              <a:t>, also when I say wrong, I mean that the output wont be the reconstructed secret that you would expect based on </a:t>
            </a:r>
            <a:r>
              <a:rPr lang="en-US" dirty="0" err="1"/>
              <a:t>lagrange</a:t>
            </a:r>
            <a:r>
              <a:rPr lang="en-US" dirty="0"/>
              <a:t> interpolation. And if s* or s1* is wrong, then the evaluation h(x) that we got may be wrong! So if we interpolate these wrong evaluations, we might get a polynomial completely different from h, and we might end up blaming honest parties!</a:t>
            </a:r>
          </a:p>
          <a:p>
            <a:r>
              <a:rPr lang="en-US" dirty="0"/>
              <a:t>But, there is some hope here, because, if the box R is good, meaning it does output the correct </a:t>
            </a:r>
            <a:r>
              <a:rPr lang="en-US" dirty="0" err="1"/>
              <a:t>secrect</a:t>
            </a:r>
            <a:r>
              <a:rPr lang="en-US" dirty="0"/>
              <a:t> with some prob, then, many of the evaluations of h will also be correct…</a:t>
            </a:r>
          </a:p>
        </p:txBody>
      </p:sp>
      <p:sp>
        <p:nvSpPr>
          <p:cNvPr id="4" name="Slide Number Placeholder 3"/>
          <p:cNvSpPr>
            <a:spLocks noGrp="1"/>
          </p:cNvSpPr>
          <p:nvPr>
            <p:ph type="sldNum" sz="quarter" idx="5"/>
          </p:nvPr>
        </p:nvSpPr>
        <p:spPr/>
        <p:txBody>
          <a:bodyPr/>
          <a:lstStyle/>
          <a:p>
            <a:fld id="{ACCF84A6-B1F8-B540-BB1A-D60D4B0C8AFB}" type="slidenum">
              <a:rPr lang="en-US" smtClean="0"/>
              <a:t>32</a:t>
            </a:fld>
            <a:endParaRPr lang="en-US"/>
          </a:p>
        </p:txBody>
      </p:sp>
    </p:spTree>
    <p:extLst>
      <p:ext uri="{BB962C8B-B14F-4D97-AF65-F5344CB8AC3E}">
        <p14:creationId xmlns:p14="http://schemas.microsoft.com/office/powerpoint/2010/main" val="12629648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this observation, we can use list decoding of reed Solomon codes. Lemme quickly explain what that is. Lets say we have a bunch of points : x1,z1, z2,z2 and so on till </a:t>
            </a:r>
            <a:r>
              <a:rPr lang="en-US" dirty="0" err="1"/>
              <a:t>xN</a:t>
            </a:r>
            <a:r>
              <a:rPr lang="en-US" dirty="0"/>
              <a:t> </a:t>
            </a:r>
            <a:r>
              <a:rPr lang="en-US" dirty="0" err="1"/>
              <a:t>zN</a:t>
            </a:r>
            <a:r>
              <a:rPr lang="en-US" dirty="0"/>
              <a:t>, </a:t>
            </a:r>
          </a:p>
          <a:p>
            <a:r>
              <a:rPr lang="en-US" dirty="0"/>
              <a:t>Then, list decoding is an algorithm that takes this list of points, along with parameters f and C, and it outputs all the polynomials, lets call them g1 to </a:t>
            </a:r>
            <a:r>
              <a:rPr lang="en-US" dirty="0" err="1"/>
              <a:t>gy</a:t>
            </a:r>
            <a:r>
              <a:rPr lang="en-US" dirty="0"/>
              <a:t>, </a:t>
            </a:r>
            <a:r>
              <a:rPr lang="en-US" dirty="0" err="1"/>
              <a:t>s.t.</a:t>
            </a:r>
            <a:r>
              <a:rPr lang="en-US" dirty="0"/>
              <a:t> they are of degree f, and they pass through at least C points in L. </a:t>
            </a:r>
          </a:p>
        </p:txBody>
      </p:sp>
      <p:sp>
        <p:nvSpPr>
          <p:cNvPr id="4" name="Slide Number Placeholder 3"/>
          <p:cNvSpPr>
            <a:spLocks noGrp="1"/>
          </p:cNvSpPr>
          <p:nvPr>
            <p:ph type="sldNum" sz="quarter" idx="5"/>
          </p:nvPr>
        </p:nvSpPr>
        <p:spPr/>
        <p:txBody>
          <a:bodyPr/>
          <a:lstStyle/>
          <a:p>
            <a:fld id="{ACCF84A6-B1F8-B540-BB1A-D60D4B0C8AFB}" type="slidenum">
              <a:rPr lang="en-US" smtClean="0"/>
              <a:t>33</a:t>
            </a:fld>
            <a:endParaRPr lang="en-US"/>
          </a:p>
        </p:txBody>
      </p:sp>
    </p:spTree>
    <p:extLst>
      <p:ext uri="{BB962C8B-B14F-4D97-AF65-F5344CB8AC3E}">
        <p14:creationId xmlns:p14="http://schemas.microsoft.com/office/powerpoint/2010/main" val="22840574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 lets say we are given 3 points so N=3, and f = 1, meaning we want to find a degree 1 polynomial, which is basically a line. Lets say C = 2, then, we could have this line which passes through 2 points: that’d be the first polynomial g1, we could have another polynomial g2 that passes through these 2 points, and similarly g3. So the output of the list decoding </a:t>
            </a:r>
            <a:r>
              <a:rPr lang="en-US" dirty="0" err="1"/>
              <a:t>algoirithm</a:t>
            </a:r>
            <a:r>
              <a:rPr lang="en-US" dirty="0"/>
              <a:t> would be the list g1,g2,g3.</a:t>
            </a:r>
          </a:p>
          <a:p>
            <a:r>
              <a:rPr lang="en-US" dirty="0"/>
              <a:t>This was a simple example, but, there exist many algorithms to solve this problem in general, specifically, </a:t>
            </a:r>
            <a:r>
              <a:rPr lang="en-US" dirty="0" err="1"/>
              <a:t>guruswami</a:t>
            </a:r>
            <a:r>
              <a:rPr lang="en-US" dirty="0"/>
              <a:t> </a:t>
            </a:r>
            <a:r>
              <a:rPr lang="en-US" dirty="0" err="1"/>
              <a:t>sudan</a:t>
            </a:r>
            <a:r>
              <a:rPr lang="en-US" dirty="0"/>
              <a:t> gave an algorithm which works for C more than sqrt </a:t>
            </a:r>
            <a:r>
              <a:rPr lang="en-US" dirty="0" err="1"/>
              <a:t>fN.</a:t>
            </a:r>
            <a:r>
              <a:rPr lang="en-US" dirty="0"/>
              <a:t> This is what we use in our paper, but u can also use any other list decoding algorithm.</a:t>
            </a:r>
          </a:p>
        </p:txBody>
      </p:sp>
      <p:sp>
        <p:nvSpPr>
          <p:cNvPr id="4" name="Slide Number Placeholder 3"/>
          <p:cNvSpPr>
            <a:spLocks noGrp="1"/>
          </p:cNvSpPr>
          <p:nvPr>
            <p:ph type="sldNum" sz="quarter" idx="5"/>
          </p:nvPr>
        </p:nvSpPr>
        <p:spPr/>
        <p:txBody>
          <a:bodyPr/>
          <a:lstStyle/>
          <a:p>
            <a:fld id="{ACCF84A6-B1F8-B540-BB1A-D60D4B0C8AFB}" type="slidenum">
              <a:rPr lang="en-US" smtClean="0"/>
              <a:t>34</a:t>
            </a:fld>
            <a:endParaRPr lang="en-US"/>
          </a:p>
        </p:txBody>
      </p:sp>
    </p:spTree>
    <p:extLst>
      <p:ext uri="{BB962C8B-B14F-4D97-AF65-F5344CB8AC3E}">
        <p14:creationId xmlns:p14="http://schemas.microsoft.com/office/powerpoint/2010/main" val="7400647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so lets see how we can modify our tracing algorithm to work for imperfect boxes by using list decoding.</a:t>
            </a:r>
          </a:p>
          <a:p>
            <a:r>
              <a:rPr lang="en-US" dirty="0"/>
              <a:t>First, we will get evaluations of h(Y) at N different values of x. Note that some of these evaluations will be wrong because R is imperfect, but many of them will also be correct.</a:t>
            </a:r>
          </a:p>
          <a:p>
            <a:r>
              <a:rPr lang="en-US" dirty="0"/>
              <a:t>Next, we run the list decoding algorithm with these N evaluations, and inputs f and C, and we’ll get a list P of polynomials, lets say g1 to </a:t>
            </a:r>
            <a:r>
              <a:rPr lang="en-US" dirty="0" err="1"/>
              <a:t>gy</a:t>
            </a:r>
            <a:r>
              <a:rPr lang="en-US" dirty="0"/>
              <a:t>. Now we know that the polynomial h must be in this list, because its of degree f and at least C evaluations out of N must correspond to h. So now, we just need to check all polynomials in the list P and find the one such that all of its roots correspond to some xi value. Lets say </a:t>
            </a:r>
            <a:r>
              <a:rPr lang="en-US" dirty="0" err="1"/>
              <a:t>gi</a:t>
            </a:r>
            <a:r>
              <a:rPr lang="en-US" dirty="0"/>
              <a:t>* satisfies </a:t>
            </a:r>
            <a:r>
              <a:rPr lang="en-US" dirty="0" err="1"/>
              <a:t>this,and</a:t>
            </a:r>
            <a:r>
              <a:rPr lang="en-US" dirty="0"/>
              <a:t> lets denote its roots by r1 to rf. We prove that there’s only going to be one such polynomial with high probability.</a:t>
            </a:r>
          </a:p>
          <a:p>
            <a:r>
              <a:rPr lang="en-US" dirty="0"/>
              <a:t>// Field is super poly and Adv does not know xi of honest parties.</a:t>
            </a:r>
          </a:p>
          <a:p>
            <a:r>
              <a:rPr lang="en-US" dirty="0"/>
              <a:t>Then, we do the same thing as before, for each </a:t>
            </a:r>
            <a:r>
              <a:rPr lang="en-US" dirty="0" err="1"/>
              <a:t>i</a:t>
            </a:r>
            <a:r>
              <a:rPr lang="en-US" dirty="0"/>
              <a:t> in f, we find the party j </a:t>
            </a:r>
            <a:r>
              <a:rPr lang="en-US" dirty="0" err="1"/>
              <a:t>s.t.</a:t>
            </a:r>
            <a:r>
              <a:rPr lang="en-US" dirty="0"/>
              <a:t> </a:t>
            </a:r>
            <a:r>
              <a:rPr lang="en-US" dirty="0" err="1"/>
              <a:t>ri</a:t>
            </a:r>
            <a:r>
              <a:rPr lang="en-US" dirty="0"/>
              <a:t> is equal to </a:t>
            </a:r>
            <a:r>
              <a:rPr lang="en-US" dirty="0" err="1"/>
              <a:t>xj</a:t>
            </a:r>
            <a:r>
              <a:rPr lang="en-US" dirty="0"/>
              <a:t>, and we add j to </a:t>
            </a:r>
            <a:r>
              <a:rPr lang="en-US" dirty="0" err="1"/>
              <a:t>Jhat</a:t>
            </a:r>
            <a:r>
              <a:rPr lang="en-US" dirty="0"/>
              <a:t>.</a:t>
            </a:r>
          </a:p>
        </p:txBody>
      </p:sp>
      <p:sp>
        <p:nvSpPr>
          <p:cNvPr id="4" name="Slide Number Placeholder 3"/>
          <p:cNvSpPr>
            <a:spLocks noGrp="1"/>
          </p:cNvSpPr>
          <p:nvPr>
            <p:ph type="sldNum" sz="quarter" idx="5"/>
          </p:nvPr>
        </p:nvSpPr>
        <p:spPr/>
        <p:txBody>
          <a:bodyPr/>
          <a:lstStyle/>
          <a:p>
            <a:fld id="{ACCF84A6-B1F8-B540-BB1A-D60D4B0C8AFB}" type="slidenum">
              <a:rPr lang="en-US" smtClean="0"/>
              <a:t>35</a:t>
            </a:fld>
            <a:endParaRPr lang="en-US"/>
          </a:p>
        </p:txBody>
      </p:sp>
    </p:spTree>
    <p:extLst>
      <p:ext uri="{BB962C8B-B14F-4D97-AF65-F5344CB8AC3E}">
        <p14:creationId xmlns:p14="http://schemas.microsoft.com/office/powerpoint/2010/main" val="29484192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a </a:t>
            </a:r>
            <a:r>
              <a:rPr lang="en-US" dirty="0" err="1"/>
              <a:t>thm</a:t>
            </a:r>
            <a:r>
              <a:rPr lang="en-US" dirty="0"/>
              <a:t> that formally proves tracing security for our scheme, I don’t expect you to read or understand this </a:t>
            </a:r>
            <a:r>
              <a:rPr lang="en-US" dirty="0" err="1"/>
              <a:t>thm</a:t>
            </a:r>
            <a:r>
              <a:rPr lang="en-US" dirty="0"/>
              <a:t> right now, but the high level takeaway would be that the advantage of any adversary has two terms: the first one bounds the probability that we don’t have enough good evaluations, and the second one captures the probability that there’s only one polynomial h output by the list decoding algorithm.</a:t>
            </a:r>
          </a:p>
          <a:p>
            <a:r>
              <a:rPr lang="en-US" dirty="0"/>
              <a:t>And To get this expression to be negligible, we can set N to be 16 f lambda/eps^4. this means that our tracing algorithm will do 32 f lambda/eps^4 queries to R.</a:t>
            </a:r>
          </a:p>
        </p:txBody>
      </p:sp>
      <p:sp>
        <p:nvSpPr>
          <p:cNvPr id="4" name="Slide Number Placeholder 3"/>
          <p:cNvSpPr>
            <a:spLocks noGrp="1"/>
          </p:cNvSpPr>
          <p:nvPr>
            <p:ph type="sldNum" sz="quarter" idx="5"/>
          </p:nvPr>
        </p:nvSpPr>
        <p:spPr/>
        <p:txBody>
          <a:bodyPr/>
          <a:lstStyle/>
          <a:p>
            <a:fld id="{ACCF84A6-B1F8-B540-BB1A-D60D4B0C8AFB}" type="slidenum">
              <a:rPr lang="en-US" smtClean="0"/>
              <a:t>36</a:t>
            </a:fld>
            <a:endParaRPr lang="en-US"/>
          </a:p>
        </p:txBody>
      </p:sp>
    </p:spTree>
    <p:extLst>
      <p:ext uri="{BB962C8B-B14F-4D97-AF65-F5344CB8AC3E}">
        <p14:creationId xmlns:p14="http://schemas.microsoft.com/office/powerpoint/2010/main" val="34434165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we’ve also achieved traceability.</a:t>
            </a:r>
          </a:p>
          <a:p>
            <a:r>
              <a:rPr lang="en-US" dirty="0"/>
              <a:t>Unfortunately, the scheme I just described actually does not achieve non </a:t>
            </a:r>
            <a:r>
              <a:rPr lang="en-US" dirty="0" err="1"/>
              <a:t>imputability</a:t>
            </a:r>
            <a:r>
              <a:rPr lang="en-US" dirty="0"/>
              <a:t>, but in our paper, we describe how u can slightly modify the scheme to get around this.</a:t>
            </a:r>
          </a:p>
        </p:txBody>
      </p:sp>
      <p:sp>
        <p:nvSpPr>
          <p:cNvPr id="4" name="Slide Number Placeholder 3"/>
          <p:cNvSpPr>
            <a:spLocks noGrp="1"/>
          </p:cNvSpPr>
          <p:nvPr>
            <p:ph type="sldNum" sz="quarter" idx="5"/>
          </p:nvPr>
        </p:nvSpPr>
        <p:spPr/>
        <p:txBody>
          <a:bodyPr/>
          <a:lstStyle/>
          <a:p>
            <a:fld id="{ACCF84A6-B1F8-B540-BB1A-D60D4B0C8AFB}" type="slidenum">
              <a:rPr lang="en-US" smtClean="0"/>
              <a:t>37</a:t>
            </a:fld>
            <a:endParaRPr lang="en-US"/>
          </a:p>
        </p:txBody>
      </p:sp>
    </p:spTree>
    <p:extLst>
      <p:ext uri="{BB962C8B-B14F-4D97-AF65-F5344CB8AC3E}">
        <p14:creationId xmlns:p14="http://schemas.microsoft.com/office/powerpoint/2010/main" val="7604269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in summary, we gave new definitions for traceable secret sharing,</a:t>
            </a:r>
          </a:p>
          <a:p>
            <a:r>
              <a:rPr lang="en-US" dirty="0"/>
              <a:t>And we have two constructions in our paper. I covered the Shamir based scheme at a high level, but you can look at our paper for the </a:t>
            </a:r>
            <a:r>
              <a:rPr lang="en-US" dirty="0" err="1"/>
              <a:t>blakely</a:t>
            </a:r>
            <a:r>
              <a:rPr lang="en-US" dirty="0"/>
              <a:t> based scheme. One thing that I’d like to mention is that our </a:t>
            </a:r>
            <a:r>
              <a:rPr lang="en-US" dirty="0" err="1"/>
              <a:t>blakely</a:t>
            </a:r>
            <a:r>
              <a:rPr lang="en-US" dirty="0"/>
              <a:t> scheme actually needs only one successful query to the reconstruction box R, which means that it can trace even stateful reconstruction boxes! Its 1/eps </a:t>
            </a:r>
            <a:r>
              <a:rPr lang="en-US" dirty="0" err="1"/>
              <a:t>cuz</a:t>
            </a:r>
            <a:r>
              <a:rPr lang="en-US" dirty="0"/>
              <a:t> you’d need to run the box R 1/eps times to get one successful query.</a:t>
            </a:r>
          </a:p>
        </p:txBody>
      </p:sp>
      <p:sp>
        <p:nvSpPr>
          <p:cNvPr id="4" name="Slide Number Placeholder 3"/>
          <p:cNvSpPr>
            <a:spLocks noGrp="1"/>
          </p:cNvSpPr>
          <p:nvPr>
            <p:ph type="sldNum" sz="quarter" idx="5"/>
          </p:nvPr>
        </p:nvSpPr>
        <p:spPr/>
        <p:txBody>
          <a:bodyPr/>
          <a:lstStyle/>
          <a:p>
            <a:fld id="{ACCF84A6-B1F8-B540-BB1A-D60D4B0C8AFB}" type="slidenum">
              <a:rPr lang="en-US" smtClean="0"/>
              <a:t>38</a:t>
            </a:fld>
            <a:endParaRPr lang="en-US"/>
          </a:p>
        </p:txBody>
      </p:sp>
    </p:spTree>
    <p:extLst>
      <p:ext uri="{BB962C8B-B14F-4D97-AF65-F5344CB8AC3E}">
        <p14:creationId xmlns:p14="http://schemas.microsoft.com/office/powerpoint/2010/main" val="21669165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AF878-F04C-4E61-71A9-F95A663645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CB3F24-C68F-386C-BA52-C94901B066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E1471E-33CD-752C-38F9-8F328C56B1D8}"/>
              </a:ext>
            </a:extLst>
          </p:cNvPr>
          <p:cNvSpPr>
            <a:spLocks noGrp="1"/>
          </p:cNvSpPr>
          <p:nvPr>
            <p:ph type="body" idx="1"/>
          </p:nvPr>
        </p:nvSpPr>
        <p:spPr/>
        <p:txBody>
          <a:bodyPr/>
          <a:lstStyle/>
          <a:p>
            <a:r>
              <a:rPr lang="en-US" dirty="0"/>
              <a:t>But now lets take a look back and check if we really capture all types of leakages that the servers could do. Recall that if the #corrupt servers is f, then we considered a rec box that takes as input t-f additional shares.</a:t>
            </a:r>
          </a:p>
          <a:p>
            <a:r>
              <a:rPr lang="en-US" dirty="0"/>
              <a:t>in our example with 4 parties, t=3 and f=2, servers 1 and 2 can make a box R that takes as input t-f=1 additional share. And we saw how we can trace such a box.</a:t>
            </a:r>
          </a:p>
          <a:p>
            <a:r>
              <a:rPr lang="en-US" dirty="0"/>
              <a:t>But why cant the servers make a box that asks for more shares than it needs? E.g. here, servers 1,2 could make a box that asks for 2 extra shares instead of 1!!!</a:t>
            </a:r>
          </a:p>
        </p:txBody>
      </p:sp>
      <p:sp>
        <p:nvSpPr>
          <p:cNvPr id="4" name="Slide Number Placeholder 3">
            <a:extLst>
              <a:ext uri="{FF2B5EF4-FFF2-40B4-BE49-F238E27FC236}">
                <a16:creationId xmlns:a16="http://schemas.microsoft.com/office/drawing/2014/main" id="{B5EE3272-18F5-C6AD-9E0A-07A721F37DF2}"/>
              </a:ext>
            </a:extLst>
          </p:cNvPr>
          <p:cNvSpPr>
            <a:spLocks noGrp="1"/>
          </p:cNvSpPr>
          <p:nvPr>
            <p:ph type="sldNum" sz="quarter" idx="5"/>
          </p:nvPr>
        </p:nvSpPr>
        <p:spPr/>
        <p:txBody>
          <a:bodyPr/>
          <a:lstStyle/>
          <a:p>
            <a:fld id="{ACCF84A6-B1F8-B540-BB1A-D60D4B0C8AFB}" type="slidenum">
              <a:rPr lang="en-US" smtClean="0"/>
              <a:t>39</a:t>
            </a:fld>
            <a:endParaRPr lang="en-US"/>
          </a:p>
        </p:txBody>
      </p:sp>
    </p:spTree>
    <p:extLst>
      <p:ext uri="{BB962C8B-B14F-4D97-AF65-F5344CB8AC3E}">
        <p14:creationId xmlns:p14="http://schemas.microsoft.com/office/powerpoint/2010/main" val="3858320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 an adv comes up and offers 100$ to each party for its key share, and say some parties go ahead and leak their shares to the adv. There’s nothing we can do to prevent this.</a:t>
            </a:r>
          </a:p>
          <a:p>
            <a:r>
              <a:rPr lang="en-US" dirty="0"/>
              <a:t>But, What would be nice, is, to have some way of tracing this leaked info back to the selling parties to hold them accountable. Ideally we should be able to trace even if the shares that these parties sold are hidden e.g. by obfuscation.</a:t>
            </a:r>
          </a:p>
          <a:p>
            <a:r>
              <a:rPr lang="en-US" dirty="0"/>
              <a:t>As we’ll see later on, getting any such accountability is actually impossible standard threshold primitives!</a:t>
            </a:r>
          </a:p>
        </p:txBody>
      </p:sp>
      <p:sp>
        <p:nvSpPr>
          <p:cNvPr id="4" name="Slide Number Placeholder 3"/>
          <p:cNvSpPr>
            <a:spLocks noGrp="1"/>
          </p:cNvSpPr>
          <p:nvPr>
            <p:ph type="sldNum" sz="quarter" idx="5"/>
          </p:nvPr>
        </p:nvSpPr>
        <p:spPr/>
        <p:txBody>
          <a:bodyPr/>
          <a:lstStyle/>
          <a:p>
            <a:fld id="{A47E0A3D-DC3F-0C4A-A80D-9678C210DBB5}" type="slidenum">
              <a:rPr lang="en-US" smtClean="0"/>
              <a:t>4</a:t>
            </a:fld>
            <a:endParaRPr lang="en-US"/>
          </a:p>
        </p:txBody>
      </p:sp>
    </p:spTree>
    <p:extLst>
      <p:ext uri="{BB962C8B-B14F-4D97-AF65-F5344CB8AC3E}">
        <p14:creationId xmlns:p14="http://schemas.microsoft.com/office/powerpoint/2010/main" val="16312332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BFAB1-E935-56F3-E3E2-E5A5B813CB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51B1B3-FD44-19EC-B9E1-EC983CDFC7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E68846-4155-9A49-3684-F9F6580AFDE3}"/>
              </a:ext>
            </a:extLst>
          </p:cNvPr>
          <p:cNvSpPr>
            <a:spLocks noGrp="1"/>
          </p:cNvSpPr>
          <p:nvPr>
            <p:ph type="body" idx="1"/>
          </p:nvPr>
        </p:nvSpPr>
        <p:spPr/>
        <p:txBody>
          <a:bodyPr/>
          <a:lstStyle/>
          <a:p>
            <a:r>
              <a:rPr lang="en-US" dirty="0"/>
              <a:t>Such a box is still useful: with 2 shares as input, it gives u the full secret. And this was not captured by our previous definition.</a:t>
            </a:r>
          </a:p>
          <a:p>
            <a:r>
              <a:rPr lang="en-US" dirty="0"/>
              <a:t>Now lets consider another example: the servers could make a box that only works when given some specific 2 shares: e.g. it only works when given specifically sh3 and sh4, or if its given sh3 and sh5, in other words, it wont work if u give sh4 and sh5 as input…</a:t>
            </a:r>
          </a:p>
        </p:txBody>
      </p:sp>
      <p:sp>
        <p:nvSpPr>
          <p:cNvPr id="4" name="Slide Number Placeholder 3">
            <a:extLst>
              <a:ext uri="{FF2B5EF4-FFF2-40B4-BE49-F238E27FC236}">
                <a16:creationId xmlns:a16="http://schemas.microsoft.com/office/drawing/2014/main" id="{C314F5AF-2A91-C736-D209-3D972692D5CA}"/>
              </a:ext>
            </a:extLst>
          </p:cNvPr>
          <p:cNvSpPr>
            <a:spLocks noGrp="1"/>
          </p:cNvSpPr>
          <p:nvPr>
            <p:ph type="sldNum" sz="quarter" idx="5"/>
          </p:nvPr>
        </p:nvSpPr>
        <p:spPr/>
        <p:txBody>
          <a:bodyPr/>
          <a:lstStyle/>
          <a:p>
            <a:fld id="{ACCF84A6-B1F8-B540-BB1A-D60D4B0C8AFB}" type="slidenum">
              <a:rPr lang="en-US" smtClean="0"/>
              <a:t>40</a:t>
            </a:fld>
            <a:endParaRPr lang="en-US"/>
          </a:p>
        </p:txBody>
      </p:sp>
    </p:spTree>
    <p:extLst>
      <p:ext uri="{BB962C8B-B14F-4D97-AF65-F5344CB8AC3E}">
        <p14:creationId xmlns:p14="http://schemas.microsoft.com/office/powerpoint/2010/main" val="31039438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limitation of the definition we saw today is we didn’t consider access structures beyond threshold… in particular, its unclear how to adapt our </a:t>
            </a:r>
            <a:r>
              <a:rPr lang="en-US" dirty="0" err="1"/>
              <a:t>defn</a:t>
            </a:r>
            <a:r>
              <a:rPr lang="en-US" dirty="0"/>
              <a:t> of </a:t>
            </a:r>
            <a:r>
              <a:rPr lang="en-US" dirty="0" err="1"/>
              <a:t>reconst</a:t>
            </a:r>
            <a:r>
              <a:rPr lang="en-US" dirty="0"/>
              <a:t> box to general access structures.</a:t>
            </a:r>
          </a:p>
          <a:p>
            <a:r>
              <a:rPr lang="en-US" dirty="0"/>
              <a:t>On left: threshold, box with f shares, takes as input t-f shares. On the right, consider a diff access structure, where we have two sets of servers, n1 gray servers and n2 blue servers, and the secret can be reconstructed only if t1 servers from the left + t2 servers from the right come together. For such an access structure, some f1 left servers + f2 right servers may combine their shares to make a reconstruction box R. for such a box, we can’t just say that we need t-f additional shares….</a:t>
            </a:r>
          </a:p>
          <a:p>
            <a:r>
              <a:rPr lang="en-US" dirty="0"/>
              <a:t>In essence, we Need to define a richer interface when specifying a reconstruction box for such a box to even be useful.</a:t>
            </a:r>
          </a:p>
        </p:txBody>
      </p:sp>
      <p:sp>
        <p:nvSpPr>
          <p:cNvPr id="4" name="Slide Number Placeholder 3"/>
          <p:cNvSpPr>
            <a:spLocks noGrp="1"/>
          </p:cNvSpPr>
          <p:nvPr>
            <p:ph type="sldNum" sz="quarter" idx="5"/>
          </p:nvPr>
        </p:nvSpPr>
        <p:spPr/>
        <p:txBody>
          <a:bodyPr/>
          <a:lstStyle/>
          <a:p>
            <a:fld id="{ACCF84A6-B1F8-B540-BB1A-D60D4B0C8AFB}" type="slidenum">
              <a:rPr lang="en-US" smtClean="0"/>
              <a:t>41</a:t>
            </a:fld>
            <a:endParaRPr lang="en-US"/>
          </a:p>
        </p:txBody>
      </p:sp>
    </p:spTree>
    <p:extLst>
      <p:ext uri="{BB962C8B-B14F-4D97-AF65-F5344CB8AC3E}">
        <p14:creationId xmlns:p14="http://schemas.microsoft.com/office/powerpoint/2010/main" val="31374895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these limitations, in a </a:t>
            </a:r>
            <a:r>
              <a:rPr lang="en-US" dirty="0" err="1"/>
              <a:t>followup</a:t>
            </a:r>
            <a:r>
              <a:rPr lang="en-US" dirty="0"/>
              <a:t> work with Vipul </a:t>
            </a:r>
            <a:r>
              <a:rPr lang="en-US" dirty="0" err="1"/>
              <a:t>goyal</a:t>
            </a:r>
            <a:r>
              <a:rPr lang="en-US" dirty="0"/>
              <a:t> and </a:t>
            </a:r>
            <a:r>
              <a:rPr lang="en-US" dirty="0" err="1"/>
              <a:t>abhishek</a:t>
            </a:r>
            <a:r>
              <a:rPr lang="en-US" dirty="0"/>
              <a:t> </a:t>
            </a:r>
            <a:r>
              <a:rPr lang="en-US" dirty="0" err="1"/>
              <a:t>jain</a:t>
            </a:r>
            <a:r>
              <a:rPr lang="en-US" dirty="0"/>
              <a:t>, we present New definitions of TSS that capture…., like the example we saw, moreover, we present our definitions for general access structures beyond threshold.</a:t>
            </a:r>
          </a:p>
        </p:txBody>
      </p:sp>
      <p:sp>
        <p:nvSpPr>
          <p:cNvPr id="4" name="Slide Number Placeholder 3"/>
          <p:cNvSpPr>
            <a:spLocks noGrp="1"/>
          </p:cNvSpPr>
          <p:nvPr>
            <p:ph type="sldNum" sz="quarter" idx="5"/>
          </p:nvPr>
        </p:nvSpPr>
        <p:spPr/>
        <p:txBody>
          <a:bodyPr/>
          <a:lstStyle/>
          <a:p>
            <a:fld id="{ACCF84A6-B1F8-B540-BB1A-D60D4B0C8AFB}" type="slidenum">
              <a:rPr lang="en-US" smtClean="0"/>
              <a:t>43</a:t>
            </a:fld>
            <a:endParaRPr lang="en-US"/>
          </a:p>
        </p:txBody>
      </p:sp>
    </p:spTree>
    <p:extLst>
      <p:ext uri="{BB962C8B-B14F-4D97-AF65-F5344CB8AC3E}">
        <p14:creationId xmlns:p14="http://schemas.microsoft.com/office/powerpoint/2010/main" val="34325504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i'll</a:t>
            </a:r>
            <a:r>
              <a:rPr lang="en-US" dirty="0"/>
              <a:t> give a high level </a:t>
            </a:r>
            <a:r>
              <a:rPr lang="en-US" dirty="0" err="1"/>
              <a:t>overiew</a:t>
            </a:r>
            <a:r>
              <a:rPr lang="en-US" dirty="0"/>
              <a:t> of our new notion of traceability</a:t>
            </a:r>
          </a:p>
          <a:p>
            <a:r>
              <a:rPr lang="en-US" dirty="0"/>
              <a:t>and if there's time, </a:t>
            </a:r>
            <a:r>
              <a:rPr lang="en-US" dirty="0" err="1"/>
              <a:t>i</a:t>
            </a:r>
            <a:r>
              <a:rPr lang="en-US" dirty="0"/>
              <a:t> can show u why the </a:t>
            </a:r>
            <a:r>
              <a:rPr lang="en-US" dirty="0" err="1"/>
              <a:t>trcing</a:t>
            </a:r>
            <a:r>
              <a:rPr lang="en-US" dirty="0"/>
              <a:t> algo we saw earlier does not achieve this new notion of traceability.</a:t>
            </a:r>
          </a:p>
          <a:p>
            <a:r>
              <a:rPr lang="en-US" dirty="0"/>
              <a:t>Here's how we model a rec box in our new </a:t>
            </a:r>
            <a:r>
              <a:rPr lang="en-US" dirty="0" err="1"/>
              <a:t>defn</a:t>
            </a:r>
            <a:r>
              <a:rPr lang="en-US" dirty="0"/>
              <a:t>: </a:t>
            </a:r>
          </a:p>
          <a:p>
            <a:r>
              <a:rPr lang="en-US" dirty="0"/>
              <a:t>we consider boxes R that only diff b/w shares of s0,s1: so we </a:t>
            </a:r>
            <a:r>
              <a:rPr lang="en-US" dirty="0" err="1"/>
              <a:t>dont</a:t>
            </a:r>
            <a:r>
              <a:rPr lang="en-US" dirty="0"/>
              <a:t> require the box to output the full secret.</a:t>
            </a:r>
          </a:p>
          <a:p>
            <a:r>
              <a:rPr lang="en-US" dirty="0"/>
              <a:t>moreover, lets say if parties 1,2 make a box R, then they also provide a label for the box, which is essentially instructions on how to run the box.</a:t>
            </a:r>
          </a:p>
          <a:p>
            <a:r>
              <a:rPr lang="en-US" dirty="0"/>
              <a:t>the label for our </a:t>
            </a:r>
            <a:r>
              <a:rPr lang="en-US" dirty="0" err="1"/>
              <a:t>defn</a:t>
            </a:r>
            <a:r>
              <a:rPr lang="en-US" dirty="0"/>
              <a:t> is a set I, </a:t>
            </a:r>
            <a:r>
              <a:rPr lang="en-US" dirty="0" err="1"/>
              <a:t>abd</a:t>
            </a:r>
            <a:r>
              <a:rPr lang="en-US" dirty="0"/>
              <a:t> basically, this box will only work when given shares of al parties in I as </a:t>
            </a:r>
            <a:r>
              <a:rPr lang="en-US" dirty="0" err="1"/>
              <a:t>iput</a:t>
            </a:r>
            <a:r>
              <a:rPr lang="en-US" dirty="0"/>
              <a:t>. pictorially: .... outputs a bit 0/1 </a:t>
            </a:r>
            <a:r>
              <a:rPr lang="en-US" dirty="0" err="1"/>
              <a:t>dneoting</a:t>
            </a:r>
            <a:r>
              <a:rPr lang="en-US" dirty="0"/>
              <a:t> whether the secret is s0/s1.</a:t>
            </a:r>
          </a:p>
          <a:p>
            <a:r>
              <a:rPr lang="en-US" dirty="0"/>
              <a:t>This gets around all limitations </a:t>
            </a:r>
            <a:r>
              <a:rPr lang="en-US" dirty="0" err="1"/>
              <a:t>i</a:t>
            </a:r>
            <a:r>
              <a:rPr lang="en-US" dirty="0"/>
              <a:t> mentioned before.</a:t>
            </a:r>
          </a:p>
          <a:p>
            <a:r>
              <a:rPr lang="en-US" dirty="0"/>
              <a:t>So with this modeling of a box, we define 2 notions of traceability, both of which are stronger than the one </a:t>
            </a:r>
            <a:r>
              <a:rPr lang="en-US" dirty="0" err="1"/>
              <a:t>i</a:t>
            </a:r>
            <a:r>
              <a:rPr lang="en-US" dirty="0"/>
              <a:t> showed u early on.</a:t>
            </a:r>
          </a:p>
          <a:p>
            <a:r>
              <a:rPr lang="en-US" dirty="0"/>
              <a:t>Strong trac: ...</a:t>
            </a:r>
          </a:p>
          <a:p>
            <a:r>
              <a:rPr lang="en-US" dirty="0"/>
              <a:t>slightly weaker notion: phi-strong: .... as long as I \cap J = empty, meaning box </a:t>
            </a:r>
            <a:r>
              <a:rPr lang="en-US" dirty="0" err="1"/>
              <a:t>doens't</a:t>
            </a:r>
            <a:r>
              <a:rPr lang="en-US" dirty="0"/>
              <a:t> ask for shares that it already has.</a:t>
            </a:r>
          </a:p>
        </p:txBody>
      </p:sp>
      <p:sp>
        <p:nvSpPr>
          <p:cNvPr id="4" name="Slide Number Placeholder 3"/>
          <p:cNvSpPr>
            <a:spLocks noGrp="1"/>
          </p:cNvSpPr>
          <p:nvPr>
            <p:ph type="sldNum" sz="quarter" idx="5"/>
          </p:nvPr>
        </p:nvSpPr>
        <p:spPr/>
        <p:txBody>
          <a:bodyPr/>
          <a:lstStyle/>
          <a:p>
            <a:fld id="{ACCF84A6-B1F8-B540-BB1A-D60D4B0C8AFB}" type="slidenum">
              <a:rPr lang="en-US" smtClean="0"/>
              <a:t>44</a:t>
            </a:fld>
            <a:endParaRPr lang="en-US"/>
          </a:p>
        </p:txBody>
      </p:sp>
    </p:spTree>
    <p:extLst>
      <p:ext uri="{BB962C8B-B14F-4D97-AF65-F5344CB8AC3E}">
        <p14:creationId xmlns:p14="http://schemas.microsoft.com/office/powerpoint/2010/main" val="12229297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me explain why the tracing algo we saw earlier, completely breaks down in our new </a:t>
            </a:r>
            <a:r>
              <a:rPr lang="en-US" dirty="0" err="1"/>
              <a:t>defn</a:t>
            </a:r>
            <a:r>
              <a:rPr lang="en-US" dirty="0"/>
              <a:t>.</a:t>
            </a:r>
          </a:p>
          <a:p>
            <a:r>
              <a:rPr lang="en-US" dirty="0" err="1"/>
              <a:t>ecall</a:t>
            </a:r>
            <a:r>
              <a:rPr lang="en-US" dirty="0"/>
              <a:t> that in our scheme, we sample a rand deg t-1 poly, </a:t>
            </a:r>
            <a:r>
              <a:rPr lang="en-US" dirty="0" err="1"/>
              <a:t>s.t.</a:t>
            </a:r>
            <a:r>
              <a:rPr lang="en-US" dirty="0"/>
              <a:t> g(0)=secret, and each Pi gets a random point on this poly. S1 gets x1,y1, and so on. The black line here represents this poly. </a:t>
            </a:r>
          </a:p>
          <a:p>
            <a:r>
              <a:rPr lang="en-US" dirty="0"/>
              <a:t>For a box made by two of the servers, The tracer in our scheme would run the box with randomly sampled point </a:t>
            </a:r>
            <a:r>
              <a:rPr lang="en-US" dirty="0" err="1"/>
              <a:t>x,y</a:t>
            </a:r>
            <a:r>
              <a:rPr lang="en-US" dirty="0"/>
              <a:t>. this was fine </a:t>
            </a:r>
            <a:r>
              <a:rPr lang="en-US" dirty="0" err="1"/>
              <a:t>cuz</a:t>
            </a:r>
            <a:r>
              <a:rPr lang="en-US" dirty="0"/>
              <a:t> this random point looks like a real share.</a:t>
            </a:r>
          </a:p>
          <a:p>
            <a:r>
              <a:rPr lang="en-US" dirty="0"/>
              <a:t>Specifically, when combined with the shares in the box sh1,sh2, the random point (</a:t>
            </a:r>
            <a:r>
              <a:rPr lang="en-US" dirty="0" err="1"/>
              <a:t>x,y</a:t>
            </a:r>
            <a:r>
              <a:rPr lang="en-US" dirty="0"/>
              <a:t>) forms a unique deg t-1 poly, orange line: which corresponds to some secret s*. But because the box only knows sh1 and sh2 and nothing else, the box will think that s* was indeed the real secret, so it would just output s*. </a:t>
            </a:r>
          </a:p>
          <a:p>
            <a:r>
              <a:rPr lang="en-US" dirty="0"/>
              <a:t>In summary, a randomly sampled point looks indistinguishable from a real share, if the box only has 2 points on a deg 2 poly.</a:t>
            </a:r>
          </a:p>
        </p:txBody>
      </p:sp>
      <p:sp>
        <p:nvSpPr>
          <p:cNvPr id="4" name="Slide Number Placeholder 3"/>
          <p:cNvSpPr>
            <a:spLocks noGrp="1"/>
          </p:cNvSpPr>
          <p:nvPr>
            <p:ph type="sldNum" sz="quarter" idx="5"/>
          </p:nvPr>
        </p:nvSpPr>
        <p:spPr/>
        <p:txBody>
          <a:bodyPr/>
          <a:lstStyle/>
          <a:p>
            <a:fld id="{ACCF84A6-B1F8-B540-BB1A-D60D4B0C8AFB}" type="slidenum">
              <a:rPr lang="en-US" smtClean="0"/>
              <a:t>45</a:t>
            </a:fld>
            <a:endParaRPr lang="en-US"/>
          </a:p>
        </p:txBody>
      </p:sp>
    </p:spTree>
    <p:extLst>
      <p:ext uri="{BB962C8B-B14F-4D97-AF65-F5344CB8AC3E}">
        <p14:creationId xmlns:p14="http://schemas.microsoft.com/office/powerpoint/2010/main" val="23145257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this breaks down if the box asks for 2 shares instead of one, say the box comes with a label I ={3,4}, meaning we need to give it two points x1,y1 and x2,y2 as input, representing shares of parties 3 and 4.</a:t>
            </a:r>
          </a:p>
          <a:p>
            <a:r>
              <a:rPr lang="en-US" dirty="0"/>
              <a:t>But its unclear how the tracer should sample these 2 shares as input:</a:t>
            </a:r>
          </a:p>
          <a:p>
            <a:r>
              <a:rPr lang="en-US" dirty="0"/>
              <a:t> If I sample a random x1,y1: it will form a unique deg 2 poly with sh1 and sh2: orange line, the reconstructed secret </a:t>
            </a:r>
            <a:r>
              <a:rPr lang="en-US" dirty="0" err="1"/>
              <a:t>w.r.t.</a:t>
            </a:r>
            <a:r>
              <a:rPr lang="en-US" dirty="0"/>
              <a:t> this poly is s*</a:t>
            </a:r>
          </a:p>
          <a:p>
            <a:r>
              <a:rPr lang="en-US" dirty="0"/>
              <a:t>But now if I have to sample another point x2, y2 randomly, this point will form a different deg 2 poly with sh1 and sh2: that’s the green line here, and the reconstructed secret </a:t>
            </a:r>
            <a:r>
              <a:rPr lang="en-US" dirty="0" err="1"/>
              <a:t>w.r.t</a:t>
            </a:r>
            <a:r>
              <a:rPr lang="en-US" dirty="0"/>
              <a:t> this poly will be a different value s’.</a:t>
            </a:r>
          </a:p>
          <a:p>
            <a:r>
              <a:rPr lang="en-US" dirty="0"/>
              <a:t>The problem is that the box can trivially detect this inconsistency: it’ll see that 2 input shares + the shares that it has do not lie on a single deg t-1 poly, which means that the input shares must be fake. because if the input shares were real shares, they would’ve been on a single poly which was sampled during sharing.</a:t>
            </a:r>
          </a:p>
          <a:p>
            <a:r>
              <a:rPr lang="en-US" dirty="0"/>
              <a:t>, so the box will know that the tracer is trying to run the box, and it’ll just abort!</a:t>
            </a:r>
          </a:p>
          <a:p>
            <a:r>
              <a:rPr lang="en-US" dirty="0"/>
              <a:t>In summary, it is hard to sample two points that lie on the same deg2 poly with the points in the box, unless we know sh1 and sh2…. So its unclear how the tracer can even run such a box.</a:t>
            </a:r>
          </a:p>
          <a:p>
            <a:r>
              <a:rPr lang="en-US" dirty="0"/>
              <a:t>This is an inherent problem with out strong definition of </a:t>
            </a:r>
            <a:r>
              <a:rPr lang="en-US" dirty="0" err="1"/>
              <a:t>traceabilty</a:t>
            </a:r>
            <a:r>
              <a:rPr lang="en-US" dirty="0"/>
              <a:t>: the key thing that causes this issue is that the label I along with the shares in the box J, together may be over-authorized: so e.g. here, threshold is 3, but the box has 2 shares and asks for 2 more: so it has many different ways of reconstructing the secret!</a:t>
            </a:r>
          </a:p>
        </p:txBody>
      </p:sp>
      <p:sp>
        <p:nvSpPr>
          <p:cNvPr id="4" name="Slide Number Placeholder 3"/>
          <p:cNvSpPr>
            <a:spLocks noGrp="1"/>
          </p:cNvSpPr>
          <p:nvPr>
            <p:ph type="sldNum" sz="quarter" idx="5"/>
          </p:nvPr>
        </p:nvSpPr>
        <p:spPr/>
        <p:txBody>
          <a:bodyPr/>
          <a:lstStyle/>
          <a:p>
            <a:fld id="{ACCF84A6-B1F8-B540-BB1A-D60D4B0C8AFB}" type="slidenum">
              <a:rPr lang="en-US" smtClean="0"/>
              <a:t>46</a:t>
            </a:fld>
            <a:endParaRPr lang="en-US"/>
          </a:p>
        </p:txBody>
      </p:sp>
    </p:spTree>
    <p:extLst>
      <p:ext uri="{BB962C8B-B14F-4D97-AF65-F5344CB8AC3E}">
        <p14:creationId xmlns:p14="http://schemas.microsoft.com/office/powerpoint/2010/main" val="4829101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53D5A-88B7-E3F9-D280-A88AFF938C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E6935F-AB80-2A8E-5493-561B0FB29B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CC4B37-BD59-8504-C5BB-5C20C9BB89E5}"/>
              </a:ext>
            </a:extLst>
          </p:cNvPr>
          <p:cNvSpPr>
            <a:spLocks noGrp="1"/>
          </p:cNvSpPr>
          <p:nvPr>
            <p:ph type="body" idx="1"/>
          </p:nvPr>
        </p:nvSpPr>
        <p:spPr/>
        <p:txBody>
          <a:bodyPr/>
          <a:lstStyle/>
          <a:p>
            <a:r>
              <a:rPr lang="en-US" dirty="0"/>
              <a:t>We also present new constructions that achieve our strong traceability notion for access structures captured by any monotone circuit. Here’s a table summarizing our results.</a:t>
            </a:r>
          </a:p>
          <a:p>
            <a:r>
              <a:rPr lang="en-US" dirty="0"/>
              <a:t>Here I’m comparing with GSS21 which were the first to define TSS, achieve trac for threshold, share size quadratic. Then we have the 2 schemes from the first paper I presented: …</a:t>
            </a:r>
          </a:p>
        </p:txBody>
      </p:sp>
      <p:sp>
        <p:nvSpPr>
          <p:cNvPr id="4" name="Slide Number Placeholder 3">
            <a:extLst>
              <a:ext uri="{FF2B5EF4-FFF2-40B4-BE49-F238E27FC236}">
                <a16:creationId xmlns:a16="http://schemas.microsoft.com/office/drawing/2014/main" id="{35CDFC20-5F0D-96AA-B1F1-7805206A60F6}"/>
              </a:ext>
            </a:extLst>
          </p:cNvPr>
          <p:cNvSpPr>
            <a:spLocks noGrp="1"/>
          </p:cNvSpPr>
          <p:nvPr>
            <p:ph type="sldNum" sz="quarter" idx="5"/>
          </p:nvPr>
        </p:nvSpPr>
        <p:spPr/>
        <p:txBody>
          <a:bodyPr/>
          <a:lstStyle/>
          <a:p>
            <a:fld id="{ACCF84A6-B1F8-B540-BB1A-D60D4B0C8AFB}" type="slidenum">
              <a:rPr lang="en-US" smtClean="0"/>
              <a:t>47</a:t>
            </a:fld>
            <a:endParaRPr lang="en-US"/>
          </a:p>
        </p:txBody>
      </p:sp>
    </p:spTree>
    <p:extLst>
      <p:ext uri="{BB962C8B-B14F-4D97-AF65-F5344CB8AC3E}">
        <p14:creationId xmlns:p14="http://schemas.microsoft.com/office/powerpoint/2010/main" val="7421663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03E1D-6943-EC96-F425-A2C8A7DA02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E061CF-3555-81CB-2CE1-93275E23FD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1E2CBC-DAA2-765A-0EEB-0038644CC719}"/>
              </a:ext>
            </a:extLst>
          </p:cNvPr>
          <p:cNvSpPr>
            <a:spLocks noGrp="1"/>
          </p:cNvSpPr>
          <p:nvPr>
            <p:ph type="body" idx="1"/>
          </p:nvPr>
        </p:nvSpPr>
        <p:spPr/>
        <p:txBody>
          <a:bodyPr/>
          <a:lstStyle/>
          <a:p>
            <a:r>
              <a:rPr lang="en-US" dirty="0"/>
              <a:t>To conclude, I just </a:t>
            </a:r>
            <a:r>
              <a:rPr lang="en-US" dirty="0" err="1"/>
              <a:t>wanna</a:t>
            </a:r>
            <a:r>
              <a:rPr lang="en-US" dirty="0"/>
              <a:t> take a step back and talk about accountability in general. So this question of tracing corrupt parties to deter them from selling their shares has been considered in threshold primitives beyond SS as well: e.g. starting with accountable threshold sigs that were formally defined in 2001, but there’s been recent work in getting stronger security properties, more recently there’s also been works on accountability for threshold decryption, and for threshold VRFs</a:t>
            </a:r>
          </a:p>
          <a:p>
            <a:r>
              <a:rPr lang="en-US" dirty="0"/>
              <a:t>There’s still loads of open problems in this space, I’ll mention one that’s specific for today’s talk, and that is to achieve TSS with phi-strong trac from weaker assumptions, and this is open even for simple access structures like threshold.</a:t>
            </a:r>
          </a:p>
          <a:p>
            <a:endParaRPr lang="en-US" dirty="0"/>
          </a:p>
          <a:p>
            <a:r>
              <a:rPr lang="en-US" dirty="0"/>
              <a:t>Thankyou!</a:t>
            </a:r>
          </a:p>
        </p:txBody>
      </p:sp>
      <p:sp>
        <p:nvSpPr>
          <p:cNvPr id="4" name="Slide Number Placeholder 3">
            <a:extLst>
              <a:ext uri="{FF2B5EF4-FFF2-40B4-BE49-F238E27FC236}">
                <a16:creationId xmlns:a16="http://schemas.microsoft.com/office/drawing/2014/main" id="{01828AEC-3763-F17D-7E7B-194C27A1B78F}"/>
              </a:ext>
            </a:extLst>
          </p:cNvPr>
          <p:cNvSpPr>
            <a:spLocks noGrp="1"/>
          </p:cNvSpPr>
          <p:nvPr>
            <p:ph type="sldNum" sz="quarter" idx="5"/>
          </p:nvPr>
        </p:nvSpPr>
        <p:spPr/>
        <p:txBody>
          <a:bodyPr/>
          <a:lstStyle/>
          <a:p>
            <a:fld id="{A47E0A3D-DC3F-0C4A-A80D-9678C210DBB5}" type="slidenum">
              <a:rPr lang="en-US" smtClean="0"/>
              <a:t>48</a:t>
            </a:fld>
            <a:endParaRPr lang="en-US"/>
          </a:p>
        </p:txBody>
      </p:sp>
    </p:spTree>
    <p:extLst>
      <p:ext uri="{BB962C8B-B14F-4D97-AF65-F5344CB8AC3E}">
        <p14:creationId xmlns:p14="http://schemas.microsoft.com/office/powerpoint/2010/main" val="2917294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has inspired a lot of research in constructing new threshold crypto primitives that achieve Accountability by design. There’s lots of works in threshold signatures, enc, SS as well as VRFs, and there’s still loads of open problems in this space.</a:t>
            </a:r>
          </a:p>
          <a:p>
            <a:r>
              <a:rPr lang="en-US" dirty="0"/>
              <a:t>But today I’ll be focusing on accountability in threshold SS.</a:t>
            </a:r>
          </a:p>
        </p:txBody>
      </p:sp>
      <p:sp>
        <p:nvSpPr>
          <p:cNvPr id="4" name="Slide Number Placeholder 3"/>
          <p:cNvSpPr>
            <a:spLocks noGrp="1"/>
          </p:cNvSpPr>
          <p:nvPr>
            <p:ph type="sldNum" sz="quarter" idx="5"/>
          </p:nvPr>
        </p:nvSpPr>
        <p:spPr/>
        <p:txBody>
          <a:bodyPr/>
          <a:lstStyle/>
          <a:p>
            <a:fld id="{A47E0A3D-DC3F-0C4A-A80D-9678C210DBB5}" type="slidenum">
              <a:rPr lang="en-US" smtClean="0"/>
              <a:t>5</a:t>
            </a:fld>
            <a:endParaRPr lang="en-US"/>
          </a:p>
        </p:txBody>
      </p:sp>
    </p:spTree>
    <p:extLst>
      <p:ext uri="{BB962C8B-B14F-4D97-AF65-F5344CB8AC3E}">
        <p14:creationId xmlns:p14="http://schemas.microsoft.com/office/powerpoint/2010/main" val="1290517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with a high level overview of what secret sharing is.</a:t>
            </a:r>
          </a:p>
          <a:p>
            <a:r>
              <a:rPr lang="en-US" dirty="0"/>
              <a:t>Lets take the example of 4 servers and a threshold of 3. She can run the Share algorithm to get secret shares sh1, sh2, sh3, sh4 which she’ll give to servers 1 to 4 respectively. Then, whenever she wants to get her secret, she can query any 3 servers, get their secret shares, and run the reconstruct algorithm to get s. Secret sharing provides two main benefits: first, fault tolerance, because only t servers need to be online to reconstruct the secret, and privacy, because the distribution of any t-1 shares is the same for all secrets. So even a collusion of t-1 servers cant learn anything about s.</a:t>
            </a:r>
          </a:p>
        </p:txBody>
      </p:sp>
      <p:sp>
        <p:nvSpPr>
          <p:cNvPr id="4" name="Slide Number Placeholder 3"/>
          <p:cNvSpPr>
            <a:spLocks noGrp="1"/>
          </p:cNvSpPr>
          <p:nvPr>
            <p:ph type="sldNum" sz="quarter" idx="5"/>
          </p:nvPr>
        </p:nvSpPr>
        <p:spPr/>
        <p:txBody>
          <a:bodyPr/>
          <a:lstStyle/>
          <a:p>
            <a:fld id="{ACCF84A6-B1F8-B540-BB1A-D60D4B0C8AFB}" type="slidenum">
              <a:rPr lang="en-US" smtClean="0"/>
              <a:t>6</a:t>
            </a:fld>
            <a:endParaRPr lang="en-US"/>
          </a:p>
        </p:txBody>
      </p:sp>
    </p:spTree>
    <p:extLst>
      <p:ext uri="{BB962C8B-B14F-4D97-AF65-F5344CB8AC3E}">
        <p14:creationId xmlns:p14="http://schemas.microsoft.com/office/powerpoint/2010/main" val="16601488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a:t>
            </a:r>
            <a:r>
              <a:rPr lang="en-US" dirty="0" err="1"/>
              <a:t>lemme</a:t>
            </a:r>
            <a:r>
              <a:rPr lang="en-US" dirty="0"/>
              <a:t> start with traceability which is the key property we study in our work.</a:t>
            </a:r>
          </a:p>
          <a:p>
            <a:r>
              <a:rPr lang="en-US" dirty="0"/>
              <a:t>the question we ask is, what if an adv offers to buy the secret shares of some servers? In our example here, lets say servers 1 and 2 sell their secret shares in exchange for money. Now essentially the threshold is reduced down to 1 instead of 3…</a:t>
            </a:r>
          </a:p>
          <a:p>
            <a:r>
              <a:rPr lang="en-US" dirty="0"/>
              <a:t>// Here f is the number of servers who sell their shares, and we assume f is less than t.</a:t>
            </a:r>
          </a:p>
          <a:p>
            <a:r>
              <a:rPr lang="en-US" dirty="0"/>
              <a:t>In such a scenario, If a whistleblower releases these leaked shares, then We would like to have some sort of tracing mechanism that looks at this leaked information, and identifies the parties that were responsible for this leakage along with a proof. </a:t>
            </a:r>
          </a:p>
        </p:txBody>
      </p:sp>
      <p:sp>
        <p:nvSpPr>
          <p:cNvPr id="4" name="Slide Number Placeholder 3"/>
          <p:cNvSpPr>
            <a:spLocks noGrp="1"/>
          </p:cNvSpPr>
          <p:nvPr>
            <p:ph type="sldNum" sz="quarter" idx="5"/>
          </p:nvPr>
        </p:nvSpPr>
        <p:spPr/>
        <p:txBody>
          <a:bodyPr/>
          <a:lstStyle/>
          <a:p>
            <a:fld id="{ACCF84A6-B1F8-B540-BB1A-D60D4B0C8AFB}" type="slidenum">
              <a:rPr lang="en-US" smtClean="0"/>
              <a:t>7</a:t>
            </a:fld>
            <a:endParaRPr lang="en-US"/>
          </a:p>
        </p:txBody>
      </p:sp>
    </p:spTree>
    <p:extLst>
      <p:ext uri="{BB962C8B-B14F-4D97-AF65-F5344CB8AC3E}">
        <p14:creationId xmlns:p14="http://schemas.microsoft.com/office/powerpoint/2010/main" val="12468854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in our work, we look at traceable secret sharing. This was first defined by </a:t>
            </a:r>
            <a:r>
              <a:rPr lang="en-US" dirty="0" err="1"/>
              <a:t>goyal,song</a:t>
            </a:r>
            <a:r>
              <a:rPr lang="en-US" dirty="0"/>
              <a:t> and Srinivasan in 2021, And in our work, we give new definitions :</a:t>
            </a:r>
          </a:p>
          <a:p>
            <a:r>
              <a:rPr lang="en-US" dirty="0"/>
              <a:t>Which are Technically incomparable but in some sense, a bit more natural than the definitions in GSS21. Additionally, We have 2 constructions of traceable secret sharing that are </a:t>
            </a:r>
            <a:r>
              <a:rPr lang="en-US" dirty="0" err="1"/>
              <a:t>externsions</a:t>
            </a:r>
            <a:r>
              <a:rPr lang="en-US" dirty="0"/>
              <a:t> of standard schemes, like </a:t>
            </a:r>
            <a:r>
              <a:rPr lang="en-US" dirty="0" err="1"/>
              <a:t>shamir</a:t>
            </a:r>
            <a:r>
              <a:rPr lang="en-US" dirty="0"/>
              <a:t> and </a:t>
            </a:r>
            <a:r>
              <a:rPr lang="en-US" dirty="0" err="1"/>
              <a:t>blakely</a:t>
            </a:r>
            <a:r>
              <a:rPr lang="en-US" dirty="0"/>
              <a:t>. Both our schemes have short secret share sizes: they’re double the size of the secret</a:t>
            </a:r>
          </a:p>
          <a:p>
            <a:r>
              <a:rPr lang="en-US" dirty="0"/>
              <a:t>Whereas GSS21 had a custom secret sharing scheme, with secret share size quadratic in the size of the secret. The number of queries column tells us how many times do we need to query the box in the tracing algorithm, and these numbers are for a perfect reconstruction box. We will talk more about this later.</a:t>
            </a:r>
          </a:p>
        </p:txBody>
      </p:sp>
      <p:sp>
        <p:nvSpPr>
          <p:cNvPr id="4" name="Slide Number Placeholder 3"/>
          <p:cNvSpPr>
            <a:spLocks noGrp="1"/>
          </p:cNvSpPr>
          <p:nvPr>
            <p:ph type="sldNum" sz="quarter" idx="5"/>
          </p:nvPr>
        </p:nvSpPr>
        <p:spPr/>
        <p:txBody>
          <a:bodyPr/>
          <a:lstStyle/>
          <a:p>
            <a:fld id="{ACCF84A6-B1F8-B540-BB1A-D60D4B0C8AFB}" type="slidenum">
              <a:rPr lang="en-US" smtClean="0"/>
              <a:t>8</a:t>
            </a:fld>
            <a:endParaRPr lang="en-US"/>
          </a:p>
        </p:txBody>
      </p:sp>
    </p:spTree>
    <p:extLst>
      <p:ext uri="{BB962C8B-B14F-4D97-AF65-F5344CB8AC3E}">
        <p14:creationId xmlns:p14="http://schemas.microsoft.com/office/powerpoint/2010/main" val="20123356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C7E77-DAC8-F171-FF18-7B14D53D04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AAF9AE-343D-E905-6E06-BE30D728A1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385DA1-28CA-F500-72F4-4273825B95D7}"/>
              </a:ext>
            </a:extLst>
          </p:cNvPr>
          <p:cNvSpPr>
            <a:spLocks noGrp="1"/>
          </p:cNvSpPr>
          <p:nvPr>
            <p:ph type="body" idx="1"/>
          </p:nvPr>
        </p:nvSpPr>
        <p:spPr/>
        <p:txBody>
          <a:bodyPr/>
          <a:lstStyle/>
          <a:p>
            <a:r>
              <a:rPr lang="en-US" dirty="0"/>
              <a:t>So in our work, we look at traceable secret sharing. This was first defined by </a:t>
            </a:r>
            <a:r>
              <a:rPr lang="en-US" dirty="0" err="1"/>
              <a:t>goyal,song</a:t>
            </a:r>
            <a:r>
              <a:rPr lang="en-US" dirty="0"/>
              <a:t> and Srinivasan in 2021, And in our work, we give new definitions :</a:t>
            </a:r>
          </a:p>
          <a:p>
            <a:r>
              <a:rPr lang="en-US" dirty="0"/>
              <a:t>Which are Technically incomparable but in some sense, a bit more natural than the definitions in GSS21. Additionally, We have 2 constructions of traceable secret sharing that are </a:t>
            </a:r>
            <a:r>
              <a:rPr lang="en-US" dirty="0" err="1"/>
              <a:t>externsions</a:t>
            </a:r>
            <a:r>
              <a:rPr lang="en-US" dirty="0"/>
              <a:t> of standard schemes, like </a:t>
            </a:r>
            <a:r>
              <a:rPr lang="en-US" dirty="0" err="1"/>
              <a:t>shamir</a:t>
            </a:r>
            <a:r>
              <a:rPr lang="en-US" dirty="0"/>
              <a:t> and </a:t>
            </a:r>
            <a:r>
              <a:rPr lang="en-US" dirty="0" err="1"/>
              <a:t>blakely</a:t>
            </a:r>
            <a:r>
              <a:rPr lang="en-US" dirty="0"/>
              <a:t>. Both our schemes have short secret share sizes: they’re double the size of the secret</a:t>
            </a:r>
          </a:p>
          <a:p>
            <a:r>
              <a:rPr lang="en-US" dirty="0"/>
              <a:t>Whereas GSS21 had a custom secret sharing scheme, with secret share size quadratic in the size of the secret. The number of queries column tells us how many times do we need to query the box in the tracing algorithm, and these numbers are for a perfect reconstruction box. We will talk more about this later.</a:t>
            </a:r>
          </a:p>
        </p:txBody>
      </p:sp>
      <p:sp>
        <p:nvSpPr>
          <p:cNvPr id="4" name="Slide Number Placeholder 3">
            <a:extLst>
              <a:ext uri="{FF2B5EF4-FFF2-40B4-BE49-F238E27FC236}">
                <a16:creationId xmlns:a16="http://schemas.microsoft.com/office/drawing/2014/main" id="{FE26C06D-858C-C389-0E35-515896094371}"/>
              </a:ext>
            </a:extLst>
          </p:cNvPr>
          <p:cNvSpPr>
            <a:spLocks noGrp="1"/>
          </p:cNvSpPr>
          <p:nvPr>
            <p:ph type="sldNum" sz="quarter" idx="5"/>
          </p:nvPr>
        </p:nvSpPr>
        <p:spPr/>
        <p:txBody>
          <a:bodyPr/>
          <a:lstStyle/>
          <a:p>
            <a:fld id="{ACCF84A6-B1F8-B540-BB1A-D60D4B0C8AFB}" type="slidenum">
              <a:rPr lang="en-US" smtClean="0"/>
              <a:t>9</a:t>
            </a:fld>
            <a:endParaRPr lang="en-US"/>
          </a:p>
        </p:txBody>
      </p:sp>
    </p:spTree>
    <p:extLst>
      <p:ext uri="{BB962C8B-B14F-4D97-AF65-F5344CB8AC3E}">
        <p14:creationId xmlns:p14="http://schemas.microsoft.com/office/powerpoint/2010/main" val="510173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FE4AE-FBBA-7648-679B-448924C8BD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771158-8337-124C-33DC-C318010393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06536E7-5604-E6C5-39CA-90542C5CCDCD}"/>
              </a:ext>
            </a:extLst>
          </p:cNvPr>
          <p:cNvSpPr>
            <a:spLocks noGrp="1"/>
          </p:cNvSpPr>
          <p:nvPr>
            <p:ph type="dt" sz="half" idx="10"/>
          </p:nvPr>
        </p:nvSpPr>
        <p:spPr/>
        <p:txBody>
          <a:bodyPr/>
          <a:lstStyle/>
          <a:p>
            <a:fld id="{ED36FAF3-4C5B-E44E-83C5-303C50B6F214}" type="datetime1">
              <a:rPr lang="en-US" smtClean="0"/>
              <a:t>8/26/26</a:t>
            </a:fld>
            <a:endParaRPr lang="en-US"/>
          </a:p>
        </p:txBody>
      </p:sp>
      <p:sp>
        <p:nvSpPr>
          <p:cNvPr id="5" name="Footer Placeholder 4">
            <a:extLst>
              <a:ext uri="{FF2B5EF4-FFF2-40B4-BE49-F238E27FC236}">
                <a16:creationId xmlns:a16="http://schemas.microsoft.com/office/drawing/2014/main" id="{12F87892-A360-3E9F-A4AD-87E19B3751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16B8BD-8E21-5C35-E3A2-ACCC7F541228}"/>
              </a:ext>
            </a:extLst>
          </p:cNvPr>
          <p:cNvSpPr>
            <a:spLocks noGrp="1"/>
          </p:cNvSpPr>
          <p:nvPr>
            <p:ph type="sldNum" sz="quarter" idx="12"/>
          </p:nvPr>
        </p:nvSpPr>
        <p:spPr/>
        <p:txBody>
          <a:bodyPr/>
          <a:lstStyle/>
          <a:p>
            <a:fld id="{2C6E2BD9-12E2-A94F-B436-2026D1C44FCB}" type="slidenum">
              <a:rPr lang="en-US" smtClean="0"/>
              <a:t>‹#›</a:t>
            </a:fld>
            <a:endParaRPr lang="en-US"/>
          </a:p>
        </p:txBody>
      </p:sp>
    </p:spTree>
    <p:extLst>
      <p:ext uri="{BB962C8B-B14F-4D97-AF65-F5344CB8AC3E}">
        <p14:creationId xmlns:p14="http://schemas.microsoft.com/office/powerpoint/2010/main" val="608119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35405-31D6-476F-5058-9F72B086156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184453-6E38-28C2-EB14-178FB0201C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635BCD-4DBF-8F5A-094B-656A2F51A080}"/>
              </a:ext>
            </a:extLst>
          </p:cNvPr>
          <p:cNvSpPr>
            <a:spLocks noGrp="1"/>
          </p:cNvSpPr>
          <p:nvPr>
            <p:ph type="dt" sz="half" idx="10"/>
          </p:nvPr>
        </p:nvSpPr>
        <p:spPr/>
        <p:txBody>
          <a:bodyPr/>
          <a:lstStyle/>
          <a:p>
            <a:fld id="{A71C6DA5-4C37-434C-9A16-5EC84EC99D0F}" type="datetime1">
              <a:rPr lang="en-US" smtClean="0"/>
              <a:t>8/26/26</a:t>
            </a:fld>
            <a:endParaRPr lang="en-US"/>
          </a:p>
        </p:txBody>
      </p:sp>
      <p:sp>
        <p:nvSpPr>
          <p:cNvPr id="5" name="Footer Placeholder 4">
            <a:extLst>
              <a:ext uri="{FF2B5EF4-FFF2-40B4-BE49-F238E27FC236}">
                <a16:creationId xmlns:a16="http://schemas.microsoft.com/office/drawing/2014/main" id="{5A337C99-9C13-A56B-5FD4-207B3F5ED3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72A675-6486-F66B-01A5-9DE0A5048516}"/>
              </a:ext>
            </a:extLst>
          </p:cNvPr>
          <p:cNvSpPr>
            <a:spLocks noGrp="1"/>
          </p:cNvSpPr>
          <p:nvPr>
            <p:ph type="sldNum" sz="quarter" idx="12"/>
          </p:nvPr>
        </p:nvSpPr>
        <p:spPr/>
        <p:txBody>
          <a:bodyPr/>
          <a:lstStyle/>
          <a:p>
            <a:fld id="{2C6E2BD9-12E2-A94F-B436-2026D1C44FCB}" type="slidenum">
              <a:rPr lang="en-US" smtClean="0"/>
              <a:t>‹#›</a:t>
            </a:fld>
            <a:endParaRPr lang="en-US"/>
          </a:p>
        </p:txBody>
      </p:sp>
    </p:spTree>
    <p:extLst>
      <p:ext uri="{BB962C8B-B14F-4D97-AF65-F5344CB8AC3E}">
        <p14:creationId xmlns:p14="http://schemas.microsoft.com/office/powerpoint/2010/main" val="1153185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30869E-19A7-9FF3-C0B4-0B98F4F38B3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9FBF9EA-49A9-F094-FB99-16995B6CA7B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A3C4E4-104B-3A9E-E26C-45940923EE82}"/>
              </a:ext>
            </a:extLst>
          </p:cNvPr>
          <p:cNvSpPr>
            <a:spLocks noGrp="1"/>
          </p:cNvSpPr>
          <p:nvPr>
            <p:ph type="dt" sz="half" idx="10"/>
          </p:nvPr>
        </p:nvSpPr>
        <p:spPr/>
        <p:txBody>
          <a:bodyPr/>
          <a:lstStyle/>
          <a:p>
            <a:fld id="{11D19C40-BAE8-B947-A9AC-C6C053951CC7}" type="datetime1">
              <a:rPr lang="en-US" smtClean="0"/>
              <a:t>8/26/26</a:t>
            </a:fld>
            <a:endParaRPr lang="en-US"/>
          </a:p>
        </p:txBody>
      </p:sp>
      <p:sp>
        <p:nvSpPr>
          <p:cNvPr id="5" name="Footer Placeholder 4">
            <a:extLst>
              <a:ext uri="{FF2B5EF4-FFF2-40B4-BE49-F238E27FC236}">
                <a16:creationId xmlns:a16="http://schemas.microsoft.com/office/drawing/2014/main" id="{6D9FE947-C8BD-9764-DF40-F1B438995B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813CEC-08B2-F439-BE8D-41130E37CD93}"/>
              </a:ext>
            </a:extLst>
          </p:cNvPr>
          <p:cNvSpPr>
            <a:spLocks noGrp="1"/>
          </p:cNvSpPr>
          <p:nvPr>
            <p:ph type="sldNum" sz="quarter" idx="12"/>
          </p:nvPr>
        </p:nvSpPr>
        <p:spPr/>
        <p:txBody>
          <a:bodyPr/>
          <a:lstStyle/>
          <a:p>
            <a:fld id="{2C6E2BD9-12E2-A94F-B436-2026D1C44FCB}" type="slidenum">
              <a:rPr lang="en-US" smtClean="0"/>
              <a:t>‹#›</a:t>
            </a:fld>
            <a:endParaRPr lang="en-US"/>
          </a:p>
        </p:txBody>
      </p:sp>
    </p:spTree>
    <p:extLst>
      <p:ext uri="{BB962C8B-B14F-4D97-AF65-F5344CB8AC3E}">
        <p14:creationId xmlns:p14="http://schemas.microsoft.com/office/powerpoint/2010/main" val="3155191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6DC68-B46F-6C4D-C8A1-B42745A92F94}"/>
              </a:ext>
            </a:extLst>
          </p:cNvPr>
          <p:cNvSpPr>
            <a:spLocks noGrp="1"/>
          </p:cNvSpPr>
          <p:nvPr>
            <p:ph type="title"/>
          </p:nvPr>
        </p:nvSpPr>
        <p:spPr/>
        <p:txBody>
          <a:bodyPr/>
          <a:lstStyle>
            <a:lvl1pPr>
              <a:defRPr>
                <a:latin typeface="PT Serif" panose="020A0603040505020204" pitchFamily="18"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8FD3F6D4-4AE8-1F23-652C-DCD824125B29}"/>
              </a:ext>
            </a:extLst>
          </p:cNvPr>
          <p:cNvSpPr>
            <a:spLocks noGrp="1"/>
          </p:cNvSpPr>
          <p:nvPr>
            <p:ph idx="1"/>
          </p:nvPr>
        </p:nvSpPr>
        <p:spPr/>
        <p:txBody>
          <a:bodyPr/>
          <a:lstStyle>
            <a:lvl1pPr>
              <a:defRPr>
                <a:latin typeface="PT Serif" panose="020A0603040505020204" pitchFamily="18" charset="77"/>
              </a:defRPr>
            </a:lvl1pPr>
            <a:lvl2pPr>
              <a:defRPr>
                <a:latin typeface="PT Serif" panose="020A0603040505020204" pitchFamily="18" charset="77"/>
              </a:defRPr>
            </a:lvl2pPr>
            <a:lvl3pPr>
              <a:defRPr>
                <a:latin typeface="PT Serif" panose="020A0603040505020204" pitchFamily="18" charset="77"/>
              </a:defRPr>
            </a:lvl3pPr>
            <a:lvl4pPr>
              <a:defRPr>
                <a:latin typeface="PT Serif" panose="020A0603040505020204" pitchFamily="18" charset="77"/>
              </a:defRPr>
            </a:lvl4pPr>
            <a:lvl5pPr>
              <a:defRPr>
                <a:latin typeface="PT Serif" panose="020A0603040505020204" pitchFamily="18"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9CE4B2-7AF9-D6F0-90B9-6581B389456A}"/>
              </a:ext>
            </a:extLst>
          </p:cNvPr>
          <p:cNvSpPr>
            <a:spLocks noGrp="1"/>
          </p:cNvSpPr>
          <p:nvPr>
            <p:ph type="dt" sz="half" idx="10"/>
          </p:nvPr>
        </p:nvSpPr>
        <p:spPr/>
        <p:txBody>
          <a:bodyPr/>
          <a:lstStyle>
            <a:lvl1pPr>
              <a:defRPr>
                <a:latin typeface="PT Serif" panose="020A0603040505020204" pitchFamily="18" charset="77"/>
              </a:defRPr>
            </a:lvl1pPr>
          </a:lstStyle>
          <a:p>
            <a:fld id="{A10DA6DC-7041-F846-A05B-05B875AE8171}" type="datetime1">
              <a:rPr lang="en-US" smtClean="0"/>
              <a:t>8/26/26</a:t>
            </a:fld>
            <a:endParaRPr lang="en-US">
              <a:latin typeface="PT Serif" panose="020A0603040505020204" pitchFamily="18" charset="77"/>
            </a:endParaRPr>
          </a:p>
        </p:txBody>
      </p:sp>
      <p:sp>
        <p:nvSpPr>
          <p:cNvPr id="5" name="Footer Placeholder 4">
            <a:extLst>
              <a:ext uri="{FF2B5EF4-FFF2-40B4-BE49-F238E27FC236}">
                <a16:creationId xmlns:a16="http://schemas.microsoft.com/office/drawing/2014/main" id="{BB363303-28EC-5943-5BD9-125848E69910}"/>
              </a:ext>
            </a:extLst>
          </p:cNvPr>
          <p:cNvSpPr>
            <a:spLocks noGrp="1"/>
          </p:cNvSpPr>
          <p:nvPr>
            <p:ph type="ftr" sz="quarter" idx="11"/>
          </p:nvPr>
        </p:nvSpPr>
        <p:spPr/>
        <p:txBody>
          <a:bodyPr/>
          <a:lstStyle>
            <a:lvl1pPr>
              <a:defRPr>
                <a:latin typeface="PT Serif" panose="020A0603040505020204" pitchFamily="18" charset="77"/>
              </a:defRPr>
            </a:lvl1pPr>
          </a:lstStyle>
          <a:p>
            <a:endParaRPr lang="en-US">
              <a:latin typeface="PT Serif" panose="020A0603040505020204" pitchFamily="18" charset="77"/>
            </a:endParaRPr>
          </a:p>
        </p:txBody>
      </p:sp>
      <p:sp>
        <p:nvSpPr>
          <p:cNvPr id="6" name="Slide Number Placeholder 5">
            <a:extLst>
              <a:ext uri="{FF2B5EF4-FFF2-40B4-BE49-F238E27FC236}">
                <a16:creationId xmlns:a16="http://schemas.microsoft.com/office/drawing/2014/main" id="{53A84D25-1AF3-0782-23AC-8837AA92A13B}"/>
              </a:ext>
            </a:extLst>
          </p:cNvPr>
          <p:cNvSpPr>
            <a:spLocks noGrp="1"/>
          </p:cNvSpPr>
          <p:nvPr>
            <p:ph type="sldNum" sz="quarter" idx="12"/>
          </p:nvPr>
        </p:nvSpPr>
        <p:spPr/>
        <p:txBody>
          <a:bodyPr/>
          <a:lstStyle>
            <a:lvl1pPr>
              <a:defRPr>
                <a:latin typeface="PT Serif" panose="020A0603040505020204" pitchFamily="18" charset="77"/>
              </a:defRPr>
            </a:lvl1pPr>
          </a:lstStyle>
          <a:p>
            <a:fld id="{2C6E2BD9-12E2-A94F-B436-2026D1C44FCB}" type="slidenum">
              <a:rPr lang="en-US" smtClean="0"/>
              <a:pPr/>
              <a:t>‹#›</a:t>
            </a:fld>
            <a:endParaRPr lang="en-US">
              <a:latin typeface="PT Serif" panose="020A0603040505020204" pitchFamily="18" charset="77"/>
            </a:endParaRPr>
          </a:p>
        </p:txBody>
      </p:sp>
    </p:spTree>
    <p:extLst>
      <p:ext uri="{BB962C8B-B14F-4D97-AF65-F5344CB8AC3E}">
        <p14:creationId xmlns:p14="http://schemas.microsoft.com/office/powerpoint/2010/main" val="2860754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7F84D-F3DF-4512-B987-0E908F14DE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18A4D08-72AC-FA3B-2BC9-83317414DAB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EED38F-C9CE-366A-1238-E8D797ADDCF4}"/>
              </a:ext>
            </a:extLst>
          </p:cNvPr>
          <p:cNvSpPr>
            <a:spLocks noGrp="1"/>
          </p:cNvSpPr>
          <p:nvPr>
            <p:ph type="dt" sz="half" idx="10"/>
          </p:nvPr>
        </p:nvSpPr>
        <p:spPr/>
        <p:txBody>
          <a:bodyPr/>
          <a:lstStyle/>
          <a:p>
            <a:fld id="{B1398D2E-516E-5841-A73D-D5A36A21467C}" type="datetime1">
              <a:rPr lang="en-US" smtClean="0"/>
              <a:t>8/26/26</a:t>
            </a:fld>
            <a:endParaRPr lang="en-US"/>
          </a:p>
        </p:txBody>
      </p:sp>
      <p:sp>
        <p:nvSpPr>
          <p:cNvPr id="5" name="Footer Placeholder 4">
            <a:extLst>
              <a:ext uri="{FF2B5EF4-FFF2-40B4-BE49-F238E27FC236}">
                <a16:creationId xmlns:a16="http://schemas.microsoft.com/office/drawing/2014/main" id="{BD842ECE-1EA3-F649-F6C4-0015AB86D2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540B71-A1E3-1882-5C6B-DE6B5F49D2E2}"/>
              </a:ext>
            </a:extLst>
          </p:cNvPr>
          <p:cNvSpPr>
            <a:spLocks noGrp="1"/>
          </p:cNvSpPr>
          <p:nvPr>
            <p:ph type="sldNum" sz="quarter" idx="12"/>
          </p:nvPr>
        </p:nvSpPr>
        <p:spPr/>
        <p:txBody>
          <a:bodyPr/>
          <a:lstStyle/>
          <a:p>
            <a:fld id="{2C6E2BD9-12E2-A94F-B436-2026D1C44FCB}" type="slidenum">
              <a:rPr lang="en-US" smtClean="0"/>
              <a:t>‹#›</a:t>
            </a:fld>
            <a:endParaRPr lang="en-US"/>
          </a:p>
        </p:txBody>
      </p:sp>
    </p:spTree>
    <p:extLst>
      <p:ext uri="{BB962C8B-B14F-4D97-AF65-F5344CB8AC3E}">
        <p14:creationId xmlns:p14="http://schemas.microsoft.com/office/powerpoint/2010/main" val="2018809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DD0F9-8444-ED3C-5397-6E264C4394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C6787F-7D10-EE76-1B8A-158FC06A80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937EB7-5ADA-38FF-6BD3-C40B0AC3E8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DE4E2F-2313-2965-5529-6F97763514A0}"/>
              </a:ext>
            </a:extLst>
          </p:cNvPr>
          <p:cNvSpPr>
            <a:spLocks noGrp="1"/>
          </p:cNvSpPr>
          <p:nvPr>
            <p:ph type="dt" sz="half" idx="10"/>
          </p:nvPr>
        </p:nvSpPr>
        <p:spPr/>
        <p:txBody>
          <a:bodyPr/>
          <a:lstStyle/>
          <a:p>
            <a:fld id="{88466669-13A7-7149-9270-C9AF7E6734C0}" type="datetime1">
              <a:rPr lang="en-US" smtClean="0"/>
              <a:t>8/26/26</a:t>
            </a:fld>
            <a:endParaRPr lang="en-US"/>
          </a:p>
        </p:txBody>
      </p:sp>
      <p:sp>
        <p:nvSpPr>
          <p:cNvPr id="6" name="Footer Placeholder 5">
            <a:extLst>
              <a:ext uri="{FF2B5EF4-FFF2-40B4-BE49-F238E27FC236}">
                <a16:creationId xmlns:a16="http://schemas.microsoft.com/office/drawing/2014/main" id="{18F17575-AF62-1EDF-CC97-BCE90EEF37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4C3D08-E106-75B8-1421-03125223A04F}"/>
              </a:ext>
            </a:extLst>
          </p:cNvPr>
          <p:cNvSpPr>
            <a:spLocks noGrp="1"/>
          </p:cNvSpPr>
          <p:nvPr>
            <p:ph type="sldNum" sz="quarter" idx="12"/>
          </p:nvPr>
        </p:nvSpPr>
        <p:spPr/>
        <p:txBody>
          <a:bodyPr/>
          <a:lstStyle/>
          <a:p>
            <a:fld id="{2C6E2BD9-12E2-A94F-B436-2026D1C44FCB}" type="slidenum">
              <a:rPr lang="en-US" smtClean="0"/>
              <a:t>‹#›</a:t>
            </a:fld>
            <a:endParaRPr lang="en-US"/>
          </a:p>
        </p:txBody>
      </p:sp>
    </p:spTree>
    <p:extLst>
      <p:ext uri="{BB962C8B-B14F-4D97-AF65-F5344CB8AC3E}">
        <p14:creationId xmlns:p14="http://schemas.microsoft.com/office/powerpoint/2010/main" val="1896377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80152-4E73-D5CF-63DD-2E154658B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DE8CE91-9596-6D6D-8D65-D8C1A4827D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BFA977-133A-C2C1-5616-AD414E7F554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9B587E-459B-7746-021D-2DCA8CF230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1DA2E2-4E7F-8AB0-FF5A-95F898F62E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F3B3BD8-7A09-00FF-F4F1-7CB4BF15409F}"/>
              </a:ext>
            </a:extLst>
          </p:cNvPr>
          <p:cNvSpPr>
            <a:spLocks noGrp="1"/>
          </p:cNvSpPr>
          <p:nvPr>
            <p:ph type="dt" sz="half" idx="10"/>
          </p:nvPr>
        </p:nvSpPr>
        <p:spPr/>
        <p:txBody>
          <a:bodyPr/>
          <a:lstStyle/>
          <a:p>
            <a:fld id="{BA0200F1-734F-6846-9BC7-4A5656ABD566}" type="datetime1">
              <a:rPr lang="en-US" smtClean="0"/>
              <a:t>8/26/26</a:t>
            </a:fld>
            <a:endParaRPr lang="en-US"/>
          </a:p>
        </p:txBody>
      </p:sp>
      <p:sp>
        <p:nvSpPr>
          <p:cNvPr id="8" name="Footer Placeholder 7">
            <a:extLst>
              <a:ext uri="{FF2B5EF4-FFF2-40B4-BE49-F238E27FC236}">
                <a16:creationId xmlns:a16="http://schemas.microsoft.com/office/drawing/2014/main" id="{4BFE81CF-A26C-12B9-87CB-C0665FA1B00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EE14406-CC19-6255-426F-E3172F0ADC5C}"/>
              </a:ext>
            </a:extLst>
          </p:cNvPr>
          <p:cNvSpPr>
            <a:spLocks noGrp="1"/>
          </p:cNvSpPr>
          <p:nvPr>
            <p:ph type="sldNum" sz="quarter" idx="12"/>
          </p:nvPr>
        </p:nvSpPr>
        <p:spPr/>
        <p:txBody>
          <a:bodyPr/>
          <a:lstStyle/>
          <a:p>
            <a:fld id="{2C6E2BD9-12E2-A94F-B436-2026D1C44FCB}" type="slidenum">
              <a:rPr lang="en-US" smtClean="0"/>
              <a:t>‹#›</a:t>
            </a:fld>
            <a:endParaRPr lang="en-US"/>
          </a:p>
        </p:txBody>
      </p:sp>
    </p:spTree>
    <p:extLst>
      <p:ext uri="{BB962C8B-B14F-4D97-AF65-F5344CB8AC3E}">
        <p14:creationId xmlns:p14="http://schemas.microsoft.com/office/powerpoint/2010/main" val="1628973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85BA0-22A4-88B3-5A25-C0E9637D53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9ADE44-E570-A2FD-0801-81EB592ED0BC}"/>
              </a:ext>
            </a:extLst>
          </p:cNvPr>
          <p:cNvSpPr>
            <a:spLocks noGrp="1"/>
          </p:cNvSpPr>
          <p:nvPr>
            <p:ph type="dt" sz="half" idx="10"/>
          </p:nvPr>
        </p:nvSpPr>
        <p:spPr/>
        <p:txBody>
          <a:bodyPr/>
          <a:lstStyle/>
          <a:p>
            <a:fld id="{EF36C2B7-A7EC-8746-8E90-8992D3E7CF0A}" type="datetime1">
              <a:rPr lang="en-US" smtClean="0"/>
              <a:t>8/26/26</a:t>
            </a:fld>
            <a:endParaRPr lang="en-US"/>
          </a:p>
        </p:txBody>
      </p:sp>
      <p:sp>
        <p:nvSpPr>
          <p:cNvPr id="4" name="Footer Placeholder 3">
            <a:extLst>
              <a:ext uri="{FF2B5EF4-FFF2-40B4-BE49-F238E27FC236}">
                <a16:creationId xmlns:a16="http://schemas.microsoft.com/office/drawing/2014/main" id="{912B14B7-1240-37B0-8678-3C30D4FDA6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5DA616-1B42-C2E5-1BBD-ADD797E7A2A1}"/>
              </a:ext>
            </a:extLst>
          </p:cNvPr>
          <p:cNvSpPr>
            <a:spLocks noGrp="1"/>
          </p:cNvSpPr>
          <p:nvPr>
            <p:ph type="sldNum" sz="quarter" idx="12"/>
          </p:nvPr>
        </p:nvSpPr>
        <p:spPr/>
        <p:txBody>
          <a:bodyPr/>
          <a:lstStyle/>
          <a:p>
            <a:fld id="{2C6E2BD9-12E2-A94F-B436-2026D1C44FCB}" type="slidenum">
              <a:rPr lang="en-US" smtClean="0"/>
              <a:t>‹#›</a:t>
            </a:fld>
            <a:endParaRPr lang="en-US"/>
          </a:p>
        </p:txBody>
      </p:sp>
    </p:spTree>
    <p:extLst>
      <p:ext uri="{BB962C8B-B14F-4D97-AF65-F5344CB8AC3E}">
        <p14:creationId xmlns:p14="http://schemas.microsoft.com/office/powerpoint/2010/main" val="3602982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64E116-8D7B-D44E-B2CC-298FC485FFEB}"/>
              </a:ext>
            </a:extLst>
          </p:cNvPr>
          <p:cNvSpPr>
            <a:spLocks noGrp="1"/>
          </p:cNvSpPr>
          <p:nvPr>
            <p:ph type="dt" sz="half" idx="10"/>
          </p:nvPr>
        </p:nvSpPr>
        <p:spPr/>
        <p:txBody>
          <a:bodyPr/>
          <a:lstStyle/>
          <a:p>
            <a:fld id="{1E9DCE05-D525-634C-A831-550087EA4B63}" type="datetime1">
              <a:rPr lang="en-US" smtClean="0"/>
              <a:t>8/26/26</a:t>
            </a:fld>
            <a:endParaRPr lang="en-US"/>
          </a:p>
        </p:txBody>
      </p:sp>
      <p:sp>
        <p:nvSpPr>
          <p:cNvPr id="3" name="Footer Placeholder 2">
            <a:extLst>
              <a:ext uri="{FF2B5EF4-FFF2-40B4-BE49-F238E27FC236}">
                <a16:creationId xmlns:a16="http://schemas.microsoft.com/office/drawing/2014/main" id="{D0FEB4B9-7BC8-4CB6-45FB-D5386C75851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33CC8B1-EEEF-F62E-8A0F-5F5FFB35F0A0}"/>
              </a:ext>
            </a:extLst>
          </p:cNvPr>
          <p:cNvSpPr>
            <a:spLocks noGrp="1"/>
          </p:cNvSpPr>
          <p:nvPr>
            <p:ph type="sldNum" sz="quarter" idx="12"/>
          </p:nvPr>
        </p:nvSpPr>
        <p:spPr/>
        <p:txBody>
          <a:bodyPr/>
          <a:lstStyle/>
          <a:p>
            <a:fld id="{2C6E2BD9-12E2-A94F-B436-2026D1C44FCB}" type="slidenum">
              <a:rPr lang="en-US" smtClean="0"/>
              <a:t>‹#›</a:t>
            </a:fld>
            <a:endParaRPr lang="en-US"/>
          </a:p>
        </p:txBody>
      </p:sp>
    </p:spTree>
    <p:extLst>
      <p:ext uri="{BB962C8B-B14F-4D97-AF65-F5344CB8AC3E}">
        <p14:creationId xmlns:p14="http://schemas.microsoft.com/office/powerpoint/2010/main" val="1182963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A63B5-5CFA-D686-F2A9-BFA92191BC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8DC73A-BC31-095A-34C5-8C64C0B4E4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071C5E-6797-67D1-5805-9C0F746940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8A2D5E-0568-2166-3083-9F175D996B74}"/>
              </a:ext>
            </a:extLst>
          </p:cNvPr>
          <p:cNvSpPr>
            <a:spLocks noGrp="1"/>
          </p:cNvSpPr>
          <p:nvPr>
            <p:ph type="dt" sz="half" idx="10"/>
          </p:nvPr>
        </p:nvSpPr>
        <p:spPr/>
        <p:txBody>
          <a:bodyPr/>
          <a:lstStyle/>
          <a:p>
            <a:fld id="{12C0D09B-E319-5945-92C6-81D5717EEE0D}" type="datetime1">
              <a:rPr lang="en-US" smtClean="0"/>
              <a:t>8/26/26</a:t>
            </a:fld>
            <a:endParaRPr lang="en-US"/>
          </a:p>
        </p:txBody>
      </p:sp>
      <p:sp>
        <p:nvSpPr>
          <p:cNvPr id="6" name="Footer Placeholder 5">
            <a:extLst>
              <a:ext uri="{FF2B5EF4-FFF2-40B4-BE49-F238E27FC236}">
                <a16:creationId xmlns:a16="http://schemas.microsoft.com/office/drawing/2014/main" id="{5268D60E-962C-35A4-028A-AC2591E346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FE9E95-C42E-D007-967F-116071136A2A}"/>
              </a:ext>
            </a:extLst>
          </p:cNvPr>
          <p:cNvSpPr>
            <a:spLocks noGrp="1"/>
          </p:cNvSpPr>
          <p:nvPr>
            <p:ph type="sldNum" sz="quarter" idx="12"/>
          </p:nvPr>
        </p:nvSpPr>
        <p:spPr/>
        <p:txBody>
          <a:bodyPr/>
          <a:lstStyle/>
          <a:p>
            <a:fld id="{2C6E2BD9-12E2-A94F-B436-2026D1C44FCB}" type="slidenum">
              <a:rPr lang="en-US" smtClean="0"/>
              <a:t>‹#›</a:t>
            </a:fld>
            <a:endParaRPr lang="en-US"/>
          </a:p>
        </p:txBody>
      </p:sp>
    </p:spTree>
    <p:extLst>
      <p:ext uri="{BB962C8B-B14F-4D97-AF65-F5344CB8AC3E}">
        <p14:creationId xmlns:p14="http://schemas.microsoft.com/office/powerpoint/2010/main" val="2180531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58256-B729-22F8-49E6-DFAC826C7D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71A938-0ECF-7131-AB35-D5DA064446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24AB1BD-035C-7BCD-8336-725E2DE683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982C80-4F46-11A6-1E4C-914D4B0525D4}"/>
              </a:ext>
            </a:extLst>
          </p:cNvPr>
          <p:cNvSpPr>
            <a:spLocks noGrp="1"/>
          </p:cNvSpPr>
          <p:nvPr>
            <p:ph type="dt" sz="half" idx="10"/>
          </p:nvPr>
        </p:nvSpPr>
        <p:spPr/>
        <p:txBody>
          <a:bodyPr/>
          <a:lstStyle/>
          <a:p>
            <a:fld id="{112D1EC5-A10E-F341-ACFB-92CEC101FCC6}" type="datetime1">
              <a:rPr lang="en-US" smtClean="0"/>
              <a:t>8/26/26</a:t>
            </a:fld>
            <a:endParaRPr lang="en-US"/>
          </a:p>
        </p:txBody>
      </p:sp>
      <p:sp>
        <p:nvSpPr>
          <p:cNvPr id="6" name="Footer Placeholder 5">
            <a:extLst>
              <a:ext uri="{FF2B5EF4-FFF2-40B4-BE49-F238E27FC236}">
                <a16:creationId xmlns:a16="http://schemas.microsoft.com/office/drawing/2014/main" id="{B8946E5A-9686-5B82-7907-11119625A6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DCC68E-BF9F-0836-ACD2-FA7FEA37AD49}"/>
              </a:ext>
            </a:extLst>
          </p:cNvPr>
          <p:cNvSpPr>
            <a:spLocks noGrp="1"/>
          </p:cNvSpPr>
          <p:nvPr>
            <p:ph type="sldNum" sz="quarter" idx="12"/>
          </p:nvPr>
        </p:nvSpPr>
        <p:spPr/>
        <p:txBody>
          <a:bodyPr/>
          <a:lstStyle/>
          <a:p>
            <a:fld id="{2C6E2BD9-12E2-A94F-B436-2026D1C44FCB}" type="slidenum">
              <a:rPr lang="en-US" smtClean="0"/>
              <a:t>‹#›</a:t>
            </a:fld>
            <a:endParaRPr lang="en-US"/>
          </a:p>
        </p:txBody>
      </p:sp>
    </p:spTree>
    <p:extLst>
      <p:ext uri="{BB962C8B-B14F-4D97-AF65-F5344CB8AC3E}">
        <p14:creationId xmlns:p14="http://schemas.microsoft.com/office/powerpoint/2010/main" val="419854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0A6320-A216-5BA6-56E9-051F966B5923}"/>
              </a:ext>
            </a:extLst>
          </p:cNvPr>
          <p:cNvSpPr>
            <a:spLocks noGrp="1"/>
          </p:cNvSpPr>
          <p:nvPr>
            <p:ph type="title"/>
          </p:nvPr>
        </p:nvSpPr>
        <p:spPr>
          <a:xfrm>
            <a:off x="297872" y="9496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B221E21-8D1A-D437-E0B9-71E783B75909}"/>
              </a:ext>
            </a:extLst>
          </p:cNvPr>
          <p:cNvSpPr>
            <a:spLocks noGrp="1"/>
          </p:cNvSpPr>
          <p:nvPr>
            <p:ph type="body" idx="1"/>
          </p:nvPr>
        </p:nvSpPr>
        <p:spPr>
          <a:xfrm>
            <a:off x="297872" y="155546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C2EE3B-F17E-FE34-247B-41AEA6E7FFC8}"/>
              </a:ext>
            </a:extLst>
          </p:cNvPr>
          <p:cNvSpPr>
            <a:spLocks noGrp="1"/>
          </p:cNvSpPr>
          <p:nvPr>
            <p:ph type="dt" sz="half" idx="2"/>
          </p:nvPr>
        </p:nvSpPr>
        <p:spPr>
          <a:xfrm>
            <a:off x="297872" y="625244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26FD039-02AB-8D47-8C08-0310A250FD14}" type="datetime1">
              <a:rPr lang="en-US" smtClean="0"/>
              <a:t>8/26/26</a:t>
            </a:fld>
            <a:endParaRPr lang="en-US"/>
          </a:p>
        </p:txBody>
      </p:sp>
      <p:sp>
        <p:nvSpPr>
          <p:cNvPr id="5" name="Footer Placeholder 4">
            <a:extLst>
              <a:ext uri="{FF2B5EF4-FFF2-40B4-BE49-F238E27FC236}">
                <a16:creationId xmlns:a16="http://schemas.microsoft.com/office/drawing/2014/main" id="{C8140B08-E1C2-CCB3-5265-A6216CEB8384}"/>
              </a:ext>
            </a:extLst>
          </p:cNvPr>
          <p:cNvSpPr>
            <a:spLocks noGrp="1"/>
          </p:cNvSpPr>
          <p:nvPr>
            <p:ph type="ftr" sz="quarter" idx="3"/>
          </p:nvPr>
        </p:nvSpPr>
        <p:spPr>
          <a:xfrm>
            <a:off x="4038600" y="6252441"/>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D1D202DB-D415-429F-4E35-6E059C7D404F}"/>
              </a:ext>
            </a:extLst>
          </p:cNvPr>
          <p:cNvSpPr>
            <a:spLocks noGrp="1"/>
          </p:cNvSpPr>
          <p:nvPr>
            <p:ph type="sldNum" sz="quarter" idx="4"/>
          </p:nvPr>
        </p:nvSpPr>
        <p:spPr>
          <a:xfrm>
            <a:off x="9150928" y="625244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C6E2BD9-12E2-A94F-B436-2026D1C44FCB}" type="slidenum">
              <a:rPr lang="en-US" smtClean="0"/>
              <a:t>‹#›</a:t>
            </a:fld>
            <a:endParaRPr lang="en-US"/>
          </a:p>
        </p:txBody>
      </p:sp>
    </p:spTree>
    <p:extLst>
      <p:ext uri="{BB962C8B-B14F-4D97-AF65-F5344CB8AC3E}">
        <p14:creationId xmlns:p14="http://schemas.microsoft.com/office/powerpoint/2010/main" val="37029235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26" Type="http://schemas.openxmlformats.org/officeDocument/2006/relationships/image" Target="../media/image41.png"/><Relationship Id="rId3" Type="http://schemas.openxmlformats.org/officeDocument/2006/relationships/image" Target="../media/image19.png"/><Relationship Id="rId7" Type="http://schemas.openxmlformats.org/officeDocument/2006/relationships/image" Target="../media/image160.png"/><Relationship Id="rId17" Type="http://schemas.openxmlformats.org/officeDocument/2006/relationships/image" Target="../media/image38.png"/><Relationship Id="rId25" Type="http://schemas.openxmlformats.org/officeDocument/2006/relationships/image" Target="../media/image40.png"/><Relationship Id="rId2" Type="http://schemas.openxmlformats.org/officeDocument/2006/relationships/notesSlide" Target="../notesSlides/notesSlide10.xml"/><Relationship Id="rId16" Type="http://schemas.openxmlformats.org/officeDocument/2006/relationships/image" Target="../media/image240.png"/><Relationship Id="rId20" Type="http://schemas.openxmlformats.org/officeDocument/2006/relationships/image" Target="../media/image181.png"/><Relationship Id="rId29" Type="http://schemas.openxmlformats.org/officeDocument/2006/relationships/image" Target="../media/image27.png"/><Relationship Id="rId1" Type="http://schemas.openxmlformats.org/officeDocument/2006/relationships/slideLayout" Target="../slideLayouts/slideLayout2.xml"/><Relationship Id="rId24" Type="http://schemas.openxmlformats.org/officeDocument/2006/relationships/image" Target="../media/image39.png"/><Relationship Id="rId5" Type="http://schemas.openxmlformats.org/officeDocument/2006/relationships/image" Target="../media/image140.png"/><Relationship Id="rId28" Type="http://schemas.openxmlformats.org/officeDocument/2006/relationships/image" Target="../media/image43.png"/><Relationship Id="rId10" Type="http://schemas.openxmlformats.org/officeDocument/2006/relationships/image" Target="../media/image180.png"/><Relationship Id="rId22" Type="http://schemas.openxmlformats.org/officeDocument/2006/relationships/image" Target="../media/image260.png"/><Relationship Id="rId27" Type="http://schemas.openxmlformats.org/officeDocument/2006/relationships/image" Target="../media/image42.png"/><Relationship Id="rId30" Type="http://schemas.openxmlformats.org/officeDocument/2006/relationships/image" Target="../media/image30.png"/></Relationships>
</file>

<file path=ppt/slides/_rels/slide11.xml.rels><?xml version="1.0" encoding="UTF-8" standalone="yes"?>
<Relationships xmlns="http://schemas.openxmlformats.org/package/2006/relationships"><Relationship Id="rId8" Type="http://schemas.openxmlformats.org/officeDocument/2006/relationships/image" Target="../media/image320.png"/><Relationship Id="rId18" Type="http://schemas.openxmlformats.org/officeDocument/2006/relationships/image" Target="../media/image33.png"/><Relationship Id="rId3" Type="http://schemas.openxmlformats.org/officeDocument/2006/relationships/image" Target="../media/image46.png"/><Relationship Id="rId7" Type="http://schemas.openxmlformats.org/officeDocument/2006/relationships/image" Target="../media/image291.png"/><Relationship Id="rId12" Type="http://schemas.openxmlformats.org/officeDocument/2006/relationships/image" Target="../media/image340.png"/><Relationship Id="rId17" Type="http://schemas.openxmlformats.org/officeDocument/2006/relationships/image" Target="../media/image32.png"/><Relationship Id="rId2" Type="http://schemas.openxmlformats.org/officeDocument/2006/relationships/notesSlide" Target="../notesSlides/notesSlide11.xml"/><Relationship Id="rId16"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7.png"/><Relationship Id="rId11" Type="http://schemas.openxmlformats.org/officeDocument/2006/relationships/image" Target="../media/image330.png"/><Relationship Id="rId5" Type="http://schemas.openxmlformats.org/officeDocument/2006/relationships/image" Target="../media/image180.png"/><Relationship Id="rId15" Type="http://schemas.openxmlformats.org/officeDocument/2006/relationships/image" Target="../media/image19.png"/><Relationship Id="rId10" Type="http://schemas.openxmlformats.org/officeDocument/2006/relationships/image" Target="../media/image48.png"/><Relationship Id="rId4" Type="http://schemas.openxmlformats.org/officeDocument/2006/relationships/image" Target="../media/image23.png"/><Relationship Id="rId9" Type="http://schemas.openxmlformats.org/officeDocument/2006/relationships/image" Target="../media/image311.png"/><Relationship Id="rId14" Type="http://schemas.openxmlformats.org/officeDocument/2006/relationships/image" Target="../media/image300.png"/></Relationships>
</file>

<file path=ppt/slides/_rels/slide12.xml.rels><?xml version="1.0" encoding="UTF-8" standalone="yes"?>
<Relationships xmlns="http://schemas.openxmlformats.org/package/2006/relationships"><Relationship Id="rId8" Type="http://schemas.openxmlformats.org/officeDocument/2006/relationships/image" Target="../media/image320.png"/><Relationship Id="rId3" Type="http://schemas.openxmlformats.org/officeDocument/2006/relationships/image" Target="../media/image46.png"/><Relationship Id="rId7" Type="http://schemas.openxmlformats.org/officeDocument/2006/relationships/image" Target="../media/image291.png"/><Relationship Id="rId12" Type="http://schemas.openxmlformats.org/officeDocument/2006/relationships/image" Target="../media/image340.png"/><Relationship Id="rId2" Type="http://schemas.openxmlformats.org/officeDocument/2006/relationships/notesSlide" Target="../notesSlides/notesSlide12.xml"/><Relationship Id="rId16"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7.png"/><Relationship Id="rId11" Type="http://schemas.openxmlformats.org/officeDocument/2006/relationships/image" Target="../media/image330.png"/><Relationship Id="rId5" Type="http://schemas.openxmlformats.org/officeDocument/2006/relationships/image" Target="../media/image180.png"/><Relationship Id="rId15" Type="http://schemas.openxmlformats.org/officeDocument/2006/relationships/image" Target="../media/image19.png"/><Relationship Id="rId10" Type="http://schemas.openxmlformats.org/officeDocument/2006/relationships/image" Target="../media/image48.png"/><Relationship Id="rId4" Type="http://schemas.openxmlformats.org/officeDocument/2006/relationships/image" Target="../media/image23.png"/><Relationship Id="rId9" Type="http://schemas.openxmlformats.org/officeDocument/2006/relationships/image" Target="../media/image311.png"/><Relationship Id="rId14" Type="http://schemas.openxmlformats.org/officeDocument/2006/relationships/image" Target="../media/image300.png"/></Relationships>
</file>

<file path=ppt/slides/_rels/slide13.xml.rels><?xml version="1.0" encoding="UTF-8" standalone="yes"?>
<Relationships xmlns="http://schemas.openxmlformats.org/package/2006/relationships"><Relationship Id="rId3" Type="http://schemas.openxmlformats.org/officeDocument/2006/relationships/image" Target="../media/image29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60.png"/></Relationships>
</file>

<file path=ppt/slides/_rels/slide14.xml.rels><?xml version="1.0" encoding="UTF-8" standalone="yes"?>
<Relationships xmlns="http://schemas.openxmlformats.org/package/2006/relationships"><Relationship Id="rId8" Type="http://schemas.openxmlformats.org/officeDocument/2006/relationships/image" Target="../media/image411.png"/><Relationship Id="rId3" Type="http://schemas.openxmlformats.org/officeDocument/2006/relationships/image" Target="../media/image371.png"/><Relationship Id="rId7" Type="http://schemas.openxmlformats.org/officeDocument/2006/relationships/image" Target="../media/image400.png"/><Relationship Id="rId12" Type="http://schemas.openxmlformats.org/officeDocument/2006/relationships/image" Target="../media/image45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90.png"/><Relationship Id="rId11" Type="http://schemas.openxmlformats.org/officeDocument/2006/relationships/image" Target="../media/image440.png"/><Relationship Id="rId5" Type="http://schemas.openxmlformats.org/officeDocument/2006/relationships/image" Target="../media/image380.png"/><Relationship Id="rId10" Type="http://schemas.openxmlformats.org/officeDocument/2006/relationships/image" Target="../media/image431.png"/><Relationship Id="rId4" Type="http://schemas.openxmlformats.org/officeDocument/2006/relationships/image" Target="../media/image370.png"/><Relationship Id="rId9" Type="http://schemas.openxmlformats.org/officeDocument/2006/relationships/image" Target="../media/image421.png"/></Relationships>
</file>

<file path=ppt/slides/_rels/slide15.xml.rels><?xml version="1.0" encoding="UTF-8" standalone="yes"?>
<Relationships xmlns="http://schemas.openxmlformats.org/package/2006/relationships"><Relationship Id="rId3" Type="http://schemas.openxmlformats.org/officeDocument/2006/relationships/image" Target="../media/image42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6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512.png"/><Relationship Id="rId3" Type="http://schemas.openxmlformats.org/officeDocument/2006/relationships/image" Target="../media/image500.png"/><Relationship Id="rId7" Type="http://schemas.openxmlformats.org/officeDocument/2006/relationships/image" Target="../media/image522.png"/><Relationship Id="rId12"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01.png"/><Relationship Id="rId11" Type="http://schemas.openxmlformats.org/officeDocument/2006/relationships/image" Target="../media/image54.png"/><Relationship Id="rId5" Type="http://schemas.openxmlformats.org/officeDocument/2006/relationships/image" Target="../media/image480.png"/><Relationship Id="rId10" Type="http://schemas.openxmlformats.org/officeDocument/2006/relationships/image" Target="../media/image530.png"/><Relationship Id="rId4" Type="http://schemas.openxmlformats.org/officeDocument/2006/relationships/image" Target="../media/image470.png"/><Relationship Id="rId9" Type="http://schemas.openxmlformats.org/officeDocument/2006/relationships/image" Target="../media/image521.png"/></Relationships>
</file>

<file path=ppt/slides/_rels/slide2.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NULL"/><Relationship Id="rId7" Type="http://schemas.openxmlformats.org/officeDocument/2006/relationships/image" Target="NULL"/><Relationship Id="rId17" Type="http://schemas.openxmlformats.org/officeDocument/2006/relationships/image" Target="NULL"/><Relationship Id="rId2" Type="http://schemas.openxmlformats.org/officeDocument/2006/relationships/notesSlide" Target="../notesSlides/notesSlide2.xml"/><Relationship Id="rId16" Type="http://schemas.openxmlformats.org/officeDocument/2006/relationships/image" Target="NULL"/><Relationship Id="rId1" Type="http://schemas.openxmlformats.org/officeDocument/2006/relationships/slideLayout" Target="../slideLayouts/slideLayout2.xml"/><Relationship Id="rId6" Type="http://schemas.openxmlformats.org/officeDocument/2006/relationships/image" Target="NULL"/><Relationship Id="rId11" Type="http://schemas.openxmlformats.org/officeDocument/2006/relationships/image" Target="../media/image5.svg"/><Relationship Id="rId5" Type="http://schemas.openxmlformats.org/officeDocument/2006/relationships/image" Target="NULL"/><Relationship Id="rId10" Type="http://schemas.openxmlformats.org/officeDocument/2006/relationships/image" Target="../media/image4.svg"/><Relationship Id="rId4" Type="http://schemas.openxmlformats.org/officeDocument/2006/relationships/image" Target="NULL"/><Relationship Id="rId9" Type="http://schemas.openxmlformats.org/officeDocument/2006/relationships/image" Target="../media/image3.svg"/></Relationships>
</file>

<file path=ppt/slides/_rels/slide2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34.png"/><Relationship Id="rId7" Type="http://schemas.openxmlformats.org/officeDocument/2006/relationships/image" Target="../media/image46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50.png"/><Relationship Id="rId11" Type="http://schemas.openxmlformats.org/officeDocument/2006/relationships/image" Target="../media/image35.png"/><Relationship Id="rId5" Type="http://schemas.openxmlformats.org/officeDocument/2006/relationships/image" Target="../media/image550.png"/><Relationship Id="rId10" Type="http://schemas.openxmlformats.org/officeDocument/2006/relationships/image" Target="../media/image144.png"/><Relationship Id="rId4" Type="http://schemas.openxmlformats.org/officeDocument/2006/relationships/image" Target="../media/image430.png"/><Relationship Id="rId9" Type="http://schemas.openxmlformats.org/officeDocument/2006/relationships/image" Target="../media/image5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5200.png"/><Relationship Id="rId7" Type="http://schemas.openxmlformats.org/officeDocument/2006/relationships/image" Target="../media/image64.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630.png"/><Relationship Id="rId11" Type="http://schemas.openxmlformats.org/officeDocument/2006/relationships/image" Target="../media/image670.png"/><Relationship Id="rId5" Type="http://schemas.openxmlformats.org/officeDocument/2006/relationships/image" Target="../media/image620.png"/><Relationship Id="rId10" Type="http://schemas.openxmlformats.org/officeDocument/2006/relationships/image" Target="../media/image19.png"/><Relationship Id="rId4" Type="http://schemas.openxmlformats.org/officeDocument/2006/relationships/image" Target="../media/image612.png"/><Relationship Id="rId9" Type="http://schemas.openxmlformats.org/officeDocument/2006/relationships/image" Target="../media/image66.png"/></Relationships>
</file>

<file path=ppt/slides/_rels/slide24.xml.rels><?xml version="1.0" encoding="UTF-8" standalone="yes"?>
<Relationships xmlns="http://schemas.openxmlformats.org/package/2006/relationships"><Relationship Id="rId13" Type="http://schemas.openxmlformats.org/officeDocument/2006/relationships/image" Target="../media/image72.png"/><Relationship Id="rId3" Type="http://schemas.openxmlformats.org/officeDocument/2006/relationships/image" Target="../media/image68.png"/><Relationship Id="rId12" Type="http://schemas.openxmlformats.org/officeDocument/2006/relationships/image" Target="../media/image71.png"/><Relationship Id="rId2" Type="http://schemas.openxmlformats.org/officeDocument/2006/relationships/notesSlide" Target="../notesSlides/notesSlide24.xml"/><Relationship Id="rId1" Type="http://schemas.openxmlformats.org/officeDocument/2006/relationships/slideLayout" Target="../slideLayouts/slideLayout2.xml"/><Relationship Id="rId11" Type="http://schemas.openxmlformats.org/officeDocument/2006/relationships/image" Target="../media/image55.png"/><Relationship Id="rId5" Type="http://schemas.openxmlformats.org/officeDocument/2006/relationships/image" Target="../media/image45.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25.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7.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720.png"/><Relationship Id="rId5" Type="http://schemas.openxmlformats.org/officeDocument/2006/relationships/image" Target="../media/image75.png"/><Relationship Id="rId10" Type="http://schemas.openxmlformats.org/officeDocument/2006/relationships/image" Target="../media/image80.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4.png"/><Relationship Id="rId7" Type="http://schemas.openxmlformats.org/officeDocument/2006/relationships/image" Target="../media/image77.png"/><Relationship Id="rId12" Type="http://schemas.openxmlformats.org/officeDocument/2006/relationships/image" Target="../media/image810.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0" Type="http://schemas.openxmlformats.org/officeDocument/2006/relationships/image" Target="../media/image80.png"/><Relationship Id="rId4" Type="http://schemas.openxmlformats.org/officeDocument/2006/relationships/image" Target="../media/image19.png"/><Relationship Id="rId9"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83.png"/><Relationship Id="rId3" Type="http://schemas.openxmlformats.org/officeDocument/2006/relationships/image" Target="../media/image19.png"/><Relationship Id="rId7" Type="http://schemas.openxmlformats.org/officeDocument/2006/relationships/image" Target="../media/image86.png"/><Relationship Id="rId12" Type="http://schemas.openxmlformats.org/officeDocument/2006/relationships/image" Target="../media/image91.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0.png"/><Relationship Id="rId9" Type="http://schemas.openxmlformats.org/officeDocument/2006/relationships/image" Target="../media/image88.png"/></Relationships>
</file>

<file path=ppt/slides/_rels/slide29.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19.png"/><Relationship Id="rId7" Type="http://schemas.openxmlformats.org/officeDocument/2006/relationships/image" Target="../media/image86.png"/><Relationship Id="rId12" Type="http://schemas.openxmlformats.org/officeDocument/2006/relationships/image" Target="../media/image91.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85.png"/><Relationship Id="rId11" Type="http://schemas.openxmlformats.org/officeDocument/2006/relationships/image" Target="../media/image90.png"/><Relationship Id="rId5" Type="http://schemas.openxmlformats.org/officeDocument/2006/relationships/image" Target="../media/image84.png"/><Relationship Id="rId10" Type="http://schemas.openxmlformats.org/officeDocument/2006/relationships/image" Target="../media/image89.png"/><Relationship Id="rId4" Type="http://schemas.openxmlformats.org/officeDocument/2006/relationships/image" Target="../media/image830.png"/><Relationship Id="rId9" Type="http://schemas.openxmlformats.org/officeDocument/2006/relationships/image" Target="../media/image88.png"/></Relationships>
</file>

<file path=ppt/slides/_rels/slide3.xml.rels><?xml version="1.0" encoding="UTF-8" standalone="yes"?>
<Relationships xmlns="http://schemas.openxmlformats.org/package/2006/relationships"><Relationship Id="rId18" Type="http://schemas.openxmlformats.org/officeDocument/2006/relationships/image" Target="../media/image8.png"/><Relationship Id="rId3" Type="http://schemas.openxmlformats.org/officeDocument/2006/relationships/image" Target="../media/image2.svg"/><Relationship Id="rId21" Type="http://schemas.openxmlformats.org/officeDocument/2006/relationships/image" Target="../media/image11.jpg"/><Relationship Id="rId12" Type="http://schemas.openxmlformats.org/officeDocument/2006/relationships/image" Target="../media/image7.png"/><Relationship Id="rId17" Type="http://schemas.openxmlformats.org/officeDocument/2006/relationships/image" Target="NULL"/><Relationship Id="rId2" Type="http://schemas.openxmlformats.org/officeDocument/2006/relationships/notesSlide" Target="../notesSlides/notesSlide3.xml"/><Relationship Id="rId16" Type="http://schemas.openxmlformats.org/officeDocument/2006/relationships/image" Target="NULL"/><Relationship Id="rId20" Type="http://schemas.openxmlformats.org/officeDocument/2006/relationships/image" Target="../media/image10.png"/><Relationship Id="rId1" Type="http://schemas.openxmlformats.org/officeDocument/2006/relationships/slideLayout" Target="../slideLayouts/slideLayout2.xml"/><Relationship Id="rId11" Type="http://schemas.openxmlformats.org/officeDocument/2006/relationships/image" Target="../media/image5.svg"/><Relationship Id="rId5" Type="http://schemas.openxmlformats.org/officeDocument/2006/relationships/image" Target="../media/image4.svg"/><Relationship Id="rId15" Type="http://schemas.openxmlformats.org/officeDocument/2006/relationships/image" Target="NULL"/><Relationship Id="rId10" Type="http://schemas.openxmlformats.org/officeDocument/2006/relationships/image" Target="NULL"/><Relationship Id="rId19" Type="http://schemas.openxmlformats.org/officeDocument/2006/relationships/image" Target="../media/image9.png"/><Relationship Id="rId4" Type="http://schemas.openxmlformats.org/officeDocument/2006/relationships/image" Target="../media/image3.svg"/><Relationship Id="rId9" Type="http://schemas.openxmlformats.org/officeDocument/2006/relationships/image" Target="NULL"/><Relationship Id="rId14" Type="http://schemas.openxmlformats.org/officeDocument/2006/relationships/image" Target="NULL"/><Relationship Id="rId22" Type="http://schemas.openxmlformats.org/officeDocument/2006/relationships/image" Target="../media/image12.png"/></Relationships>
</file>

<file path=ppt/slides/_rels/slide30.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10" Type="http://schemas.openxmlformats.org/officeDocument/2006/relationships/image" Target="../media/image272.png"/><Relationship Id="rId4" Type="http://schemas.openxmlformats.org/officeDocument/2006/relationships/image" Target="../media/image93.png"/><Relationship Id="rId9" Type="http://schemas.openxmlformats.org/officeDocument/2006/relationships/image" Target="../media/image98.png"/></Relationships>
</file>

<file path=ppt/slides/_rels/slide31.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32.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slide" Target="slide36.xml"/><Relationship Id="rId3" Type="http://schemas.openxmlformats.org/officeDocument/2006/relationships/image" Target="../media/image92.png"/><Relationship Id="rId7" Type="http://schemas.openxmlformats.org/officeDocument/2006/relationships/image" Target="../media/image103.png"/><Relationship Id="rId12" Type="http://schemas.openxmlformats.org/officeDocument/2006/relationships/image" Target="../media/image350.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02.png"/><Relationship Id="rId11" Type="http://schemas.openxmlformats.org/officeDocument/2006/relationships/image" Target="../media/image45.png"/><Relationship Id="rId5" Type="http://schemas.openxmlformats.org/officeDocument/2006/relationships/image" Target="../media/image94.png"/><Relationship Id="rId10" Type="http://schemas.openxmlformats.org/officeDocument/2006/relationships/image" Target="../media/image322.png"/><Relationship Id="rId4" Type="http://schemas.openxmlformats.org/officeDocument/2006/relationships/image" Target="../media/image93.png"/><Relationship Id="rId9" Type="http://schemas.openxmlformats.org/officeDocument/2006/relationships/image" Target="../media/image105.png"/></Relationships>
</file>

<file path=ppt/slides/_rels/slide33.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34.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 Id="rId9" Type="http://schemas.openxmlformats.org/officeDocument/2006/relationships/image" Target="../media/image117.png"/></Relationships>
</file>

<file path=ppt/slides/_rels/slide35.xml.rels><?xml version="1.0" encoding="UTF-8" standalone="yes"?>
<Relationships xmlns="http://schemas.openxmlformats.org/package/2006/relationships"><Relationship Id="rId3" Type="http://schemas.openxmlformats.org/officeDocument/2006/relationships/image" Target="../media/image271.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19.png"/></Relationships>
</file>

<file path=ppt/slides/_rels/slide36.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24.png"/></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5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441.png"/><Relationship Id="rId13" Type="http://schemas.openxmlformats.org/officeDocument/2006/relationships/image" Target="../media/image69.png"/><Relationship Id="rId3" Type="http://schemas.openxmlformats.org/officeDocument/2006/relationships/image" Target="../media/image261.png"/><Relationship Id="rId7" Type="http://schemas.openxmlformats.org/officeDocument/2006/relationships/image" Target="../media/image351.png"/><Relationship Id="rId12" Type="http://schemas.openxmlformats.org/officeDocument/2006/relationships/image" Target="../media/image560.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321.png"/><Relationship Id="rId11" Type="http://schemas.openxmlformats.org/officeDocument/2006/relationships/image" Target="../media/image19.png"/><Relationship Id="rId5" Type="http://schemas.openxmlformats.org/officeDocument/2006/relationships/image" Target="../media/image301.png"/><Relationship Id="rId10" Type="http://schemas.openxmlformats.org/officeDocument/2006/relationships/image" Target="../media/image551.png"/><Relationship Id="rId4" Type="http://schemas.openxmlformats.org/officeDocument/2006/relationships/image" Target="../media/image270.png"/><Relationship Id="rId9" Type="http://schemas.openxmlformats.org/officeDocument/2006/relationships/image" Target="../media/image452.png"/><Relationship Id="rId14" Type="http://schemas.openxmlformats.org/officeDocument/2006/relationships/image" Target="../media/image70.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12" Type="http://schemas.openxmlformats.org/officeDocument/2006/relationships/image" Target="NUL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svg"/><Relationship Id="rId11" Type="http://schemas.openxmlformats.org/officeDocument/2006/relationships/image" Target="NULL"/><Relationship Id="rId5" Type="http://schemas.openxmlformats.org/officeDocument/2006/relationships/image" Target="../media/image3.svg"/><Relationship Id="rId10" Type="http://schemas.openxmlformats.org/officeDocument/2006/relationships/image" Target="NULL"/><Relationship Id="rId4" Type="http://schemas.openxmlformats.org/officeDocument/2006/relationships/image" Target="../media/image2.svg"/></Relationships>
</file>

<file path=ppt/slides/_rels/slide40.xml.rels><?xml version="1.0" encoding="UTF-8" standalone="yes"?>
<Relationships xmlns="http://schemas.openxmlformats.org/package/2006/relationships"><Relationship Id="rId8" Type="http://schemas.openxmlformats.org/officeDocument/2006/relationships/image" Target="../media/image351.png"/><Relationship Id="rId13" Type="http://schemas.openxmlformats.org/officeDocument/2006/relationships/image" Target="../media/image560.png"/><Relationship Id="rId3" Type="http://schemas.openxmlformats.org/officeDocument/2006/relationships/image" Target="../media/image73.png"/><Relationship Id="rId7" Type="http://schemas.openxmlformats.org/officeDocument/2006/relationships/image" Target="../media/image79.png"/><Relationship Id="rId12" Type="http://schemas.openxmlformats.org/officeDocument/2006/relationships/image" Target="../media/image19.png"/><Relationship Id="rId17" Type="http://schemas.openxmlformats.org/officeDocument/2006/relationships/image" Target="../media/image126.png"/><Relationship Id="rId2" Type="http://schemas.openxmlformats.org/officeDocument/2006/relationships/notesSlide" Target="../notesSlides/notesSlide40.xml"/><Relationship Id="rId16" Type="http://schemas.openxmlformats.org/officeDocument/2006/relationships/image" Target="../media/image99.png"/><Relationship Id="rId1" Type="http://schemas.openxmlformats.org/officeDocument/2006/relationships/slideLayout" Target="../slideLayouts/slideLayout2.xml"/><Relationship Id="rId6" Type="http://schemas.openxmlformats.org/officeDocument/2006/relationships/image" Target="../media/image301.png"/><Relationship Id="rId11" Type="http://schemas.openxmlformats.org/officeDocument/2006/relationships/image" Target="../media/image551.png"/><Relationship Id="rId5" Type="http://schemas.openxmlformats.org/officeDocument/2006/relationships/image" Target="../media/image730.png"/><Relationship Id="rId15" Type="http://schemas.openxmlformats.org/officeDocument/2006/relationships/image" Target="../media/image70.png"/><Relationship Id="rId10" Type="http://schemas.openxmlformats.org/officeDocument/2006/relationships/image" Target="../media/image452.png"/><Relationship Id="rId4" Type="http://schemas.openxmlformats.org/officeDocument/2006/relationships/image" Target="../media/image261.png"/><Relationship Id="rId9" Type="http://schemas.openxmlformats.org/officeDocument/2006/relationships/image" Target="../media/image441.png"/><Relationship Id="rId14" Type="http://schemas.openxmlformats.org/officeDocument/2006/relationships/image" Target="../media/image69.png"/></Relationships>
</file>

<file path=ppt/slides/_rels/slide41.xml.rels><?xml version="1.0" encoding="UTF-8" standalone="yes"?>
<Relationships xmlns="http://schemas.openxmlformats.org/package/2006/relationships"><Relationship Id="rId8" Type="http://schemas.openxmlformats.org/officeDocument/2006/relationships/image" Target="../media/image172.png"/><Relationship Id="rId13" Type="http://schemas.openxmlformats.org/officeDocument/2006/relationships/image" Target="../media/image175.png"/><Relationship Id="rId3" Type="http://schemas.openxmlformats.org/officeDocument/2006/relationships/image" Target="../media/image127.png"/><Relationship Id="rId7" Type="http://schemas.openxmlformats.org/officeDocument/2006/relationships/image" Target="../media/image171.png"/><Relationship Id="rId12" Type="http://schemas.openxmlformats.org/officeDocument/2006/relationships/image" Target="../media/image174.png"/><Relationship Id="rId17" Type="http://schemas.openxmlformats.org/officeDocument/2006/relationships/image" Target="../media/image62.png"/><Relationship Id="rId2" Type="http://schemas.openxmlformats.org/officeDocument/2006/relationships/notesSlide" Target="../notesSlides/notesSlide41.xml"/><Relationship Id="rId16"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19.png"/><Relationship Id="rId11" Type="http://schemas.microsoft.com/office/2007/relationships/hdphoto" Target="../media/hdphoto2.wdp"/><Relationship Id="rId5" Type="http://schemas.openxmlformats.org/officeDocument/2006/relationships/image" Target="../media/image170.png"/><Relationship Id="rId15" Type="http://schemas.openxmlformats.org/officeDocument/2006/relationships/image" Target="../media/image131.png"/><Relationship Id="rId10" Type="http://schemas.microsoft.com/office/2007/relationships/hdphoto" Target="../media/hdphoto1.wdp"/><Relationship Id="rId4" Type="http://schemas.openxmlformats.org/officeDocument/2006/relationships/image" Target="../media/image128.png"/><Relationship Id="rId9" Type="http://schemas.openxmlformats.org/officeDocument/2006/relationships/image" Target="../media/image61.png"/><Relationship Id="rId14" Type="http://schemas.openxmlformats.org/officeDocument/2006/relationships/image" Target="../media/image130.png"/></Relationships>
</file>

<file path=ppt/slides/_rels/slide42.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35.png"/><Relationship Id="rId1" Type="http://schemas.openxmlformats.org/officeDocument/2006/relationships/slideLayout" Target="../slideLayouts/slideLayout2.xml"/><Relationship Id="rId5" Type="http://schemas.openxmlformats.org/officeDocument/2006/relationships/image" Target="../media/image106.png"/><Relationship Id="rId4" Type="http://schemas.openxmlformats.org/officeDocument/2006/relationships/image" Target="../media/image137.png"/></Relationships>
</file>

<file path=ppt/slides/_rels/slide43.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slide" Target="slide48.xml"/></Relationships>
</file>

<file path=ppt/slides/_rels/slide44.xml.rels><?xml version="1.0" encoding="UTF-8" standalone="yes"?>
<Relationships xmlns="http://schemas.openxmlformats.org/package/2006/relationships"><Relationship Id="rId8" Type="http://schemas.openxmlformats.org/officeDocument/2006/relationships/image" Target="../media/image145.png"/><Relationship Id="rId13" Type="http://schemas.openxmlformats.org/officeDocument/2006/relationships/image" Target="../media/image19.png"/><Relationship Id="rId3" Type="http://schemas.openxmlformats.org/officeDocument/2006/relationships/image" Target="../media/image139.png"/><Relationship Id="rId7" Type="http://schemas.openxmlformats.org/officeDocument/2006/relationships/image" Target="../media/image118.png"/><Relationship Id="rId12" Type="http://schemas.openxmlformats.org/officeDocument/2006/relationships/image" Target="../media/image149.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43.png"/><Relationship Id="rId11" Type="http://schemas.openxmlformats.org/officeDocument/2006/relationships/image" Target="../media/image148.png"/><Relationship Id="rId5" Type="http://schemas.openxmlformats.org/officeDocument/2006/relationships/image" Target="../media/image142.png"/><Relationship Id="rId15" Type="http://schemas.openxmlformats.org/officeDocument/2006/relationships/slide" Target="slide48.xml"/><Relationship Id="rId10" Type="http://schemas.openxmlformats.org/officeDocument/2006/relationships/image" Target="../media/image147.png"/><Relationship Id="rId4" Type="http://schemas.openxmlformats.org/officeDocument/2006/relationships/image" Target="../media/image141.png"/><Relationship Id="rId9" Type="http://schemas.openxmlformats.org/officeDocument/2006/relationships/image" Target="../media/image146.png"/><Relationship Id="rId14" Type="http://schemas.openxmlformats.org/officeDocument/2006/relationships/image" Target="../media/image150.png"/></Relationships>
</file>

<file path=ppt/slides/_rels/slide45.xml.rels><?xml version="1.0" encoding="UTF-8" standalone="yes"?>
<Relationships xmlns="http://schemas.openxmlformats.org/package/2006/relationships"><Relationship Id="rId8" Type="http://schemas.openxmlformats.org/officeDocument/2006/relationships/image" Target="../media/image1490.png"/><Relationship Id="rId13" Type="http://schemas.openxmlformats.org/officeDocument/2006/relationships/image" Target="../media/image154.png"/><Relationship Id="rId18" Type="http://schemas.openxmlformats.org/officeDocument/2006/relationships/image" Target="../media/image1180.png"/><Relationship Id="rId3" Type="http://schemas.openxmlformats.org/officeDocument/2006/relationships/image" Target="../media/image19.png"/><Relationship Id="rId7" Type="http://schemas.openxmlformats.org/officeDocument/2006/relationships/image" Target="../media/image152.png"/><Relationship Id="rId12" Type="http://schemas.openxmlformats.org/officeDocument/2006/relationships/image" Target="../media/image153.png"/><Relationship Id="rId17" Type="http://schemas.openxmlformats.org/officeDocument/2006/relationships/image" Target="../media/image158.png"/><Relationship Id="rId2" Type="http://schemas.openxmlformats.org/officeDocument/2006/relationships/notesSlide" Target="../notesSlides/notesSlide44.xml"/><Relationship Id="rId16" Type="http://schemas.openxmlformats.org/officeDocument/2006/relationships/image" Target="../media/image157.png"/><Relationship Id="rId1" Type="http://schemas.openxmlformats.org/officeDocument/2006/relationships/slideLayout" Target="../slideLayouts/slideLayout2.xml"/><Relationship Id="rId6" Type="http://schemas.openxmlformats.org/officeDocument/2006/relationships/image" Target="../media/image151.png"/><Relationship Id="rId11" Type="http://schemas.openxmlformats.org/officeDocument/2006/relationships/image" Target="../media/image1520.png"/><Relationship Id="rId5" Type="http://schemas.openxmlformats.org/officeDocument/2006/relationships/image" Target="../media/image1460.png"/><Relationship Id="rId15" Type="http://schemas.openxmlformats.org/officeDocument/2006/relationships/image" Target="../media/image156.png"/><Relationship Id="rId10" Type="http://schemas.openxmlformats.org/officeDocument/2006/relationships/image" Target="../media/image1510.png"/><Relationship Id="rId19" Type="http://schemas.openxmlformats.org/officeDocument/2006/relationships/image" Target="../media/image161.png"/><Relationship Id="rId4" Type="http://schemas.openxmlformats.org/officeDocument/2006/relationships/image" Target="../media/image1450.png"/><Relationship Id="rId9" Type="http://schemas.openxmlformats.org/officeDocument/2006/relationships/image" Target="../media/image1500.png"/><Relationship Id="rId14" Type="http://schemas.openxmlformats.org/officeDocument/2006/relationships/image" Target="../media/image155.png"/></Relationships>
</file>

<file path=ppt/slides/_rels/slide46.xml.rels><?xml version="1.0" encoding="UTF-8" standalone="yes"?>
<Relationships xmlns="http://schemas.openxmlformats.org/package/2006/relationships"><Relationship Id="rId13" Type="http://schemas.openxmlformats.org/officeDocument/2006/relationships/image" Target="../media/image155.png"/><Relationship Id="rId18" Type="http://schemas.openxmlformats.org/officeDocument/2006/relationships/image" Target="../media/image165.png"/><Relationship Id="rId26" Type="http://schemas.openxmlformats.org/officeDocument/2006/relationships/image" Target="../media/image19.png"/><Relationship Id="rId3" Type="http://schemas.openxmlformats.org/officeDocument/2006/relationships/image" Target="../media/image162.png"/><Relationship Id="rId12" Type="http://schemas.openxmlformats.org/officeDocument/2006/relationships/image" Target="../media/image154.png"/><Relationship Id="rId17" Type="http://schemas.openxmlformats.org/officeDocument/2006/relationships/image" Target="../media/image1640.png"/><Relationship Id="rId25" Type="http://schemas.openxmlformats.org/officeDocument/2006/relationships/image" Target="../media/image166.png"/><Relationship Id="rId33" Type="http://schemas.openxmlformats.org/officeDocument/2006/relationships/image" Target="../media/image1180.png"/><Relationship Id="rId2" Type="http://schemas.openxmlformats.org/officeDocument/2006/relationships/notesSlide" Target="../notesSlides/notesSlide45.xml"/><Relationship Id="rId16" Type="http://schemas.openxmlformats.org/officeDocument/2006/relationships/image" Target="../media/image158.png"/><Relationship Id="rId29" Type="http://schemas.openxmlformats.org/officeDocument/2006/relationships/image" Target="../media/image151.png"/><Relationship Id="rId1" Type="http://schemas.openxmlformats.org/officeDocument/2006/relationships/slideLayout" Target="../slideLayouts/slideLayout2.xml"/><Relationship Id="rId11" Type="http://schemas.openxmlformats.org/officeDocument/2006/relationships/image" Target="../media/image153.png"/><Relationship Id="rId24" Type="http://schemas.openxmlformats.org/officeDocument/2006/relationships/image" Target="../media/image167.png"/><Relationship Id="rId32" Type="http://schemas.openxmlformats.org/officeDocument/2006/relationships/image" Target="../media/image161.png"/><Relationship Id="rId5" Type="http://schemas.openxmlformats.org/officeDocument/2006/relationships/image" Target="../media/image164.png"/><Relationship Id="rId15" Type="http://schemas.openxmlformats.org/officeDocument/2006/relationships/image" Target="../media/image1630.png"/><Relationship Id="rId28" Type="http://schemas.openxmlformats.org/officeDocument/2006/relationships/image" Target="../media/image169.png"/><Relationship Id="rId4" Type="http://schemas.openxmlformats.org/officeDocument/2006/relationships/image" Target="../media/image163.png"/><Relationship Id="rId14" Type="http://schemas.openxmlformats.org/officeDocument/2006/relationships/image" Target="../media/image156.png"/><Relationship Id="rId27" Type="http://schemas.openxmlformats.org/officeDocument/2006/relationships/image" Target="../media/image168.png"/><Relationship Id="rId30" Type="http://schemas.openxmlformats.org/officeDocument/2006/relationships/image" Target="../media/image152.png"/></Relationships>
</file>

<file path=ppt/slides/_rels/slide47.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710.png"/><Relationship Id="rId13" Type="http://schemas.openxmlformats.org/officeDocument/2006/relationships/image" Target="../media/image1210.png"/><Relationship Id="rId3" Type="http://schemas.openxmlformats.org/officeDocument/2006/relationships/image" Target="../media/image14.png"/><Relationship Id="rId7" Type="http://schemas.openxmlformats.org/officeDocument/2006/relationships/image" Target="../media/image610.png"/><Relationship Id="rId12" Type="http://schemas.openxmlformats.org/officeDocument/2006/relationships/image" Target="../media/image11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10.png"/><Relationship Id="rId11" Type="http://schemas.openxmlformats.org/officeDocument/2006/relationships/image" Target="../media/image1010.png"/><Relationship Id="rId5" Type="http://schemas.openxmlformats.org/officeDocument/2006/relationships/image" Target="../media/image19.png"/><Relationship Id="rId10" Type="http://schemas.openxmlformats.org/officeDocument/2006/relationships/image" Target="../media/image910.png"/><Relationship Id="rId4" Type="http://schemas.openxmlformats.org/officeDocument/2006/relationships/image" Target="../media/image310.png"/><Relationship Id="rId9" Type="http://schemas.openxmlformats.org/officeDocument/2006/relationships/image" Target="../media/image1610.png"/><Relationship Id="rId14" Type="http://schemas.openxmlformats.org/officeDocument/2006/relationships/image" Target="../media/image133.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20.png"/><Relationship Id="rId21" Type="http://schemas.openxmlformats.org/officeDocument/2006/relationships/image" Target="../media/image190.png"/><Relationship Id="rId7" Type="http://schemas.openxmlformats.org/officeDocument/2006/relationships/image" Target="../media/image160.png"/><Relationship Id="rId17" Type="http://schemas.openxmlformats.org/officeDocument/2006/relationships/image" Target="../media/image38.png"/><Relationship Id="rId2" Type="http://schemas.openxmlformats.org/officeDocument/2006/relationships/notesSlide" Target="../notesSlides/notesSlide7.xml"/><Relationship Id="rId16" Type="http://schemas.openxmlformats.org/officeDocument/2006/relationships/image" Target="../media/image240.png"/><Relationship Id="rId20" Type="http://schemas.openxmlformats.org/officeDocument/2006/relationships/image" Target="../media/image181.png"/><Relationship Id="rId1" Type="http://schemas.openxmlformats.org/officeDocument/2006/relationships/slideLayout" Target="../slideLayouts/slideLayout2.xml"/><Relationship Id="rId11" Type="http://schemas.openxmlformats.org/officeDocument/2006/relationships/image" Target="../media/image182.png"/><Relationship Id="rId5" Type="http://schemas.openxmlformats.org/officeDocument/2006/relationships/image" Target="../media/image140.png"/><Relationship Id="rId23"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37.png"/><Relationship Id="rId22" Type="http://schemas.openxmlformats.org/officeDocument/2006/relationships/image" Target="../media/image260.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54CB2-3BD4-8115-413F-6A1A8C83DBBA}"/>
              </a:ext>
            </a:extLst>
          </p:cNvPr>
          <p:cNvSpPr>
            <a:spLocks noGrp="1"/>
          </p:cNvSpPr>
          <p:nvPr>
            <p:ph type="ctrTitle"/>
          </p:nvPr>
        </p:nvSpPr>
        <p:spPr>
          <a:xfrm>
            <a:off x="1543018" y="669446"/>
            <a:ext cx="9144000" cy="2387600"/>
          </a:xfrm>
        </p:spPr>
        <p:txBody>
          <a:bodyPr>
            <a:normAutofit/>
          </a:bodyPr>
          <a:lstStyle/>
          <a:p>
            <a:r>
              <a:rPr lang="en-US" b="0" i="0" dirty="0">
                <a:solidFill>
                  <a:srgbClr val="212529"/>
                </a:solidFill>
                <a:effectLst/>
                <a:latin typeface="PT Serif" panose="020A0603040505020204" pitchFamily="18" charset="77"/>
              </a:rPr>
              <a:t>Traceable Secret Sharing</a:t>
            </a:r>
            <a:endParaRPr lang="en-US" dirty="0">
              <a:latin typeface="PT Serif" panose="020A0603040505020204" pitchFamily="18" charset="77"/>
            </a:endParaRPr>
          </a:p>
        </p:txBody>
      </p:sp>
      <p:sp>
        <p:nvSpPr>
          <p:cNvPr id="4" name="Google Shape;55;p13">
            <a:extLst>
              <a:ext uri="{FF2B5EF4-FFF2-40B4-BE49-F238E27FC236}">
                <a16:creationId xmlns:a16="http://schemas.microsoft.com/office/drawing/2014/main" id="{2C667AAC-0D3A-6ECB-5B2F-85648F87DD1B}"/>
              </a:ext>
            </a:extLst>
          </p:cNvPr>
          <p:cNvSpPr txBox="1">
            <a:spLocks noGrp="1"/>
          </p:cNvSpPr>
          <p:nvPr>
            <p:ph type="subTitle" idx="1"/>
          </p:nvPr>
        </p:nvSpPr>
        <p:spPr>
          <a:xfrm>
            <a:off x="2062461" y="3611104"/>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2800" dirty="0">
                <a:latin typeface="PT Serif" panose="020A0603040505020204" pitchFamily="18" charset="77"/>
              </a:rPr>
              <a:t>Aditi Partap</a:t>
            </a:r>
            <a:endParaRPr sz="2800" dirty="0">
              <a:latin typeface="PT Serif" panose="020A0603040505020204" pitchFamily="18" charset="77"/>
            </a:endParaRPr>
          </a:p>
        </p:txBody>
      </p:sp>
      <p:sp>
        <p:nvSpPr>
          <p:cNvPr id="6" name="TextBox 5">
            <a:extLst>
              <a:ext uri="{FF2B5EF4-FFF2-40B4-BE49-F238E27FC236}">
                <a16:creationId xmlns:a16="http://schemas.microsoft.com/office/drawing/2014/main" id="{57A3EC00-E484-91F3-310C-27926E4C23FE}"/>
              </a:ext>
            </a:extLst>
          </p:cNvPr>
          <p:cNvSpPr txBox="1"/>
          <p:nvPr/>
        </p:nvSpPr>
        <p:spPr>
          <a:xfrm>
            <a:off x="0" y="6036557"/>
            <a:ext cx="12192000" cy="821443"/>
          </a:xfrm>
          <a:prstGeom prst="rect">
            <a:avLst/>
          </a:prstGeom>
          <a:noFill/>
        </p:spPr>
        <p:txBody>
          <a:bodyPr wrap="square" rtlCol="0">
            <a:spAutoFit/>
          </a:bodyPr>
          <a:lstStyle/>
          <a:p>
            <a:pPr>
              <a:lnSpc>
                <a:spcPct val="120000"/>
              </a:lnSpc>
            </a:pPr>
            <a:r>
              <a:rPr lang="en-US" sz="2000" dirty="0">
                <a:latin typeface="PT Serif" panose="020A0603040505020204" pitchFamily="18" charset="77"/>
              </a:rPr>
              <a:t>Traceable Secret Sharing: Strong Security and Efficient Constructions [Boneh,</a:t>
            </a:r>
            <a:r>
              <a:rPr lang="en-US" sz="2000" b="1" dirty="0">
                <a:latin typeface="PT Serif" panose="020A0603040505020204" pitchFamily="18" charset="77"/>
              </a:rPr>
              <a:t>Partap</a:t>
            </a:r>
            <a:r>
              <a:rPr lang="en-US" sz="2000" dirty="0">
                <a:latin typeface="PT Serif" panose="020A0603040505020204" pitchFamily="18" charset="77"/>
              </a:rPr>
              <a:t>,Rotem’24]</a:t>
            </a:r>
          </a:p>
          <a:p>
            <a:pPr>
              <a:lnSpc>
                <a:spcPct val="120000"/>
              </a:lnSpc>
            </a:pPr>
            <a:r>
              <a:rPr lang="en-US" sz="2000" dirty="0">
                <a:latin typeface="PT Serif" panose="020A0603040505020204" pitchFamily="18" charset="77"/>
              </a:rPr>
              <a:t>Traceable Secret Sharing Revisited [Goyal,Jain,</a:t>
            </a:r>
            <a:r>
              <a:rPr lang="en-US" sz="2000" b="1" dirty="0">
                <a:latin typeface="PT Serif" panose="020A0603040505020204" pitchFamily="18" charset="77"/>
              </a:rPr>
              <a:t>Partap</a:t>
            </a:r>
            <a:r>
              <a:rPr lang="en-US" sz="2000" dirty="0">
                <a:latin typeface="PT Serif" panose="020A0603040505020204" pitchFamily="18" charset="77"/>
              </a:rPr>
              <a:t>’26]</a:t>
            </a:r>
          </a:p>
        </p:txBody>
      </p:sp>
      <p:pic>
        <p:nvPicPr>
          <p:cNvPr id="8" name="Google Shape;56;p13">
            <a:extLst>
              <a:ext uri="{FF2B5EF4-FFF2-40B4-BE49-F238E27FC236}">
                <a16:creationId xmlns:a16="http://schemas.microsoft.com/office/drawing/2014/main" id="{BC41783F-DC6E-98F4-E382-DF69CA52B5BA}"/>
              </a:ext>
            </a:extLst>
          </p:cNvPr>
          <p:cNvPicPr preferRelativeResize="0"/>
          <p:nvPr/>
        </p:nvPicPr>
        <p:blipFill>
          <a:blip r:embed="rId3">
            <a:alphaModFix/>
          </a:blip>
          <a:stretch>
            <a:fillRect/>
          </a:stretch>
        </p:blipFill>
        <p:spPr>
          <a:xfrm>
            <a:off x="4634314" y="4150874"/>
            <a:ext cx="3376894" cy="792600"/>
          </a:xfrm>
          <a:prstGeom prst="rect">
            <a:avLst/>
          </a:prstGeom>
          <a:noFill/>
          <a:ln>
            <a:noFill/>
          </a:ln>
        </p:spPr>
      </p:pic>
      <p:cxnSp>
        <p:nvCxnSpPr>
          <p:cNvPr id="9" name="Straight Connector 8">
            <a:extLst>
              <a:ext uri="{FF2B5EF4-FFF2-40B4-BE49-F238E27FC236}">
                <a16:creationId xmlns:a16="http://schemas.microsoft.com/office/drawing/2014/main" id="{F8CB5A8E-3E14-4605-0EE1-3E7C1736E9D9}"/>
              </a:ext>
            </a:extLst>
          </p:cNvPr>
          <p:cNvCxnSpPr>
            <a:cxnSpLocks/>
          </p:cNvCxnSpPr>
          <p:nvPr/>
        </p:nvCxnSpPr>
        <p:spPr>
          <a:xfrm>
            <a:off x="64453" y="6036557"/>
            <a:ext cx="1075118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6751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D5F1C-2C60-B560-2E69-D4376CFA07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881357-0F5F-EFC4-AA81-39D23408E69B}"/>
              </a:ext>
            </a:extLst>
          </p:cNvPr>
          <p:cNvSpPr>
            <a:spLocks noGrp="1"/>
          </p:cNvSpPr>
          <p:nvPr>
            <p:ph type="title"/>
          </p:nvPr>
        </p:nvSpPr>
        <p:spPr>
          <a:xfrm>
            <a:off x="297872" y="94960"/>
            <a:ext cx="10891496" cy="1325563"/>
          </a:xfrm>
        </p:spPr>
        <p:txBody>
          <a:bodyPr/>
          <a:lstStyle/>
          <a:p>
            <a:r>
              <a:rPr lang="en-US" dirty="0">
                <a:latin typeface="PT Serif" panose="020A0603040505020204" pitchFamily="18" charset="77"/>
              </a:rPr>
              <a:t>Defining Traceability</a:t>
            </a:r>
          </a:p>
        </p:txBody>
      </p:sp>
      <p:sp>
        <p:nvSpPr>
          <p:cNvPr id="3" name="Content Placeholder 2">
            <a:extLst>
              <a:ext uri="{FF2B5EF4-FFF2-40B4-BE49-F238E27FC236}">
                <a16:creationId xmlns:a16="http://schemas.microsoft.com/office/drawing/2014/main" id="{8562A371-16AC-4B1F-1B27-4A19E65948C9}"/>
              </a:ext>
            </a:extLst>
          </p:cNvPr>
          <p:cNvSpPr>
            <a:spLocks noGrp="1"/>
          </p:cNvSpPr>
          <p:nvPr>
            <p:ph idx="1"/>
          </p:nvPr>
        </p:nvSpPr>
        <p:spPr>
          <a:xfrm>
            <a:off x="297871" y="1253331"/>
            <a:ext cx="10987749" cy="4351338"/>
          </a:xfrm>
        </p:spPr>
        <p:txBody>
          <a:bodyPr/>
          <a:lstStyle/>
          <a:p>
            <a:pPr marL="0" indent="0">
              <a:buNone/>
            </a:pPr>
            <a:r>
              <a:rPr lang="en-US" dirty="0">
                <a:latin typeface="PT Serif" panose="020A0603040505020204" pitchFamily="18" charset="77"/>
              </a:rPr>
              <a:t>If shares are leaked “as is”, tracing might be trivial</a:t>
            </a:r>
            <a:endParaRPr lang="en-US" dirty="0"/>
          </a:p>
        </p:txBody>
      </p:sp>
      <p:pic>
        <p:nvPicPr>
          <p:cNvPr id="4" name="Picture 3" descr="A grey box with green labels&#10;&#10;Description automatically generated">
            <a:extLst>
              <a:ext uri="{FF2B5EF4-FFF2-40B4-BE49-F238E27FC236}">
                <a16:creationId xmlns:a16="http://schemas.microsoft.com/office/drawing/2014/main" id="{08B1F3E2-34A7-4318-D0D9-3C548FAF6B9C}"/>
              </a:ext>
            </a:extLst>
          </p:cNvPr>
          <p:cNvPicPr>
            <a:picLocks noChangeAspect="1"/>
          </p:cNvPicPr>
          <p:nvPr/>
        </p:nvPicPr>
        <p:blipFill>
          <a:blip r:embed="rId3"/>
          <a:stretch>
            <a:fillRect/>
          </a:stretch>
        </p:blipFill>
        <p:spPr>
          <a:xfrm>
            <a:off x="2339161" y="1742705"/>
            <a:ext cx="1187983" cy="1463595"/>
          </a:xfrm>
          <a:prstGeom prst="rect">
            <a:avLst/>
          </a:prstGeom>
        </p:spPr>
      </p:pic>
      <p:pic>
        <p:nvPicPr>
          <p:cNvPr id="5" name="Picture 4" descr="A grey box with green labels&#10;&#10;Description automatically generated">
            <a:extLst>
              <a:ext uri="{FF2B5EF4-FFF2-40B4-BE49-F238E27FC236}">
                <a16:creationId xmlns:a16="http://schemas.microsoft.com/office/drawing/2014/main" id="{A0BEB199-1121-6DB6-BCEA-8DD278CB446B}"/>
              </a:ext>
            </a:extLst>
          </p:cNvPr>
          <p:cNvPicPr>
            <a:picLocks noChangeAspect="1"/>
          </p:cNvPicPr>
          <p:nvPr/>
        </p:nvPicPr>
        <p:blipFill>
          <a:blip r:embed="rId3"/>
          <a:stretch>
            <a:fillRect/>
          </a:stretch>
        </p:blipFill>
        <p:spPr>
          <a:xfrm>
            <a:off x="4869827" y="1742704"/>
            <a:ext cx="1187983" cy="1463595"/>
          </a:xfrm>
          <a:prstGeom prst="rect">
            <a:avLst/>
          </a:prstGeom>
        </p:spPr>
      </p:pic>
      <p:pic>
        <p:nvPicPr>
          <p:cNvPr id="6" name="Picture 5" descr="A grey box with green labels&#10;&#10;Description automatically generated">
            <a:extLst>
              <a:ext uri="{FF2B5EF4-FFF2-40B4-BE49-F238E27FC236}">
                <a16:creationId xmlns:a16="http://schemas.microsoft.com/office/drawing/2014/main" id="{DBBC6463-B0B3-F1D1-96C2-5FD30E5F255E}"/>
              </a:ext>
            </a:extLst>
          </p:cNvPr>
          <p:cNvPicPr>
            <a:picLocks noChangeAspect="1"/>
          </p:cNvPicPr>
          <p:nvPr/>
        </p:nvPicPr>
        <p:blipFill>
          <a:blip r:embed="rId3"/>
          <a:stretch>
            <a:fillRect/>
          </a:stretch>
        </p:blipFill>
        <p:spPr>
          <a:xfrm>
            <a:off x="7364869" y="1742703"/>
            <a:ext cx="1187983" cy="1463595"/>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92DA461-A5CC-6E48-A49B-A2C36B1D5609}"/>
                  </a:ext>
                </a:extLst>
              </p:cNvPr>
              <p:cNvSpPr txBox="1"/>
              <p:nvPr/>
            </p:nvSpPr>
            <p:spPr>
              <a:xfrm>
                <a:off x="2360179" y="3113900"/>
                <a:ext cx="495584"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1</m:t>
                          </m:r>
                        </m:sub>
                      </m:sSub>
                    </m:oMath>
                  </m:oMathPara>
                </a14:m>
                <a:endParaRPr lang="en-US" sz="2300" dirty="0"/>
              </a:p>
            </p:txBody>
          </p:sp>
        </mc:Choice>
        <mc:Fallback xmlns="">
          <p:sp>
            <p:nvSpPr>
              <p:cNvPr id="7" name="TextBox 6">
                <a:extLst>
                  <a:ext uri="{FF2B5EF4-FFF2-40B4-BE49-F238E27FC236}">
                    <a16:creationId xmlns:a16="http://schemas.microsoft.com/office/drawing/2014/main" id="{BCBBABCE-B3C2-9574-683A-FFF5F7F70DC6}"/>
                  </a:ext>
                </a:extLst>
              </p:cNvPr>
              <p:cNvSpPr txBox="1">
                <a:spLocks noRot="1" noChangeAspect="1" noMove="1" noResize="1" noEditPoints="1" noAdjustHandles="1" noChangeArrowheads="1" noChangeShapeType="1" noTextEdit="1"/>
              </p:cNvSpPr>
              <p:nvPr/>
            </p:nvSpPr>
            <p:spPr>
              <a:xfrm>
                <a:off x="2360179" y="3113900"/>
                <a:ext cx="495584" cy="353943"/>
              </a:xfrm>
              <a:prstGeom prst="rect">
                <a:avLst/>
              </a:prstGeom>
              <a:blipFill>
                <a:blip r:embed="rId5"/>
                <a:stretch>
                  <a:fillRect l="-7500" r="-5000" b="-689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4B3D4AE4-3F76-C7B8-6924-7DB5756E6F7B}"/>
                  </a:ext>
                </a:extLst>
              </p:cNvPr>
              <p:cNvSpPr txBox="1"/>
              <p:nvPr/>
            </p:nvSpPr>
            <p:spPr>
              <a:xfrm>
                <a:off x="7467830" y="3117030"/>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3</m:t>
                          </m:r>
                        </m:sub>
                      </m:sSub>
                    </m:oMath>
                  </m:oMathPara>
                </a14:m>
                <a:endParaRPr lang="en-US" sz="2300" dirty="0"/>
              </a:p>
            </p:txBody>
          </p:sp>
        </mc:Choice>
        <mc:Fallback xmlns="">
          <p:sp>
            <p:nvSpPr>
              <p:cNvPr id="9" name="TextBox 8">
                <a:extLst>
                  <a:ext uri="{FF2B5EF4-FFF2-40B4-BE49-F238E27FC236}">
                    <a16:creationId xmlns:a16="http://schemas.microsoft.com/office/drawing/2014/main" id="{A5AF5B33-6D18-4D9B-4522-2A3619D77FF3}"/>
                  </a:ext>
                </a:extLst>
              </p:cNvPr>
              <p:cNvSpPr txBox="1">
                <a:spLocks noRot="1" noChangeAspect="1" noMove="1" noResize="1" noEditPoints="1" noAdjustHandles="1" noChangeArrowheads="1" noChangeShapeType="1" noTextEdit="1"/>
              </p:cNvSpPr>
              <p:nvPr/>
            </p:nvSpPr>
            <p:spPr>
              <a:xfrm>
                <a:off x="7467830" y="3117030"/>
                <a:ext cx="502382" cy="353943"/>
              </a:xfrm>
              <a:prstGeom prst="rect">
                <a:avLst/>
              </a:prstGeom>
              <a:blipFill>
                <a:blip r:embed="rId7"/>
                <a:stretch>
                  <a:fillRect l="-10000" r="-5000" b="-10345"/>
                </a:stretch>
              </a:blipFill>
            </p:spPr>
            <p:txBody>
              <a:bodyPr/>
              <a:lstStyle/>
              <a:p>
                <a:r>
                  <a:rPr lang="en-US">
                    <a:noFill/>
                  </a:rPr>
                  <a:t> </a:t>
                </a:r>
              </a:p>
            </p:txBody>
          </p:sp>
        </mc:Fallback>
      </mc:AlternateContent>
      <p:pic>
        <p:nvPicPr>
          <p:cNvPr id="11" name="Picture 10" descr="A red smiley face with horns&#10;&#10;Description automatically generated">
            <a:extLst>
              <a:ext uri="{FF2B5EF4-FFF2-40B4-BE49-F238E27FC236}">
                <a16:creationId xmlns:a16="http://schemas.microsoft.com/office/drawing/2014/main" id="{68CB7FA5-B1D5-52C6-C0EC-78435C742E2B}"/>
              </a:ext>
            </a:extLst>
          </p:cNvPr>
          <p:cNvPicPr>
            <a:picLocks noChangeAspect="1"/>
          </p:cNvPicPr>
          <p:nvPr/>
        </p:nvPicPr>
        <p:blipFill>
          <a:blip r:embed="rId8"/>
          <a:stretch>
            <a:fillRect/>
          </a:stretch>
        </p:blipFill>
        <p:spPr>
          <a:xfrm>
            <a:off x="297870" y="5426425"/>
            <a:ext cx="1133627" cy="1107095"/>
          </a:xfrm>
          <a:prstGeom prst="rect">
            <a:avLst/>
          </a:prstGeom>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DA252F67-5D2F-2E4E-8C42-9AEFDD931CF6}"/>
                  </a:ext>
                </a:extLst>
              </p:cNvPr>
              <p:cNvSpPr txBox="1"/>
              <p:nvPr/>
            </p:nvSpPr>
            <p:spPr>
              <a:xfrm>
                <a:off x="535105" y="4837912"/>
                <a:ext cx="659155"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i="1" smtClean="0">
                          <a:solidFill>
                            <a:schemeClr val="tx1"/>
                          </a:solidFill>
                          <a:latin typeface="Cambria Math" panose="02040503050406030204" pitchFamily="18" charset="0"/>
                          <a:ea typeface="Cambria Math" panose="02040503050406030204" pitchFamily="18" charset="0"/>
                        </a:rPr>
                        <m:t>𝒜</m:t>
                      </m:r>
                    </m:oMath>
                  </m:oMathPara>
                </a14:m>
                <a:endParaRPr lang="en-US" sz="3200" dirty="0">
                  <a:solidFill>
                    <a:schemeClr val="tx1"/>
                  </a:solidFill>
                </a:endParaRPr>
              </a:p>
            </p:txBody>
          </p:sp>
        </mc:Choice>
        <mc:Fallback xmlns="">
          <p:sp>
            <p:nvSpPr>
              <p:cNvPr id="12" name="TextBox 11">
                <a:extLst>
                  <a:ext uri="{FF2B5EF4-FFF2-40B4-BE49-F238E27FC236}">
                    <a16:creationId xmlns:a16="http://schemas.microsoft.com/office/drawing/2014/main" id="{23ADC9B7-23EC-725B-40B5-9AA007828AEF}"/>
                  </a:ext>
                </a:extLst>
              </p:cNvPr>
              <p:cNvSpPr txBox="1">
                <a:spLocks noRot="1" noChangeAspect="1" noMove="1" noResize="1" noEditPoints="1" noAdjustHandles="1" noChangeArrowheads="1" noChangeShapeType="1" noTextEdit="1"/>
              </p:cNvSpPr>
              <p:nvPr/>
            </p:nvSpPr>
            <p:spPr>
              <a:xfrm>
                <a:off x="535105" y="4837912"/>
                <a:ext cx="659155" cy="584775"/>
              </a:xfrm>
              <a:prstGeom prst="rect">
                <a:avLst/>
              </a:prstGeom>
              <a:blipFill>
                <a:blip r:embed="rId10"/>
                <a:stretch>
                  <a:fillRect/>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CE51946F-4FDD-BEDE-C5D2-976C767AD673}"/>
              </a:ext>
            </a:extLst>
          </p:cNvPr>
          <p:cNvCxnSpPr>
            <a:cxnSpLocks/>
          </p:cNvCxnSpPr>
          <p:nvPr/>
        </p:nvCxnSpPr>
        <p:spPr>
          <a:xfrm>
            <a:off x="2607971" y="3580387"/>
            <a:ext cx="0" cy="1767823"/>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p:pic>
        <p:nvPicPr>
          <p:cNvPr id="18" name="Picture 17" descr="A grey box with green labels&#10;&#10;Description automatically generated">
            <a:extLst>
              <a:ext uri="{FF2B5EF4-FFF2-40B4-BE49-F238E27FC236}">
                <a16:creationId xmlns:a16="http://schemas.microsoft.com/office/drawing/2014/main" id="{5576A288-27C9-AA14-88C6-801D5DFD7121}"/>
              </a:ext>
            </a:extLst>
          </p:cNvPr>
          <p:cNvPicPr>
            <a:picLocks noChangeAspect="1"/>
          </p:cNvPicPr>
          <p:nvPr/>
        </p:nvPicPr>
        <p:blipFill>
          <a:blip r:embed="rId3"/>
          <a:stretch>
            <a:fillRect/>
          </a:stretch>
        </p:blipFill>
        <p:spPr>
          <a:xfrm>
            <a:off x="10204748" y="1742703"/>
            <a:ext cx="1187983" cy="1463595"/>
          </a:xfrm>
          <a:prstGeom prst="rect">
            <a:avLst/>
          </a:prstGeom>
        </p:spPr>
      </p:pic>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3A4C6458-5D5F-D028-AA5E-6397D7F82BD7}"/>
                  </a:ext>
                </a:extLst>
              </p:cNvPr>
              <p:cNvSpPr txBox="1"/>
              <p:nvPr/>
            </p:nvSpPr>
            <p:spPr>
              <a:xfrm>
                <a:off x="10042414" y="3104843"/>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4</m:t>
                          </m:r>
                        </m:sub>
                      </m:sSub>
                    </m:oMath>
                  </m:oMathPara>
                </a14:m>
                <a:endParaRPr lang="en-US" sz="2300" dirty="0"/>
              </a:p>
            </p:txBody>
          </p:sp>
        </mc:Choice>
        <mc:Fallback xmlns="">
          <p:sp>
            <p:nvSpPr>
              <p:cNvPr id="20" name="TextBox 19">
                <a:extLst>
                  <a:ext uri="{FF2B5EF4-FFF2-40B4-BE49-F238E27FC236}">
                    <a16:creationId xmlns:a16="http://schemas.microsoft.com/office/drawing/2014/main" id="{C29D9DED-0F60-8DF1-66F6-027DEE70242A}"/>
                  </a:ext>
                </a:extLst>
              </p:cNvPr>
              <p:cNvSpPr txBox="1">
                <a:spLocks noRot="1" noChangeAspect="1" noMove="1" noResize="1" noEditPoints="1" noAdjustHandles="1" noChangeArrowheads="1" noChangeShapeType="1" noTextEdit="1"/>
              </p:cNvSpPr>
              <p:nvPr/>
            </p:nvSpPr>
            <p:spPr>
              <a:xfrm>
                <a:off x="10042414" y="3104843"/>
                <a:ext cx="502382" cy="353943"/>
              </a:xfrm>
              <a:prstGeom prst="rect">
                <a:avLst/>
              </a:prstGeom>
              <a:blipFill>
                <a:blip r:embed="rId16"/>
                <a:stretch>
                  <a:fillRect l="-7317" r="-2439" b="-10345"/>
                </a:stretch>
              </a:blipFill>
            </p:spPr>
            <p:txBody>
              <a:bodyPr/>
              <a:lstStyle/>
              <a:p>
                <a:r>
                  <a:rPr lang="en-US">
                    <a:noFill/>
                  </a:rPr>
                  <a:t> </a:t>
                </a:r>
              </a:p>
            </p:txBody>
          </p:sp>
        </mc:Fallback>
      </mc:AlternateContent>
      <p:cxnSp>
        <p:nvCxnSpPr>
          <p:cNvPr id="29" name="Straight Arrow Connector 28">
            <a:extLst>
              <a:ext uri="{FF2B5EF4-FFF2-40B4-BE49-F238E27FC236}">
                <a16:creationId xmlns:a16="http://schemas.microsoft.com/office/drawing/2014/main" id="{9D34026E-1CC1-6F0E-745C-E5D8D6BB9AC7}"/>
              </a:ext>
            </a:extLst>
          </p:cNvPr>
          <p:cNvCxnSpPr>
            <a:cxnSpLocks/>
          </p:cNvCxnSpPr>
          <p:nvPr/>
        </p:nvCxnSpPr>
        <p:spPr>
          <a:xfrm flipH="1">
            <a:off x="5123149" y="3580387"/>
            <a:ext cx="1" cy="1767823"/>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503D4BB1-03B4-6F7D-1CAE-9833A63E2E68}"/>
                  </a:ext>
                </a:extLst>
              </p:cNvPr>
              <p:cNvSpPr txBox="1"/>
              <p:nvPr/>
            </p:nvSpPr>
            <p:spPr>
              <a:xfrm>
                <a:off x="5290787" y="4036014"/>
                <a:ext cx="2467931" cy="461665"/>
              </a:xfrm>
              <a:prstGeom prst="rect">
                <a:avLst/>
              </a:prstGeom>
              <a:noFill/>
            </p:spPr>
            <p:txBody>
              <a:bodyPr wrap="square" rtlCol="0">
                <a:spAutoFit/>
              </a:bodyPr>
              <a:lstStyle/>
              <a:p>
                <a14:m>
                  <m:oMath xmlns:m="http://schemas.openxmlformats.org/officeDocument/2006/math">
                    <m:r>
                      <a:rPr lang="en-US" sz="2400" b="0" i="1" smtClean="0">
                        <a:latin typeface="Cambria Math" panose="02040503050406030204" pitchFamily="18" charset="0"/>
                      </a:rPr>
                      <m:t>𝑓</m:t>
                    </m:r>
                    <m:r>
                      <a:rPr lang="en-US" sz="2400" b="0" i="1" smtClean="0">
                        <a:latin typeface="Cambria Math" panose="02040503050406030204" pitchFamily="18" charset="0"/>
                      </a:rPr>
                      <m:t>&lt;</m:t>
                    </m:r>
                    <m:r>
                      <a:rPr lang="en-US" sz="2400" b="0" i="1" smtClean="0">
                        <a:latin typeface="Cambria Math" panose="02040503050406030204" pitchFamily="18" charset="0"/>
                      </a:rPr>
                      <m:t>𝑡</m:t>
                    </m:r>
                  </m:oMath>
                </a14:m>
                <a:r>
                  <a:rPr lang="en-US" sz="2400" dirty="0">
                    <a:latin typeface="PT Serif" panose="020A0603040505020204" pitchFamily="18" charset="77"/>
                  </a:rPr>
                  <a:t> Servers</a:t>
                </a:r>
              </a:p>
            </p:txBody>
          </p:sp>
        </mc:Choice>
        <mc:Fallback xmlns="">
          <p:sp>
            <p:nvSpPr>
              <p:cNvPr id="33" name="TextBox 32">
                <a:extLst>
                  <a:ext uri="{FF2B5EF4-FFF2-40B4-BE49-F238E27FC236}">
                    <a16:creationId xmlns:a16="http://schemas.microsoft.com/office/drawing/2014/main" id="{503D4BB1-03B4-6F7D-1CAE-9833A63E2E68}"/>
                  </a:ext>
                </a:extLst>
              </p:cNvPr>
              <p:cNvSpPr txBox="1">
                <a:spLocks noRot="1" noChangeAspect="1" noMove="1" noResize="1" noEditPoints="1" noAdjustHandles="1" noChangeArrowheads="1" noChangeShapeType="1" noTextEdit="1"/>
              </p:cNvSpPr>
              <p:nvPr/>
            </p:nvSpPr>
            <p:spPr>
              <a:xfrm>
                <a:off x="5290787" y="4036014"/>
                <a:ext cx="2467931" cy="461665"/>
              </a:xfrm>
              <a:prstGeom prst="rect">
                <a:avLst/>
              </a:prstGeom>
              <a:blipFill>
                <a:blip r:embed="rId17"/>
                <a:stretch>
                  <a:fillRect l="-2041" t="-10526" b="-28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A28EF0AC-401D-7247-9743-A7E67143E707}"/>
                  </a:ext>
                </a:extLst>
              </p:cNvPr>
              <p:cNvSpPr txBox="1"/>
              <p:nvPr/>
            </p:nvSpPr>
            <p:spPr>
              <a:xfrm>
                <a:off x="4894754" y="3113900"/>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2</m:t>
                          </m:r>
                        </m:sub>
                      </m:sSub>
                    </m:oMath>
                  </m:oMathPara>
                </a14:m>
                <a:endParaRPr lang="en-US" sz="2300" dirty="0"/>
              </a:p>
            </p:txBody>
          </p:sp>
        </mc:Choice>
        <mc:Fallback xmlns="">
          <p:sp>
            <p:nvSpPr>
              <p:cNvPr id="16" name="TextBox 15">
                <a:extLst>
                  <a:ext uri="{FF2B5EF4-FFF2-40B4-BE49-F238E27FC236}">
                    <a16:creationId xmlns:a16="http://schemas.microsoft.com/office/drawing/2014/main" id="{45B26935-E8B4-16D3-AE2B-325F6ADD3FCF}"/>
                  </a:ext>
                </a:extLst>
              </p:cNvPr>
              <p:cNvSpPr txBox="1">
                <a:spLocks noRot="1" noChangeAspect="1" noMove="1" noResize="1" noEditPoints="1" noAdjustHandles="1" noChangeArrowheads="1" noChangeShapeType="1" noTextEdit="1"/>
              </p:cNvSpPr>
              <p:nvPr/>
            </p:nvSpPr>
            <p:spPr>
              <a:xfrm>
                <a:off x="4894754" y="3113900"/>
                <a:ext cx="502382" cy="353943"/>
              </a:xfrm>
              <a:prstGeom prst="rect">
                <a:avLst/>
              </a:prstGeom>
              <a:blipFill>
                <a:blip r:embed="rId20"/>
                <a:stretch>
                  <a:fillRect l="-7500" r="-5000" b="-689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143E5A1-9612-8ACD-AC77-BC4B1D728988}"/>
                  </a:ext>
                </a:extLst>
              </p:cNvPr>
              <p:cNvSpPr txBox="1"/>
              <p:nvPr/>
            </p:nvSpPr>
            <p:spPr>
              <a:xfrm>
                <a:off x="280312" y="1849719"/>
                <a:ext cx="1147912"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𝑡</m:t>
                      </m:r>
                      <m:r>
                        <a:rPr lang="en-US" sz="2400" b="0" i="1" smtClean="0">
                          <a:latin typeface="Cambria Math" panose="02040503050406030204" pitchFamily="18" charset="0"/>
                        </a:rPr>
                        <m:t>=3</m:t>
                      </m:r>
                    </m:oMath>
                  </m:oMathPara>
                </a14:m>
                <a:endParaRPr lang="en-US" sz="2400" dirty="0">
                  <a:latin typeface="PT Serif" panose="020A0603040505020204" pitchFamily="18" charset="77"/>
                </a:endParaRPr>
              </a:p>
            </p:txBody>
          </p:sp>
        </mc:Choice>
        <mc:Fallback xmlns="">
          <p:sp>
            <p:nvSpPr>
              <p:cNvPr id="8" name="TextBox 7">
                <a:extLst>
                  <a:ext uri="{FF2B5EF4-FFF2-40B4-BE49-F238E27FC236}">
                    <a16:creationId xmlns:a16="http://schemas.microsoft.com/office/drawing/2014/main" id="{694D8FD2-6818-14DD-2E6E-409B85AA153E}"/>
                  </a:ext>
                </a:extLst>
              </p:cNvPr>
              <p:cNvSpPr txBox="1">
                <a:spLocks noRot="1" noChangeAspect="1" noMove="1" noResize="1" noEditPoints="1" noAdjustHandles="1" noChangeArrowheads="1" noChangeShapeType="1" noTextEdit="1"/>
              </p:cNvSpPr>
              <p:nvPr/>
            </p:nvSpPr>
            <p:spPr>
              <a:xfrm>
                <a:off x="280312" y="1849719"/>
                <a:ext cx="1147912" cy="461665"/>
              </a:xfrm>
              <a:prstGeom prst="rect">
                <a:avLst/>
              </a:prstGeom>
              <a:blipFill>
                <a:blip r:embed="rId2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1BE85CD1-553A-80DA-B238-E10F29B1FA65}"/>
                  </a:ext>
                </a:extLst>
              </p:cNvPr>
              <p:cNvSpPr txBox="1"/>
              <p:nvPr/>
            </p:nvSpPr>
            <p:spPr>
              <a:xfrm>
                <a:off x="238495" y="3084074"/>
                <a:ext cx="2357172" cy="1107996"/>
              </a:xfrm>
              <a:prstGeom prst="rect">
                <a:avLst/>
              </a:prstGeom>
              <a:noFill/>
            </p:spPr>
            <p:txBody>
              <a:bodyPr wrap="square" rtlCol="0">
                <a:spAutoFit/>
              </a:bodyPr>
              <a:lstStyle/>
              <a:p>
                <a:r>
                  <a:rPr lang="en-US" sz="2200" dirty="0">
                    <a:latin typeface="PT Serif" panose="020A0603040505020204" pitchFamily="18" charset="77"/>
                  </a:rPr>
                  <a:t>Shamir Shares:</a:t>
                </a:r>
              </a:p>
              <a:p>
                <a14:m>
                  <m:oMath xmlns:m="http://schemas.openxmlformats.org/officeDocument/2006/math">
                    <m:r>
                      <a:rPr lang="en-US" sz="2200" b="0" i="1" smtClean="0">
                        <a:latin typeface="Cambria Math" panose="02040503050406030204" pitchFamily="18" charset="0"/>
                      </a:rPr>
                      <m:t>𝑔</m:t>
                    </m:r>
                    <m:r>
                      <a:rPr lang="en-US" sz="2200" b="0" i="1" smtClean="0">
                        <a:latin typeface="Cambria Math" panose="02040503050406030204" pitchFamily="18" charset="0"/>
                      </a:rPr>
                      <m:t>←</m:t>
                    </m:r>
                  </m:oMath>
                </a14:m>
                <a:r>
                  <a:rPr lang="en-US" dirty="0">
                    <a:latin typeface="PT Serif" panose="020A0603040505020204" pitchFamily="18" charset="77"/>
                  </a:rPr>
                  <a:t>$</a:t>
                </a:r>
                <a:r>
                  <a:rPr lang="en-US" sz="2200" dirty="0">
                    <a:latin typeface="PT Serif" panose="020A0603040505020204" pitchFamily="18" charset="77"/>
                  </a:rPr>
                  <a:t> </a:t>
                </a:r>
                <a14:m>
                  <m:oMath xmlns:m="http://schemas.openxmlformats.org/officeDocument/2006/math">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𝔽</m:t>
                        </m:r>
                      </m:e>
                      <m:sup>
                        <m:r>
                          <a:rPr lang="en-US" sz="2200" b="0" i="1" smtClean="0">
                            <a:latin typeface="Cambria Math" panose="02040503050406030204" pitchFamily="18" charset="0"/>
                          </a:rPr>
                          <m:t>𝑡</m:t>
                        </m:r>
                        <m:r>
                          <a:rPr lang="en-US" sz="2200" b="0" i="1" smtClean="0">
                            <a:latin typeface="Cambria Math" panose="02040503050406030204" pitchFamily="18" charset="0"/>
                          </a:rPr>
                          <m:t>−1</m:t>
                        </m:r>
                      </m:sup>
                    </m:sSup>
                    <m:d>
                      <m:dPr>
                        <m:ctrlPr>
                          <a:rPr lang="en-US" sz="2200" b="0" i="1" smtClean="0">
                            <a:latin typeface="Cambria Math" panose="02040503050406030204" pitchFamily="18" charset="0"/>
                          </a:rPr>
                        </m:ctrlPr>
                      </m:dPr>
                      <m:e>
                        <m:r>
                          <a:rPr lang="en-US" sz="2200" b="0" i="1" smtClean="0">
                            <a:latin typeface="Cambria Math" panose="02040503050406030204" pitchFamily="18" charset="0"/>
                          </a:rPr>
                          <m:t>𝑋</m:t>
                        </m:r>
                      </m:e>
                    </m:d>
                    <m:r>
                      <a:rPr lang="en-US" sz="2200" b="0" i="1" smtClean="0">
                        <a:latin typeface="Cambria Math" panose="02040503050406030204" pitchFamily="18" charset="0"/>
                      </a:rPr>
                      <m:t>, </m:t>
                    </m:r>
                  </m:oMath>
                </a14:m>
                <a:endParaRPr lang="en-US" sz="2200" b="0" i="1" dirty="0">
                  <a:latin typeface="PT Serif" panose="020A0603040505020204" pitchFamily="18" charset="77"/>
                </a:endParaRPr>
              </a:p>
              <a:p>
                <a:r>
                  <a:rPr lang="en-US" sz="2200" b="0" dirty="0" err="1">
                    <a:latin typeface="PT Serif" panose="020A0603040505020204" pitchFamily="18" charset="77"/>
                  </a:rPr>
                  <a:t>s.t.</a:t>
                </a:r>
                <a:r>
                  <a:rPr lang="en-US" sz="2200" b="0" dirty="0">
                    <a:latin typeface="PT Serif" panose="020A0603040505020204" pitchFamily="18" charset="77"/>
                  </a:rPr>
                  <a:t>  </a:t>
                </a:r>
                <a14:m>
                  <m:oMath xmlns:m="http://schemas.openxmlformats.org/officeDocument/2006/math">
                    <m:r>
                      <a:rPr lang="en-US" sz="2200" b="0" i="1" smtClean="0">
                        <a:latin typeface="Cambria Math" panose="02040503050406030204" pitchFamily="18" charset="0"/>
                      </a:rPr>
                      <m:t>𝑔</m:t>
                    </m:r>
                    <m:d>
                      <m:dPr>
                        <m:ctrlPr>
                          <a:rPr lang="en-US" sz="2200" b="0" i="1" smtClean="0">
                            <a:latin typeface="Cambria Math" panose="02040503050406030204" pitchFamily="18" charset="0"/>
                          </a:rPr>
                        </m:ctrlPr>
                      </m:dPr>
                      <m:e>
                        <m:r>
                          <a:rPr lang="en-US" sz="2200" b="0" i="1" smtClean="0">
                            <a:latin typeface="Cambria Math" panose="02040503050406030204" pitchFamily="18" charset="0"/>
                          </a:rPr>
                          <m:t>0</m:t>
                        </m:r>
                      </m:e>
                    </m:d>
                    <m:r>
                      <a:rPr lang="en-US" sz="2200" b="0" i="1" smtClean="0">
                        <a:latin typeface="Cambria Math" panose="02040503050406030204" pitchFamily="18" charset="0"/>
                      </a:rPr>
                      <m:t>=</m:t>
                    </m:r>
                    <m:r>
                      <a:rPr lang="en-US" sz="2200" b="0" i="1" smtClean="0">
                        <a:latin typeface="Cambria Math" panose="02040503050406030204" pitchFamily="18" charset="0"/>
                      </a:rPr>
                      <m:t>𝑠</m:t>
                    </m:r>
                  </m:oMath>
                </a14:m>
                <a:endParaRPr lang="en-US" sz="2200" dirty="0">
                  <a:latin typeface="PT Serif" panose="020A0603040505020204" pitchFamily="18" charset="77"/>
                </a:endParaRPr>
              </a:p>
            </p:txBody>
          </p:sp>
        </mc:Choice>
        <mc:Fallback xmlns="">
          <p:sp>
            <p:nvSpPr>
              <p:cNvPr id="51" name="TextBox 50">
                <a:extLst>
                  <a:ext uri="{FF2B5EF4-FFF2-40B4-BE49-F238E27FC236}">
                    <a16:creationId xmlns:a16="http://schemas.microsoft.com/office/drawing/2014/main" id="{1BE85CD1-553A-80DA-B238-E10F29B1FA65}"/>
                  </a:ext>
                </a:extLst>
              </p:cNvPr>
              <p:cNvSpPr txBox="1">
                <a:spLocks noRot="1" noChangeAspect="1" noMove="1" noResize="1" noEditPoints="1" noAdjustHandles="1" noChangeArrowheads="1" noChangeShapeType="1" noTextEdit="1"/>
              </p:cNvSpPr>
              <p:nvPr/>
            </p:nvSpPr>
            <p:spPr>
              <a:xfrm>
                <a:off x="238495" y="3084074"/>
                <a:ext cx="2357172" cy="1107996"/>
              </a:xfrm>
              <a:prstGeom prst="rect">
                <a:avLst/>
              </a:prstGeom>
              <a:blipFill>
                <a:blip r:embed="rId24"/>
                <a:stretch>
                  <a:fillRect l="-3209" t="-3371" b="-101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a:extLst>
                  <a:ext uri="{FF2B5EF4-FFF2-40B4-BE49-F238E27FC236}">
                    <a16:creationId xmlns:a16="http://schemas.microsoft.com/office/drawing/2014/main" id="{B5A9C20F-8435-78B6-0A31-C948A3807003}"/>
                  </a:ext>
                </a:extLst>
              </p:cNvPr>
              <p:cNvSpPr txBox="1"/>
              <p:nvPr/>
            </p:nvSpPr>
            <p:spPr>
              <a:xfrm>
                <a:off x="2778672" y="3072142"/>
                <a:ext cx="1687449"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=( 1 , </m:t>
                      </m:r>
                      <m:r>
                        <a:rPr lang="en-US" sz="2300" b="0" i="1" smtClean="0">
                          <a:latin typeface="Cambria Math" panose="02040503050406030204" pitchFamily="18" charset="0"/>
                        </a:rPr>
                        <m:t>𝑔</m:t>
                      </m:r>
                      <m:d>
                        <m:dPr>
                          <m:ctrlPr>
                            <a:rPr lang="en-US" sz="2300" b="0" i="1" smtClean="0">
                              <a:latin typeface="Cambria Math" panose="02040503050406030204" pitchFamily="18" charset="0"/>
                            </a:rPr>
                          </m:ctrlPr>
                        </m:dPr>
                        <m:e>
                          <m:r>
                            <a:rPr lang="en-US" sz="2300" b="0" i="1" smtClean="0">
                              <a:latin typeface="Cambria Math" panose="02040503050406030204" pitchFamily="18" charset="0"/>
                            </a:rPr>
                            <m:t>1</m:t>
                          </m:r>
                        </m:e>
                      </m:d>
                      <m:r>
                        <a:rPr lang="en-US" sz="2300" b="0" i="1" smtClean="0">
                          <a:latin typeface="Cambria Math" panose="02040503050406030204" pitchFamily="18" charset="0"/>
                        </a:rPr>
                        <m:t> )</m:t>
                      </m:r>
                    </m:oMath>
                  </m:oMathPara>
                </a14:m>
                <a:endParaRPr lang="en-US" sz="2300" dirty="0"/>
              </a:p>
            </p:txBody>
          </p:sp>
        </mc:Choice>
        <mc:Fallback xmlns="">
          <p:sp>
            <p:nvSpPr>
              <p:cNvPr id="52" name="TextBox 51">
                <a:extLst>
                  <a:ext uri="{FF2B5EF4-FFF2-40B4-BE49-F238E27FC236}">
                    <a16:creationId xmlns:a16="http://schemas.microsoft.com/office/drawing/2014/main" id="{B5A9C20F-8435-78B6-0A31-C948A3807003}"/>
                  </a:ext>
                </a:extLst>
              </p:cNvPr>
              <p:cNvSpPr txBox="1">
                <a:spLocks noRot="1" noChangeAspect="1" noMove="1" noResize="1" noEditPoints="1" noAdjustHandles="1" noChangeArrowheads="1" noChangeShapeType="1" noTextEdit="1"/>
              </p:cNvSpPr>
              <p:nvPr/>
            </p:nvSpPr>
            <p:spPr>
              <a:xfrm>
                <a:off x="2778672" y="3072142"/>
                <a:ext cx="1687449" cy="461665"/>
              </a:xfrm>
              <a:prstGeom prst="rect">
                <a:avLst/>
              </a:prstGeom>
              <a:blipFill>
                <a:blip r:embed="rId25"/>
                <a:stretch>
                  <a:fillRect r="-8209" b="-131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a:extLst>
                  <a:ext uri="{FF2B5EF4-FFF2-40B4-BE49-F238E27FC236}">
                    <a16:creationId xmlns:a16="http://schemas.microsoft.com/office/drawing/2014/main" id="{3BD9E0F0-9E87-8392-3454-D4AEFEC7F06D}"/>
                  </a:ext>
                </a:extLst>
              </p:cNvPr>
              <p:cNvSpPr txBox="1"/>
              <p:nvPr/>
            </p:nvSpPr>
            <p:spPr>
              <a:xfrm>
                <a:off x="5342652" y="3066815"/>
                <a:ext cx="1687449"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=( 2 , </m:t>
                      </m:r>
                      <m:r>
                        <a:rPr lang="en-US" sz="2300" b="0" i="1" smtClean="0">
                          <a:latin typeface="Cambria Math" panose="02040503050406030204" pitchFamily="18" charset="0"/>
                        </a:rPr>
                        <m:t>𝑔</m:t>
                      </m:r>
                      <m:d>
                        <m:dPr>
                          <m:ctrlPr>
                            <a:rPr lang="en-US" sz="2300" b="0" i="1" smtClean="0">
                              <a:latin typeface="Cambria Math" panose="02040503050406030204" pitchFamily="18" charset="0"/>
                            </a:rPr>
                          </m:ctrlPr>
                        </m:dPr>
                        <m:e>
                          <m:r>
                            <a:rPr lang="en-US" sz="2300" b="0" i="1" smtClean="0">
                              <a:latin typeface="Cambria Math" panose="02040503050406030204" pitchFamily="18" charset="0"/>
                            </a:rPr>
                            <m:t>2</m:t>
                          </m:r>
                        </m:e>
                      </m:d>
                      <m:r>
                        <a:rPr lang="en-US" sz="2300" b="0" i="1" smtClean="0">
                          <a:latin typeface="Cambria Math" panose="02040503050406030204" pitchFamily="18" charset="0"/>
                        </a:rPr>
                        <m:t> )</m:t>
                      </m:r>
                    </m:oMath>
                  </m:oMathPara>
                </a14:m>
                <a:endParaRPr lang="en-US" sz="2300" dirty="0"/>
              </a:p>
            </p:txBody>
          </p:sp>
        </mc:Choice>
        <mc:Fallback xmlns="">
          <p:sp>
            <p:nvSpPr>
              <p:cNvPr id="53" name="TextBox 52">
                <a:extLst>
                  <a:ext uri="{FF2B5EF4-FFF2-40B4-BE49-F238E27FC236}">
                    <a16:creationId xmlns:a16="http://schemas.microsoft.com/office/drawing/2014/main" id="{3BD9E0F0-9E87-8392-3454-D4AEFEC7F06D}"/>
                  </a:ext>
                </a:extLst>
              </p:cNvPr>
              <p:cNvSpPr txBox="1">
                <a:spLocks noRot="1" noChangeAspect="1" noMove="1" noResize="1" noEditPoints="1" noAdjustHandles="1" noChangeArrowheads="1" noChangeShapeType="1" noTextEdit="1"/>
              </p:cNvSpPr>
              <p:nvPr/>
            </p:nvSpPr>
            <p:spPr>
              <a:xfrm>
                <a:off x="5342652" y="3066815"/>
                <a:ext cx="1687449" cy="461665"/>
              </a:xfrm>
              <a:prstGeom prst="rect">
                <a:avLst/>
              </a:prstGeom>
              <a:blipFill>
                <a:blip r:embed="rId26"/>
                <a:stretch>
                  <a:fillRect r="-7463" b="-135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107536F3-0B8D-4425-4921-B40E72AC5337}"/>
                  </a:ext>
                </a:extLst>
              </p:cNvPr>
              <p:cNvSpPr txBox="1"/>
              <p:nvPr/>
            </p:nvSpPr>
            <p:spPr>
              <a:xfrm>
                <a:off x="7934524" y="3070863"/>
                <a:ext cx="1687449"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=( 3 , </m:t>
                      </m:r>
                      <m:r>
                        <a:rPr lang="en-US" sz="2300" b="0" i="1" smtClean="0">
                          <a:latin typeface="Cambria Math" panose="02040503050406030204" pitchFamily="18" charset="0"/>
                        </a:rPr>
                        <m:t>𝑔</m:t>
                      </m:r>
                      <m:d>
                        <m:dPr>
                          <m:ctrlPr>
                            <a:rPr lang="en-US" sz="2300" b="0" i="1" smtClean="0">
                              <a:latin typeface="Cambria Math" panose="02040503050406030204" pitchFamily="18" charset="0"/>
                            </a:rPr>
                          </m:ctrlPr>
                        </m:dPr>
                        <m:e>
                          <m:r>
                            <a:rPr lang="en-US" sz="2300" b="0" i="1" smtClean="0">
                              <a:latin typeface="Cambria Math" panose="02040503050406030204" pitchFamily="18" charset="0"/>
                            </a:rPr>
                            <m:t>3</m:t>
                          </m:r>
                        </m:e>
                      </m:d>
                      <m:r>
                        <a:rPr lang="en-US" sz="2300" b="0" i="1" smtClean="0">
                          <a:latin typeface="Cambria Math" panose="02040503050406030204" pitchFamily="18" charset="0"/>
                        </a:rPr>
                        <m:t> )</m:t>
                      </m:r>
                    </m:oMath>
                  </m:oMathPara>
                </a14:m>
                <a:endParaRPr lang="en-US" sz="2300" dirty="0"/>
              </a:p>
            </p:txBody>
          </p:sp>
        </mc:Choice>
        <mc:Fallback xmlns="">
          <p:sp>
            <p:nvSpPr>
              <p:cNvPr id="54" name="TextBox 53">
                <a:extLst>
                  <a:ext uri="{FF2B5EF4-FFF2-40B4-BE49-F238E27FC236}">
                    <a16:creationId xmlns:a16="http://schemas.microsoft.com/office/drawing/2014/main" id="{107536F3-0B8D-4425-4921-B40E72AC5337}"/>
                  </a:ext>
                </a:extLst>
              </p:cNvPr>
              <p:cNvSpPr txBox="1">
                <a:spLocks noRot="1" noChangeAspect="1" noMove="1" noResize="1" noEditPoints="1" noAdjustHandles="1" noChangeArrowheads="1" noChangeShapeType="1" noTextEdit="1"/>
              </p:cNvSpPr>
              <p:nvPr/>
            </p:nvSpPr>
            <p:spPr>
              <a:xfrm>
                <a:off x="7934524" y="3070863"/>
                <a:ext cx="1687449" cy="461665"/>
              </a:xfrm>
              <a:prstGeom prst="rect">
                <a:avLst/>
              </a:prstGeom>
              <a:blipFill>
                <a:blip r:embed="rId27"/>
                <a:stretch>
                  <a:fillRect r="-8209" b="-162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TextBox 54">
                <a:extLst>
                  <a:ext uri="{FF2B5EF4-FFF2-40B4-BE49-F238E27FC236}">
                    <a16:creationId xmlns:a16="http://schemas.microsoft.com/office/drawing/2014/main" id="{9B7932FF-F5DE-555F-62C3-E4915FB02925}"/>
                  </a:ext>
                </a:extLst>
              </p:cNvPr>
              <p:cNvSpPr txBox="1"/>
              <p:nvPr/>
            </p:nvSpPr>
            <p:spPr>
              <a:xfrm>
                <a:off x="10509108" y="3058676"/>
                <a:ext cx="1687449"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=( 4 , </m:t>
                      </m:r>
                      <m:r>
                        <a:rPr lang="en-US" sz="2300" b="0" i="1" smtClean="0">
                          <a:latin typeface="Cambria Math" panose="02040503050406030204" pitchFamily="18" charset="0"/>
                        </a:rPr>
                        <m:t>𝑔</m:t>
                      </m:r>
                      <m:d>
                        <m:dPr>
                          <m:ctrlPr>
                            <a:rPr lang="en-US" sz="2300" b="0" i="1" smtClean="0">
                              <a:latin typeface="Cambria Math" panose="02040503050406030204" pitchFamily="18" charset="0"/>
                            </a:rPr>
                          </m:ctrlPr>
                        </m:dPr>
                        <m:e>
                          <m:r>
                            <a:rPr lang="en-US" sz="2300" b="0" i="1" smtClean="0">
                              <a:latin typeface="Cambria Math" panose="02040503050406030204" pitchFamily="18" charset="0"/>
                            </a:rPr>
                            <m:t>4</m:t>
                          </m:r>
                        </m:e>
                      </m:d>
                      <m:r>
                        <a:rPr lang="en-US" sz="2300" b="0" i="1" smtClean="0">
                          <a:latin typeface="Cambria Math" panose="02040503050406030204" pitchFamily="18" charset="0"/>
                        </a:rPr>
                        <m:t> )</m:t>
                      </m:r>
                    </m:oMath>
                  </m:oMathPara>
                </a14:m>
                <a:endParaRPr lang="en-US" sz="2300" dirty="0"/>
              </a:p>
            </p:txBody>
          </p:sp>
        </mc:Choice>
        <mc:Fallback xmlns="">
          <p:sp>
            <p:nvSpPr>
              <p:cNvPr id="55" name="TextBox 54">
                <a:extLst>
                  <a:ext uri="{FF2B5EF4-FFF2-40B4-BE49-F238E27FC236}">
                    <a16:creationId xmlns:a16="http://schemas.microsoft.com/office/drawing/2014/main" id="{9B7932FF-F5DE-555F-62C3-E4915FB02925}"/>
                  </a:ext>
                </a:extLst>
              </p:cNvPr>
              <p:cNvSpPr txBox="1">
                <a:spLocks noRot="1" noChangeAspect="1" noMove="1" noResize="1" noEditPoints="1" noAdjustHandles="1" noChangeArrowheads="1" noChangeShapeType="1" noTextEdit="1"/>
              </p:cNvSpPr>
              <p:nvPr/>
            </p:nvSpPr>
            <p:spPr>
              <a:xfrm>
                <a:off x="10509108" y="3058676"/>
                <a:ext cx="1687449" cy="461665"/>
              </a:xfrm>
              <a:prstGeom prst="rect">
                <a:avLst/>
              </a:prstGeom>
              <a:blipFill>
                <a:blip r:embed="rId28"/>
                <a:stretch>
                  <a:fillRect r="-8209" b="-16216"/>
                </a:stretch>
              </a:blipFill>
            </p:spPr>
            <p:txBody>
              <a:bodyPr/>
              <a:lstStyle/>
              <a:p>
                <a:r>
                  <a:rPr lang="en-US">
                    <a:noFill/>
                  </a:rPr>
                  <a:t> </a:t>
                </a:r>
              </a:p>
            </p:txBody>
          </p:sp>
        </mc:Fallback>
      </mc:AlternateContent>
      <p:sp>
        <p:nvSpPr>
          <p:cNvPr id="15" name="Google Shape;518;p45">
            <a:extLst>
              <a:ext uri="{FF2B5EF4-FFF2-40B4-BE49-F238E27FC236}">
                <a16:creationId xmlns:a16="http://schemas.microsoft.com/office/drawing/2014/main" id="{2801DCBF-3639-8D0D-B68E-15838CBA32CA}"/>
              </a:ext>
            </a:extLst>
          </p:cNvPr>
          <p:cNvSpPr/>
          <p:nvPr/>
        </p:nvSpPr>
        <p:spPr>
          <a:xfrm>
            <a:off x="6893309" y="4825735"/>
            <a:ext cx="4847779" cy="1017307"/>
          </a:xfrm>
          <a:prstGeom prst="cloud">
            <a:avLst/>
          </a:prstGeom>
          <a:solidFill>
            <a:schemeClr val="accent1">
              <a:lumMod val="20000"/>
              <a:lumOff val="80000"/>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algn="ctr"/>
            <a:r>
              <a:rPr lang="en-US" sz="2000" dirty="0">
                <a:latin typeface="PT Serif" panose="020A0603040505020204" pitchFamily="18" charset="77"/>
              </a:rPr>
              <a:t>We need a more general leakage model…</a:t>
            </a:r>
            <a:endParaRPr lang="en-IL" sz="2000" dirty="0">
              <a:latin typeface="PT Serif" panose="020A0603040505020204" pitchFamily="18" charset="77"/>
            </a:endParaRPr>
          </a:p>
        </p:txBody>
      </p:sp>
      <p:sp>
        <p:nvSpPr>
          <p:cNvPr id="14" name="Slide Number Placeholder 13">
            <a:extLst>
              <a:ext uri="{FF2B5EF4-FFF2-40B4-BE49-F238E27FC236}">
                <a16:creationId xmlns:a16="http://schemas.microsoft.com/office/drawing/2014/main" id="{A232DD46-5C4F-13D9-3806-456800DB1551}"/>
              </a:ext>
            </a:extLst>
          </p:cNvPr>
          <p:cNvSpPr>
            <a:spLocks noGrp="1"/>
          </p:cNvSpPr>
          <p:nvPr>
            <p:ph type="sldNum" sz="quarter" idx="12"/>
          </p:nvPr>
        </p:nvSpPr>
        <p:spPr/>
        <p:txBody>
          <a:bodyPr/>
          <a:lstStyle/>
          <a:p>
            <a:fld id="{2C6E2BD9-12E2-A94F-B436-2026D1C44FCB}" type="slidenum">
              <a:rPr lang="en-US" smtClean="0"/>
              <a:pPr/>
              <a:t>10</a:t>
            </a:fld>
            <a:endParaRPr lang="en-US">
              <a:latin typeface="PT Serif" panose="020A0603040505020204" pitchFamily="18" charset="77"/>
            </a:endParaRPr>
          </a:p>
        </p:txBody>
      </p:sp>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96A753DB-FBF0-BB64-3C18-4588C39028AC}"/>
                  </a:ext>
                </a:extLst>
              </p:cNvPr>
              <p:cNvSpPr txBox="1"/>
              <p:nvPr/>
            </p:nvSpPr>
            <p:spPr>
              <a:xfrm>
                <a:off x="2360179" y="5566639"/>
                <a:ext cx="495584"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1</m:t>
                          </m:r>
                        </m:sub>
                      </m:sSub>
                    </m:oMath>
                  </m:oMathPara>
                </a14:m>
                <a:endParaRPr lang="en-US" sz="2300" dirty="0"/>
              </a:p>
            </p:txBody>
          </p:sp>
        </mc:Choice>
        <mc:Fallback>
          <p:sp>
            <p:nvSpPr>
              <p:cNvPr id="17" name="TextBox 16">
                <a:extLst>
                  <a:ext uri="{FF2B5EF4-FFF2-40B4-BE49-F238E27FC236}">
                    <a16:creationId xmlns:a16="http://schemas.microsoft.com/office/drawing/2014/main" id="{96A753DB-FBF0-BB64-3C18-4588C39028AC}"/>
                  </a:ext>
                </a:extLst>
              </p:cNvPr>
              <p:cNvSpPr txBox="1">
                <a:spLocks noRot="1" noChangeAspect="1" noMove="1" noResize="1" noEditPoints="1" noAdjustHandles="1" noChangeArrowheads="1" noChangeShapeType="1" noTextEdit="1"/>
              </p:cNvSpPr>
              <p:nvPr/>
            </p:nvSpPr>
            <p:spPr>
              <a:xfrm>
                <a:off x="2360179" y="5566639"/>
                <a:ext cx="495584" cy="353943"/>
              </a:xfrm>
              <a:prstGeom prst="rect">
                <a:avLst/>
              </a:prstGeom>
              <a:blipFill>
                <a:blip r:embed="rId29"/>
                <a:stretch>
                  <a:fillRect l="-7500" r="-5000" b="-1034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558EFFDA-9120-0EA8-0506-E94652A8D325}"/>
                  </a:ext>
                </a:extLst>
              </p:cNvPr>
              <p:cNvSpPr txBox="1"/>
              <p:nvPr/>
            </p:nvSpPr>
            <p:spPr>
              <a:xfrm>
                <a:off x="4894754" y="5566639"/>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2</m:t>
                          </m:r>
                        </m:sub>
                      </m:sSub>
                    </m:oMath>
                  </m:oMathPara>
                </a14:m>
                <a:endParaRPr lang="en-US" sz="2300" dirty="0"/>
              </a:p>
            </p:txBody>
          </p:sp>
        </mc:Choice>
        <mc:Fallback>
          <p:sp>
            <p:nvSpPr>
              <p:cNvPr id="19" name="TextBox 18">
                <a:extLst>
                  <a:ext uri="{FF2B5EF4-FFF2-40B4-BE49-F238E27FC236}">
                    <a16:creationId xmlns:a16="http://schemas.microsoft.com/office/drawing/2014/main" id="{558EFFDA-9120-0EA8-0506-E94652A8D325}"/>
                  </a:ext>
                </a:extLst>
              </p:cNvPr>
              <p:cNvSpPr txBox="1">
                <a:spLocks noRot="1" noChangeAspect="1" noMove="1" noResize="1" noEditPoints="1" noAdjustHandles="1" noChangeArrowheads="1" noChangeShapeType="1" noTextEdit="1"/>
              </p:cNvSpPr>
              <p:nvPr/>
            </p:nvSpPr>
            <p:spPr>
              <a:xfrm>
                <a:off x="4894754" y="5566639"/>
                <a:ext cx="502382" cy="353943"/>
              </a:xfrm>
              <a:prstGeom prst="rect">
                <a:avLst/>
              </a:prstGeom>
              <a:blipFill>
                <a:blip r:embed="rId30"/>
                <a:stretch>
                  <a:fillRect l="-7500" r="-5000" b="-10345"/>
                </a:stretch>
              </a:blipFill>
            </p:spPr>
            <p:txBody>
              <a:bodyPr/>
              <a:lstStyle/>
              <a:p>
                <a:r>
                  <a:rPr lang="en-US">
                    <a:noFill/>
                  </a:rPr>
                  <a:t> </a:t>
                </a:r>
              </a:p>
            </p:txBody>
          </p:sp>
        </mc:Fallback>
      </mc:AlternateContent>
    </p:spTree>
    <p:extLst>
      <p:ext uri="{BB962C8B-B14F-4D97-AF65-F5344CB8AC3E}">
        <p14:creationId xmlns:p14="http://schemas.microsoft.com/office/powerpoint/2010/main" val="3072254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2" grpId="0"/>
      <p:bldP spid="53" grpId="0"/>
      <p:bldP spid="54" grpId="0"/>
      <p:bldP spid="55" grpId="0"/>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4929B-AFBC-0A86-6BFD-D5EED5E208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C6EEC1-5416-13EB-C313-796F50CBBB26}"/>
              </a:ext>
            </a:extLst>
          </p:cNvPr>
          <p:cNvSpPr>
            <a:spLocks noGrp="1"/>
          </p:cNvSpPr>
          <p:nvPr>
            <p:ph type="title"/>
          </p:nvPr>
        </p:nvSpPr>
        <p:spPr>
          <a:xfrm>
            <a:off x="297872" y="94960"/>
            <a:ext cx="10891496" cy="1325563"/>
          </a:xfrm>
        </p:spPr>
        <p:txBody>
          <a:bodyPr/>
          <a:lstStyle/>
          <a:p>
            <a:r>
              <a:rPr lang="en-US" dirty="0">
                <a:latin typeface="PT Serif" panose="020A0603040505020204" pitchFamily="18" charset="77"/>
              </a:rPr>
              <a:t>A general model of leakage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CB63316-5CBC-07FF-2B5E-B28E2493A71D}"/>
                  </a:ext>
                </a:extLst>
              </p:cNvPr>
              <p:cNvSpPr>
                <a:spLocks noGrp="1"/>
              </p:cNvSpPr>
              <p:nvPr>
                <p:ph idx="1"/>
              </p:nvPr>
            </p:nvSpPr>
            <p:spPr>
              <a:xfrm>
                <a:off x="297871" y="1253331"/>
                <a:ext cx="10987749" cy="4351338"/>
              </a:xfrm>
            </p:spPr>
            <p:txBody>
              <a:bodyPr/>
              <a:lstStyle/>
              <a:p>
                <a:pPr marL="0" indent="0">
                  <a:buNone/>
                </a:pPr>
                <a:r>
                  <a:rPr lang="en-US" dirty="0">
                    <a:latin typeface="PT Serif" panose="020A0603040505020204" pitchFamily="18" charset="77"/>
                  </a:rPr>
                  <a:t>We consider a “reconstruction algorithm” </a:t>
                </a:r>
                <a14:m>
                  <m:oMath xmlns:m="http://schemas.openxmlformats.org/officeDocument/2006/math">
                    <m:r>
                      <a:rPr lang="en-US" b="0" i="1" smtClean="0">
                        <a:latin typeface="Cambria Math" panose="02040503050406030204" pitchFamily="18" charset="0"/>
                      </a:rPr>
                      <m:t>𝑅</m:t>
                    </m:r>
                  </m:oMath>
                </a14:m>
                <a:r>
                  <a:rPr lang="en-US" dirty="0">
                    <a:latin typeface="PT Serif" panose="020A0603040505020204" pitchFamily="18" charset="77"/>
                  </a:rPr>
                  <a:t>:</a:t>
                </a:r>
              </a:p>
            </p:txBody>
          </p:sp>
        </mc:Choice>
        <mc:Fallback xmlns="">
          <p:sp>
            <p:nvSpPr>
              <p:cNvPr id="3" name="Content Placeholder 2">
                <a:extLst>
                  <a:ext uri="{FF2B5EF4-FFF2-40B4-BE49-F238E27FC236}">
                    <a16:creationId xmlns:a16="http://schemas.microsoft.com/office/drawing/2014/main" id="{FCB63316-5CBC-07FF-2B5E-B28E2493A71D}"/>
                  </a:ext>
                </a:extLst>
              </p:cNvPr>
              <p:cNvSpPr>
                <a:spLocks noGrp="1" noRot="1" noChangeAspect="1" noMove="1" noResize="1" noEditPoints="1" noAdjustHandles="1" noChangeArrowheads="1" noChangeShapeType="1" noTextEdit="1"/>
              </p:cNvSpPr>
              <p:nvPr>
                <p:ph idx="1"/>
              </p:nvPr>
            </p:nvSpPr>
            <p:spPr>
              <a:xfrm>
                <a:off x="297871" y="1253331"/>
                <a:ext cx="10987749" cy="4351338"/>
              </a:xfrm>
              <a:blipFill>
                <a:blip r:embed="rId3"/>
                <a:stretch>
                  <a:fillRect l="-1155" t="-2326"/>
                </a:stretch>
              </a:blipFill>
            </p:spPr>
            <p:txBody>
              <a:bodyPr/>
              <a:lstStyle/>
              <a:p>
                <a:r>
                  <a:rPr lang="en-US">
                    <a:noFill/>
                  </a:rPr>
                  <a:t> </a:t>
                </a:r>
              </a:p>
            </p:txBody>
          </p:sp>
        </mc:Fallback>
      </mc:AlternateContent>
      <p:pic>
        <p:nvPicPr>
          <p:cNvPr id="11" name="Picture 10" descr="A red smiley face with horns&#10;&#10;Description automatically generated">
            <a:extLst>
              <a:ext uri="{FF2B5EF4-FFF2-40B4-BE49-F238E27FC236}">
                <a16:creationId xmlns:a16="http://schemas.microsoft.com/office/drawing/2014/main" id="{B84A66DC-A7E4-BEB1-C4E8-B9F72D3D1224}"/>
              </a:ext>
            </a:extLst>
          </p:cNvPr>
          <p:cNvPicPr>
            <a:picLocks noChangeAspect="1"/>
          </p:cNvPicPr>
          <p:nvPr/>
        </p:nvPicPr>
        <p:blipFill>
          <a:blip r:embed="rId4"/>
          <a:stretch>
            <a:fillRect/>
          </a:stretch>
        </p:blipFill>
        <p:spPr>
          <a:xfrm>
            <a:off x="297870" y="5426425"/>
            <a:ext cx="1133627" cy="1107095"/>
          </a:xfrm>
          <a:prstGeom prst="rect">
            <a:avLst/>
          </a:prstGeom>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DA77C7D9-C613-9BD5-A1C5-4ABBD7BD7A47}"/>
                  </a:ext>
                </a:extLst>
              </p:cNvPr>
              <p:cNvSpPr txBox="1"/>
              <p:nvPr/>
            </p:nvSpPr>
            <p:spPr>
              <a:xfrm>
                <a:off x="535105" y="4837912"/>
                <a:ext cx="659155"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i="1" smtClean="0">
                          <a:solidFill>
                            <a:schemeClr val="tx1"/>
                          </a:solidFill>
                          <a:latin typeface="Cambria Math" panose="02040503050406030204" pitchFamily="18" charset="0"/>
                          <a:ea typeface="Cambria Math" panose="02040503050406030204" pitchFamily="18" charset="0"/>
                        </a:rPr>
                        <m:t>𝒜</m:t>
                      </m:r>
                    </m:oMath>
                  </m:oMathPara>
                </a14:m>
                <a:endParaRPr lang="en-US" sz="3200" dirty="0">
                  <a:solidFill>
                    <a:schemeClr val="tx1"/>
                  </a:solidFill>
                </a:endParaRPr>
              </a:p>
            </p:txBody>
          </p:sp>
        </mc:Choice>
        <mc:Fallback xmlns="">
          <p:sp>
            <p:nvSpPr>
              <p:cNvPr id="12" name="TextBox 11">
                <a:extLst>
                  <a:ext uri="{FF2B5EF4-FFF2-40B4-BE49-F238E27FC236}">
                    <a16:creationId xmlns:a16="http://schemas.microsoft.com/office/drawing/2014/main" id="{23ADC9B7-23EC-725B-40B5-9AA007828AEF}"/>
                  </a:ext>
                </a:extLst>
              </p:cNvPr>
              <p:cNvSpPr txBox="1">
                <a:spLocks noRot="1" noChangeAspect="1" noMove="1" noResize="1" noEditPoints="1" noAdjustHandles="1" noChangeArrowheads="1" noChangeShapeType="1" noTextEdit="1"/>
              </p:cNvSpPr>
              <p:nvPr/>
            </p:nvSpPr>
            <p:spPr>
              <a:xfrm>
                <a:off x="535105" y="4837912"/>
                <a:ext cx="659155" cy="584775"/>
              </a:xfrm>
              <a:prstGeom prst="rect">
                <a:avLst/>
              </a:prstGeom>
              <a:blipFill>
                <a:blip r:embed="rId5"/>
                <a:stretch>
                  <a:fillRect/>
                </a:stretch>
              </a:blipFill>
            </p:spPr>
            <p:txBody>
              <a:bodyPr/>
              <a:lstStyle/>
              <a:p>
                <a:r>
                  <a:rPr lang="en-US">
                    <a:noFill/>
                  </a:rPr>
                  <a:t> </a:t>
                </a:r>
              </a:p>
            </p:txBody>
          </p:sp>
        </mc:Fallback>
      </mc:AlternateContent>
      <p:cxnSp>
        <p:nvCxnSpPr>
          <p:cNvPr id="24" name="Straight Arrow Connector 23">
            <a:extLst>
              <a:ext uri="{FF2B5EF4-FFF2-40B4-BE49-F238E27FC236}">
                <a16:creationId xmlns:a16="http://schemas.microsoft.com/office/drawing/2014/main" id="{9D64D934-F868-A4A4-986E-BEA8F059ED20}"/>
              </a:ext>
            </a:extLst>
          </p:cNvPr>
          <p:cNvCxnSpPr>
            <a:cxnSpLocks/>
            <a:stCxn id="14" idx="2"/>
          </p:cNvCxnSpPr>
          <p:nvPr/>
        </p:nvCxnSpPr>
        <p:spPr>
          <a:xfrm>
            <a:off x="2911738" y="3489742"/>
            <a:ext cx="890702" cy="1736365"/>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 name="Rounded Rectangle 3">
                <a:extLst>
                  <a:ext uri="{FF2B5EF4-FFF2-40B4-BE49-F238E27FC236}">
                    <a16:creationId xmlns:a16="http://schemas.microsoft.com/office/drawing/2014/main" id="{7EC1B743-9556-7C9A-57B2-ABCAFACEDAA2}"/>
                  </a:ext>
                </a:extLst>
              </p:cNvPr>
              <p:cNvSpPr/>
              <p:nvPr/>
            </p:nvSpPr>
            <p:spPr>
              <a:xfrm>
                <a:off x="3435835" y="5422687"/>
                <a:ext cx="1341685" cy="10844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2600" b="0" i="1" smtClean="0">
                        <a:latin typeface="Cambria Math" panose="02040503050406030204" pitchFamily="18" charset="0"/>
                      </a:rPr>
                      <m:t>𝑅</m:t>
                    </m:r>
                  </m:oMath>
                </a14:m>
                <a:r>
                  <a:rPr lang="en-US" sz="2600" dirty="0"/>
                  <a:t> </a:t>
                </a:r>
                <a14:m>
                  <m:oMath xmlns:m="http://schemas.openxmlformats.org/officeDocument/2006/math">
                    <m:r>
                      <a:rPr lang="en-US" sz="2200" b="0" i="0" smtClean="0">
                        <a:latin typeface="Cambria Math" panose="02040503050406030204" pitchFamily="18" charset="0"/>
                      </a:rPr>
                      <m:t>(</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r>
                          <a:rPr lang="en-US" sz="2200" b="0" i="1" smtClean="0">
                            <a:latin typeface="Cambria Math" panose="02040503050406030204" pitchFamily="18" charset="0"/>
                          </a:rPr>
                          <m:t>1</m:t>
                        </m:r>
                      </m:sub>
                    </m:sSub>
                    <m:r>
                      <a:rPr lang="en-US" sz="2200" b="0" i="1" smtClean="0">
                        <a:latin typeface="Cambria Math" panose="02040503050406030204" pitchFamily="18" charset="0"/>
                      </a:rPr>
                      <m:t> , </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r>
                          <a:rPr lang="en-US" sz="2200" b="0" i="1" smtClean="0">
                            <a:latin typeface="Cambria Math" panose="02040503050406030204" pitchFamily="18" charset="0"/>
                          </a:rPr>
                          <m:t>2</m:t>
                        </m:r>
                      </m:sub>
                    </m:sSub>
                    <m:r>
                      <a:rPr lang="en-US" sz="2200" b="0" i="1" smtClean="0">
                        <a:latin typeface="Cambria Math" panose="02040503050406030204" pitchFamily="18" charset="0"/>
                      </a:rPr>
                      <m:t>)</m:t>
                    </m:r>
                  </m:oMath>
                </a14:m>
                <a:endParaRPr lang="en-US" sz="2200" dirty="0"/>
              </a:p>
            </p:txBody>
          </p:sp>
        </mc:Choice>
        <mc:Fallback xmlns="">
          <p:sp>
            <p:nvSpPr>
              <p:cNvPr id="4" name="Rounded Rectangle 3">
                <a:extLst>
                  <a:ext uri="{FF2B5EF4-FFF2-40B4-BE49-F238E27FC236}">
                    <a16:creationId xmlns:a16="http://schemas.microsoft.com/office/drawing/2014/main" id="{7EC1B743-9556-7C9A-57B2-ABCAFACEDAA2}"/>
                  </a:ext>
                </a:extLst>
              </p:cNvPr>
              <p:cNvSpPr>
                <a:spLocks noRot="1" noChangeAspect="1" noMove="1" noResize="1" noEditPoints="1" noAdjustHandles="1" noChangeArrowheads="1" noChangeShapeType="1" noTextEdit="1"/>
              </p:cNvSpPr>
              <p:nvPr/>
            </p:nvSpPr>
            <p:spPr>
              <a:xfrm>
                <a:off x="3435835" y="5422687"/>
                <a:ext cx="1341685" cy="1084407"/>
              </a:xfrm>
              <a:prstGeom prst="roundRect">
                <a:avLst/>
              </a:prstGeom>
              <a:blipFill>
                <a:blip r:embed="rId6"/>
                <a:stretch>
                  <a:fillRect l="-5556" r="-46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16D831B-8760-6B04-A7FE-20E18C5923BE}"/>
                  </a:ext>
                </a:extLst>
              </p:cNvPr>
              <p:cNvSpPr txBox="1"/>
              <p:nvPr/>
            </p:nvSpPr>
            <p:spPr>
              <a:xfrm>
                <a:off x="5427894" y="5734057"/>
                <a:ext cx="694423"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oMath>
                  </m:oMathPara>
                </a14:m>
                <a:endParaRPr lang="en-US" sz="2400" dirty="0"/>
              </a:p>
            </p:txBody>
          </p:sp>
        </mc:Choice>
        <mc:Fallback xmlns="">
          <p:sp>
            <p:nvSpPr>
              <p:cNvPr id="7" name="TextBox 6">
                <a:extLst>
                  <a:ext uri="{FF2B5EF4-FFF2-40B4-BE49-F238E27FC236}">
                    <a16:creationId xmlns:a16="http://schemas.microsoft.com/office/drawing/2014/main" id="{C7CC0356-9C31-7DC5-063C-8AE5AB3CBB6A}"/>
                  </a:ext>
                </a:extLst>
              </p:cNvPr>
              <p:cNvSpPr txBox="1">
                <a:spLocks noRot="1" noChangeAspect="1" noMove="1" noResize="1" noEditPoints="1" noAdjustHandles="1" noChangeArrowheads="1" noChangeShapeType="1" noTextEdit="1"/>
              </p:cNvSpPr>
              <p:nvPr/>
            </p:nvSpPr>
            <p:spPr>
              <a:xfrm>
                <a:off x="5427894" y="5734057"/>
                <a:ext cx="694423" cy="461665"/>
              </a:xfrm>
              <a:prstGeom prst="rect">
                <a:avLst/>
              </a:prstGeom>
              <a:blipFill>
                <a:blip r:embed="rId7"/>
                <a:stretch>
                  <a:fillRect/>
                </a:stretch>
              </a:blipFill>
            </p:spPr>
            <p:txBody>
              <a:bodyPr/>
              <a:lstStyle/>
              <a:p>
                <a:r>
                  <a:rPr lang="en-US">
                    <a:noFill/>
                  </a:rPr>
                  <a:t> </a:t>
                </a:r>
              </a:p>
            </p:txBody>
          </p:sp>
        </mc:Fallback>
      </mc:AlternateContent>
      <p:cxnSp>
        <p:nvCxnSpPr>
          <p:cNvPr id="8" name="Straight Arrow Connector 7">
            <a:extLst>
              <a:ext uri="{FF2B5EF4-FFF2-40B4-BE49-F238E27FC236}">
                <a16:creationId xmlns:a16="http://schemas.microsoft.com/office/drawing/2014/main" id="{28656583-193C-786E-7A91-F5DBDC405DCA}"/>
              </a:ext>
            </a:extLst>
          </p:cNvPr>
          <p:cNvCxnSpPr>
            <a:cxnSpLocks/>
            <a:stCxn id="4" idx="3"/>
            <a:endCxn id="7" idx="1"/>
          </p:cNvCxnSpPr>
          <p:nvPr/>
        </p:nvCxnSpPr>
        <p:spPr>
          <a:xfrm flipV="1">
            <a:off x="4777520" y="5964890"/>
            <a:ext cx="650374" cy="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F83252D6-6189-5D74-83BA-F9E8BF2C21CF}"/>
                  </a:ext>
                </a:extLst>
              </p:cNvPr>
              <p:cNvSpPr txBox="1"/>
              <p:nvPr/>
            </p:nvSpPr>
            <p:spPr>
              <a:xfrm>
                <a:off x="1917032" y="5780225"/>
                <a:ext cx="48115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h</m:t>
                          </m:r>
                        </m:e>
                        <m:sup>
                          <m:r>
                            <a:rPr lang="en-US" sz="2400" b="0" i="1" smtClean="0">
                              <a:latin typeface="Cambria Math" panose="02040503050406030204" pitchFamily="18" charset="0"/>
                            </a:rPr>
                            <m:t>′</m:t>
                          </m:r>
                        </m:sup>
                      </m:sSup>
                    </m:oMath>
                  </m:oMathPara>
                </a14:m>
                <a:endParaRPr lang="en-US" sz="2400" dirty="0"/>
              </a:p>
            </p:txBody>
          </p:sp>
        </mc:Choice>
        <mc:Fallback xmlns="">
          <p:sp>
            <p:nvSpPr>
              <p:cNvPr id="28" name="TextBox 27">
                <a:extLst>
                  <a:ext uri="{FF2B5EF4-FFF2-40B4-BE49-F238E27FC236}">
                    <a16:creationId xmlns:a16="http://schemas.microsoft.com/office/drawing/2014/main" id="{F83252D6-6189-5D74-83BA-F9E8BF2C21CF}"/>
                  </a:ext>
                </a:extLst>
              </p:cNvPr>
              <p:cNvSpPr txBox="1">
                <a:spLocks noRot="1" noChangeAspect="1" noMove="1" noResize="1" noEditPoints="1" noAdjustHandles="1" noChangeArrowheads="1" noChangeShapeType="1" noTextEdit="1"/>
              </p:cNvSpPr>
              <p:nvPr/>
            </p:nvSpPr>
            <p:spPr>
              <a:xfrm>
                <a:off x="1917032" y="5780225"/>
                <a:ext cx="481157" cy="369332"/>
              </a:xfrm>
              <a:prstGeom prst="rect">
                <a:avLst/>
              </a:prstGeom>
              <a:blipFill>
                <a:blip r:embed="rId8"/>
                <a:stretch>
                  <a:fillRect l="-7692" r="-5128" b="-3333"/>
                </a:stretch>
              </a:blipFill>
            </p:spPr>
            <p:txBody>
              <a:bodyPr/>
              <a:lstStyle/>
              <a:p>
                <a:r>
                  <a:rPr lang="en-US">
                    <a:noFill/>
                  </a:rPr>
                  <a:t> </a:t>
                </a:r>
              </a:p>
            </p:txBody>
          </p:sp>
        </mc:Fallback>
      </mc:AlternateContent>
      <p:cxnSp>
        <p:nvCxnSpPr>
          <p:cNvPr id="29" name="Straight Arrow Connector 28">
            <a:extLst>
              <a:ext uri="{FF2B5EF4-FFF2-40B4-BE49-F238E27FC236}">
                <a16:creationId xmlns:a16="http://schemas.microsoft.com/office/drawing/2014/main" id="{7908E688-3139-FBAE-026C-95901776261A}"/>
              </a:ext>
            </a:extLst>
          </p:cNvPr>
          <p:cNvCxnSpPr>
            <a:cxnSpLocks/>
            <a:stCxn id="28" idx="3"/>
            <a:endCxn id="4" idx="1"/>
          </p:cNvCxnSpPr>
          <p:nvPr/>
        </p:nvCxnSpPr>
        <p:spPr>
          <a:xfrm>
            <a:off x="2398189" y="5964891"/>
            <a:ext cx="1037646"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C9EB795-F848-F1CC-D4E3-69AD19BF1E44}"/>
                  </a:ext>
                </a:extLst>
              </p:cNvPr>
              <p:cNvSpPr txBox="1"/>
              <p:nvPr/>
            </p:nvSpPr>
            <p:spPr>
              <a:xfrm>
                <a:off x="5183638" y="3197827"/>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2</m:t>
                          </m:r>
                        </m:sub>
                      </m:sSub>
                    </m:oMath>
                  </m:oMathPara>
                </a14:m>
                <a:endParaRPr lang="en-US" sz="2300" dirty="0"/>
              </a:p>
            </p:txBody>
          </p:sp>
        </mc:Choice>
        <mc:Fallback xmlns="">
          <p:sp>
            <p:nvSpPr>
              <p:cNvPr id="10" name="TextBox 9">
                <a:extLst>
                  <a:ext uri="{FF2B5EF4-FFF2-40B4-BE49-F238E27FC236}">
                    <a16:creationId xmlns:a16="http://schemas.microsoft.com/office/drawing/2014/main" id="{E6F998EC-26CA-8BD6-35B0-E3422A1295B8}"/>
                  </a:ext>
                </a:extLst>
              </p:cNvPr>
              <p:cNvSpPr txBox="1">
                <a:spLocks noRot="1" noChangeAspect="1" noMove="1" noResize="1" noEditPoints="1" noAdjustHandles="1" noChangeArrowheads="1" noChangeShapeType="1" noTextEdit="1"/>
              </p:cNvSpPr>
              <p:nvPr/>
            </p:nvSpPr>
            <p:spPr>
              <a:xfrm>
                <a:off x="5183638" y="3197827"/>
                <a:ext cx="502382" cy="353943"/>
              </a:xfrm>
              <a:prstGeom prst="rect">
                <a:avLst/>
              </a:prstGeom>
              <a:blipFill>
                <a:blip r:embed="rId9"/>
                <a:stretch>
                  <a:fillRect l="-7500" r="-5000" b="-107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4881AD40-CBFF-8FC0-07D0-616C19AFBB7C}"/>
                  </a:ext>
                </a:extLst>
              </p:cNvPr>
              <p:cNvSpPr txBox="1"/>
              <p:nvPr/>
            </p:nvSpPr>
            <p:spPr>
              <a:xfrm>
                <a:off x="7686255" y="3137730"/>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3</m:t>
                          </m:r>
                        </m:sub>
                      </m:sSub>
                    </m:oMath>
                  </m:oMathPara>
                </a14:m>
                <a:endParaRPr lang="en-US" sz="2300" dirty="0"/>
              </a:p>
            </p:txBody>
          </p:sp>
        </mc:Choice>
        <mc:Fallback xmlns="">
          <p:sp>
            <p:nvSpPr>
              <p:cNvPr id="13" name="TextBox 12">
                <a:extLst>
                  <a:ext uri="{FF2B5EF4-FFF2-40B4-BE49-F238E27FC236}">
                    <a16:creationId xmlns:a16="http://schemas.microsoft.com/office/drawing/2014/main" id="{3E177B78-F4DD-188F-11E3-350968FE8FC7}"/>
                  </a:ext>
                </a:extLst>
              </p:cNvPr>
              <p:cNvSpPr txBox="1">
                <a:spLocks noRot="1" noChangeAspect="1" noMove="1" noResize="1" noEditPoints="1" noAdjustHandles="1" noChangeArrowheads="1" noChangeShapeType="1" noTextEdit="1"/>
              </p:cNvSpPr>
              <p:nvPr/>
            </p:nvSpPr>
            <p:spPr>
              <a:xfrm>
                <a:off x="7686255" y="3137730"/>
                <a:ext cx="502382" cy="353943"/>
              </a:xfrm>
              <a:prstGeom prst="rect">
                <a:avLst/>
              </a:prstGeom>
              <a:blipFill>
                <a:blip r:embed="rId10"/>
                <a:stretch>
                  <a:fillRect l="-10000" r="-5000" b="-689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A5F4B569-1F40-D871-11F2-7B80762F6D2E}"/>
                  </a:ext>
                </a:extLst>
              </p:cNvPr>
              <p:cNvSpPr txBox="1"/>
              <p:nvPr/>
            </p:nvSpPr>
            <p:spPr>
              <a:xfrm>
                <a:off x="2663946" y="3135799"/>
                <a:ext cx="495584"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1</m:t>
                          </m:r>
                        </m:sub>
                      </m:sSub>
                    </m:oMath>
                  </m:oMathPara>
                </a14:m>
                <a:endParaRPr lang="en-US" sz="2300" dirty="0"/>
              </a:p>
            </p:txBody>
          </p:sp>
        </mc:Choice>
        <mc:Fallback xmlns="">
          <p:sp>
            <p:nvSpPr>
              <p:cNvPr id="14" name="TextBox 13">
                <a:extLst>
                  <a:ext uri="{FF2B5EF4-FFF2-40B4-BE49-F238E27FC236}">
                    <a16:creationId xmlns:a16="http://schemas.microsoft.com/office/drawing/2014/main" id="{6FE6095F-203C-1697-B541-F3F13A2E0542}"/>
                  </a:ext>
                </a:extLst>
              </p:cNvPr>
              <p:cNvSpPr txBox="1">
                <a:spLocks noRot="1" noChangeAspect="1" noMove="1" noResize="1" noEditPoints="1" noAdjustHandles="1" noChangeArrowheads="1" noChangeShapeType="1" noTextEdit="1"/>
              </p:cNvSpPr>
              <p:nvPr/>
            </p:nvSpPr>
            <p:spPr>
              <a:xfrm>
                <a:off x="2663946" y="3135799"/>
                <a:ext cx="495584" cy="353943"/>
              </a:xfrm>
              <a:prstGeom prst="rect">
                <a:avLst/>
              </a:prstGeom>
              <a:blipFill>
                <a:blip r:embed="rId11"/>
                <a:stretch>
                  <a:fillRect l="-7500" r="-5000"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4CED28AE-602F-4299-106C-284A9814AB37}"/>
                  </a:ext>
                </a:extLst>
              </p:cNvPr>
              <p:cNvSpPr txBox="1"/>
              <p:nvPr/>
            </p:nvSpPr>
            <p:spPr>
              <a:xfrm>
                <a:off x="10547548" y="3135799"/>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4</m:t>
                          </m:r>
                        </m:sub>
                      </m:sSub>
                    </m:oMath>
                  </m:oMathPara>
                </a14:m>
                <a:endParaRPr lang="en-US" sz="2300" dirty="0"/>
              </a:p>
            </p:txBody>
          </p:sp>
        </mc:Choice>
        <mc:Fallback xmlns="">
          <p:sp>
            <p:nvSpPr>
              <p:cNvPr id="16" name="TextBox 15">
                <a:extLst>
                  <a:ext uri="{FF2B5EF4-FFF2-40B4-BE49-F238E27FC236}">
                    <a16:creationId xmlns:a16="http://schemas.microsoft.com/office/drawing/2014/main" id="{9BBA4C13-0090-471B-7600-A946B7ECAD39}"/>
                  </a:ext>
                </a:extLst>
              </p:cNvPr>
              <p:cNvSpPr txBox="1">
                <a:spLocks noRot="1" noChangeAspect="1" noMove="1" noResize="1" noEditPoints="1" noAdjustHandles="1" noChangeArrowheads="1" noChangeShapeType="1" noTextEdit="1"/>
              </p:cNvSpPr>
              <p:nvPr/>
            </p:nvSpPr>
            <p:spPr>
              <a:xfrm>
                <a:off x="10547548" y="3135799"/>
                <a:ext cx="502382" cy="353943"/>
              </a:xfrm>
              <a:prstGeom prst="rect">
                <a:avLst/>
              </a:prstGeom>
              <a:blipFill>
                <a:blip r:embed="rId12"/>
                <a:stretch>
                  <a:fillRect l="-7317" r="-2439" b="-10345"/>
                </a:stretch>
              </a:blipFill>
            </p:spPr>
            <p:txBody>
              <a:bodyPr/>
              <a:lstStyle/>
              <a:p>
                <a:r>
                  <a:rPr lang="en-US">
                    <a:noFill/>
                  </a:rPr>
                  <a:t> </a:t>
                </a:r>
              </a:p>
            </p:txBody>
          </p:sp>
        </mc:Fallback>
      </mc:AlternateContent>
      <p:cxnSp>
        <p:nvCxnSpPr>
          <p:cNvPr id="27" name="Straight Arrow Connector 26">
            <a:extLst>
              <a:ext uri="{FF2B5EF4-FFF2-40B4-BE49-F238E27FC236}">
                <a16:creationId xmlns:a16="http://schemas.microsoft.com/office/drawing/2014/main" id="{A9F7274B-A2BC-CB45-ED50-348FAF5C5FF1}"/>
              </a:ext>
            </a:extLst>
          </p:cNvPr>
          <p:cNvCxnSpPr>
            <a:cxnSpLocks/>
            <a:stCxn id="10" idx="2"/>
          </p:cNvCxnSpPr>
          <p:nvPr/>
        </p:nvCxnSpPr>
        <p:spPr>
          <a:xfrm flipH="1">
            <a:off x="4431832" y="3551770"/>
            <a:ext cx="1002997" cy="1674337"/>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B4DA33B6-115D-924D-135C-9E9CDD4A5FAC}"/>
                  </a:ext>
                </a:extLst>
              </p:cNvPr>
              <p:cNvSpPr txBox="1"/>
              <p:nvPr/>
            </p:nvSpPr>
            <p:spPr>
              <a:xfrm>
                <a:off x="5290787" y="4036014"/>
                <a:ext cx="2467931" cy="523220"/>
              </a:xfrm>
              <a:prstGeom prst="rect">
                <a:avLst/>
              </a:prstGeom>
              <a:noFill/>
            </p:spPr>
            <p:txBody>
              <a:bodyPr wrap="square" rtlCol="0">
                <a:spAutoFit/>
              </a:bodyPr>
              <a:lstStyle/>
              <a:p>
                <a14:m>
                  <m:oMath xmlns:m="http://schemas.openxmlformats.org/officeDocument/2006/math">
                    <m:r>
                      <a:rPr lang="en-US" sz="2800" b="0" i="1" smtClean="0">
                        <a:latin typeface="Cambria Math" panose="02040503050406030204" pitchFamily="18" charset="0"/>
                      </a:rPr>
                      <m:t>𝑓</m:t>
                    </m:r>
                    <m:r>
                      <a:rPr lang="en-US" sz="2800" b="0" i="1" smtClean="0">
                        <a:latin typeface="Cambria Math" panose="02040503050406030204" pitchFamily="18" charset="0"/>
                      </a:rPr>
                      <m:t>&lt;</m:t>
                    </m:r>
                    <m:r>
                      <a:rPr lang="en-US" sz="2800" b="0" i="1" smtClean="0">
                        <a:latin typeface="Cambria Math" panose="02040503050406030204" pitchFamily="18" charset="0"/>
                      </a:rPr>
                      <m:t>𝑡</m:t>
                    </m:r>
                  </m:oMath>
                </a14:m>
                <a:r>
                  <a:rPr lang="en-US" sz="2800" dirty="0">
                    <a:latin typeface="PT Serif" panose="020A0603040505020204" pitchFamily="18" charset="77"/>
                  </a:rPr>
                  <a:t> Sellers</a:t>
                </a:r>
              </a:p>
            </p:txBody>
          </p:sp>
        </mc:Choice>
        <mc:Fallback xmlns="">
          <p:sp>
            <p:nvSpPr>
              <p:cNvPr id="41" name="TextBox 40">
                <a:extLst>
                  <a:ext uri="{FF2B5EF4-FFF2-40B4-BE49-F238E27FC236}">
                    <a16:creationId xmlns:a16="http://schemas.microsoft.com/office/drawing/2014/main" id="{15EC6F82-0E7C-7DAB-D2E8-2D6B625268C1}"/>
                  </a:ext>
                </a:extLst>
              </p:cNvPr>
              <p:cNvSpPr txBox="1">
                <a:spLocks noRot="1" noChangeAspect="1" noMove="1" noResize="1" noEditPoints="1" noAdjustHandles="1" noChangeArrowheads="1" noChangeShapeType="1" noTextEdit="1"/>
              </p:cNvSpPr>
              <p:nvPr/>
            </p:nvSpPr>
            <p:spPr>
              <a:xfrm>
                <a:off x="5290787" y="4036014"/>
                <a:ext cx="2467931" cy="523220"/>
              </a:xfrm>
              <a:prstGeom prst="rect">
                <a:avLst/>
              </a:prstGeom>
              <a:blipFill>
                <a:blip r:embed="rId14"/>
                <a:stretch>
                  <a:fillRect l="-3061" t="-11628" b="-27907"/>
                </a:stretch>
              </a:blipFill>
            </p:spPr>
            <p:txBody>
              <a:bodyPr/>
              <a:lstStyle/>
              <a:p>
                <a:r>
                  <a:rPr lang="en-US">
                    <a:noFill/>
                  </a:rPr>
                  <a:t> </a:t>
                </a:r>
              </a:p>
            </p:txBody>
          </p:sp>
        </mc:Fallback>
      </mc:AlternateContent>
      <p:pic>
        <p:nvPicPr>
          <p:cNvPr id="5" name="Picture 4" descr="A grey box with green labels&#10;&#10;Description automatically generated">
            <a:extLst>
              <a:ext uri="{FF2B5EF4-FFF2-40B4-BE49-F238E27FC236}">
                <a16:creationId xmlns:a16="http://schemas.microsoft.com/office/drawing/2014/main" id="{99FB4477-D8E5-2BC9-67B9-59DDB009FEE4}"/>
              </a:ext>
            </a:extLst>
          </p:cNvPr>
          <p:cNvPicPr>
            <a:picLocks noChangeAspect="1"/>
          </p:cNvPicPr>
          <p:nvPr/>
        </p:nvPicPr>
        <p:blipFill>
          <a:blip r:embed="rId15"/>
          <a:stretch>
            <a:fillRect/>
          </a:stretch>
        </p:blipFill>
        <p:spPr>
          <a:xfrm>
            <a:off x="2339161" y="1742705"/>
            <a:ext cx="1187983" cy="1463595"/>
          </a:xfrm>
          <a:prstGeom prst="rect">
            <a:avLst/>
          </a:prstGeom>
        </p:spPr>
      </p:pic>
      <p:pic>
        <p:nvPicPr>
          <p:cNvPr id="6" name="Picture 5" descr="A grey box with green labels&#10;&#10;Description automatically generated">
            <a:extLst>
              <a:ext uri="{FF2B5EF4-FFF2-40B4-BE49-F238E27FC236}">
                <a16:creationId xmlns:a16="http://schemas.microsoft.com/office/drawing/2014/main" id="{74538547-14B5-B204-5859-3E97E4F0CA23}"/>
              </a:ext>
            </a:extLst>
          </p:cNvPr>
          <p:cNvPicPr>
            <a:picLocks noChangeAspect="1"/>
          </p:cNvPicPr>
          <p:nvPr/>
        </p:nvPicPr>
        <p:blipFill>
          <a:blip r:embed="rId15"/>
          <a:stretch>
            <a:fillRect/>
          </a:stretch>
        </p:blipFill>
        <p:spPr>
          <a:xfrm>
            <a:off x="4869827" y="1742704"/>
            <a:ext cx="1187983" cy="1463595"/>
          </a:xfrm>
          <a:prstGeom prst="rect">
            <a:avLst/>
          </a:prstGeom>
        </p:spPr>
      </p:pic>
      <p:pic>
        <p:nvPicPr>
          <p:cNvPr id="9" name="Picture 8" descr="A grey box with green labels&#10;&#10;Description automatically generated">
            <a:extLst>
              <a:ext uri="{FF2B5EF4-FFF2-40B4-BE49-F238E27FC236}">
                <a16:creationId xmlns:a16="http://schemas.microsoft.com/office/drawing/2014/main" id="{7C229C9D-A46E-5236-C139-98A3E9CBDAC3}"/>
              </a:ext>
            </a:extLst>
          </p:cNvPr>
          <p:cNvPicPr>
            <a:picLocks noChangeAspect="1"/>
          </p:cNvPicPr>
          <p:nvPr/>
        </p:nvPicPr>
        <p:blipFill>
          <a:blip r:embed="rId15"/>
          <a:stretch>
            <a:fillRect/>
          </a:stretch>
        </p:blipFill>
        <p:spPr>
          <a:xfrm>
            <a:off x="7364869" y="1742703"/>
            <a:ext cx="1187983" cy="1463595"/>
          </a:xfrm>
          <a:prstGeom prst="rect">
            <a:avLst/>
          </a:prstGeom>
        </p:spPr>
      </p:pic>
      <p:pic>
        <p:nvPicPr>
          <p:cNvPr id="15" name="Picture 14" descr="A grey box with green labels&#10;&#10;Description automatically generated">
            <a:extLst>
              <a:ext uri="{FF2B5EF4-FFF2-40B4-BE49-F238E27FC236}">
                <a16:creationId xmlns:a16="http://schemas.microsoft.com/office/drawing/2014/main" id="{2FCAE59C-980A-1D70-F5B9-BAFD98C82922}"/>
              </a:ext>
            </a:extLst>
          </p:cNvPr>
          <p:cNvPicPr>
            <a:picLocks noChangeAspect="1"/>
          </p:cNvPicPr>
          <p:nvPr/>
        </p:nvPicPr>
        <p:blipFill>
          <a:blip r:embed="rId15"/>
          <a:stretch>
            <a:fillRect/>
          </a:stretch>
        </p:blipFill>
        <p:spPr>
          <a:xfrm>
            <a:off x="10204748" y="1742703"/>
            <a:ext cx="1187983" cy="1463595"/>
          </a:xfrm>
          <a:prstGeom prst="rect">
            <a:avLst/>
          </a:prstGeom>
        </p:spPr>
      </p:pic>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1C053315-F123-AB07-A393-D05A515A7D36}"/>
                  </a:ext>
                </a:extLst>
              </p:cNvPr>
              <p:cNvSpPr txBox="1"/>
              <p:nvPr/>
            </p:nvSpPr>
            <p:spPr>
              <a:xfrm>
                <a:off x="280312" y="1849719"/>
                <a:ext cx="1147912" cy="83099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𝑡</m:t>
                      </m:r>
                      <m:r>
                        <a:rPr lang="en-US" sz="2400" b="0" i="1" smtClean="0">
                          <a:latin typeface="Cambria Math" panose="02040503050406030204" pitchFamily="18" charset="0"/>
                        </a:rPr>
                        <m:t>=3</m:t>
                      </m:r>
                    </m:oMath>
                  </m:oMathPara>
                </a14:m>
                <a:endParaRPr lang="en-US" sz="2400" dirty="0">
                  <a:latin typeface="PT Serif" panose="020A0603040505020204" pitchFamily="18" charset="77"/>
                </a:endParaRPr>
              </a:p>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𝑓</m:t>
                      </m:r>
                      <m:r>
                        <a:rPr lang="en-US" sz="2400" b="0" i="1" smtClean="0">
                          <a:latin typeface="Cambria Math" panose="02040503050406030204" pitchFamily="18" charset="0"/>
                        </a:rPr>
                        <m:t>=2</m:t>
                      </m:r>
                    </m:oMath>
                  </m:oMathPara>
                </a14:m>
                <a:endParaRPr lang="en-US" sz="2400" dirty="0">
                  <a:latin typeface="PT Serif" panose="020A0603040505020204" pitchFamily="18" charset="77"/>
                </a:endParaRPr>
              </a:p>
            </p:txBody>
          </p:sp>
        </mc:Choice>
        <mc:Fallback xmlns="">
          <p:sp>
            <p:nvSpPr>
              <p:cNvPr id="17" name="TextBox 16">
                <a:extLst>
                  <a:ext uri="{FF2B5EF4-FFF2-40B4-BE49-F238E27FC236}">
                    <a16:creationId xmlns:a16="http://schemas.microsoft.com/office/drawing/2014/main" id="{1C053315-F123-AB07-A393-D05A515A7D36}"/>
                  </a:ext>
                </a:extLst>
              </p:cNvPr>
              <p:cNvSpPr txBox="1">
                <a:spLocks noRot="1" noChangeAspect="1" noMove="1" noResize="1" noEditPoints="1" noAdjustHandles="1" noChangeArrowheads="1" noChangeShapeType="1" noTextEdit="1"/>
              </p:cNvSpPr>
              <p:nvPr/>
            </p:nvSpPr>
            <p:spPr>
              <a:xfrm>
                <a:off x="280312" y="1849719"/>
                <a:ext cx="1147912" cy="830997"/>
              </a:xfrm>
              <a:prstGeom prst="rect">
                <a:avLst/>
              </a:prstGeom>
              <a:blipFill>
                <a:blip r:embed="rId16"/>
                <a:stretch>
                  <a:fillRect b="-7463"/>
                </a:stretch>
              </a:blipFill>
            </p:spPr>
            <p:txBody>
              <a:bodyPr/>
              <a:lstStyle/>
              <a:p>
                <a:r>
                  <a:rPr lang="en-US">
                    <a:noFill/>
                  </a:rPr>
                  <a:t> </a:t>
                </a:r>
              </a:p>
            </p:txBody>
          </p:sp>
        </mc:Fallback>
      </mc:AlternateContent>
      <p:sp>
        <p:nvSpPr>
          <p:cNvPr id="18" name="Slide Number Placeholder 17">
            <a:extLst>
              <a:ext uri="{FF2B5EF4-FFF2-40B4-BE49-F238E27FC236}">
                <a16:creationId xmlns:a16="http://schemas.microsoft.com/office/drawing/2014/main" id="{65C1B5CF-5001-FCA5-0EC0-B6898115055A}"/>
              </a:ext>
            </a:extLst>
          </p:cNvPr>
          <p:cNvSpPr>
            <a:spLocks noGrp="1"/>
          </p:cNvSpPr>
          <p:nvPr>
            <p:ph type="sldNum" sz="quarter" idx="12"/>
          </p:nvPr>
        </p:nvSpPr>
        <p:spPr/>
        <p:txBody>
          <a:bodyPr/>
          <a:lstStyle/>
          <a:p>
            <a:fld id="{2C6E2BD9-12E2-A94F-B436-2026D1C44FCB}" type="slidenum">
              <a:rPr lang="en-US" smtClean="0"/>
              <a:pPr/>
              <a:t>11</a:t>
            </a:fld>
            <a:endParaRPr lang="en-US">
              <a:latin typeface="PT Serif" panose="020A0603040505020204" pitchFamily="18" charset="77"/>
            </a:endParaRPr>
          </a:p>
        </p:txBody>
      </p:sp>
      <mc:AlternateContent xmlns:mc="http://schemas.openxmlformats.org/markup-compatibility/2006">
        <mc:Choice xmlns:a14="http://schemas.microsoft.com/office/drawing/2010/main" Requires="a14">
          <p:sp>
            <p:nvSpPr>
              <p:cNvPr id="19" name="Cloud Callout 18">
                <a:extLst>
                  <a:ext uri="{FF2B5EF4-FFF2-40B4-BE49-F238E27FC236}">
                    <a16:creationId xmlns:a16="http://schemas.microsoft.com/office/drawing/2014/main" id="{56D4F778-5BFB-7329-C27E-E2F8C96BED42}"/>
                  </a:ext>
                </a:extLst>
              </p:cNvPr>
              <p:cNvSpPr/>
              <p:nvPr/>
            </p:nvSpPr>
            <p:spPr>
              <a:xfrm>
                <a:off x="5727636" y="2349916"/>
                <a:ext cx="5918258" cy="1556710"/>
              </a:xfrm>
              <a:prstGeom prst="cloudCallout">
                <a:avLst>
                  <a:gd name="adj1" fmla="val -73776"/>
                  <a:gd name="adj2" fmla="val 127585"/>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300" dirty="0">
                    <a:latin typeface="PT Serif" panose="020A0603040505020204" pitchFamily="18" charset="77"/>
                  </a:rPr>
                  <a:t>A python script with </a:t>
                </a:r>
                <a14:m>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1</m:t>
                        </m:r>
                      </m:sub>
                    </m:sSub>
                    <m:r>
                      <a:rPr lang="en-US" sz="2300" b="0" i="1" smtClean="0">
                        <a:latin typeface="Cambria Math" panose="02040503050406030204" pitchFamily="18" charset="0"/>
                      </a:rPr>
                      <m:t>, </m:t>
                    </m:r>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2</m:t>
                        </m:r>
                      </m:sub>
                    </m:sSub>
                  </m:oMath>
                </a14:m>
                <a:r>
                  <a:rPr lang="en-US" sz="2300" dirty="0">
                    <a:latin typeface="PT Serif" panose="020A0603040505020204" pitchFamily="18" charset="77"/>
                  </a:rPr>
                  <a:t> hard-coded, which is then obfuscated…</a:t>
                </a:r>
              </a:p>
            </p:txBody>
          </p:sp>
        </mc:Choice>
        <mc:Fallback>
          <p:sp>
            <p:nvSpPr>
              <p:cNvPr id="19" name="Cloud Callout 18">
                <a:extLst>
                  <a:ext uri="{FF2B5EF4-FFF2-40B4-BE49-F238E27FC236}">
                    <a16:creationId xmlns:a16="http://schemas.microsoft.com/office/drawing/2014/main" id="{56D4F778-5BFB-7329-C27E-E2F8C96BED42}"/>
                  </a:ext>
                </a:extLst>
              </p:cNvPr>
              <p:cNvSpPr>
                <a:spLocks noRot="1" noChangeAspect="1" noMove="1" noResize="1" noEditPoints="1" noAdjustHandles="1" noChangeArrowheads="1" noChangeShapeType="1" noTextEdit="1"/>
              </p:cNvSpPr>
              <p:nvPr/>
            </p:nvSpPr>
            <p:spPr>
              <a:xfrm>
                <a:off x="5727636" y="2349916"/>
                <a:ext cx="5918258" cy="1556710"/>
              </a:xfrm>
              <a:prstGeom prst="cloudCallout">
                <a:avLst>
                  <a:gd name="adj1" fmla="val -73776"/>
                  <a:gd name="adj2" fmla="val 127585"/>
                </a:avLst>
              </a:prstGeom>
              <a:blipFill>
                <a:blip r:embed="rId17"/>
                <a:stretch>
                  <a:fillRect/>
                </a:stretch>
              </a:blipFill>
            </p:spPr>
            <p:txBody>
              <a:bodyPr/>
              <a:lstStyle/>
              <a:p>
                <a:r>
                  <a:rPr lang="en-US">
                    <a:noFill/>
                  </a:rPr>
                  <a:t> </a:t>
                </a:r>
              </a:p>
            </p:txBody>
          </p:sp>
        </mc:Fallback>
      </mc:AlternateContent>
      <p:pic>
        <p:nvPicPr>
          <p:cNvPr id="20" name="Picture 19" descr="A screen shot of a computer code&#10;&#10;AI-generated content may be incorrect.">
            <a:extLst>
              <a:ext uri="{FF2B5EF4-FFF2-40B4-BE49-F238E27FC236}">
                <a16:creationId xmlns:a16="http://schemas.microsoft.com/office/drawing/2014/main" id="{E1504C13-2483-C779-FAF4-A29C5864CB15}"/>
              </a:ext>
            </a:extLst>
          </p:cNvPr>
          <p:cNvPicPr>
            <a:picLocks noChangeAspect="1"/>
          </p:cNvPicPr>
          <p:nvPr/>
        </p:nvPicPr>
        <p:blipFill>
          <a:blip r:embed="rId18"/>
          <a:stretch>
            <a:fillRect/>
          </a:stretch>
        </p:blipFill>
        <p:spPr>
          <a:xfrm>
            <a:off x="6203108" y="4036013"/>
            <a:ext cx="5671704" cy="1541823"/>
          </a:xfrm>
          <a:prstGeom prst="rect">
            <a:avLst/>
          </a:prstGeom>
          <a:ln>
            <a:solidFill>
              <a:schemeClr val="accent4"/>
            </a:solidFill>
          </a:ln>
        </p:spPr>
      </p:pic>
      <p:sp>
        <p:nvSpPr>
          <p:cNvPr id="21" name="Rectangle 20">
            <a:extLst>
              <a:ext uri="{FF2B5EF4-FFF2-40B4-BE49-F238E27FC236}">
                <a16:creationId xmlns:a16="http://schemas.microsoft.com/office/drawing/2014/main" id="{9F338D53-E3E9-C913-F25D-088FE5609576}"/>
              </a:ext>
            </a:extLst>
          </p:cNvPr>
          <p:cNvSpPr/>
          <p:nvPr/>
        </p:nvSpPr>
        <p:spPr>
          <a:xfrm>
            <a:off x="7027287" y="4049313"/>
            <a:ext cx="771129" cy="531756"/>
          </a:xfrm>
          <a:prstGeom prst="rect">
            <a:avLst/>
          </a:prstGeom>
          <a:pattFill prst="smGrid">
            <a:fgClr>
              <a:schemeClr val="bg1"/>
            </a:fgClr>
            <a:bgClr>
              <a:schemeClr val="bg2">
                <a:lumMod val="50000"/>
              </a:schemeClr>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loud Callout 22">
            <a:extLst>
              <a:ext uri="{FF2B5EF4-FFF2-40B4-BE49-F238E27FC236}">
                <a16:creationId xmlns:a16="http://schemas.microsoft.com/office/drawing/2014/main" id="{23629DAA-063A-86DB-74D3-D610F84946F2}"/>
              </a:ext>
            </a:extLst>
          </p:cNvPr>
          <p:cNvSpPr/>
          <p:nvPr/>
        </p:nvSpPr>
        <p:spPr>
          <a:xfrm>
            <a:off x="4005095" y="5415668"/>
            <a:ext cx="5918258" cy="1257424"/>
          </a:xfrm>
          <a:prstGeom prst="cloudCallout">
            <a:avLst>
              <a:gd name="adj1" fmla="val -36021"/>
              <a:gd name="adj2" fmla="val -61527"/>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300" dirty="0">
                <a:latin typeface="PT Serif" panose="020A0603040505020204" pitchFamily="18" charset="77"/>
              </a:rPr>
              <a:t>A stateless MPC service…</a:t>
            </a:r>
          </a:p>
        </p:txBody>
      </p:sp>
      <p:sp>
        <p:nvSpPr>
          <p:cNvPr id="25" name="Cloud Callout 24">
            <a:extLst>
              <a:ext uri="{FF2B5EF4-FFF2-40B4-BE49-F238E27FC236}">
                <a16:creationId xmlns:a16="http://schemas.microsoft.com/office/drawing/2014/main" id="{FF051C2C-0999-8238-AF0B-F5B2F5A65ED8}"/>
              </a:ext>
            </a:extLst>
          </p:cNvPr>
          <p:cNvSpPr/>
          <p:nvPr/>
        </p:nvSpPr>
        <p:spPr>
          <a:xfrm>
            <a:off x="1976441" y="2603243"/>
            <a:ext cx="8921262" cy="1765980"/>
          </a:xfrm>
          <a:prstGeom prst="cloudCallout">
            <a:avLst>
              <a:gd name="adj1" fmla="val -23388"/>
              <a:gd name="adj2" fmla="val 9483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L" sz="2200">
                <a:solidFill>
                  <a:schemeClr val="bg1"/>
                </a:solidFill>
                <a:latin typeface="PT Serif" panose="020A0603040505020204" pitchFamily="18" charset="77"/>
              </a:rPr>
              <a:t>Captures any leakage that can be used to reconstruct the secret</a:t>
            </a:r>
            <a:br>
              <a:rPr lang="en-IL" sz="2200">
                <a:solidFill>
                  <a:schemeClr val="bg1"/>
                </a:solidFill>
                <a:latin typeface="PT Serif" panose="020A0603040505020204" pitchFamily="18" charset="77"/>
              </a:rPr>
            </a:br>
            <a:r>
              <a:rPr lang="en-IL" sz="2200">
                <a:solidFill>
                  <a:schemeClr val="bg1"/>
                </a:solidFill>
                <a:latin typeface="PT Serif" panose="020A0603040505020204" pitchFamily="18" charset="77"/>
              </a:rPr>
              <a:t>without assuming anything about the its structure</a:t>
            </a:r>
          </a:p>
        </p:txBody>
      </p:sp>
    </p:spTree>
    <p:extLst>
      <p:ext uri="{BB962C8B-B14F-4D97-AF65-F5344CB8AC3E}">
        <p14:creationId xmlns:p14="http://schemas.microsoft.com/office/powerpoint/2010/main" val="20916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childTnLst>
                          </p:cTn>
                        </p:par>
                        <p:par>
                          <p:cTn id="49" fill="hold">
                            <p:stCondLst>
                              <p:cond delay="0"/>
                            </p:stCondLst>
                            <p:childTnLst>
                              <p:par>
                                <p:cTn id="50" presetID="1" presetClass="entr" presetSubtype="0" fill="hold" nodeType="afterEffect">
                                  <p:stCondLst>
                                    <p:cond delay="0"/>
                                  </p:stCondLst>
                                  <p:childTnLst>
                                    <p:set>
                                      <p:cBhvr>
                                        <p:cTn id="51" dur="1" fill="hold">
                                          <p:stCondLst>
                                            <p:cond delay="0"/>
                                          </p:stCondLst>
                                        </p:cTn>
                                        <p:tgtEl>
                                          <p:spTgt spid="20"/>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23"/>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animBg="1"/>
      <p:bldP spid="7" grpId="0"/>
      <p:bldP spid="28" grpId="0"/>
      <p:bldP spid="10" grpId="0"/>
      <p:bldP spid="13" grpId="0"/>
      <p:bldP spid="14" grpId="0"/>
      <p:bldP spid="16" grpId="0"/>
      <p:bldP spid="41" grpId="0"/>
      <p:bldP spid="19" grpId="0" animBg="1"/>
      <p:bldP spid="21" grpId="0" animBg="1"/>
      <p:bldP spid="23" grpId="0" animBg="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2CD41-3D82-000E-D446-3B4E9A702B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3F4612-3B8F-6055-A1BC-B74EE48B53C6}"/>
              </a:ext>
            </a:extLst>
          </p:cNvPr>
          <p:cNvSpPr>
            <a:spLocks noGrp="1"/>
          </p:cNvSpPr>
          <p:nvPr>
            <p:ph type="title"/>
          </p:nvPr>
        </p:nvSpPr>
        <p:spPr>
          <a:xfrm>
            <a:off x="297872" y="94960"/>
            <a:ext cx="10891496" cy="1325563"/>
          </a:xfrm>
        </p:spPr>
        <p:txBody>
          <a:bodyPr/>
          <a:lstStyle/>
          <a:p>
            <a:r>
              <a:rPr lang="en-US" dirty="0">
                <a:latin typeface="PT Serif" panose="020A0603040505020204" pitchFamily="18" charset="77"/>
              </a:rPr>
              <a:t>A general model of leakage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C52DA1C-C83C-8C74-E9D1-5BC051C8F267}"/>
                  </a:ext>
                </a:extLst>
              </p:cNvPr>
              <p:cNvSpPr>
                <a:spLocks noGrp="1"/>
              </p:cNvSpPr>
              <p:nvPr>
                <p:ph idx="1"/>
              </p:nvPr>
            </p:nvSpPr>
            <p:spPr>
              <a:xfrm>
                <a:off x="297871" y="1253331"/>
                <a:ext cx="10987749" cy="4351338"/>
              </a:xfrm>
            </p:spPr>
            <p:txBody>
              <a:bodyPr/>
              <a:lstStyle/>
              <a:p>
                <a:pPr marL="0" indent="0">
                  <a:buNone/>
                </a:pPr>
                <a:r>
                  <a:rPr lang="en-US" dirty="0">
                    <a:latin typeface="PT Serif" panose="020A0603040505020204" pitchFamily="18" charset="77"/>
                  </a:rPr>
                  <a:t>We consider a “reconstruction algorithm” </a:t>
                </a:r>
                <a14:m>
                  <m:oMath xmlns:m="http://schemas.openxmlformats.org/officeDocument/2006/math">
                    <m:r>
                      <a:rPr lang="en-US" b="0" i="1" smtClean="0">
                        <a:latin typeface="Cambria Math" panose="02040503050406030204" pitchFamily="18" charset="0"/>
                      </a:rPr>
                      <m:t>𝑅</m:t>
                    </m:r>
                  </m:oMath>
                </a14:m>
                <a:r>
                  <a:rPr lang="en-US" dirty="0">
                    <a:latin typeface="PT Serif" panose="020A0603040505020204" pitchFamily="18" charset="77"/>
                  </a:rPr>
                  <a:t>:</a:t>
                </a:r>
              </a:p>
            </p:txBody>
          </p:sp>
        </mc:Choice>
        <mc:Fallback xmlns="">
          <p:sp>
            <p:nvSpPr>
              <p:cNvPr id="3" name="Content Placeholder 2">
                <a:extLst>
                  <a:ext uri="{FF2B5EF4-FFF2-40B4-BE49-F238E27FC236}">
                    <a16:creationId xmlns:a16="http://schemas.microsoft.com/office/drawing/2014/main" id="{FCB63316-5CBC-07FF-2B5E-B28E2493A71D}"/>
                  </a:ext>
                </a:extLst>
              </p:cNvPr>
              <p:cNvSpPr>
                <a:spLocks noGrp="1" noRot="1" noChangeAspect="1" noMove="1" noResize="1" noEditPoints="1" noAdjustHandles="1" noChangeArrowheads="1" noChangeShapeType="1" noTextEdit="1"/>
              </p:cNvSpPr>
              <p:nvPr>
                <p:ph idx="1"/>
              </p:nvPr>
            </p:nvSpPr>
            <p:spPr>
              <a:xfrm>
                <a:off x="297871" y="1253331"/>
                <a:ext cx="10987749" cy="4351338"/>
              </a:xfrm>
              <a:blipFill>
                <a:blip r:embed="rId3"/>
                <a:stretch>
                  <a:fillRect l="-1155" t="-2326"/>
                </a:stretch>
              </a:blipFill>
            </p:spPr>
            <p:txBody>
              <a:bodyPr/>
              <a:lstStyle/>
              <a:p>
                <a:r>
                  <a:rPr lang="en-US">
                    <a:noFill/>
                  </a:rPr>
                  <a:t> </a:t>
                </a:r>
              </a:p>
            </p:txBody>
          </p:sp>
        </mc:Fallback>
      </mc:AlternateContent>
      <p:pic>
        <p:nvPicPr>
          <p:cNvPr id="11" name="Picture 10" descr="A red smiley face with horns&#10;&#10;Description automatically generated">
            <a:extLst>
              <a:ext uri="{FF2B5EF4-FFF2-40B4-BE49-F238E27FC236}">
                <a16:creationId xmlns:a16="http://schemas.microsoft.com/office/drawing/2014/main" id="{31391B57-8F7A-0D9D-A3F6-3A07E25BA45D}"/>
              </a:ext>
            </a:extLst>
          </p:cNvPr>
          <p:cNvPicPr>
            <a:picLocks noChangeAspect="1"/>
          </p:cNvPicPr>
          <p:nvPr/>
        </p:nvPicPr>
        <p:blipFill>
          <a:blip r:embed="rId4"/>
          <a:stretch>
            <a:fillRect/>
          </a:stretch>
        </p:blipFill>
        <p:spPr>
          <a:xfrm>
            <a:off x="297870" y="5426425"/>
            <a:ext cx="1133627" cy="1107095"/>
          </a:xfrm>
          <a:prstGeom prst="rect">
            <a:avLst/>
          </a:prstGeom>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7CF4474D-274B-D836-11C6-16E699E184DB}"/>
                  </a:ext>
                </a:extLst>
              </p:cNvPr>
              <p:cNvSpPr txBox="1"/>
              <p:nvPr/>
            </p:nvSpPr>
            <p:spPr>
              <a:xfrm>
                <a:off x="535105" y="4837912"/>
                <a:ext cx="659155"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i="1" smtClean="0">
                          <a:solidFill>
                            <a:schemeClr val="tx1"/>
                          </a:solidFill>
                          <a:latin typeface="Cambria Math" panose="02040503050406030204" pitchFamily="18" charset="0"/>
                          <a:ea typeface="Cambria Math" panose="02040503050406030204" pitchFamily="18" charset="0"/>
                        </a:rPr>
                        <m:t>𝒜</m:t>
                      </m:r>
                    </m:oMath>
                  </m:oMathPara>
                </a14:m>
                <a:endParaRPr lang="en-US" sz="3200" dirty="0">
                  <a:solidFill>
                    <a:schemeClr val="tx1"/>
                  </a:solidFill>
                </a:endParaRPr>
              </a:p>
            </p:txBody>
          </p:sp>
        </mc:Choice>
        <mc:Fallback xmlns="">
          <p:sp>
            <p:nvSpPr>
              <p:cNvPr id="12" name="TextBox 11">
                <a:extLst>
                  <a:ext uri="{FF2B5EF4-FFF2-40B4-BE49-F238E27FC236}">
                    <a16:creationId xmlns:a16="http://schemas.microsoft.com/office/drawing/2014/main" id="{23ADC9B7-23EC-725B-40B5-9AA007828AEF}"/>
                  </a:ext>
                </a:extLst>
              </p:cNvPr>
              <p:cNvSpPr txBox="1">
                <a:spLocks noRot="1" noChangeAspect="1" noMove="1" noResize="1" noEditPoints="1" noAdjustHandles="1" noChangeArrowheads="1" noChangeShapeType="1" noTextEdit="1"/>
              </p:cNvSpPr>
              <p:nvPr/>
            </p:nvSpPr>
            <p:spPr>
              <a:xfrm>
                <a:off x="535105" y="4837912"/>
                <a:ext cx="659155" cy="584775"/>
              </a:xfrm>
              <a:prstGeom prst="rect">
                <a:avLst/>
              </a:prstGeom>
              <a:blipFill>
                <a:blip r:embed="rId5"/>
                <a:stretch>
                  <a:fillRect/>
                </a:stretch>
              </a:blipFill>
            </p:spPr>
            <p:txBody>
              <a:bodyPr/>
              <a:lstStyle/>
              <a:p>
                <a:r>
                  <a:rPr lang="en-US">
                    <a:noFill/>
                  </a:rPr>
                  <a:t> </a:t>
                </a:r>
              </a:p>
            </p:txBody>
          </p:sp>
        </mc:Fallback>
      </mc:AlternateContent>
      <p:cxnSp>
        <p:nvCxnSpPr>
          <p:cNvPr id="24" name="Straight Arrow Connector 23">
            <a:extLst>
              <a:ext uri="{FF2B5EF4-FFF2-40B4-BE49-F238E27FC236}">
                <a16:creationId xmlns:a16="http://schemas.microsoft.com/office/drawing/2014/main" id="{0E8A7D81-E680-B44F-8AFE-D27C8FEE54EB}"/>
              </a:ext>
            </a:extLst>
          </p:cNvPr>
          <p:cNvCxnSpPr>
            <a:cxnSpLocks/>
            <a:stCxn id="14" idx="2"/>
          </p:cNvCxnSpPr>
          <p:nvPr/>
        </p:nvCxnSpPr>
        <p:spPr>
          <a:xfrm>
            <a:off x="2911738" y="3489742"/>
            <a:ext cx="890702" cy="1736365"/>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 name="Rounded Rectangle 3">
                <a:extLst>
                  <a:ext uri="{FF2B5EF4-FFF2-40B4-BE49-F238E27FC236}">
                    <a16:creationId xmlns:a16="http://schemas.microsoft.com/office/drawing/2014/main" id="{A4686562-1BAD-0C21-9E9F-914C0A99B728}"/>
                  </a:ext>
                </a:extLst>
              </p:cNvPr>
              <p:cNvSpPr/>
              <p:nvPr/>
            </p:nvSpPr>
            <p:spPr>
              <a:xfrm>
                <a:off x="3435835" y="5422687"/>
                <a:ext cx="1341685" cy="10844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2600" b="0" i="1" smtClean="0">
                        <a:latin typeface="Cambria Math" panose="02040503050406030204" pitchFamily="18" charset="0"/>
                      </a:rPr>
                      <m:t>𝑅</m:t>
                    </m:r>
                  </m:oMath>
                </a14:m>
                <a:r>
                  <a:rPr lang="en-US" sz="2600" dirty="0"/>
                  <a:t> </a:t>
                </a:r>
                <a14:m>
                  <m:oMath xmlns:m="http://schemas.openxmlformats.org/officeDocument/2006/math">
                    <m:r>
                      <a:rPr lang="en-US" sz="2200" b="0" i="0" smtClean="0">
                        <a:latin typeface="Cambria Math" panose="02040503050406030204" pitchFamily="18" charset="0"/>
                      </a:rPr>
                      <m:t>(</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r>
                          <a:rPr lang="en-US" sz="2200" b="0" i="1" smtClean="0">
                            <a:latin typeface="Cambria Math" panose="02040503050406030204" pitchFamily="18" charset="0"/>
                          </a:rPr>
                          <m:t>1</m:t>
                        </m:r>
                      </m:sub>
                    </m:sSub>
                    <m:r>
                      <a:rPr lang="en-US" sz="2200" b="0" i="1" smtClean="0">
                        <a:latin typeface="Cambria Math" panose="02040503050406030204" pitchFamily="18" charset="0"/>
                      </a:rPr>
                      <m:t> , </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r>
                          <a:rPr lang="en-US" sz="2200" b="0" i="1" smtClean="0">
                            <a:latin typeface="Cambria Math" panose="02040503050406030204" pitchFamily="18" charset="0"/>
                          </a:rPr>
                          <m:t>2</m:t>
                        </m:r>
                      </m:sub>
                    </m:sSub>
                    <m:r>
                      <a:rPr lang="en-US" sz="2200" b="0" i="1" smtClean="0">
                        <a:latin typeface="Cambria Math" panose="02040503050406030204" pitchFamily="18" charset="0"/>
                      </a:rPr>
                      <m:t>)</m:t>
                    </m:r>
                  </m:oMath>
                </a14:m>
                <a:endParaRPr lang="en-US" sz="2200" dirty="0"/>
              </a:p>
            </p:txBody>
          </p:sp>
        </mc:Choice>
        <mc:Fallback xmlns="">
          <p:sp>
            <p:nvSpPr>
              <p:cNvPr id="4" name="Rounded Rectangle 3">
                <a:extLst>
                  <a:ext uri="{FF2B5EF4-FFF2-40B4-BE49-F238E27FC236}">
                    <a16:creationId xmlns:a16="http://schemas.microsoft.com/office/drawing/2014/main" id="{7EC1B743-9556-7C9A-57B2-ABCAFACEDAA2}"/>
                  </a:ext>
                </a:extLst>
              </p:cNvPr>
              <p:cNvSpPr>
                <a:spLocks noRot="1" noChangeAspect="1" noMove="1" noResize="1" noEditPoints="1" noAdjustHandles="1" noChangeArrowheads="1" noChangeShapeType="1" noTextEdit="1"/>
              </p:cNvSpPr>
              <p:nvPr/>
            </p:nvSpPr>
            <p:spPr>
              <a:xfrm>
                <a:off x="3435835" y="5422687"/>
                <a:ext cx="1341685" cy="1084407"/>
              </a:xfrm>
              <a:prstGeom prst="roundRect">
                <a:avLst/>
              </a:prstGeom>
              <a:blipFill>
                <a:blip r:embed="rId6"/>
                <a:stretch>
                  <a:fillRect l="-5556" r="-46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254B01E-05A0-5656-CDFB-8A4D6C964F8C}"/>
                  </a:ext>
                </a:extLst>
              </p:cNvPr>
              <p:cNvSpPr txBox="1"/>
              <p:nvPr/>
            </p:nvSpPr>
            <p:spPr>
              <a:xfrm>
                <a:off x="5427894" y="5734057"/>
                <a:ext cx="694423"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oMath>
                  </m:oMathPara>
                </a14:m>
                <a:endParaRPr lang="en-US" sz="2400" dirty="0"/>
              </a:p>
            </p:txBody>
          </p:sp>
        </mc:Choice>
        <mc:Fallback xmlns="">
          <p:sp>
            <p:nvSpPr>
              <p:cNvPr id="7" name="TextBox 6">
                <a:extLst>
                  <a:ext uri="{FF2B5EF4-FFF2-40B4-BE49-F238E27FC236}">
                    <a16:creationId xmlns:a16="http://schemas.microsoft.com/office/drawing/2014/main" id="{C7CC0356-9C31-7DC5-063C-8AE5AB3CBB6A}"/>
                  </a:ext>
                </a:extLst>
              </p:cNvPr>
              <p:cNvSpPr txBox="1">
                <a:spLocks noRot="1" noChangeAspect="1" noMove="1" noResize="1" noEditPoints="1" noAdjustHandles="1" noChangeArrowheads="1" noChangeShapeType="1" noTextEdit="1"/>
              </p:cNvSpPr>
              <p:nvPr/>
            </p:nvSpPr>
            <p:spPr>
              <a:xfrm>
                <a:off x="5427894" y="5734057"/>
                <a:ext cx="694423" cy="461665"/>
              </a:xfrm>
              <a:prstGeom prst="rect">
                <a:avLst/>
              </a:prstGeom>
              <a:blipFill>
                <a:blip r:embed="rId7"/>
                <a:stretch>
                  <a:fillRect/>
                </a:stretch>
              </a:blipFill>
            </p:spPr>
            <p:txBody>
              <a:bodyPr/>
              <a:lstStyle/>
              <a:p>
                <a:r>
                  <a:rPr lang="en-US">
                    <a:noFill/>
                  </a:rPr>
                  <a:t> </a:t>
                </a:r>
              </a:p>
            </p:txBody>
          </p:sp>
        </mc:Fallback>
      </mc:AlternateContent>
      <p:cxnSp>
        <p:nvCxnSpPr>
          <p:cNvPr id="8" name="Straight Arrow Connector 7">
            <a:extLst>
              <a:ext uri="{FF2B5EF4-FFF2-40B4-BE49-F238E27FC236}">
                <a16:creationId xmlns:a16="http://schemas.microsoft.com/office/drawing/2014/main" id="{B1AFD2D5-A482-7261-0C19-A25E1906AD69}"/>
              </a:ext>
            </a:extLst>
          </p:cNvPr>
          <p:cNvCxnSpPr>
            <a:cxnSpLocks/>
            <a:stCxn id="4" idx="3"/>
            <a:endCxn id="7" idx="1"/>
          </p:cNvCxnSpPr>
          <p:nvPr/>
        </p:nvCxnSpPr>
        <p:spPr>
          <a:xfrm flipV="1">
            <a:off x="4777520" y="5964890"/>
            <a:ext cx="650374" cy="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EF4E7840-8BAA-3439-BE4A-563A7412FCD0}"/>
                  </a:ext>
                </a:extLst>
              </p:cNvPr>
              <p:cNvSpPr txBox="1"/>
              <p:nvPr/>
            </p:nvSpPr>
            <p:spPr>
              <a:xfrm>
                <a:off x="1917032" y="5780225"/>
                <a:ext cx="48115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h</m:t>
                          </m:r>
                        </m:e>
                        <m:sup>
                          <m:r>
                            <a:rPr lang="en-US" sz="2400" b="0" i="1" smtClean="0">
                              <a:latin typeface="Cambria Math" panose="02040503050406030204" pitchFamily="18" charset="0"/>
                            </a:rPr>
                            <m:t>′</m:t>
                          </m:r>
                        </m:sup>
                      </m:sSup>
                    </m:oMath>
                  </m:oMathPara>
                </a14:m>
                <a:endParaRPr lang="en-US" sz="2400" dirty="0"/>
              </a:p>
            </p:txBody>
          </p:sp>
        </mc:Choice>
        <mc:Fallback xmlns="">
          <p:sp>
            <p:nvSpPr>
              <p:cNvPr id="28" name="TextBox 27">
                <a:extLst>
                  <a:ext uri="{FF2B5EF4-FFF2-40B4-BE49-F238E27FC236}">
                    <a16:creationId xmlns:a16="http://schemas.microsoft.com/office/drawing/2014/main" id="{F83252D6-6189-5D74-83BA-F9E8BF2C21CF}"/>
                  </a:ext>
                </a:extLst>
              </p:cNvPr>
              <p:cNvSpPr txBox="1">
                <a:spLocks noRot="1" noChangeAspect="1" noMove="1" noResize="1" noEditPoints="1" noAdjustHandles="1" noChangeArrowheads="1" noChangeShapeType="1" noTextEdit="1"/>
              </p:cNvSpPr>
              <p:nvPr/>
            </p:nvSpPr>
            <p:spPr>
              <a:xfrm>
                <a:off x="1917032" y="5780225"/>
                <a:ext cx="481157" cy="369332"/>
              </a:xfrm>
              <a:prstGeom prst="rect">
                <a:avLst/>
              </a:prstGeom>
              <a:blipFill>
                <a:blip r:embed="rId8"/>
                <a:stretch>
                  <a:fillRect l="-7692" r="-5128" b="-3333"/>
                </a:stretch>
              </a:blipFill>
            </p:spPr>
            <p:txBody>
              <a:bodyPr/>
              <a:lstStyle/>
              <a:p>
                <a:r>
                  <a:rPr lang="en-US">
                    <a:noFill/>
                  </a:rPr>
                  <a:t> </a:t>
                </a:r>
              </a:p>
            </p:txBody>
          </p:sp>
        </mc:Fallback>
      </mc:AlternateContent>
      <p:cxnSp>
        <p:nvCxnSpPr>
          <p:cNvPr id="29" name="Straight Arrow Connector 28">
            <a:extLst>
              <a:ext uri="{FF2B5EF4-FFF2-40B4-BE49-F238E27FC236}">
                <a16:creationId xmlns:a16="http://schemas.microsoft.com/office/drawing/2014/main" id="{5979A2F2-98CF-5229-7762-619B20C35521}"/>
              </a:ext>
            </a:extLst>
          </p:cNvPr>
          <p:cNvCxnSpPr>
            <a:cxnSpLocks/>
            <a:stCxn id="28" idx="3"/>
            <a:endCxn id="4" idx="1"/>
          </p:cNvCxnSpPr>
          <p:nvPr/>
        </p:nvCxnSpPr>
        <p:spPr>
          <a:xfrm>
            <a:off x="2398189" y="5964891"/>
            <a:ext cx="1037646"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312FD08-5FFB-07B0-FE55-C183A9BE72D8}"/>
              </a:ext>
            </a:extLst>
          </p:cNvPr>
          <p:cNvSpPr txBox="1"/>
          <p:nvPr/>
        </p:nvSpPr>
        <p:spPr>
          <a:xfrm>
            <a:off x="6409320" y="4665245"/>
            <a:ext cx="5621561" cy="2050305"/>
          </a:xfrm>
          <a:prstGeom prst="rect">
            <a:avLst/>
          </a:prstGeom>
          <a:noFill/>
          <a:ln w="15875">
            <a:solidFill>
              <a:srgbClr val="002060"/>
            </a:solidFill>
          </a:ln>
        </p:spPr>
        <p:txBody>
          <a:bodyPr wrap="square" rtlCol="0">
            <a:spAutoFit/>
          </a:bodyPr>
          <a:lstStyle/>
          <a:p>
            <a:pPr algn="ctr"/>
            <a:r>
              <a:rPr lang="en-US" sz="2400" b="1" dirty="0">
                <a:latin typeface="PT Serif" panose="020A0603040505020204" pitchFamily="18" charset="77"/>
              </a:rPr>
              <a:t>Goals</a:t>
            </a:r>
            <a:r>
              <a:rPr lang="en-US" sz="2400" dirty="0">
                <a:latin typeface="PT Serif" panose="020A0603040505020204" pitchFamily="18" charset="77"/>
              </a:rPr>
              <a:t>:</a:t>
            </a:r>
          </a:p>
          <a:p>
            <a:pPr marL="457200" indent="-457200">
              <a:lnSpc>
                <a:spcPct val="114000"/>
              </a:lnSpc>
              <a:buFont typeface="+mj-lt"/>
              <a:buAutoNum type="arabicPeriod"/>
            </a:pPr>
            <a:r>
              <a:rPr lang="en-US" sz="2300" dirty="0">
                <a:latin typeface="PT Serif" panose="020A0603040505020204" pitchFamily="18" charset="77"/>
              </a:rPr>
              <a:t>A tracer can trace this box to the servers who “manufactured” it</a:t>
            </a:r>
          </a:p>
          <a:p>
            <a:pPr marL="457200" indent="-457200">
              <a:lnSpc>
                <a:spcPct val="114000"/>
              </a:lnSpc>
              <a:buFont typeface="+mj-lt"/>
              <a:buAutoNum type="arabicPeriod"/>
            </a:pPr>
            <a:r>
              <a:rPr lang="en-US" sz="2300" dirty="0">
                <a:solidFill>
                  <a:schemeClr val="bg1">
                    <a:lumMod val="50000"/>
                  </a:schemeClr>
                </a:solidFill>
                <a:latin typeface="PT Serif" panose="020A0603040505020204" pitchFamily="18" charset="77"/>
              </a:rPr>
              <a:t>Cheating tracer cannot falsely blame an honest server</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7BC3EEF-5CB9-497B-F365-E63B1C63A17F}"/>
                  </a:ext>
                </a:extLst>
              </p:cNvPr>
              <p:cNvSpPr txBox="1"/>
              <p:nvPr/>
            </p:nvSpPr>
            <p:spPr>
              <a:xfrm>
                <a:off x="5183638" y="3197827"/>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2</m:t>
                          </m:r>
                        </m:sub>
                      </m:sSub>
                    </m:oMath>
                  </m:oMathPara>
                </a14:m>
                <a:endParaRPr lang="en-US" sz="2300" dirty="0"/>
              </a:p>
            </p:txBody>
          </p:sp>
        </mc:Choice>
        <mc:Fallback xmlns="">
          <p:sp>
            <p:nvSpPr>
              <p:cNvPr id="10" name="TextBox 9">
                <a:extLst>
                  <a:ext uri="{FF2B5EF4-FFF2-40B4-BE49-F238E27FC236}">
                    <a16:creationId xmlns:a16="http://schemas.microsoft.com/office/drawing/2014/main" id="{E6F998EC-26CA-8BD6-35B0-E3422A1295B8}"/>
                  </a:ext>
                </a:extLst>
              </p:cNvPr>
              <p:cNvSpPr txBox="1">
                <a:spLocks noRot="1" noChangeAspect="1" noMove="1" noResize="1" noEditPoints="1" noAdjustHandles="1" noChangeArrowheads="1" noChangeShapeType="1" noTextEdit="1"/>
              </p:cNvSpPr>
              <p:nvPr/>
            </p:nvSpPr>
            <p:spPr>
              <a:xfrm>
                <a:off x="5183638" y="3197827"/>
                <a:ext cx="502382" cy="353943"/>
              </a:xfrm>
              <a:prstGeom prst="rect">
                <a:avLst/>
              </a:prstGeom>
              <a:blipFill>
                <a:blip r:embed="rId9"/>
                <a:stretch>
                  <a:fillRect l="-7500" r="-5000" b="-107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FC009EF-DEC5-D4EB-A43F-3889C776A689}"/>
                  </a:ext>
                </a:extLst>
              </p:cNvPr>
              <p:cNvSpPr txBox="1"/>
              <p:nvPr/>
            </p:nvSpPr>
            <p:spPr>
              <a:xfrm>
                <a:off x="7686255" y="3137730"/>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3</m:t>
                          </m:r>
                        </m:sub>
                      </m:sSub>
                    </m:oMath>
                  </m:oMathPara>
                </a14:m>
                <a:endParaRPr lang="en-US" sz="2300" dirty="0"/>
              </a:p>
            </p:txBody>
          </p:sp>
        </mc:Choice>
        <mc:Fallback xmlns="">
          <p:sp>
            <p:nvSpPr>
              <p:cNvPr id="13" name="TextBox 12">
                <a:extLst>
                  <a:ext uri="{FF2B5EF4-FFF2-40B4-BE49-F238E27FC236}">
                    <a16:creationId xmlns:a16="http://schemas.microsoft.com/office/drawing/2014/main" id="{3E177B78-F4DD-188F-11E3-350968FE8FC7}"/>
                  </a:ext>
                </a:extLst>
              </p:cNvPr>
              <p:cNvSpPr txBox="1">
                <a:spLocks noRot="1" noChangeAspect="1" noMove="1" noResize="1" noEditPoints="1" noAdjustHandles="1" noChangeArrowheads="1" noChangeShapeType="1" noTextEdit="1"/>
              </p:cNvSpPr>
              <p:nvPr/>
            </p:nvSpPr>
            <p:spPr>
              <a:xfrm>
                <a:off x="7686255" y="3137730"/>
                <a:ext cx="502382" cy="353943"/>
              </a:xfrm>
              <a:prstGeom prst="rect">
                <a:avLst/>
              </a:prstGeom>
              <a:blipFill>
                <a:blip r:embed="rId10"/>
                <a:stretch>
                  <a:fillRect l="-10000" r="-5000" b="-689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41419BF3-B298-8912-1ED7-05D9A7EC4594}"/>
                  </a:ext>
                </a:extLst>
              </p:cNvPr>
              <p:cNvSpPr txBox="1"/>
              <p:nvPr/>
            </p:nvSpPr>
            <p:spPr>
              <a:xfrm>
                <a:off x="2663946" y="3135799"/>
                <a:ext cx="495584"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1</m:t>
                          </m:r>
                        </m:sub>
                      </m:sSub>
                    </m:oMath>
                  </m:oMathPara>
                </a14:m>
                <a:endParaRPr lang="en-US" sz="2300" dirty="0"/>
              </a:p>
            </p:txBody>
          </p:sp>
        </mc:Choice>
        <mc:Fallback xmlns="">
          <p:sp>
            <p:nvSpPr>
              <p:cNvPr id="14" name="TextBox 13">
                <a:extLst>
                  <a:ext uri="{FF2B5EF4-FFF2-40B4-BE49-F238E27FC236}">
                    <a16:creationId xmlns:a16="http://schemas.microsoft.com/office/drawing/2014/main" id="{6FE6095F-203C-1697-B541-F3F13A2E0542}"/>
                  </a:ext>
                </a:extLst>
              </p:cNvPr>
              <p:cNvSpPr txBox="1">
                <a:spLocks noRot="1" noChangeAspect="1" noMove="1" noResize="1" noEditPoints="1" noAdjustHandles="1" noChangeArrowheads="1" noChangeShapeType="1" noTextEdit="1"/>
              </p:cNvSpPr>
              <p:nvPr/>
            </p:nvSpPr>
            <p:spPr>
              <a:xfrm>
                <a:off x="2663946" y="3135799"/>
                <a:ext cx="495584" cy="353943"/>
              </a:xfrm>
              <a:prstGeom prst="rect">
                <a:avLst/>
              </a:prstGeom>
              <a:blipFill>
                <a:blip r:embed="rId11"/>
                <a:stretch>
                  <a:fillRect l="-7500" r="-5000"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630F062F-6480-F749-5DFE-0DF866A89F2B}"/>
                  </a:ext>
                </a:extLst>
              </p:cNvPr>
              <p:cNvSpPr txBox="1"/>
              <p:nvPr/>
            </p:nvSpPr>
            <p:spPr>
              <a:xfrm>
                <a:off x="10547548" y="3135799"/>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4</m:t>
                          </m:r>
                        </m:sub>
                      </m:sSub>
                    </m:oMath>
                  </m:oMathPara>
                </a14:m>
                <a:endParaRPr lang="en-US" sz="2300" dirty="0"/>
              </a:p>
            </p:txBody>
          </p:sp>
        </mc:Choice>
        <mc:Fallback xmlns="">
          <p:sp>
            <p:nvSpPr>
              <p:cNvPr id="16" name="TextBox 15">
                <a:extLst>
                  <a:ext uri="{FF2B5EF4-FFF2-40B4-BE49-F238E27FC236}">
                    <a16:creationId xmlns:a16="http://schemas.microsoft.com/office/drawing/2014/main" id="{9BBA4C13-0090-471B-7600-A946B7ECAD39}"/>
                  </a:ext>
                </a:extLst>
              </p:cNvPr>
              <p:cNvSpPr txBox="1">
                <a:spLocks noRot="1" noChangeAspect="1" noMove="1" noResize="1" noEditPoints="1" noAdjustHandles="1" noChangeArrowheads="1" noChangeShapeType="1" noTextEdit="1"/>
              </p:cNvSpPr>
              <p:nvPr/>
            </p:nvSpPr>
            <p:spPr>
              <a:xfrm>
                <a:off x="10547548" y="3135799"/>
                <a:ext cx="502382" cy="353943"/>
              </a:xfrm>
              <a:prstGeom prst="rect">
                <a:avLst/>
              </a:prstGeom>
              <a:blipFill>
                <a:blip r:embed="rId12"/>
                <a:stretch>
                  <a:fillRect l="-7317" r="-2439" b="-10345"/>
                </a:stretch>
              </a:blipFill>
            </p:spPr>
            <p:txBody>
              <a:bodyPr/>
              <a:lstStyle/>
              <a:p>
                <a:r>
                  <a:rPr lang="en-US">
                    <a:noFill/>
                  </a:rPr>
                  <a:t> </a:t>
                </a:r>
              </a:p>
            </p:txBody>
          </p:sp>
        </mc:Fallback>
      </mc:AlternateContent>
      <p:cxnSp>
        <p:nvCxnSpPr>
          <p:cNvPr id="27" name="Straight Arrow Connector 26">
            <a:extLst>
              <a:ext uri="{FF2B5EF4-FFF2-40B4-BE49-F238E27FC236}">
                <a16:creationId xmlns:a16="http://schemas.microsoft.com/office/drawing/2014/main" id="{D40F83D1-F3BD-D0F3-9C25-61465BE503A1}"/>
              </a:ext>
            </a:extLst>
          </p:cNvPr>
          <p:cNvCxnSpPr>
            <a:cxnSpLocks/>
            <a:stCxn id="10" idx="2"/>
          </p:cNvCxnSpPr>
          <p:nvPr/>
        </p:nvCxnSpPr>
        <p:spPr>
          <a:xfrm flipH="1">
            <a:off x="4431832" y="3551770"/>
            <a:ext cx="1002997" cy="1674337"/>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E35DBF3B-3196-F502-9CFE-C4B37F4D45CB}"/>
                  </a:ext>
                </a:extLst>
              </p:cNvPr>
              <p:cNvSpPr txBox="1"/>
              <p:nvPr/>
            </p:nvSpPr>
            <p:spPr>
              <a:xfrm>
                <a:off x="5290787" y="4036014"/>
                <a:ext cx="2467931" cy="523220"/>
              </a:xfrm>
              <a:prstGeom prst="rect">
                <a:avLst/>
              </a:prstGeom>
              <a:noFill/>
            </p:spPr>
            <p:txBody>
              <a:bodyPr wrap="square" rtlCol="0">
                <a:spAutoFit/>
              </a:bodyPr>
              <a:lstStyle/>
              <a:p>
                <a14:m>
                  <m:oMath xmlns:m="http://schemas.openxmlformats.org/officeDocument/2006/math">
                    <m:r>
                      <a:rPr lang="en-US" sz="2800" b="0" i="1" smtClean="0">
                        <a:latin typeface="Cambria Math" panose="02040503050406030204" pitchFamily="18" charset="0"/>
                      </a:rPr>
                      <m:t>𝑓</m:t>
                    </m:r>
                    <m:r>
                      <a:rPr lang="en-US" sz="2800" b="0" i="1" smtClean="0">
                        <a:latin typeface="Cambria Math" panose="02040503050406030204" pitchFamily="18" charset="0"/>
                      </a:rPr>
                      <m:t>&lt;</m:t>
                    </m:r>
                    <m:r>
                      <a:rPr lang="en-US" sz="2800" b="0" i="1" smtClean="0">
                        <a:latin typeface="Cambria Math" panose="02040503050406030204" pitchFamily="18" charset="0"/>
                      </a:rPr>
                      <m:t>𝑡</m:t>
                    </m:r>
                  </m:oMath>
                </a14:m>
                <a:r>
                  <a:rPr lang="en-US" sz="2800" dirty="0">
                    <a:latin typeface="PT Serif" panose="020A0603040505020204" pitchFamily="18" charset="77"/>
                  </a:rPr>
                  <a:t> Sellers</a:t>
                </a:r>
              </a:p>
            </p:txBody>
          </p:sp>
        </mc:Choice>
        <mc:Fallback xmlns="">
          <p:sp>
            <p:nvSpPr>
              <p:cNvPr id="41" name="TextBox 40">
                <a:extLst>
                  <a:ext uri="{FF2B5EF4-FFF2-40B4-BE49-F238E27FC236}">
                    <a16:creationId xmlns:a16="http://schemas.microsoft.com/office/drawing/2014/main" id="{15EC6F82-0E7C-7DAB-D2E8-2D6B625268C1}"/>
                  </a:ext>
                </a:extLst>
              </p:cNvPr>
              <p:cNvSpPr txBox="1">
                <a:spLocks noRot="1" noChangeAspect="1" noMove="1" noResize="1" noEditPoints="1" noAdjustHandles="1" noChangeArrowheads="1" noChangeShapeType="1" noTextEdit="1"/>
              </p:cNvSpPr>
              <p:nvPr/>
            </p:nvSpPr>
            <p:spPr>
              <a:xfrm>
                <a:off x="5290787" y="4036014"/>
                <a:ext cx="2467931" cy="523220"/>
              </a:xfrm>
              <a:prstGeom prst="rect">
                <a:avLst/>
              </a:prstGeom>
              <a:blipFill>
                <a:blip r:embed="rId14"/>
                <a:stretch>
                  <a:fillRect l="-3061" t="-11628" b="-27907"/>
                </a:stretch>
              </a:blipFill>
            </p:spPr>
            <p:txBody>
              <a:bodyPr/>
              <a:lstStyle/>
              <a:p>
                <a:r>
                  <a:rPr lang="en-US">
                    <a:noFill/>
                  </a:rPr>
                  <a:t> </a:t>
                </a:r>
              </a:p>
            </p:txBody>
          </p:sp>
        </mc:Fallback>
      </mc:AlternateContent>
      <p:pic>
        <p:nvPicPr>
          <p:cNvPr id="5" name="Picture 4" descr="A grey box with green labels&#10;&#10;Description automatically generated">
            <a:extLst>
              <a:ext uri="{FF2B5EF4-FFF2-40B4-BE49-F238E27FC236}">
                <a16:creationId xmlns:a16="http://schemas.microsoft.com/office/drawing/2014/main" id="{1FE9B022-6A60-1D0C-0DA0-37254A4ACBB6}"/>
              </a:ext>
            </a:extLst>
          </p:cNvPr>
          <p:cNvPicPr>
            <a:picLocks noChangeAspect="1"/>
          </p:cNvPicPr>
          <p:nvPr/>
        </p:nvPicPr>
        <p:blipFill>
          <a:blip r:embed="rId15"/>
          <a:stretch>
            <a:fillRect/>
          </a:stretch>
        </p:blipFill>
        <p:spPr>
          <a:xfrm>
            <a:off x="2339161" y="1742705"/>
            <a:ext cx="1187983" cy="1463595"/>
          </a:xfrm>
          <a:prstGeom prst="rect">
            <a:avLst/>
          </a:prstGeom>
        </p:spPr>
      </p:pic>
      <p:pic>
        <p:nvPicPr>
          <p:cNvPr id="6" name="Picture 5" descr="A grey box with green labels&#10;&#10;Description automatically generated">
            <a:extLst>
              <a:ext uri="{FF2B5EF4-FFF2-40B4-BE49-F238E27FC236}">
                <a16:creationId xmlns:a16="http://schemas.microsoft.com/office/drawing/2014/main" id="{538199E4-501B-55AC-A58D-30A211C7C7F4}"/>
              </a:ext>
            </a:extLst>
          </p:cNvPr>
          <p:cNvPicPr>
            <a:picLocks noChangeAspect="1"/>
          </p:cNvPicPr>
          <p:nvPr/>
        </p:nvPicPr>
        <p:blipFill>
          <a:blip r:embed="rId15"/>
          <a:stretch>
            <a:fillRect/>
          </a:stretch>
        </p:blipFill>
        <p:spPr>
          <a:xfrm>
            <a:off x="4869827" y="1742704"/>
            <a:ext cx="1187983" cy="1463595"/>
          </a:xfrm>
          <a:prstGeom prst="rect">
            <a:avLst/>
          </a:prstGeom>
        </p:spPr>
      </p:pic>
      <p:pic>
        <p:nvPicPr>
          <p:cNvPr id="9" name="Picture 8" descr="A grey box with green labels&#10;&#10;Description automatically generated">
            <a:extLst>
              <a:ext uri="{FF2B5EF4-FFF2-40B4-BE49-F238E27FC236}">
                <a16:creationId xmlns:a16="http://schemas.microsoft.com/office/drawing/2014/main" id="{DED2C4FE-DD2A-BA71-60C2-23AF33E6E278}"/>
              </a:ext>
            </a:extLst>
          </p:cNvPr>
          <p:cNvPicPr>
            <a:picLocks noChangeAspect="1"/>
          </p:cNvPicPr>
          <p:nvPr/>
        </p:nvPicPr>
        <p:blipFill>
          <a:blip r:embed="rId15"/>
          <a:stretch>
            <a:fillRect/>
          </a:stretch>
        </p:blipFill>
        <p:spPr>
          <a:xfrm>
            <a:off x="7364869" y="1742703"/>
            <a:ext cx="1187983" cy="1463595"/>
          </a:xfrm>
          <a:prstGeom prst="rect">
            <a:avLst/>
          </a:prstGeom>
        </p:spPr>
      </p:pic>
      <p:pic>
        <p:nvPicPr>
          <p:cNvPr id="15" name="Picture 14" descr="A grey box with green labels&#10;&#10;Description automatically generated">
            <a:extLst>
              <a:ext uri="{FF2B5EF4-FFF2-40B4-BE49-F238E27FC236}">
                <a16:creationId xmlns:a16="http://schemas.microsoft.com/office/drawing/2014/main" id="{3BA293C5-094B-6DFD-1E2A-85DDB956085B}"/>
              </a:ext>
            </a:extLst>
          </p:cNvPr>
          <p:cNvPicPr>
            <a:picLocks noChangeAspect="1"/>
          </p:cNvPicPr>
          <p:nvPr/>
        </p:nvPicPr>
        <p:blipFill>
          <a:blip r:embed="rId15"/>
          <a:stretch>
            <a:fillRect/>
          </a:stretch>
        </p:blipFill>
        <p:spPr>
          <a:xfrm>
            <a:off x="10204748" y="1742703"/>
            <a:ext cx="1187983" cy="1463595"/>
          </a:xfrm>
          <a:prstGeom prst="rect">
            <a:avLst/>
          </a:prstGeom>
        </p:spPr>
      </p:pic>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02FB2181-4E7E-59A3-AD00-5354EF10EF63}"/>
                  </a:ext>
                </a:extLst>
              </p:cNvPr>
              <p:cNvSpPr txBox="1"/>
              <p:nvPr/>
            </p:nvSpPr>
            <p:spPr>
              <a:xfrm>
                <a:off x="280312" y="1849719"/>
                <a:ext cx="1147912" cy="83099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𝑡</m:t>
                      </m:r>
                      <m:r>
                        <a:rPr lang="en-US" sz="2400" b="0" i="1" smtClean="0">
                          <a:latin typeface="Cambria Math" panose="02040503050406030204" pitchFamily="18" charset="0"/>
                        </a:rPr>
                        <m:t>=3</m:t>
                      </m:r>
                    </m:oMath>
                  </m:oMathPara>
                </a14:m>
                <a:endParaRPr lang="en-US" sz="2400" dirty="0">
                  <a:latin typeface="PT Serif" panose="020A0603040505020204" pitchFamily="18" charset="77"/>
                </a:endParaRPr>
              </a:p>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𝑓</m:t>
                      </m:r>
                      <m:r>
                        <a:rPr lang="en-US" sz="2400" b="0" i="1" smtClean="0">
                          <a:latin typeface="Cambria Math" panose="02040503050406030204" pitchFamily="18" charset="0"/>
                        </a:rPr>
                        <m:t>=2</m:t>
                      </m:r>
                    </m:oMath>
                  </m:oMathPara>
                </a14:m>
                <a:endParaRPr lang="en-US" sz="2400" dirty="0">
                  <a:latin typeface="PT Serif" panose="020A0603040505020204" pitchFamily="18" charset="77"/>
                </a:endParaRPr>
              </a:p>
            </p:txBody>
          </p:sp>
        </mc:Choice>
        <mc:Fallback xmlns="">
          <p:sp>
            <p:nvSpPr>
              <p:cNvPr id="17" name="TextBox 16">
                <a:extLst>
                  <a:ext uri="{FF2B5EF4-FFF2-40B4-BE49-F238E27FC236}">
                    <a16:creationId xmlns:a16="http://schemas.microsoft.com/office/drawing/2014/main" id="{1C053315-F123-AB07-A393-D05A515A7D36}"/>
                  </a:ext>
                </a:extLst>
              </p:cNvPr>
              <p:cNvSpPr txBox="1">
                <a:spLocks noRot="1" noChangeAspect="1" noMove="1" noResize="1" noEditPoints="1" noAdjustHandles="1" noChangeArrowheads="1" noChangeShapeType="1" noTextEdit="1"/>
              </p:cNvSpPr>
              <p:nvPr/>
            </p:nvSpPr>
            <p:spPr>
              <a:xfrm>
                <a:off x="280312" y="1849719"/>
                <a:ext cx="1147912" cy="830997"/>
              </a:xfrm>
              <a:prstGeom prst="rect">
                <a:avLst/>
              </a:prstGeom>
              <a:blipFill>
                <a:blip r:embed="rId16"/>
                <a:stretch>
                  <a:fillRect b="-7463"/>
                </a:stretch>
              </a:blipFill>
            </p:spPr>
            <p:txBody>
              <a:bodyPr/>
              <a:lstStyle/>
              <a:p>
                <a:r>
                  <a:rPr lang="en-US">
                    <a:noFill/>
                  </a:rPr>
                  <a:t> </a:t>
                </a:r>
              </a:p>
            </p:txBody>
          </p:sp>
        </mc:Fallback>
      </mc:AlternateContent>
      <p:sp>
        <p:nvSpPr>
          <p:cNvPr id="18" name="Slide Number Placeholder 17">
            <a:extLst>
              <a:ext uri="{FF2B5EF4-FFF2-40B4-BE49-F238E27FC236}">
                <a16:creationId xmlns:a16="http://schemas.microsoft.com/office/drawing/2014/main" id="{8C0EE692-2C6A-3ECD-2187-C11FBC8714E3}"/>
              </a:ext>
            </a:extLst>
          </p:cNvPr>
          <p:cNvSpPr>
            <a:spLocks noGrp="1"/>
          </p:cNvSpPr>
          <p:nvPr>
            <p:ph type="sldNum" sz="quarter" idx="12"/>
          </p:nvPr>
        </p:nvSpPr>
        <p:spPr/>
        <p:txBody>
          <a:bodyPr/>
          <a:lstStyle/>
          <a:p>
            <a:fld id="{2C6E2BD9-12E2-A94F-B436-2026D1C44FCB}" type="slidenum">
              <a:rPr lang="en-US" smtClean="0"/>
              <a:pPr/>
              <a:t>12</a:t>
            </a:fld>
            <a:endParaRPr lang="en-US">
              <a:latin typeface="PT Serif" panose="020A0603040505020204" pitchFamily="18" charset="77"/>
            </a:endParaRPr>
          </a:p>
        </p:txBody>
      </p:sp>
    </p:spTree>
    <p:extLst>
      <p:ext uri="{BB962C8B-B14F-4D97-AF65-F5344CB8AC3E}">
        <p14:creationId xmlns:p14="http://schemas.microsoft.com/office/powerpoint/2010/main" val="701660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3D5440D8-4DC6-3FA3-3F39-B70124AD0E75}"/>
                  </a:ext>
                </a:extLst>
              </p:cNvPr>
              <p:cNvSpPr>
                <a:spLocks noGrp="1"/>
              </p:cNvSpPr>
              <p:nvPr>
                <p:ph type="title"/>
              </p:nvPr>
            </p:nvSpPr>
            <p:spPr/>
            <p:txBody>
              <a:bodyPr/>
              <a:lstStyle/>
              <a:p>
                <a:r>
                  <a:rPr lang="en-US" dirty="0">
                    <a:latin typeface="PT Serif" panose="020A0603040505020204" pitchFamily="18" charset="77"/>
                  </a:rPr>
                  <a:t>Why focus on the </a:t>
                </a:r>
                <a14:m>
                  <m:oMath xmlns:m="http://schemas.openxmlformats.org/officeDocument/2006/math">
                    <m:r>
                      <a:rPr lang="en-US" b="0" i="1" smtClean="0">
                        <a:latin typeface="Cambria Math" panose="02040503050406030204" pitchFamily="18" charset="0"/>
                      </a:rPr>
                      <m:t>𝑓</m:t>
                    </m:r>
                    <m:r>
                      <a:rPr lang="en-US" b="0" i="1" smtClean="0">
                        <a:latin typeface="Cambria Math" panose="02040503050406030204" pitchFamily="18" charset="0"/>
                      </a:rPr>
                      <m:t>&lt;</m:t>
                    </m:r>
                    <m:r>
                      <a:rPr lang="en-US" b="0" i="1" smtClean="0">
                        <a:latin typeface="Cambria Math" panose="02040503050406030204" pitchFamily="18" charset="0"/>
                      </a:rPr>
                      <m:t>𝑡</m:t>
                    </m:r>
                  </m:oMath>
                </a14:m>
                <a:r>
                  <a:rPr lang="en-US" dirty="0">
                    <a:latin typeface="PT Serif" panose="020A0603040505020204" pitchFamily="18" charset="77"/>
                  </a:rPr>
                  <a:t> case?</a:t>
                </a:r>
              </a:p>
            </p:txBody>
          </p:sp>
        </mc:Choice>
        <mc:Fallback xmlns="">
          <p:sp>
            <p:nvSpPr>
              <p:cNvPr id="2" name="Title 1">
                <a:extLst>
                  <a:ext uri="{FF2B5EF4-FFF2-40B4-BE49-F238E27FC236}">
                    <a16:creationId xmlns:a16="http://schemas.microsoft.com/office/drawing/2014/main" id="{3D5440D8-4DC6-3FA3-3F39-B70124AD0E75}"/>
                  </a:ext>
                </a:extLst>
              </p:cNvPr>
              <p:cNvSpPr>
                <a:spLocks noGrp="1" noRot="1" noChangeAspect="1" noMove="1" noResize="1" noEditPoints="1" noAdjustHandles="1" noChangeArrowheads="1" noChangeShapeType="1" noTextEdit="1"/>
              </p:cNvSpPr>
              <p:nvPr>
                <p:ph type="title"/>
              </p:nvPr>
            </p:nvSpPr>
            <p:spPr>
              <a:blipFill>
                <a:blip r:embed="rId3"/>
                <a:stretch>
                  <a:fillRect l="-24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66A09A-2D9D-A551-90B2-6247EB16100F}"/>
                  </a:ext>
                </a:extLst>
              </p:cNvPr>
              <p:cNvSpPr>
                <a:spLocks noGrp="1"/>
              </p:cNvSpPr>
              <p:nvPr>
                <p:ph idx="1"/>
              </p:nvPr>
            </p:nvSpPr>
            <p:spPr/>
            <p:txBody>
              <a:bodyPr/>
              <a:lstStyle/>
              <a:p>
                <a:r>
                  <a:rPr lang="en-US" dirty="0">
                    <a:latin typeface="PT Serif" panose="020A0603040505020204" pitchFamily="18" charset="77"/>
                  </a:rPr>
                  <a:t>A malicious coalition of size </a:t>
                </a:r>
                <a14:m>
                  <m:oMath xmlns:m="http://schemas.openxmlformats.org/officeDocument/2006/math">
                    <m:r>
                      <a:rPr lang="en-US" b="0" i="1" smtClean="0">
                        <a:latin typeface="Cambria Math" panose="02040503050406030204" pitchFamily="18" charset="0"/>
                      </a:rPr>
                      <m:t>𝑡</m:t>
                    </m:r>
                  </m:oMath>
                </a14:m>
                <a:r>
                  <a:rPr lang="en-US" dirty="0">
                    <a:latin typeface="PT Serif" panose="020A0603040505020204" pitchFamily="18" charset="77"/>
                  </a:rPr>
                  <a:t> can simply sell the reconstructed secret </a:t>
                </a:r>
                <a14:m>
                  <m:oMath xmlns:m="http://schemas.openxmlformats.org/officeDocument/2006/math">
                    <m:r>
                      <a:rPr lang="en-US" b="0" i="1" smtClean="0">
                        <a:latin typeface="Cambria Math" panose="02040503050406030204" pitchFamily="18" charset="0"/>
                      </a:rPr>
                      <m:t>𝑠</m:t>
                    </m:r>
                  </m:oMath>
                </a14:m>
                <a:r>
                  <a:rPr lang="en-US" dirty="0">
                    <a:latin typeface="PT Serif" panose="020A0603040505020204" pitchFamily="18" charset="77"/>
                  </a:rPr>
                  <a:t>.</a:t>
                </a:r>
              </a:p>
              <a:p>
                <a:pPr marL="0" indent="0">
                  <a:buNone/>
                </a:pPr>
                <a:r>
                  <a:rPr lang="en-US" dirty="0">
                    <a:latin typeface="PT Serif" panose="020A0603040505020204" pitchFamily="18" charset="77"/>
                  </a:rPr>
                  <a:t>		  		</a:t>
                </a:r>
                <a14:m>
                  <m:oMath xmlns:m="http://schemas.openxmlformats.org/officeDocument/2006/math">
                    <m:r>
                      <a:rPr lang="en-US" b="0" i="1" smtClean="0">
                        <a:latin typeface="Cambria Math" panose="02040503050406030204" pitchFamily="18" charset="0"/>
                      </a:rPr>
                      <m:t>𝑓</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 </m:t>
                    </m:r>
                  </m:oMath>
                </a14:m>
                <a:r>
                  <a:rPr lang="en-US" dirty="0">
                    <a:latin typeface="PT Serif" panose="020A0603040505020204" pitchFamily="18" charset="77"/>
                  </a:rPr>
                  <a:t>    ⇒    Tracing is impossible!</a:t>
                </a:r>
              </a:p>
            </p:txBody>
          </p:sp>
        </mc:Choice>
        <mc:Fallback xmlns="">
          <p:sp>
            <p:nvSpPr>
              <p:cNvPr id="3" name="Content Placeholder 2">
                <a:extLst>
                  <a:ext uri="{FF2B5EF4-FFF2-40B4-BE49-F238E27FC236}">
                    <a16:creationId xmlns:a16="http://schemas.microsoft.com/office/drawing/2014/main" id="{7D66A09A-2D9D-A551-90B2-6247EB16100F}"/>
                  </a:ext>
                </a:extLst>
              </p:cNvPr>
              <p:cNvSpPr>
                <a:spLocks noGrp="1" noRot="1" noChangeAspect="1" noMove="1" noResize="1" noEditPoints="1" noAdjustHandles="1" noChangeArrowheads="1" noChangeShapeType="1" noTextEdit="1"/>
              </p:cNvSpPr>
              <p:nvPr>
                <p:ph idx="1"/>
              </p:nvPr>
            </p:nvSpPr>
            <p:spPr>
              <a:blipFill>
                <a:blip r:embed="rId4"/>
                <a:stretch>
                  <a:fillRect l="-1086" t="-2326" r="-724"/>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505C7832-2170-5545-EA50-1C494FA18661}"/>
              </a:ext>
            </a:extLst>
          </p:cNvPr>
          <p:cNvSpPr>
            <a:spLocks noGrp="1"/>
          </p:cNvSpPr>
          <p:nvPr>
            <p:ph type="sldNum" sz="quarter" idx="12"/>
          </p:nvPr>
        </p:nvSpPr>
        <p:spPr/>
        <p:txBody>
          <a:bodyPr/>
          <a:lstStyle/>
          <a:p>
            <a:fld id="{2C6E2BD9-12E2-A94F-B436-2026D1C44FCB}" type="slidenum">
              <a:rPr lang="en-US" smtClean="0"/>
              <a:pPr/>
              <a:t>13</a:t>
            </a:fld>
            <a:endParaRPr lang="en-US">
              <a:latin typeface="PT Serif" panose="020A0603040505020204" pitchFamily="18" charset="77"/>
            </a:endParaRPr>
          </a:p>
        </p:txBody>
      </p:sp>
    </p:spTree>
    <p:extLst>
      <p:ext uri="{BB962C8B-B14F-4D97-AF65-F5344CB8AC3E}">
        <p14:creationId xmlns:p14="http://schemas.microsoft.com/office/powerpoint/2010/main" val="1440100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86131-3B1D-FF8A-A97F-1F2FA5A7E31E}"/>
              </a:ext>
            </a:extLst>
          </p:cNvPr>
          <p:cNvSpPr>
            <a:spLocks noGrp="1"/>
          </p:cNvSpPr>
          <p:nvPr>
            <p:ph type="title"/>
          </p:nvPr>
        </p:nvSpPr>
        <p:spPr/>
        <p:txBody>
          <a:bodyPr/>
          <a:lstStyle/>
          <a:p>
            <a:r>
              <a:rPr lang="en-US" dirty="0">
                <a:latin typeface="PT Serif" panose="020A0603040505020204" pitchFamily="18" charset="77"/>
              </a:rPr>
              <a:t>Defining Traceable Secret Sharing</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40B2CF6-9F76-51F0-3608-E963DA11BEDC}"/>
                  </a:ext>
                </a:extLst>
              </p:cNvPr>
              <p:cNvSpPr>
                <a:spLocks noGrp="1"/>
              </p:cNvSpPr>
              <p:nvPr>
                <p:ph idx="1"/>
              </p:nvPr>
            </p:nvSpPr>
            <p:spPr>
              <a:xfrm>
                <a:off x="297871" y="1127951"/>
                <a:ext cx="6969827" cy="4322826"/>
              </a:xfrm>
            </p:spPr>
            <p:txBody>
              <a:bodyPr>
                <a:normAutofit/>
              </a:bodyPr>
              <a:lstStyle/>
              <a:p>
                <a:pPr>
                  <a:lnSpc>
                    <a:spcPct val="150000"/>
                  </a:lnSpc>
                </a:pPr>
                <a:r>
                  <a:rPr lang="en-US" dirty="0">
                    <a:latin typeface="PT Serif" panose="020A0603040505020204" pitchFamily="18" charset="77"/>
                  </a:rPr>
                  <a:t>Share (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 , </m:t>
                    </m:r>
                    <m:r>
                      <a:rPr lang="en-US" b="0" i="1" smtClean="0">
                        <a:latin typeface="Cambria Math" panose="02040503050406030204" pitchFamily="18" charset="0"/>
                      </a:rPr>
                      <m:t>𝑡</m:t>
                    </m:r>
                    <m:r>
                      <a:rPr lang="en-US" b="0" i="1" smtClean="0">
                        <a:latin typeface="Cambria Math" panose="02040503050406030204" pitchFamily="18" charset="0"/>
                      </a:rPr>
                      <m:t> , </m:t>
                    </m:r>
                    <m:r>
                      <a:rPr lang="en-US" b="0" i="1" smtClean="0">
                        <a:latin typeface="Cambria Math" panose="02040503050406030204" pitchFamily="18" charset="0"/>
                      </a:rPr>
                      <m:t>𝑠</m:t>
                    </m:r>
                    <m:r>
                      <a:rPr lang="en-US" b="0" i="1" smtClean="0">
                        <a:latin typeface="Cambria Math" panose="02040503050406030204" pitchFamily="18" charset="0"/>
                      </a:rPr>
                      <m:t> ,</m:t>
                    </m:r>
                    <m:r>
                      <a:rPr lang="en-US" b="0" i="1" smtClean="0">
                        <a:latin typeface="Cambria Math" panose="02040503050406030204" pitchFamily="18" charset="0"/>
                      </a:rPr>
                      <m:t>𝜌</m:t>
                    </m:r>
                    <m:r>
                      <a:rPr lang="en-US" b="0" i="1" smtClean="0">
                        <a:latin typeface="Cambria Math" panose="02040503050406030204" pitchFamily="18" charset="0"/>
                      </a:rPr>
                      <m:t> ; </m:t>
                    </m:r>
                    <m:r>
                      <a:rPr lang="en-US" b="0" i="1" smtClean="0">
                        <a:latin typeface="Cambria Math" panose="02040503050406030204" pitchFamily="18" charset="0"/>
                      </a:rPr>
                      <m:t>𝑟</m:t>
                    </m:r>
                  </m:oMath>
                </a14:m>
                <a:r>
                  <a:rPr lang="en-US" dirty="0">
                    <a:latin typeface="PT Serif" panose="020A0603040505020204" pitchFamily="18" charset="77"/>
                  </a:rPr>
                  <a:t> )	 </a:t>
                </a:r>
                <a14:m>
                  <m:oMath xmlns:m="http://schemas.openxmlformats.org/officeDocument/2006/math">
                    <m:r>
                      <m:rPr>
                        <m:nor/>
                      </m:rPr>
                      <a:rPr lang="en" i="0" dirty="0">
                        <a:solidFill>
                          <a:schemeClr val="bg2">
                            <a:lumMod val="25000"/>
                          </a:schemeClr>
                        </a:solidFill>
                        <a:latin typeface="PT Serif" panose="020A0603040505020204" pitchFamily="18" charset="77"/>
                        <a:ea typeface="PT Serif"/>
                        <a:cs typeface="PT Serif"/>
                        <a:sym typeface="PT Serif"/>
                      </a:rPr>
                      <m:t>→</m:t>
                    </m:r>
                  </m:oMath>
                </a14:m>
                <a:r>
                  <a:rPr lang="en-US" dirty="0">
                    <a:latin typeface="PT Serif" panose="020A0603040505020204" pitchFamily="18" charset="77"/>
                  </a:rPr>
                  <a:t>	</a:t>
                </a:r>
                <a14:m>
                  <m:oMath xmlns:m="http://schemas.openxmlformats.org/officeDocument/2006/math">
                    <m:r>
                      <a:rPr lang="en-US" b="0" i="1" smtClean="0">
                        <a:latin typeface="Cambria Math" panose="02040503050406030204" pitchFamily="18" charset="0"/>
                      </a:rPr>
                      <m:t>𝑠</m:t>
                    </m:r>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𝑖</m:t>
                        </m:r>
                      </m:sub>
                    </m:sSub>
                    <m:r>
                      <a:rPr lang="en-US" b="0" i="1" smtClean="0">
                        <a:latin typeface="Cambria Math" panose="02040503050406030204" pitchFamily="18" charset="0"/>
                      </a:rPr>
                      <m:t> , </m:t>
                    </m:r>
                    <m:r>
                      <a:rPr lang="en-US" b="0" i="1" smtClean="0">
                        <a:latin typeface="Cambria Math" panose="02040503050406030204" pitchFamily="18" charset="0"/>
                      </a:rPr>
                      <m:t>𝑡</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𝑖</m:t>
                        </m:r>
                      </m:sub>
                    </m:sSub>
                    <m:r>
                      <a:rPr lang="en-US" b="0" i="1" smtClean="0">
                        <a:latin typeface="Cambria Math" panose="02040503050406030204" pitchFamily="18" charset="0"/>
                      </a:rPr>
                      <m:t> , </m:t>
                    </m:r>
                    <m:r>
                      <a:rPr lang="en-US" b="0" i="1" smtClean="0">
                        <a:latin typeface="Cambria Math" panose="02040503050406030204" pitchFamily="18" charset="0"/>
                      </a:rPr>
                      <m:t>𝑣</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𝑖</m:t>
                        </m:r>
                      </m:sub>
                    </m:sSub>
                  </m:oMath>
                </a14:m>
                <a:r>
                  <a:rPr lang="en-US" dirty="0">
                    <a:latin typeface="PT Serif" panose="020A0603040505020204" pitchFamily="18" charset="77"/>
                  </a:rPr>
                  <a:t>      </a:t>
                </a:r>
              </a:p>
              <a:p>
                <a:pPr lvl="1">
                  <a:lnSpc>
                    <a:spcPct val="150000"/>
                  </a:lnSpc>
                </a:pPr>
                <a:endParaRPr lang="en-US" b="0" i="1" dirty="0">
                  <a:latin typeface="Cambria Math" panose="02040503050406030204" pitchFamily="18" charset="0"/>
                </a:endParaRPr>
              </a:p>
              <a:p>
                <a:pPr marL="457200" lvl="1" indent="0">
                  <a:lnSpc>
                    <a:spcPct val="150000"/>
                  </a:lnSpc>
                  <a:buNone/>
                </a:pPr>
                <a:endParaRPr lang="en-US" b="0" dirty="0">
                  <a:latin typeface="PT Serif" panose="020A0603040505020204" pitchFamily="18" charset="77"/>
                </a:endParaRPr>
              </a:p>
              <a:p>
                <a:pPr marL="457200" lvl="1" indent="0" algn="ctr">
                  <a:lnSpc>
                    <a:spcPct val="150000"/>
                  </a:lnSpc>
                  <a:buNone/>
                </a:pPr>
                <a:r>
                  <a:rPr lang="en-US" dirty="0">
                    <a:latin typeface="PT Serif" panose="020A0603040505020204" pitchFamily="18" charset="77"/>
                  </a:rPr>
                  <a:t>						.</a:t>
                </a:r>
              </a:p>
              <a:p>
                <a:pPr marL="457200" lvl="1" indent="0" algn="ctr">
                  <a:lnSpc>
                    <a:spcPct val="150000"/>
                  </a:lnSpc>
                  <a:buNone/>
                </a:pPr>
                <a:r>
                  <a:rPr lang="en-US" dirty="0">
                    <a:latin typeface="PT Serif" panose="020A0603040505020204" pitchFamily="18" charset="77"/>
                  </a:rPr>
                  <a:t>						.</a:t>
                </a:r>
              </a:p>
              <a:p>
                <a:pPr marL="457200" lvl="1" indent="0" algn="ctr">
                  <a:lnSpc>
                    <a:spcPct val="150000"/>
                  </a:lnSpc>
                  <a:buNone/>
                </a:pPr>
                <a:r>
                  <a:rPr lang="en-US" dirty="0">
                    <a:latin typeface="PT Serif" panose="020A0603040505020204" pitchFamily="18" charset="77"/>
                  </a:rPr>
                  <a:t>						.</a:t>
                </a:r>
                <a:endParaRPr lang="en-US" sz="1600" dirty="0">
                  <a:latin typeface="PT Serif" panose="020A0603040505020204" pitchFamily="18" charset="77"/>
                </a:endParaRPr>
              </a:p>
              <a:p>
                <a:pPr marL="457200" lvl="1" indent="0">
                  <a:lnSpc>
                    <a:spcPct val="150000"/>
                  </a:lnSpc>
                  <a:buNone/>
                </a:pPr>
                <a:endParaRPr lang="en-US" sz="1600" dirty="0">
                  <a:latin typeface="PT Serif" panose="020A0603040505020204" pitchFamily="18" charset="77"/>
                </a:endParaRPr>
              </a:p>
            </p:txBody>
          </p:sp>
        </mc:Choice>
        <mc:Fallback xmlns="">
          <p:sp>
            <p:nvSpPr>
              <p:cNvPr id="3" name="Content Placeholder 2">
                <a:extLst>
                  <a:ext uri="{FF2B5EF4-FFF2-40B4-BE49-F238E27FC236}">
                    <a16:creationId xmlns:a16="http://schemas.microsoft.com/office/drawing/2014/main" id="{040B2CF6-9F76-51F0-3608-E963DA11BEDC}"/>
                  </a:ext>
                </a:extLst>
              </p:cNvPr>
              <p:cNvSpPr>
                <a:spLocks noGrp="1" noRot="1" noChangeAspect="1" noMove="1" noResize="1" noEditPoints="1" noAdjustHandles="1" noChangeArrowheads="1" noChangeShapeType="1" noTextEdit="1"/>
              </p:cNvSpPr>
              <p:nvPr>
                <p:ph idx="1"/>
              </p:nvPr>
            </p:nvSpPr>
            <p:spPr>
              <a:xfrm>
                <a:off x="297871" y="1127951"/>
                <a:ext cx="6969827" cy="4322826"/>
              </a:xfrm>
              <a:blipFill>
                <a:blip r:embed="rId3"/>
                <a:stretch>
                  <a:fillRect l="-1636"/>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8D9C0C06-84D3-76DF-D86C-838AA0D15B82}"/>
              </a:ext>
            </a:extLst>
          </p:cNvPr>
          <p:cNvSpPr/>
          <p:nvPr/>
        </p:nvSpPr>
        <p:spPr>
          <a:xfrm>
            <a:off x="5410196" y="1871808"/>
            <a:ext cx="2273136" cy="136586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latin typeface="PT Serif" panose="020A0603040505020204" pitchFamily="18" charset="77"/>
              </a:rPr>
              <a:t>Share</a:t>
            </a:r>
            <a:endParaRPr lang="en-US" sz="2400"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574ECED-2755-900B-48A6-DF384FE6B13F}"/>
                  </a:ext>
                </a:extLst>
              </p:cNvPr>
              <p:cNvSpPr txBox="1"/>
              <p:nvPr/>
            </p:nvSpPr>
            <p:spPr>
              <a:xfrm>
                <a:off x="2066305" y="1857928"/>
                <a:ext cx="2928255" cy="1327928"/>
              </a:xfrm>
              <a:prstGeom prst="rect">
                <a:avLst/>
              </a:prstGeom>
              <a:noFill/>
            </p:spPr>
            <p:txBody>
              <a:bodyPr wrap="square" rtlCol="0">
                <a:spAutoFit/>
              </a:bodyPr>
              <a:lstStyle/>
              <a:p>
                <a:pPr>
                  <a:lnSpc>
                    <a:spcPct val="125000"/>
                  </a:lnSpc>
                </a:pPr>
                <a14:m>
                  <m:oMath xmlns:m="http://schemas.openxmlformats.org/officeDocument/2006/math">
                    <m:r>
                      <a:rPr lang="en-US" sz="2200" b="0" i="1" smtClean="0">
                        <a:latin typeface="Cambria Math" panose="02040503050406030204" pitchFamily="18" charset="0"/>
                      </a:rPr>
                      <m:t>𝑛</m:t>
                    </m:r>
                    <m:r>
                      <a:rPr lang="en-US" sz="2200" b="0" i="1" smtClean="0">
                        <a:latin typeface="Cambria Math" panose="02040503050406030204" pitchFamily="18" charset="0"/>
                      </a:rPr>
                      <m:t>  ,  </m:t>
                    </m:r>
                    <m:r>
                      <a:rPr lang="en-US" sz="2200" b="0" i="1" smtClean="0">
                        <a:latin typeface="Cambria Math" panose="02040503050406030204" pitchFamily="18" charset="0"/>
                      </a:rPr>
                      <m:t>𝑡</m:t>
                    </m:r>
                    <m:r>
                      <a:rPr lang="en-US" sz="2200" b="0" i="1" smtClean="0">
                        <a:latin typeface="Cambria Math" panose="02040503050406030204" pitchFamily="18" charset="0"/>
                      </a:rPr>
                      <m:t> </m:t>
                    </m:r>
                  </m:oMath>
                </a14:m>
                <a:r>
                  <a:rPr lang="en-US" sz="2200" b="0" dirty="0">
                    <a:latin typeface="PT Serif" panose="020A0603040505020204" pitchFamily="18" charset="77"/>
                  </a:rPr>
                  <a:t> ,  </a:t>
                </a:r>
                <a14:m>
                  <m:oMath xmlns:m="http://schemas.openxmlformats.org/officeDocument/2006/math">
                    <m:r>
                      <a:rPr lang="en-US" sz="2200" b="0" i="1" smtClean="0">
                        <a:latin typeface="Cambria Math" panose="02040503050406030204" pitchFamily="18" charset="0"/>
                      </a:rPr>
                      <m:t>𝑠</m:t>
                    </m:r>
                  </m:oMath>
                </a14:m>
                <a:r>
                  <a:rPr lang="en-US" sz="2200" dirty="0">
                    <a:latin typeface="PT Serif" panose="020A0603040505020204" pitchFamily="18" charset="77"/>
                  </a:rPr>
                  <a:t> : Secret</a:t>
                </a:r>
              </a:p>
              <a:p>
                <a:pPr>
                  <a:lnSpc>
                    <a:spcPct val="125000"/>
                  </a:lnSpc>
                </a:pPr>
                <a14:m>
                  <m:oMath xmlns:m="http://schemas.openxmlformats.org/officeDocument/2006/math">
                    <m:r>
                      <a:rPr lang="en-US" sz="2200" b="0" i="1" smtClean="0">
                        <a:latin typeface="Cambria Math" panose="02040503050406030204" pitchFamily="18" charset="0"/>
                      </a:rPr>
                      <m:t>𝜌</m:t>
                    </m:r>
                  </m:oMath>
                </a14:m>
                <a:r>
                  <a:rPr lang="en-US" sz="2200" dirty="0">
                    <a:latin typeface="PT Serif" panose="020A0603040505020204" pitchFamily="18" charset="77"/>
                  </a:rPr>
                  <a:t> : Correlation String</a:t>
                </a:r>
              </a:p>
              <a:p>
                <a:pPr>
                  <a:lnSpc>
                    <a:spcPct val="125000"/>
                  </a:lnSpc>
                </a:pPr>
                <a14:m>
                  <m:oMath xmlns:m="http://schemas.openxmlformats.org/officeDocument/2006/math">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𝑟</m:t>
                        </m:r>
                      </m:e>
                      <m:sub>
                        <m:r>
                          <a:rPr lang="en-US" sz="2200" b="0" i="1" smtClean="0">
                            <a:latin typeface="Cambria Math" panose="02040503050406030204" pitchFamily="18" charset="0"/>
                          </a:rPr>
                          <m:t>1</m:t>
                        </m:r>
                      </m:sub>
                    </m:sSub>
                    <m:r>
                      <a:rPr lang="en-US" sz="2200" b="0" i="1" smtClean="0">
                        <a:latin typeface="Cambria Math" panose="02040503050406030204" pitchFamily="18" charset="0"/>
                      </a:rPr>
                      <m:t> </m:t>
                    </m:r>
                  </m:oMath>
                </a14:m>
                <a:r>
                  <a:rPr lang="en-US" sz="2200" b="0" dirty="0">
                    <a:latin typeface="PT Serif" panose="020A0603040505020204" pitchFamily="18" charset="77"/>
                  </a:rPr>
                  <a:t>: Randomness</a:t>
                </a:r>
                <a:endParaRPr lang="en-US" sz="2200" dirty="0">
                  <a:latin typeface="PT Serif" panose="020A0603040505020204" pitchFamily="18" charset="77"/>
                </a:endParaRPr>
              </a:p>
            </p:txBody>
          </p:sp>
        </mc:Choice>
        <mc:Fallback xmlns="">
          <p:sp>
            <p:nvSpPr>
              <p:cNvPr id="7" name="TextBox 6">
                <a:extLst>
                  <a:ext uri="{FF2B5EF4-FFF2-40B4-BE49-F238E27FC236}">
                    <a16:creationId xmlns:a16="http://schemas.microsoft.com/office/drawing/2014/main" id="{9574ECED-2755-900B-48A6-DF384FE6B13F}"/>
                  </a:ext>
                </a:extLst>
              </p:cNvPr>
              <p:cNvSpPr txBox="1">
                <a:spLocks noRot="1" noChangeAspect="1" noMove="1" noResize="1" noEditPoints="1" noAdjustHandles="1" noChangeArrowheads="1" noChangeShapeType="1" noTextEdit="1"/>
              </p:cNvSpPr>
              <p:nvPr/>
            </p:nvSpPr>
            <p:spPr>
              <a:xfrm>
                <a:off x="2066305" y="1857928"/>
                <a:ext cx="2928255" cy="1327928"/>
              </a:xfrm>
              <a:prstGeom prst="rect">
                <a:avLst/>
              </a:prstGeom>
              <a:blipFill>
                <a:blip r:embed="rId4"/>
                <a:stretch>
                  <a:fillRect b="-8491"/>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97A7D8BA-9F44-16F8-7C9A-87CEE7061CCE}"/>
              </a:ext>
            </a:extLst>
          </p:cNvPr>
          <p:cNvCxnSpPr/>
          <p:nvPr/>
        </p:nvCxnSpPr>
        <p:spPr>
          <a:xfrm>
            <a:off x="4994560" y="2137561"/>
            <a:ext cx="415636" cy="0"/>
          </a:xfrm>
          <a:prstGeom prst="straightConnector1">
            <a:avLst/>
          </a:prstGeom>
          <a:ln w="25400">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6F0DC379-8FC6-7811-C9AE-5BC0B84262CF}"/>
              </a:ext>
            </a:extLst>
          </p:cNvPr>
          <p:cNvCxnSpPr/>
          <p:nvPr/>
        </p:nvCxnSpPr>
        <p:spPr>
          <a:xfrm>
            <a:off x="4994560" y="2554742"/>
            <a:ext cx="415636" cy="0"/>
          </a:xfrm>
          <a:prstGeom prst="straightConnector1">
            <a:avLst/>
          </a:prstGeom>
          <a:ln w="25400">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AC7AECA1-927B-9AD9-ECB6-ADD1788F47FD}"/>
              </a:ext>
            </a:extLst>
          </p:cNvPr>
          <p:cNvCxnSpPr/>
          <p:nvPr/>
        </p:nvCxnSpPr>
        <p:spPr>
          <a:xfrm>
            <a:off x="4994560" y="2978728"/>
            <a:ext cx="415636" cy="0"/>
          </a:xfrm>
          <a:prstGeom prst="straightConnector1">
            <a:avLst/>
          </a:prstGeom>
          <a:ln w="25400">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85645EB9-7986-D2C7-3CFB-C37FA43975FB}"/>
                  </a:ext>
                </a:extLst>
              </p:cNvPr>
              <p:cNvSpPr txBox="1"/>
              <p:nvPr/>
            </p:nvSpPr>
            <p:spPr>
              <a:xfrm>
                <a:off x="8098968" y="2323909"/>
                <a:ext cx="2273136"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 , </m:t>
                      </m:r>
                      <m:r>
                        <a:rPr lang="en-US" sz="2400" b="0" i="1" smtClean="0">
                          <a:latin typeface="Cambria Math" panose="02040503050406030204" pitchFamily="18" charset="0"/>
                        </a:rPr>
                        <m:t>𝑡</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 , </m:t>
                      </m:r>
                      <m:r>
                        <a:rPr lang="en-US" sz="2400" b="0" i="1" smtClean="0">
                          <a:latin typeface="Cambria Math" panose="02040503050406030204" pitchFamily="18" charset="0"/>
                        </a:rPr>
                        <m:t>𝑣</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1</m:t>
                          </m:r>
                        </m:sub>
                      </m:sSub>
                    </m:oMath>
                  </m:oMathPara>
                </a14:m>
                <a:endParaRPr lang="en-US" sz="2400" dirty="0"/>
              </a:p>
            </p:txBody>
          </p:sp>
        </mc:Choice>
        <mc:Fallback xmlns="">
          <p:sp>
            <p:nvSpPr>
              <p:cNvPr id="16" name="TextBox 15">
                <a:extLst>
                  <a:ext uri="{FF2B5EF4-FFF2-40B4-BE49-F238E27FC236}">
                    <a16:creationId xmlns:a16="http://schemas.microsoft.com/office/drawing/2014/main" id="{85645EB9-7986-D2C7-3CFB-C37FA43975FB}"/>
                  </a:ext>
                </a:extLst>
              </p:cNvPr>
              <p:cNvSpPr txBox="1">
                <a:spLocks noRot="1" noChangeAspect="1" noMove="1" noResize="1" noEditPoints="1" noAdjustHandles="1" noChangeArrowheads="1" noChangeShapeType="1" noTextEdit="1"/>
              </p:cNvSpPr>
              <p:nvPr/>
            </p:nvSpPr>
            <p:spPr>
              <a:xfrm>
                <a:off x="8098968" y="2323909"/>
                <a:ext cx="2273136" cy="461665"/>
              </a:xfrm>
              <a:prstGeom prst="rect">
                <a:avLst/>
              </a:prstGeom>
              <a:blipFill>
                <a:blip r:embed="rId5"/>
                <a:stretch>
                  <a:fillRect b="-18421"/>
                </a:stretch>
              </a:blipFill>
            </p:spPr>
            <p:txBody>
              <a:bodyPr/>
              <a:lstStyle/>
              <a:p>
                <a:r>
                  <a:rPr lang="en-US">
                    <a:noFill/>
                  </a:rPr>
                  <a:t> </a:t>
                </a:r>
              </a:p>
            </p:txBody>
          </p:sp>
        </mc:Fallback>
      </mc:AlternateContent>
      <p:cxnSp>
        <p:nvCxnSpPr>
          <p:cNvPr id="18" name="Straight Arrow Connector 17">
            <a:extLst>
              <a:ext uri="{FF2B5EF4-FFF2-40B4-BE49-F238E27FC236}">
                <a16:creationId xmlns:a16="http://schemas.microsoft.com/office/drawing/2014/main" id="{93AF44B4-33F2-CE8E-AC00-1BA91726BAB1}"/>
              </a:ext>
            </a:extLst>
          </p:cNvPr>
          <p:cNvCxnSpPr/>
          <p:nvPr/>
        </p:nvCxnSpPr>
        <p:spPr>
          <a:xfrm>
            <a:off x="7683332" y="2554742"/>
            <a:ext cx="415636" cy="0"/>
          </a:xfrm>
          <a:prstGeom prst="straightConnector1">
            <a:avLst/>
          </a:prstGeom>
          <a:ln w="25400">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DF5446EB-2FF1-56E0-D31A-870C2C9EB8AA}"/>
                  </a:ext>
                </a:extLst>
              </p:cNvPr>
              <p:cNvSpPr txBox="1"/>
              <p:nvPr/>
            </p:nvSpPr>
            <p:spPr>
              <a:xfrm>
                <a:off x="8572996" y="3487856"/>
                <a:ext cx="3672444" cy="1309076"/>
              </a:xfrm>
              <a:prstGeom prst="rect">
                <a:avLst/>
              </a:prstGeom>
              <a:noFill/>
            </p:spPr>
            <p:txBody>
              <a:bodyPr wrap="square">
                <a:spAutoFit/>
              </a:bodyPr>
              <a:lstStyle/>
              <a:p>
                <a:pPr lvl="1">
                  <a:lnSpc>
                    <a:spcPct val="150000"/>
                  </a:lnSpc>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𝑡𝑘</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d>
                            <m:dPr>
                              <m:begChr m:val="{"/>
                              <m:endChr m:val="}"/>
                              <m:ctrlPr>
                                <a:rPr lang="en-US" sz="2400" b="0" i="1" smtClean="0">
                                  <a:latin typeface="Cambria Math" panose="02040503050406030204" pitchFamily="18" charset="0"/>
                                </a:rPr>
                              </m:ctrlPr>
                            </m:dPr>
                            <m:e>
                              <m:r>
                                <a:rPr lang="en-US" sz="2400" b="0" i="1" smtClean="0">
                                  <a:latin typeface="Cambria Math" panose="02040503050406030204" pitchFamily="18" charset="0"/>
                                </a:rPr>
                                <m:t> </m:t>
                              </m:r>
                              <m:r>
                                <a:rPr lang="en-US" sz="2400" b="0" i="1" smtClean="0">
                                  <a:latin typeface="Cambria Math" panose="02040503050406030204" pitchFamily="18" charset="0"/>
                                </a:rPr>
                                <m:t>𝑡</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𝑖</m:t>
                                  </m:r>
                                </m:sub>
                              </m:sSub>
                              <m:r>
                                <a:rPr lang="en-US" sz="2400" b="0" i="1" smtClean="0">
                                  <a:latin typeface="Cambria Math" panose="02040503050406030204" pitchFamily="18" charset="0"/>
                                </a:rPr>
                                <m:t> </m:t>
                              </m:r>
                            </m:e>
                          </m:d>
                        </m:e>
                        <m:sub>
                          <m:r>
                            <a:rPr lang="en-US" sz="2400" b="0" i="1" smtClean="0">
                              <a:latin typeface="Cambria Math" panose="02040503050406030204" pitchFamily="18" charset="0"/>
                            </a:rPr>
                            <m:t> </m:t>
                          </m:r>
                          <m:r>
                            <a:rPr lang="en-US" sz="2400" b="0" i="1" smtClean="0">
                              <a:latin typeface="Cambria Math" panose="02040503050406030204" pitchFamily="18" charset="0"/>
                            </a:rPr>
                            <m:t>𝑖</m:t>
                          </m:r>
                          <m:r>
                            <a:rPr lang="en-US" sz="2400" b="0" i="1" smtClean="0">
                              <a:latin typeface="Cambria Math" panose="02040503050406030204" pitchFamily="18" charset="0"/>
                            </a:rPr>
                            <m:t> ∈ [</m:t>
                          </m:r>
                          <m:r>
                            <a:rPr lang="en-US" sz="2400" b="0" i="1" smtClean="0">
                              <a:latin typeface="Cambria Math" panose="02040503050406030204" pitchFamily="18" charset="0"/>
                            </a:rPr>
                            <m:t>𝑛</m:t>
                          </m:r>
                          <m:r>
                            <a:rPr lang="en-US" sz="2400" b="0" i="1" smtClean="0">
                              <a:latin typeface="Cambria Math" panose="02040503050406030204" pitchFamily="18" charset="0"/>
                            </a:rPr>
                            <m:t>]</m:t>
                          </m:r>
                        </m:sub>
                      </m:sSub>
                    </m:oMath>
                  </m:oMathPara>
                </a14:m>
                <a:endParaRPr lang="en-US" sz="2400" dirty="0">
                  <a:latin typeface="PT Serif" panose="020A0603040505020204" pitchFamily="18" charset="77"/>
                </a:endParaRPr>
              </a:p>
              <a:p>
                <a:pPr lvl="1">
                  <a:lnSpc>
                    <a:spcPct val="150000"/>
                  </a:lnSpc>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𝑣𝑘</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d>
                            <m:dPr>
                              <m:begChr m:val="{"/>
                              <m:endChr m:val="}"/>
                              <m:ctrlPr>
                                <a:rPr lang="en-US" sz="2400" b="0" i="1" smtClean="0">
                                  <a:latin typeface="Cambria Math" panose="02040503050406030204" pitchFamily="18" charset="0"/>
                                </a:rPr>
                              </m:ctrlPr>
                            </m:dPr>
                            <m:e>
                              <m:r>
                                <a:rPr lang="en-US" sz="2400" b="0" i="1" smtClean="0">
                                  <a:latin typeface="Cambria Math" panose="02040503050406030204" pitchFamily="18" charset="0"/>
                                </a:rPr>
                                <m:t> </m:t>
                              </m:r>
                              <m:r>
                                <a:rPr lang="en-US" sz="2400" b="0" i="1" smtClean="0">
                                  <a:latin typeface="Cambria Math" panose="02040503050406030204" pitchFamily="18" charset="0"/>
                                </a:rPr>
                                <m:t>𝑣</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𝑖</m:t>
                                  </m:r>
                                </m:sub>
                              </m:sSub>
                              <m:r>
                                <a:rPr lang="en-US" sz="2400" b="0" i="1" smtClean="0">
                                  <a:latin typeface="Cambria Math" panose="02040503050406030204" pitchFamily="18" charset="0"/>
                                </a:rPr>
                                <m:t> </m:t>
                              </m:r>
                            </m:e>
                          </m:d>
                        </m:e>
                        <m:sub>
                          <m:r>
                            <a:rPr lang="en-US" sz="2400" b="0" i="1" smtClean="0">
                              <a:latin typeface="Cambria Math" panose="02040503050406030204" pitchFamily="18" charset="0"/>
                            </a:rPr>
                            <m:t> </m:t>
                          </m:r>
                          <m:r>
                            <a:rPr lang="en-US" sz="2400" b="0" i="1" smtClean="0">
                              <a:latin typeface="Cambria Math" panose="02040503050406030204" pitchFamily="18" charset="0"/>
                            </a:rPr>
                            <m:t>𝑖</m:t>
                          </m:r>
                          <m:r>
                            <a:rPr lang="en-US" sz="2400" b="0" i="1" smtClean="0">
                              <a:latin typeface="Cambria Math" panose="02040503050406030204" pitchFamily="18" charset="0"/>
                            </a:rPr>
                            <m:t> ∈ [</m:t>
                          </m:r>
                          <m:r>
                            <a:rPr lang="en-US" sz="2400" b="0" i="1" smtClean="0">
                              <a:latin typeface="Cambria Math" panose="02040503050406030204" pitchFamily="18" charset="0"/>
                            </a:rPr>
                            <m:t>𝑛</m:t>
                          </m:r>
                          <m:r>
                            <a:rPr lang="en-US" sz="2400" b="0" i="1" smtClean="0">
                              <a:latin typeface="Cambria Math" panose="02040503050406030204" pitchFamily="18" charset="0"/>
                            </a:rPr>
                            <m:t>]</m:t>
                          </m:r>
                        </m:sub>
                      </m:sSub>
                    </m:oMath>
                  </m:oMathPara>
                </a14:m>
                <a:endParaRPr lang="en-US" sz="2400" dirty="0"/>
              </a:p>
            </p:txBody>
          </p:sp>
        </mc:Choice>
        <mc:Fallback xmlns="">
          <p:sp>
            <p:nvSpPr>
              <p:cNvPr id="20" name="TextBox 19">
                <a:extLst>
                  <a:ext uri="{FF2B5EF4-FFF2-40B4-BE49-F238E27FC236}">
                    <a16:creationId xmlns:a16="http://schemas.microsoft.com/office/drawing/2014/main" id="{DF5446EB-2FF1-56E0-D31A-870C2C9EB8AA}"/>
                  </a:ext>
                </a:extLst>
              </p:cNvPr>
              <p:cNvSpPr txBox="1">
                <a:spLocks noRot="1" noChangeAspect="1" noMove="1" noResize="1" noEditPoints="1" noAdjustHandles="1" noChangeArrowheads="1" noChangeShapeType="1" noTextEdit="1"/>
              </p:cNvSpPr>
              <p:nvPr/>
            </p:nvSpPr>
            <p:spPr>
              <a:xfrm>
                <a:off x="8572996" y="3487856"/>
                <a:ext cx="3672444" cy="1309076"/>
              </a:xfrm>
              <a:prstGeom prst="rect">
                <a:avLst/>
              </a:prstGeom>
              <a:blipFill>
                <a:blip r:embed="rId6"/>
                <a:stretch>
                  <a:fillRect b="-962"/>
                </a:stretch>
              </a:blipFill>
            </p:spPr>
            <p:txBody>
              <a:bodyPr/>
              <a:lstStyle/>
              <a:p>
                <a:r>
                  <a:rPr lang="en-US">
                    <a:noFill/>
                  </a:rPr>
                  <a:t> </a:t>
                </a:r>
              </a:p>
            </p:txBody>
          </p:sp>
        </mc:Fallback>
      </mc:AlternateContent>
      <p:sp>
        <p:nvSpPr>
          <p:cNvPr id="21" name="Rectangle 20">
            <a:extLst>
              <a:ext uri="{FF2B5EF4-FFF2-40B4-BE49-F238E27FC236}">
                <a16:creationId xmlns:a16="http://schemas.microsoft.com/office/drawing/2014/main" id="{1F1EFFAD-00F5-38F5-5D07-5E4C2C730199}"/>
              </a:ext>
            </a:extLst>
          </p:cNvPr>
          <p:cNvSpPr/>
          <p:nvPr/>
        </p:nvSpPr>
        <p:spPr>
          <a:xfrm>
            <a:off x="5410196" y="5047114"/>
            <a:ext cx="2273136" cy="136586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latin typeface="PT Serif" panose="020A0603040505020204" pitchFamily="18" charset="77"/>
              </a:rPr>
              <a:t>Share</a:t>
            </a:r>
            <a:endParaRPr lang="en-US" sz="2400" dirty="0"/>
          </a:p>
        </p:txBody>
      </p:sp>
      <p:cxnSp>
        <p:nvCxnSpPr>
          <p:cNvPr id="23" name="Straight Arrow Connector 22">
            <a:extLst>
              <a:ext uri="{FF2B5EF4-FFF2-40B4-BE49-F238E27FC236}">
                <a16:creationId xmlns:a16="http://schemas.microsoft.com/office/drawing/2014/main" id="{6B3BD317-0A62-759D-AE4A-87994DA8969B}"/>
              </a:ext>
            </a:extLst>
          </p:cNvPr>
          <p:cNvCxnSpPr/>
          <p:nvPr/>
        </p:nvCxnSpPr>
        <p:spPr>
          <a:xfrm>
            <a:off x="4994560" y="5312867"/>
            <a:ext cx="415636" cy="0"/>
          </a:xfrm>
          <a:prstGeom prst="straightConnector1">
            <a:avLst/>
          </a:prstGeom>
          <a:ln w="25400">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DAEEAF41-F3CA-2209-698D-0F09ACF4E5BE}"/>
              </a:ext>
            </a:extLst>
          </p:cNvPr>
          <p:cNvCxnSpPr/>
          <p:nvPr/>
        </p:nvCxnSpPr>
        <p:spPr>
          <a:xfrm>
            <a:off x="4994560" y="5730048"/>
            <a:ext cx="415636" cy="0"/>
          </a:xfrm>
          <a:prstGeom prst="straightConnector1">
            <a:avLst/>
          </a:prstGeom>
          <a:ln w="25400">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745C893B-1F58-E9CA-849B-6134812C6FC0}"/>
              </a:ext>
            </a:extLst>
          </p:cNvPr>
          <p:cNvCxnSpPr/>
          <p:nvPr/>
        </p:nvCxnSpPr>
        <p:spPr>
          <a:xfrm>
            <a:off x="4994560" y="6154034"/>
            <a:ext cx="415636" cy="0"/>
          </a:xfrm>
          <a:prstGeom prst="straightConnector1">
            <a:avLst/>
          </a:prstGeom>
          <a:ln w="25400">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B8BD3025-DFD8-E3A0-F071-6FE3C141AE50}"/>
                  </a:ext>
                </a:extLst>
              </p:cNvPr>
              <p:cNvSpPr txBox="1"/>
              <p:nvPr/>
            </p:nvSpPr>
            <p:spPr>
              <a:xfrm>
                <a:off x="8098968" y="5499215"/>
                <a:ext cx="2273136"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𝑛</m:t>
                          </m:r>
                        </m:sub>
                      </m:sSub>
                      <m:r>
                        <a:rPr lang="en-US" sz="2400" b="0" i="1" smtClean="0">
                          <a:latin typeface="Cambria Math" panose="02040503050406030204" pitchFamily="18" charset="0"/>
                        </a:rPr>
                        <m:t> , </m:t>
                      </m:r>
                      <m:r>
                        <a:rPr lang="en-US" sz="2400" b="0" i="1" smtClean="0">
                          <a:latin typeface="Cambria Math" panose="02040503050406030204" pitchFamily="18" charset="0"/>
                        </a:rPr>
                        <m:t>𝑡</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𝑛</m:t>
                          </m:r>
                        </m:sub>
                      </m:sSub>
                      <m:r>
                        <a:rPr lang="en-US" sz="2400" b="0" i="1" smtClean="0">
                          <a:latin typeface="Cambria Math" panose="02040503050406030204" pitchFamily="18" charset="0"/>
                        </a:rPr>
                        <m:t> , </m:t>
                      </m:r>
                      <m:r>
                        <a:rPr lang="en-US" sz="2400" b="0" i="1" smtClean="0">
                          <a:latin typeface="Cambria Math" panose="02040503050406030204" pitchFamily="18" charset="0"/>
                        </a:rPr>
                        <m:t>𝑣</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𝑛</m:t>
                          </m:r>
                        </m:sub>
                      </m:sSub>
                    </m:oMath>
                  </m:oMathPara>
                </a14:m>
                <a:endParaRPr lang="en-US" sz="2400" dirty="0"/>
              </a:p>
            </p:txBody>
          </p:sp>
        </mc:Choice>
        <mc:Fallback xmlns="">
          <p:sp>
            <p:nvSpPr>
              <p:cNvPr id="26" name="TextBox 25">
                <a:extLst>
                  <a:ext uri="{FF2B5EF4-FFF2-40B4-BE49-F238E27FC236}">
                    <a16:creationId xmlns:a16="http://schemas.microsoft.com/office/drawing/2014/main" id="{B8BD3025-DFD8-E3A0-F071-6FE3C141AE50}"/>
                  </a:ext>
                </a:extLst>
              </p:cNvPr>
              <p:cNvSpPr txBox="1">
                <a:spLocks noRot="1" noChangeAspect="1" noMove="1" noResize="1" noEditPoints="1" noAdjustHandles="1" noChangeArrowheads="1" noChangeShapeType="1" noTextEdit="1"/>
              </p:cNvSpPr>
              <p:nvPr/>
            </p:nvSpPr>
            <p:spPr>
              <a:xfrm>
                <a:off x="8098968" y="5499215"/>
                <a:ext cx="2273136" cy="461665"/>
              </a:xfrm>
              <a:prstGeom prst="rect">
                <a:avLst/>
              </a:prstGeom>
              <a:blipFill>
                <a:blip r:embed="rId7"/>
                <a:stretch>
                  <a:fillRect b="-18421"/>
                </a:stretch>
              </a:blipFill>
            </p:spPr>
            <p:txBody>
              <a:bodyPr/>
              <a:lstStyle/>
              <a:p>
                <a:r>
                  <a:rPr lang="en-US">
                    <a:noFill/>
                  </a:rPr>
                  <a:t> </a:t>
                </a:r>
              </a:p>
            </p:txBody>
          </p:sp>
        </mc:Fallback>
      </mc:AlternateContent>
      <p:cxnSp>
        <p:nvCxnSpPr>
          <p:cNvPr id="27" name="Straight Arrow Connector 26">
            <a:extLst>
              <a:ext uri="{FF2B5EF4-FFF2-40B4-BE49-F238E27FC236}">
                <a16:creationId xmlns:a16="http://schemas.microsoft.com/office/drawing/2014/main" id="{E22E9C78-96E1-E436-291E-34DB57CFA346}"/>
              </a:ext>
            </a:extLst>
          </p:cNvPr>
          <p:cNvCxnSpPr/>
          <p:nvPr/>
        </p:nvCxnSpPr>
        <p:spPr>
          <a:xfrm>
            <a:off x="7683332" y="5730048"/>
            <a:ext cx="415636" cy="0"/>
          </a:xfrm>
          <a:prstGeom prst="straightConnector1">
            <a:avLst/>
          </a:prstGeom>
          <a:ln w="25400">
            <a:tailEnd type="triangle"/>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0BF7F064-DA4A-B909-8654-D0DB28DC76F9}"/>
              </a:ext>
            </a:extLst>
          </p:cNvPr>
          <p:cNvSpPr txBox="1"/>
          <p:nvPr/>
        </p:nvSpPr>
        <p:spPr>
          <a:xfrm>
            <a:off x="214745" y="1832954"/>
            <a:ext cx="1882238" cy="461665"/>
          </a:xfrm>
          <a:prstGeom prst="rect">
            <a:avLst/>
          </a:prstGeom>
          <a:noFill/>
        </p:spPr>
        <p:txBody>
          <a:bodyPr wrap="square" rtlCol="0">
            <a:spAutoFit/>
          </a:bodyPr>
          <a:lstStyle/>
          <a:p>
            <a:r>
              <a:rPr lang="en-US" sz="2400" dirty="0">
                <a:solidFill>
                  <a:schemeClr val="accent1">
                    <a:lumMod val="60000"/>
                    <a:lumOff val="40000"/>
                  </a:schemeClr>
                </a:solidFill>
                <a:latin typeface="PT Serif" panose="020A0603040505020204" pitchFamily="18" charset="77"/>
              </a:rPr>
              <a:t>e.g. Shamir: </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66395E1-1F07-56EE-3093-92386CE49211}"/>
                  </a:ext>
                </a:extLst>
              </p:cNvPr>
              <p:cNvSpPr txBox="1"/>
              <p:nvPr/>
            </p:nvSpPr>
            <p:spPr>
              <a:xfrm>
                <a:off x="354031" y="2294637"/>
                <a:ext cx="1603666" cy="515526"/>
              </a:xfrm>
              <a:prstGeom prst="rect">
                <a:avLst/>
              </a:prstGeom>
              <a:noFill/>
            </p:spPr>
            <p:txBody>
              <a:bodyPr wrap="square">
                <a:spAutoFit/>
              </a:bodyPr>
              <a:lstStyle/>
              <a:p>
                <a:pPr>
                  <a:lnSpc>
                    <a:spcPct val="125000"/>
                  </a:lnSpc>
                </a:pPr>
                <a14:m>
                  <m:oMathPara xmlns:m="http://schemas.openxmlformats.org/officeDocument/2006/math">
                    <m:oMathParaPr>
                      <m:jc m:val="centerGroup"/>
                    </m:oMathParaPr>
                    <m:oMath xmlns:m="http://schemas.openxmlformats.org/officeDocument/2006/math">
                      <m:r>
                        <a:rPr lang="en-US" sz="2200" b="0" i="1" smtClean="0">
                          <a:solidFill>
                            <a:schemeClr val="accent1">
                              <a:lumMod val="60000"/>
                              <a:lumOff val="40000"/>
                            </a:schemeClr>
                          </a:solidFill>
                          <a:latin typeface="Cambria Math" panose="02040503050406030204" pitchFamily="18" charset="0"/>
                        </a:rPr>
                        <m:t>𝑔</m:t>
                      </m:r>
                    </m:oMath>
                  </m:oMathPara>
                </a14:m>
                <a:endParaRPr lang="en-US" sz="2200" dirty="0">
                  <a:solidFill>
                    <a:schemeClr val="accent1">
                      <a:lumMod val="60000"/>
                      <a:lumOff val="40000"/>
                    </a:schemeClr>
                  </a:solidFill>
                  <a:latin typeface="PT Serif" panose="020A0603040505020204" pitchFamily="18" charset="77"/>
                </a:endParaRPr>
              </a:p>
            </p:txBody>
          </p:sp>
        </mc:Choice>
        <mc:Fallback xmlns="">
          <p:sp>
            <p:nvSpPr>
              <p:cNvPr id="8" name="TextBox 7">
                <a:extLst>
                  <a:ext uri="{FF2B5EF4-FFF2-40B4-BE49-F238E27FC236}">
                    <a16:creationId xmlns:a16="http://schemas.microsoft.com/office/drawing/2014/main" id="{366395E1-1F07-56EE-3093-92386CE49211}"/>
                  </a:ext>
                </a:extLst>
              </p:cNvPr>
              <p:cNvSpPr txBox="1">
                <a:spLocks noRot="1" noChangeAspect="1" noMove="1" noResize="1" noEditPoints="1" noAdjustHandles="1" noChangeArrowheads="1" noChangeShapeType="1" noTextEdit="1"/>
              </p:cNvSpPr>
              <p:nvPr/>
            </p:nvSpPr>
            <p:spPr>
              <a:xfrm>
                <a:off x="354031" y="2294637"/>
                <a:ext cx="1603666" cy="515526"/>
              </a:xfrm>
              <a:prstGeom prst="rect">
                <a:avLst/>
              </a:prstGeom>
              <a:blipFill>
                <a:blip r:embed="rId8"/>
                <a:stretch>
                  <a:fillRect b="-2381"/>
                </a:stretch>
              </a:blipFill>
            </p:spPr>
            <p:txBody>
              <a:bodyPr/>
              <a:lstStyle/>
              <a:p>
                <a:r>
                  <a:rPr lang="en-US">
                    <a:noFill/>
                  </a:rPr>
                  <a:t> </a:t>
                </a:r>
              </a:p>
            </p:txBody>
          </p:sp>
        </mc:Fallback>
      </mc:AlternateContent>
      <p:cxnSp>
        <p:nvCxnSpPr>
          <p:cNvPr id="11" name="Straight Arrow Connector 10">
            <a:extLst>
              <a:ext uri="{FF2B5EF4-FFF2-40B4-BE49-F238E27FC236}">
                <a16:creationId xmlns:a16="http://schemas.microsoft.com/office/drawing/2014/main" id="{CEB2021F-202F-80F9-7ADC-87A0095F29B2}"/>
              </a:ext>
            </a:extLst>
          </p:cNvPr>
          <p:cNvCxnSpPr/>
          <p:nvPr/>
        </p:nvCxnSpPr>
        <p:spPr>
          <a:xfrm>
            <a:off x="1570636" y="2586409"/>
            <a:ext cx="390154" cy="0"/>
          </a:xfrm>
          <a:prstGeom prst="straightConnector1">
            <a:avLst/>
          </a:prstGeom>
          <a:ln>
            <a:solidFill>
              <a:schemeClr val="accent1">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243614B-8FAE-03D7-9249-4337E8BB5C8C}"/>
                  </a:ext>
                </a:extLst>
              </p:cNvPr>
              <p:cNvSpPr txBox="1"/>
              <p:nvPr/>
            </p:nvSpPr>
            <p:spPr>
              <a:xfrm>
                <a:off x="354031" y="5435507"/>
                <a:ext cx="1603666" cy="515526"/>
              </a:xfrm>
              <a:prstGeom prst="rect">
                <a:avLst/>
              </a:prstGeom>
              <a:noFill/>
            </p:spPr>
            <p:txBody>
              <a:bodyPr wrap="square">
                <a:spAutoFit/>
              </a:bodyPr>
              <a:lstStyle/>
              <a:p>
                <a:pPr>
                  <a:lnSpc>
                    <a:spcPct val="125000"/>
                  </a:lnSpc>
                </a:pPr>
                <a14:m>
                  <m:oMathPara xmlns:m="http://schemas.openxmlformats.org/officeDocument/2006/math">
                    <m:oMathParaPr>
                      <m:jc m:val="centerGroup"/>
                    </m:oMathParaPr>
                    <m:oMath xmlns:m="http://schemas.openxmlformats.org/officeDocument/2006/math">
                      <m:r>
                        <a:rPr lang="en-US" sz="2200" b="0" i="1" smtClean="0">
                          <a:solidFill>
                            <a:schemeClr val="accent1">
                              <a:lumMod val="60000"/>
                              <a:lumOff val="40000"/>
                            </a:schemeClr>
                          </a:solidFill>
                          <a:latin typeface="Cambria Math" panose="02040503050406030204" pitchFamily="18" charset="0"/>
                        </a:rPr>
                        <m:t>𝑔</m:t>
                      </m:r>
                    </m:oMath>
                  </m:oMathPara>
                </a14:m>
                <a:endParaRPr lang="en-US" sz="2200" dirty="0">
                  <a:solidFill>
                    <a:schemeClr val="accent1">
                      <a:lumMod val="60000"/>
                      <a:lumOff val="40000"/>
                    </a:schemeClr>
                  </a:solidFill>
                  <a:latin typeface="PT Serif" panose="020A0603040505020204" pitchFamily="18" charset="77"/>
                </a:endParaRPr>
              </a:p>
            </p:txBody>
          </p:sp>
        </mc:Choice>
        <mc:Fallback xmlns="">
          <p:sp>
            <p:nvSpPr>
              <p:cNvPr id="12" name="TextBox 11">
                <a:extLst>
                  <a:ext uri="{FF2B5EF4-FFF2-40B4-BE49-F238E27FC236}">
                    <a16:creationId xmlns:a16="http://schemas.microsoft.com/office/drawing/2014/main" id="{F243614B-8FAE-03D7-9249-4337E8BB5C8C}"/>
                  </a:ext>
                </a:extLst>
              </p:cNvPr>
              <p:cNvSpPr txBox="1">
                <a:spLocks noRot="1" noChangeAspect="1" noMove="1" noResize="1" noEditPoints="1" noAdjustHandles="1" noChangeArrowheads="1" noChangeShapeType="1" noTextEdit="1"/>
              </p:cNvSpPr>
              <p:nvPr/>
            </p:nvSpPr>
            <p:spPr>
              <a:xfrm>
                <a:off x="354031" y="5435507"/>
                <a:ext cx="1603666" cy="515526"/>
              </a:xfrm>
              <a:prstGeom prst="rect">
                <a:avLst/>
              </a:prstGeom>
              <a:blipFill>
                <a:blip r:embed="rId9"/>
                <a:stretch>
                  <a:fillRect b="-2439"/>
                </a:stretch>
              </a:blipFill>
            </p:spPr>
            <p:txBody>
              <a:bodyPr/>
              <a:lstStyle/>
              <a:p>
                <a:r>
                  <a:rPr lang="en-US">
                    <a:noFill/>
                  </a:rPr>
                  <a:t> </a:t>
                </a:r>
              </a:p>
            </p:txBody>
          </p:sp>
        </mc:Fallback>
      </mc:AlternateContent>
      <p:cxnSp>
        <p:nvCxnSpPr>
          <p:cNvPr id="19" name="Straight Arrow Connector 18">
            <a:extLst>
              <a:ext uri="{FF2B5EF4-FFF2-40B4-BE49-F238E27FC236}">
                <a16:creationId xmlns:a16="http://schemas.microsoft.com/office/drawing/2014/main" id="{7C82887A-6D33-800B-0DCF-1D964ABF941A}"/>
              </a:ext>
            </a:extLst>
          </p:cNvPr>
          <p:cNvCxnSpPr/>
          <p:nvPr/>
        </p:nvCxnSpPr>
        <p:spPr>
          <a:xfrm>
            <a:off x="1570636" y="5727279"/>
            <a:ext cx="390154" cy="0"/>
          </a:xfrm>
          <a:prstGeom prst="straightConnector1">
            <a:avLst/>
          </a:prstGeom>
          <a:ln>
            <a:solidFill>
              <a:schemeClr val="accent1">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38D92AC9-3BF3-B826-FB91-F670C7EBCD82}"/>
                  </a:ext>
                </a:extLst>
              </p:cNvPr>
              <p:cNvSpPr txBox="1"/>
              <p:nvPr/>
            </p:nvSpPr>
            <p:spPr>
              <a:xfrm>
                <a:off x="2088566" y="5052566"/>
                <a:ext cx="2928255" cy="1327928"/>
              </a:xfrm>
              <a:prstGeom prst="rect">
                <a:avLst/>
              </a:prstGeom>
              <a:noFill/>
            </p:spPr>
            <p:txBody>
              <a:bodyPr wrap="square" rtlCol="0">
                <a:spAutoFit/>
              </a:bodyPr>
              <a:lstStyle/>
              <a:p>
                <a:pPr>
                  <a:lnSpc>
                    <a:spcPct val="125000"/>
                  </a:lnSpc>
                </a:pPr>
                <a14:m>
                  <m:oMath xmlns:m="http://schemas.openxmlformats.org/officeDocument/2006/math">
                    <m:r>
                      <a:rPr lang="en-US" sz="2200" b="0" i="1" smtClean="0">
                        <a:latin typeface="Cambria Math" panose="02040503050406030204" pitchFamily="18" charset="0"/>
                      </a:rPr>
                      <m:t>𝑛</m:t>
                    </m:r>
                    <m:r>
                      <a:rPr lang="en-US" sz="2200" b="0" i="1" smtClean="0">
                        <a:latin typeface="Cambria Math" panose="02040503050406030204" pitchFamily="18" charset="0"/>
                      </a:rPr>
                      <m:t>  ,  </m:t>
                    </m:r>
                    <m:r>
                      <a:rPr lang="en-US" sz="2200" b="0" i="1" smtClean="0">
                        <a:latin typeface="Cambria Math" panose="02040503050406030204" pitchFamily="18" charset="0"/>
                      </a:rPr>
                      <m:t>𝑡</m:t>
                    </m:r>
                    <m:r>
                      <a:rPr lang="en-US" sz="2200" b="0" i="1" smtClean="0">
                        <a:latin typeface="Cambria Math" panose="02040503050406030204" pitchFamily="18" charset="0"/>
                      </a:rPr>
                      <m:t> </m:t>
                    </m:r>
                  </m:oMath>
                </a14:m>
                <a:r>
                  <a:rPr lang="en-US" sz="2200" b="0" dirty="0">
                    <a:latin typeface="PT Serif" panose="020A0603040505020204" pitchFamily="18" charset="77"/>
                  </a:rPr>
                  <a:t> ,  </a:t>
                </a:r>
                <a14:m>
                  <m:oMath xmlns:m="http://schemas.openxmlformats.org/officeDocument/2006/math">
                    <m:r>
                      <a:rPr lang="en-US" sz="2200" b="0" i="1" smtClean="0">
                        <a:latin typeface="Cambria Math" panose="02040503050406030204" pitchFamily="18" charset="0"/>
                      </a:rPr>
                      <m:t>𝑠</m:t>
                    </m:r>
                  </m:oMath>
                </a14:m>
                <a:r>
                  <a:rPr lang="en-US" sz="2200" dirty="0">
                    <a:latin typeface="PT Serif" panose="020A0603040505020204" pitchFamily="18" charset="77"/>
                  </a:rPr>
                  <a:t> : Secret</a:t>
                </a:r>
              </a:p>
              <a:p>
                <a:pPr>
                  <a:lnSpc>
                    <a:spcPct val="125000"/>
                  </a:lnSpc>
                </a:pPr>
                <a14:m>
                  <m:oMath xmlns:m="http://schemas.openxmlformats.org/officeDocument/2006/math">
                    <m:r>
                      <a:rPr lang="en-US" sz="2200" b="0" i="1" smtClean="0">
                        <a:latin typeface="Cambria Math" panose="02040503050406030204" pitchFamily="18" charset="0"/>
                      </a:rPr>
                      <m:t>𝜌</m:t>
                    </m:r>
                  </m:oMath>
                </a14:m>
                <a:r>
                  <a:rPr lang="en-US" sz="2200" dirty="0">
                    <a:latin typeface="PT Serif" panose="020A0603040505020204" pitchFamily="18" charset="77"/>
                  </a:rPr>
                  <a:t> : Correlation String</a:t>
                </a:r>
              </a:p>
              <a:p>
                <a:pPr>
                  <a:lnSpc>
                    <a:spcPct val="125000"/>
                  </a:lnSpc>
                </a:pPr>
                <a14:m>
                  <m:oMath xmlns:m="http://schemas.openxmlformats.org/officeDocument/2006/math">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𝑟</m:t>
                        </m:r>
                      </m:e>
                      <m:sub>
                        <m:r>
                          <a:rPr lang="en-US" sz="2200" b="0" i="1" smtClean="0">
                            <a:latin typeface="Cambria Math" panose="02040503050406030204" pitchFamily="18" charset="0"/>
                          </a:rPr>
                          <m:t>𝑛</m:t>
                        </m:r>
                      </m:sub>
                    </m:sSub>
                    <m:r>
                      <a:rPr lang="en-US" sz="2200" b="0" i="1" smtClean="0">
                        <a:latin typeface="Cambria Math" panose="02040503050406030204" pitchFamily="18" charset="0"/>
                      </a:rPr>
                      <m:t> </m:t>
                    </m:r>
                  </m:oMath>
                </a14:m>
                <a:r>
                  <a:rPr lang="en-US" sz="2200" b="0" dirty="0">
                    <a:latin typeface="PT Serif" panose="020A0603040505020204" pitchFamily="18" charset="77"/>
                  </a:rPr>
                  <a:t>: Randomness</a:t>
                </a:r>
                <a:endParaRPr lang="en-US" sz="2200" dirty="0">
                  <a:latin typeface="PT Serif" panose="020A0603040505020204" pitchFamily="18" charset="77"/>
                </a:endParaRPr>
              </a:p>
            </p:txBody>
          </p:sp>
        </mc:Choice>
        <mc:Fallback xmlns="">
          <p:sp>
            <p:nvSpPr>
              <p:cNvPr id="22" name="TextBox 21">
                <a:extLst>
                  <a:ext uri="{FF2B5EF4-FFF2-40B4-BE49-F238E27FC236}">
                    <a16:creationId xmlns:a16="http://schemas.microsoft.com/office/drawing/2014/main" id="{38D92AC9-3BF3-B826-FB91-F670C7EBCD82}"/>
                  </a:ext>
                </a:extLst>
              </p:cNvPr>
              <p:cNvSpPr txBox="1">
                <a:spLocks noRot="1" noChangeAspect="1" noMove="1" noResize="1" noEditPoints="1" noAdjustHandles="1" noChangeArrowheads="1" noChangeShapeType="1" noTextEdit="1"/>
              </p:cNvSpPr>
              <p:nvPr/>
            </p:nvSpPr>
            <p:spPr>
              <a:xfrm>
                <a:off x="2088566" y="5052566"/>
                <a:ext cx="2928255" cy="1327928"/>
              </a:xfrm>
              <a:prstGeom prst="rect">
                <a:avLst/>
              </a:prstGeom>
              <a:blipFill>
                <a:blip r:embed="rId10"/>
                <a:stretch>
                  <a:fillRect l="-431" b="-849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8DEF1320-300C-7691-194C-A77F204F504D}"/>
                  </a:ext>
                </a:extLst>
              </p:cNvPr>
              <p:cNvSpPr txBox="1"/>
              <p:nvPr/>
            </p:nvSpPr>
            <p:spPr>
              <a:xfrm>
                <a:off x="8260410" y="2847302"/>
                <a:ext cx="697178" cy="33855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200" b="0" i="1" smtClean="0">
                          <a:solidFill>
                            <a:schemeClr val="accent1">
                              <a:lumMod val="60000"/>
                              <a:lumOff val="40000"/>
                            </a:schemeClr>
                          </a:solidFill>
                          <a:latin typeface="Cambria Math" panose="02040503050406030204" pitchFamily="18" charset="0"/>
                        </a:rPr>
                        <m:t>𝑔</m:t>
                      </m:r>
                      <m:r>
                        <a:rPr lang="en-US" sz="2200" b="0" i="1" smtClean="0">
                          <a:solidFill>
                            <a:schemeClr val="accent1">
                              <a:lumMod val="60000"/>
                              <a:lumOff val="40000"/>
                            </a:schemeClr>
                          </a:solidFill>
                          <a:latin typeface="Cambria Math" panose="02040503050406030204" pitchFamily="18" charset="0"/>
                        </a:rPr>
                        <m:t>(</m:t>
                      </m:r>
                      <m:sSub>
                        <m:sSubPr>
                          <m:ctrlPr>
                            <a:rPr lang="en-US" sz="2200" b="0" i="1" smtClean="0">
                              <a:solidFill>
                                <a:schemeClr val="accent1">
                                  <a:lumMod val="60000"/>
                                  <a:lumOff val="40000"/>
                                </a:schemeClr>
                              </a:solidFill>
                              <a:latin typeface="Cambria Math" panose="02040503050406030204" pitchFamily="18" charset="0"/>
                            </a:rPr>
                          </m:ctrlPr>
                        </m:sSubPr>
                        <m:e>
                          <m:r>
                            <a:rPr lang="en-US" sz="2200" b="0" i="1" smtClean="0">
                              <a:solidFill>
                                <a:schemeClr val="accent1">
                                  <a:lumMod val="60000"/>
                                  <a:lumOff val="40000"/>
                                </a:schemeClr>
                              </a:solidFill>
                              <a:latin typeface="Cambria Math" panose="02040503050406030204" pitchFamily="18" charset="0"/>
                            </a:rPr>
                            <m:t>𝑟</m:t>
                          </m:r>
                        </m:e>
                        <m:sub>
                          <m:r>
                            <a:rPr lang="en-US" sz="2200" b="0" i="1" smtClean="0">
                              <a:solidFill>
                                <a:schemeClr val="accent1">
                                  <a:lumMod val="60000"/>
                                  <a:lumOff val="40000"/>
                                </a:schemeClr>
                              </a:solidFill>
                              <a:latin typeface="Cambria Math" panose="02040503050406030204" pitchFamily="18" charset="0"/>
                            </a:rPr>
                            <m:t>1</m:t>
                          </m:r>
                        </m:sub>
                      </m:sSub>
                      <m:r>
                        <a:rPr lang="en-US" sz="2200" b="0" i="1" smtClean="0">
                          <a:solidFill>
                            <a:schemeClr val="accent1">
                              <a:lumMod val="60000"/>
                              <a:lumOff val="40000"/>
                            </a:schemeClr>
                          </a:solidFill>
                          <a:latin typeface="Cambria Math" panose="02040503050406030204" pitchFamily="18" charset="0"/>
                        </a:rPr>
                        <m:t>)</m:t>
                      </m:r>
                    </m:oMath>
                  </m:oMathPara>
                </a14:m>
                <a:endParaRPr lang="en-US" sz="2200" dirty="0">
                  <a:solidFill>
                    <a:schemeClr val="accent1">
                      <a:lumMod val="60000"/>
                      <a:lumOff val="40000"/>
                    </a:schemeClr>
                  </a:solidFill>
                </a:endParaRPr>
              </a:p>
            </p:txBody>
          </p:sp>
        </mc:Choice>
        <mc:Fallback xmlns="">
          <p:sp>
            <p:nvSpPr>
              <p:cNvPr id="30" name="TextBox 29">
                <a:extLst>
                  <a:ext uri="{FF2B5EF4-FFF2-40B4-BE49-F238E27FC236}">
                    <a16:creationId xmlns:a16="http://schemas.microsoft.com/office/drawing/2014/main" id="{8DEF1320-300C-7691-194C-A77F204F504D}"/>
                  </a:ext>
                </a:extLst>
              </p:cNvPr>
              <p:cNvSpPr txBox="1">
                <a:spLocks noRot="1" noChangeAspect="1" noMove="1" noResize="1" noEditPoints="1" noAdjustHandles="1" noChangeArrowheads="1" noChangeShapeType="1" noTextEdit="1"/>
              </p:cNvSpPr>
              <p:nvPr/>
            </p:nvSpPr>
            <p:spPr>
              <a:xfrm>
                <a:off x="8260410" y="2847302"/>
                <a:ext cx="697178" cy="338554"/>
              </a:xfrm>
              <a:prstGeom prst="rect">
                <a:avLst/>
              </a:prstGeom>
              <a:blipFill>
                <a:blip r:embed="rId11"/>
                <a:stretch>
                  <a:fillRect l="-8929" t="-7143" r="-14286" b="-321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7D030CE2-3236-4CEB-9D2A-D333C74E482C}"/>
                  </a:ext>
                </a:extLst>
              </p:cNvPr>
              <p:cNvSpPr txBox="1"/>
              <p:nvPr/>
            </p:nvSpPr>
            <p:spPr>
              <a:xfrm>
                <a:off x="8260285" y="5950321"/>
                <a:ext cx="705834" cy="33855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200" b="0" i="1" smtClean="0">
                          <a:solidFill>
                            <a:schemeClr val="accent1">
                              <a:lumMod val="60000"/>
                              <a:lumOff val="40000"/>
                            </a:schemeClr>
                          </a:solidFill>
                          <a:latin typeface="Cambria Math" panose="02040503050406030204" pitchFamily="18" charset="0"/>
                        </a:rPr>
                        <m:t>𝑔</m:t>
                      </m:r>
                      <m:r>
                        <a:rPr lang="en-US" sz="2200" b="0" i="1" smtClean="0">
                          <a:solidFill>
                            <a:schemeClr val="accent1">
                              <a:lumMod val="60000"/>
                              <a:lumOff val="40000"/>
                            </a:schemeClr>
                          </a:solidFill>
                          <a:latin typeface="Cambria Math" panose="02040503050406030204" pitchFamily="18" charset="0"/>
                        </a:rPr>
                        <m:t>(</m:t>
                      </m:r>
                      <m:sSub>
                        <m:sSubPr>
                          <m:ctrlPr>
                            <a:rPr lang="en-US" sz="2200" b="0" i="1" smtClean="0">
                              <a:solidFill>
                                <a:schemeClr val="accent1">
                                  <a:lumMod val="60000"/>
                                  <a:lumOff val="40000"/>
                                </a:schemeClr>
                              </a:solidFill>
                              <a:latin typeface="Cambria Math" panose="02040503050406030204" pitchFamily="18" charset="0"/>
                            </a:rPr>
                          </m:ctrlPr>
                        </m:sSubPr>
                        <m:e>
                          <m:r>
                            <a:rPr lang="en-US" sz="2200" b="0" i="1" smtClean="0">
                              <a:solidFill>
                                <a:schemeClr val="accent1">
                                  <a:lumMod val="60000"/>
                                  <a:lumOff val="40000"/>
                                </a:schemeClr>
                              </a:solidFill>
                              <a:latin typeface="Cambria Math" panose="02040503050406030204" pitchFamily="18" charset="0"/>
                            </a:rPr>
                            <m:t>𝑟</m:t>
                          </m:r>
                        </m:e>
                        <m:sub>
                          <m:r>
                            <a:rPr lang="en-US" sz="2200" b="0" i="1" smtClean="0">
                              <a:solidFill>
                                <a:schemeClr val="accent1">
                                  <a:lumMod val="60000"/>
                                  <a:lumOff val="40000"/>
                                </a:schemeClr>
                              </a:solidFill>
                              <a:latin typeface="Cambria Math" panose="02040503050406030204" pitchFamily="18" charset="0"/>
                            </a:rPr>
                            <m:t>𝑛</m:t>
                          </m:r>
                        </m:sub>
                      </m:sSub>
                      <m:r>
                        <a:rPr lang="en-US" sz="2200" b="0" i="1" smtClean="0">
                          <a:solidFill>
                            <a:schemeClr val="accent1">
                              <a:lumMod val="60000"/>
                              <a:lumOff val="40000"/>
                            </a:schemeClr>
                          </a:solidFill>
                          <a:latin typeface="Cambria Math" panose="02040503050406030204" pitchFamily="18" charset="0"/>
                        </a:rPr>
                        <m:t>)</m:t>
                      </m:r>
                    </m:oMath>
                  </m:oMathPara>
                </a14:m>
                <a:endParaRPr lang="en-US" sz="2200" dirty="0">
                  <a:solidFill>
                    <a:schemeClr val="accent1">
                      <a:lumMod val="60000"/>
                      <a:lumOff val="40000"/>
                    </a:schemeClr>
                  </a:solidFill>
                </a:endParaRPr>
              </a:p>
            </p:txBody>
          </p:sp>
        </mc:Choice>
        <mc:Fallback xmlns="">
          <p:sp>
            <p:nvSpPr>
              <p:cNvPr id="31" name="TextBox 30">
                <a:extLst>
                  <a:ext uri="{FF2B5EF4-FFF2-40B4-BE49-F238E27FC236}">
                    <a16:creationId xmlns:a16="http://schemas.microsoft.com/office/drawing/2014/main" id="{7D030CE2-3236-4CEB-9D2A-D333C74E482C}"/>
                  </a:ext>
                </a:extLst>
              </p:cNvPr>
              <p:cNvSpPr txBox="1">
                <a:spLocks noRot="1" noChangeAspect="1" noMove="1" noResize="1" noEditPoints="1" noAdjustHandles="1" noChangeArrowheads="1" noChangeShapeType="1" noTextEdit="1"/>
              </p:cNvSpPr>
              <p:nvPr/>
            </p:nvSpPr>
            <p:spPr>
              <a:xfrm>
                <a:off x="8260285" y="5950321"/>
                <a:ext cx="705834" cy="338554"/>
              </a:xfrm>
              <a:prstGeom prst="rect">
                <a:avLst/>
              </a:prstGeom>
              <a:blipFill>
                <a:blip r:embed="rId12"/>
                <a:stretch>
                  <a:fillRect l="-8772" t="-3571" r="-14035" b="-32143"/>
                </a:stretch>
              </a:blipFill>
            </p:spPr>
            <p:txBody>
              <a:bodyPr/>
              <a:lstStyle/>
              <a:p>
                <a:r>
                  <a:rPr lang="en-US">
                    <a:noFill/>
                  </a:rPr>
                  <a:t> </a:t>
                </a:r>
              </a:p>
            </p:txBody>
          </p:sp>
        </mc:Fallback>
      </mc:AlternateContent>
      <p:sp>
        <p:nvSpPr>
          <p:cNvPr id="6" name="Slide Number Placeholder 5">
            <a:extLst>
              <a:ext uri="{FF2B5EF4-FFF2-40B4-BE49-F238E27FC236}">
                <a16:creationId xmlns:a16="http://schemas.microsoft.com/office/drawing/2014/main" id="{448CDC7E-4C5D-F516-D86B-DD3000EF4346}"/>
              </a:ext>
            </a:extLst>
          </p:cNvPr>
          <p:cNvSpPr>
            <a:spLocks noGrp="1"/>
          </p:cNvSpPr>
          <p:nvPr>
            <p:ph type="sldNum" sz="quarter" idx="12"/>
          </p:nvPr>
        </p:nvSpPr>
        <p:spPr/>
        <p:txBody>
          <a:bodyPr/>
          <a:lstStyle/>
          <a:p>
            <a:fld id="{2C6E2BD9-12E2-A94F-B436-2026D1C44FCB}" type="slidenum">
              <a:rPr lang="en-US" smtClean="0"/>
              <a:pPr/>
              <a:t>14</a:t>
            </a:fld>
            <a:endParaRPr lang="en-US">
              <a:latin typeface="PT Serif" panose="020A0603040505020204" pitchFamily="18" charset="77"/>
            </a:endParaRPr>
          </a:p>
        </p:txBody>
      </p:sp>
    </p:spTree>
    <p:extLst>
      <p:ext uri="{BB962C8B-B14F-4D97-AF65-F5344CB8AC3E}">
        <p14:creationId xmlns:p14="http://schemas.microsoft.com/office/powerpoint/2010/main" val="413879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P spid="7" grpId="0"/>
      <p:bldP spid="16" grpId="0"/>
      <p:bldP spid="20" grpId="0"/>
      <p:bldP spid="21" grpId="0" animBg="1"/>
      <p:bldP spid="26" grpId="0"/>
      <p:bldP spid="5" grpId="0"/>
      <p:bldP spid="8" grpId="0"/>
      <p:bldP spid="12" grpId="0"/>
      <p:bldP spid="22" grpId="0"/>
      <p:bldP spid="30" grpId="0"/>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86131-3B1D-FF8A-A97F-1F2FA5A7E31E}"/>
              </a:ext>
            </a:extLst>
          </p:cNvPr>
          <p:cNvSpPr>
            <a:spLocks noGrp="1"/>
          </p:cNvSpPr>
          <p:nvPr>
            <p:ph type="title"/>
          </p:nvPr>
        </p:nvSpPr>
        <p:spPr/>
        <p:txBody>
          <a:bodyPr/>
          <a:lstStyle/>
          <a:p>
            <a:r>
              <a:rPr lang="en-US" dirty="0">
                <a:latin typeface="PT Serif" panose="020A0603040505020204" pitchFamily="18" charset="77"/>
              </a:rPr>
              <a:t>Defining Traceable Secret Sharing</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40B2CF6-9F76-51F0-3608-E963DA11BEDC}"/>
                  </a:ext>
                </a:extLst>
              </p:cNvPr>
              <p:cNvSpPr>
                <a:spLocks noGrp="1"/>
              </p:cNvSpPr>
              <p:nvPr>
                <p:ph idx="1"/>
              </p:nvPr>
            </p:nvSpPr>
            <p:spPr>
              <a:xfrm>
                <a:off x="297871" y="1555460"/>
                <a:ext cx="12033465" cy="4351338"/>
              </a:xfrm>
            </p:spPr>
            <p:txBody>
              <a:bodyPr>
                <a:normAutofit/>
              </a:bodyPr>
              <a:lstStyle/>
              <a:p>
                <a:pPr>
                  <a:lnSpc>
                    <a:spcPct val="150000"/>
                  </a:lnSpc>
                </a:pPr>
                <a:r>
                  <a:rPr lang="en-US" dirty="0">
                    <a:latin typeface="PT Serif" panose="020A0603040505020204" pitchFamily="18" charset="77"/>
                  </a:rPr>
                  <a:t>Rec ( </a:t>
                </a:r>
                <a14:m>
                  <m:oMath xmlns:m="http://schemas.openxmlformats.org/officeDocument/2006/math">
                    <m:r>
                      <a:rPr lang="en-US" b="0" i="1" smtClean="0">
                        <a:latin typeface="Cambria Math" panose="02040503050406030204" pitchFamily="18" charset="0"/>
                      </a:rPr>
                      <m:t>{ </m:t>
                    </m:r>
                    <m:r>
                      <a:rPr lang="en-US" b="0" i="1" smtClean="0">
                        <a:latin typeface="Cambria Math" panose="02040503050406030204" pitchFamily="18" charset="0"/>
                      </a:rPr>
                      <m:t>𝑠</m:t>
                    </m:r>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𝑖</m:t>
                        </m:r>
                      </m:sub>
                    </m:sSub>
                    <m:r>
                      <a:rPr lang="en-US" b="0" i="1" smtClean="0">
                        <a:latin typeface="Cambria Math" panose="02040503050406030204" pitchFamily="18" charset="0"/>
                      </a:rPr>
                      <m:t> }</m:t>
                    </m:r>
                  </m:oMath>
                </a14:m>
                <a:r>
                  <a:rPr lang="en-US" dirty="0">
                    <a:latin typeface="PT Serif" panose="020A0603040505020204" pitchFamily="18" charset="77"/>
                  </a:rPr>
                  <a:t> )		</a:t>
                </a:r>
                <a:r>
                  <a:rPr lang="en" dirty="0">
                    <a:solidFill>
                      <a:schemeClr val="bg2">
                        <a:lumMod val="25000"/>
                      </a:schemeClr>
                    </a:solidFill>
                    <a:latin typeface="PT Serif" panose="020A0603040505020204" pitchFamily="18" charset="77"/>
                    <a:ea typeface="PT Serif"/>
                    <a:cs typeface="PT Serif"/>
                    <a:sym typeface="PT Serif"/>
                  </a:rPr>
                  <a:t> </a:t>
                </a:r>
                <a14:m>
                  <m:oMath xmlns:m="http://schemas.openxmlformats.org/officeDocument/2006/math">
                    <m:r>
                      <m:rPr>
                        <m:nor/>
                      </m:rPr>
                      <a:rPr lang="en" i="0" dirty="0">
                        <a:solidFill>
                          <a:schemeClr val="bg2">
                            <a:lumMod val="25000"/>
                          </a:schemeClr>
                        </a:solidFill>
                        <a:latin typeface="PT Serif" panose="020A0603040505020204" pitchFamily="18" charset="77"/>
                        <a:ea typeface="PT Serif"/>
                        <a:cs typeface="PT Serif"/>
                        <a:sym typeface="PT Serif"/>
                      </a:rPr>
                      <m:t>→</m:t>
                    </m:r>
                  </m:oMath>
                </a14:m>
                <a:r>
                  <a:rPr lang="en-US" dirty="0">
                    <a:latin typeface="PT Serif" panose="020A0603040505020204" pitchFamily="18" charset="77"/>
                  </a:rPr>
                  <a:t>	</a:t>
                </a:r>
                <a:r>
                  <a:rPr lang="en-US" b="0" dirty="0">
                    <a:latin typeface="PT Serif" panose="020A0603040505020204" pitchFamily="18" charset="77"/>
                  </a:rPr>
                  <a:t> </a:t>
                </a:r>
                <a14:m>
                  <m:oMath xmlns:m="http://schemas.openxmlformats.org/officeDocument/2006/math">
                    <m:r>
                      <a:rPr lang="en-US" b="0" i="1" smtClean="0">
                        <a:latin typeface="Cambria Math" panose="02040503050406030204" pitchFamily="18" charset="0"/>
                      </a:rPr>
                      <m:t>𝑠</m:t>
                    </m:r>
                  </m:oMath>
                </a14:m>
                <a:endParaRPr lang="en-US" dirty="0">
                  <a:latin typeface="PT Serif" panose="020A0603040505020204" pitchFamily="18" charset="77"/>
                </a:endParaRPr>
              </a:p>
              <a:p>
                <a:pPr>
                  <a:lnSpc>
                    <a:spcPct val="150000"/>
                  </a:lnSpc>
                </a:pPr>
                <a14:m>
                  <m:oMath xmlns:m="http://schemas.openxmlformats.org/officeDocument/2006/math">
                    <m:sSup>
                      <m:sSupPr>
                        <m:ctrlPr>
                          <a:rPr lang="en-US" b="0" i="1" smtClean="0">
                            <a:latin typeface="Cambria Math" panose="02040503050406030204" pitchFamily="18" charset="0"/>
                          </a:rPr>
                        </m:ctrlPr>
                      </m:sSupPr>
                      <m:e>
                        <m:r>
                          <m:rPr>
                            <m:sty m:val="p"/>
                          </m:rPr>
                          <a:rPr lang="en-US" b="0" i="0" smtClean="0">
                            <a:latin typeface="Cambria Math" panose="02040503050406030204" pitchFamily="18" charset="0"/>
                          </a:rPr>
                          <m:t>Trace</m:t>
                        </m:r>
                      </m:e>
                      <m:sup>
                        <m:r>
                          <m:rPr>
                            <m:sty m:val="p"/>
                          </m:rPr>
                          <a:rPr lang="en-US" b="0" i="0" smtClean="0">
                            <a:latin typeface="Cambria Math" panose="02040503050406030204" pitchFamily="18" charset="0"/>
                          </a:rPr>
                          <m:t>R</m:t>
                        </m:r>
                        <m:r>
                          <a:rPr lang="en-US" b="0" i="0" smtClean="0">
                            <a:latin typeface="Cambria Math" panose="02040503050406030204" pitchFamily="18" charset="0"/>
                          </a:rPr>
                          <m:t>(·)</m:t>
                        </m:r>
                      </m:sup>
                    </m:sSup>
                  </m:oMath>
                </a14:m>
                <a:r>
                  <a:rPr lang="en-US" dirty="0">
                    <a:latin typeface="PT Serif" panose="020A0603040505020204" pitchFamily="18" charset="77"/>
                  </a:rPr>
                  <a:t> ( </a:t>
                </a:r>
                <a14:m>
                  <m:oMath xmlns:m="http://schemas.openxmlformats.org/officeDocument/2006/math">
                    <m:r>
                      <a:rPr lang="en-US" b="0" i="1" smtClean="0">
                        <a:latin typeface="Cambria Math" panose="02040503050406030204" pitchFamily="18" charset="0"/>
                      </a:rPr>
                      <m:t>𝑡𝑘</m:t>
                    </m:r>
                  </m:oMath>
                </a14:m>
                <a:r>
                  <a:rPr lang="en-US" dirty="0">
                    <a:latin typeface="PT Serif" panose="020A0603040505020204" pitchFamily="18" charset="77"/>
                  </a:rPr>
                  <a:t> )		 </a:t>
                </a:r>
                <a14:m>
                  <m:oMath xmlns:m="http://schemas.openxmlformats.org/officeDocument/2006/math">
                    <m:r>
                      <m:rPr>
                        <m:nor/>
                      </m:rPr>
                      <a:rPr lang="en" i="0" dirty="0" smtClean="0">
                        <a:solidFill>
                          <a:schemeClr val="bg2">
                            <a:lumMod val="25000"/>
                          </a:schemeClr>
                        </a:solidFill>
                        <a:latin typeface="PT Serif" panose="020A0603040505020204" pitchFamily="18" charset="77"/>
                        <a:ea typeface="PT Serif"/>
                        <a:cs typeface="PT Serif"/>
                        <a:sym typeface="PT Serif"/>
                      </a:rPr>
                      <m:t>→</m:t>
                    </m:r>
                  </m:oMath>
                </a14:m>
                <a:r>
                  <a:rPr lang="en-US" dirty="0">
                    <a:latin typeface="PT Serif" panose="020A0603040505020204" pitchFamily="18" charset="77"/>
                  </a:rPr>
                  <a:t>	</a:t>
                </a:r>
                <a14:m>
                  <m:oMath xmlns:m="http://schemas.openxmlformats.org/officeDocument/2006/math">
                    <m:r>
                      <a:rPr lang="en-US" b="0" i="1" smtClean="0">
                        <a:latin typeface="Cambria Math" panose="02040503050406030204" pitchFamily="18" charset="0"/>
                      </a:rPr>
                      <m:t>(  </m:t>
                    </m:r>
                    <m:acc>
                      <m:accPr>
                        <m:chr m:val="̂"/>
                        <m:ctrlPr>
                          <a:rPr lang="en-US" i="1" dirty="0" smtClean="0">
                            <a:latin typeface="Cambria Math" panose="02040503050406030204" pitchFamily="18" charset="0"/>
                          </a:rPr>
                        </m:ctrlPr>
                      </m:accPr>
                      <m:e>
                        <m:r>
                          <a:rPr lang="en-US" b="0" i="1" smtClean="0">
                            <a:latin typeface="Cambria Math" panose="02040503050406030204" pitchFamily="18" charset="0"/>
                            <a:ea typeface="Cambria Math" panose="02040503050406030204" pitchFamily="18" charset="0"/>
                          </a:rPr>
                          <m:t>𝒥</m:t>
                        </m:r>
                      </m:e>
                    </m:acc>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𝑛</m:t>
                    </m:r>
                    <m:r>
                      <a:rPr lang="en-US" b="0" i="1" smtClean="0">
                        <a:latin typeface="Cambria Math" panose="02040503050406030204" pitchFamily="18" charset="0"/>
                        <a:ea typeface="Cambria Math" panose="02040503050406030204" pitchFamily="18" charset="0"/>
                      </a:rPr>
                      <m:t>] ,  </m:t>
                    </m:r>
                    <m:r>
                      <a:rPr lang="en-US" b="0" i="1" smtClean="0">
                        <a:latin typeface="Cambria Math" panose="02040503050406030204" pitchFamily="18" charset="0"/>
                      </a:rPr>
                      <m:t>𝜋</m:t>
                    </m:r>
                    <m:r>
                      <a:rPr lang="en-US" b="0" i="1" smtClean="0">
                        <a:latin typeface="Cambria Math" panose="02040503050406030204" pitchFamily="18" charset="0"/>
                      </a:rPr>
                      <m:t> )</m:t>
                    </m:r>
                  </m:oMath>
                </a14:m>
                <a:endParaRPr lang="en-US" dirty="0">
                  <a:latin typeface="PT Serif" panose="020A0603040505020204" pitchFamily="18" charset="77"/>
                </a:endParaRPr>
              </a:p>
              <a:p>
                <a:pPr>
                  <a:lnSpc>
                    <a:spcPct val="150000"/>
                  </a:lnSpc>
                </a:pPr>
                <a:r>
                  <a:rPr lang="en-US" dirty="0">
                    <a:latin typeface="PT Serif" panose="020A0603040505020204" pitchFamily="18" charset="77"/>
                  </a:rPr>
                  <a:t>Verify ( </a:t>
                </a:r>
                <a14:m>
                  <m:oMath xmlns:m="http://schemas.openxmlformats.org/officeDocument/2006/math">
                    <m:r>
                      <a:rPr lang="en-US" b="0" i="1" smtClean="0">
                        <a:latin typeface="Cambria Math" panose="02040503050406030204" pitchFamily="18" charset="0"/>
                      </a:rPr>
                      <m:t>𝑣𝑘</m:t>
                    </m:r>
                    <m:r>
                      <a:rPr lang="en-US" b="0" i="1" smtClean="0">
                        <a:latin typeface="Cambria Math" panose="02040503050406030204" pitchFamily="18" charset="0"/>
                      </a:rPr>
                      <m:t> , </m:t>
                    </m:r>
                    <m:acc>
                      <m:accPr>
                        <m:chr m:val="̂"/>
                        <m:ctrlPr>
                          <a:rPr lang="en-US" i="1" dirty="0" smtClean="0">
                            <a:latin typeface="Cambria Math" panose="02040503050406030204" pitchFamily="18" charset="0"/>
                          </a:rPr>
                        </m:ctrlPr>
                      </m:accPr>
                      <m:e>
                        <m:r>
                          <a:rPr lang="en-US" b="0" i="1" smtClean="0">
                            <a:latin typeface="Cambria Math" panose="02040503050406030204" pitchFamily="18" charset="0"/>
                            <a:ea typeface="Cambria Math" panose="02040503050406030204" pitchFamily="18" charset="0"/>
                          </a:rPr>
                          <m:t>𝒥</m:t>
                        </m:r>
                      </m:e>
                    </m:acc>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rPr>
                      <m:t>, </m:t>
                    </m:r>
                    <m:r>
                      <a:rPr lang="en-US" b="0" i="1" smtClean="0">
                        <a:latin typeface="Cambria Math" panose="02040503050406030204" pitchFamily="18" charset="0"/>
                      </a:rPr>
                      <m:t>𝜋</m:t>
                    </m:r>
                  </m:oMath>
                </a14:m>
                <a:r>
                  <a:rPr lang="en-US" dirty="0">
                    <a:latin typeface="PT Serif" panose="020A0603040505020204" pitchFamily="18" charset="77"/>
                  </a:rPr>
                  <a:t> )	 </a:t>
                </a:r>
                <a14:m>
                  <m:oMath xmlns:m="http://schemas.openxmlformats.org/officeDocument/2006/math">
                    <m:r>
                      <m:rPr>
                        <m:nor/>
                      </m:rPr>
                      <a:rPr lang="en" i="0" dirty="0" smtClean="0">
                        <a:solidFill>
                          <a:schemeClr val="bg2">
                            <a:lumMod val="25000"/>
                          </a:schemeClr>
                        </a:solidFill>
                        <a:latin typeface="PT Serif" panose="020A0603040505020204" pitchFamily="18" charset="77"/>
                        <a:ea typeface="PT Serif"/>
                        <a:cs typeface="PT Serif"/>
                        <a:sym typeface="PT Serif"/>
                      </a:rPr>
                      <m:t>→</m:t>
                    </m:r>
                  </m:oMath>
                </a14:m>
                <a:r>
                  <a:rPr lang="en-US" dirty="0">
                    <a:latin typeface="PT Serif" panose="020A0603040505020204" pitchFamily="18" charset="77"/>
                  </a:rPr>
                  <a:t>	</a:t>
                </a:r>
                <a14:m>
                  <m:oMath xmlns:m="http://schemas.openxmlformats.org/officeDocument/2006/math">
                    <m:r>
                      <a:rPr lang="en-US" b="0" i="1" smtClean="0">
                        <a:latin typeface="Cambria Math" panose="02040503050406030204" pitchFamily="18" charset="0"/>
                      </a:rPr>
                      <m:t>{ 0 , 1 }</m:t>
                    </m:r>
                  </m:oMath>
                </a14:m>
                <a:endParaRPr lang="en-US" dirty="0">
                  <a:latin typeface="PT Serif" panose="020A0603040505020204" pitchFamily="18" charset="77"/>
                </a:endParaRPr>
              </a:p>
            </p:txBody>
          </p:sp>
        </mc:Choice>
        <mc:Fallback xmlns="">
          <p:sp>
            <p:nvSpPr>
              <p:cNvPr id="3" name="Content Placeholder 2">
                <a:extLst>
                  <a:ext uri="{FF2B5EF4-FFF2-40B4-BE49-F238E27FC236}">
                    <a16:creationId xmlns:a16="http://schemas.microsoft.com/office/drawing/2014/main" id="{040B2CF6-9F76-51F0-3608-E963DA11BEDC}"/>
                  </a:ext>
                </a:extLst>
              </p:cNvPr>
              <p:cNvSpPr>
                <a:spLocks noGrp="1" noRot="1" noChangeAspect="1" noMove="1" noResize="1" noEditPoints="1" noAdjustHandles="1" noChangeArrowheads="1" noChangeShapeType="1" noTextEdit="1"/>
              </p:cNvSpPr>
              <p:nvPr>
                <p:ph idx="1"/>
              </p:nvPr>
            </p:nvSpPr>
            <p:spPr>
              <a:xfrm>
                <a:off x="297871" y="1555460"/>
                <a:ext cx="12033465" cy="4351338"/>
              </a:xfrm>
              <a:blipFill>
                <a:blip r:embed="rId3"/>
                <a:stretch>
                  <a:fillRect l="-9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ounded Rectangle 3">
                <a:extLst>
                  <a:ext uri="{FF2B5EF4-FFF2-40B4-BE49-F238E27FC236}">
                    <a16:creationId xmlns:a16="http://schemas.microsoft.com/office/drawing/2014/main" id="{2B02F80F-8347-3B1C-2845-D9D04FF396EB}"/>
                  </a:ext>
                </a:extLst>
              </p:cNvPr>
              <p:cNvSpPr/>
              <p:nvPr/>
            </p:nvSpPr>
            <p:spPr>
              <a:xfrm>
                <a:off x="5019308" y="4760336"/>
                <a:ext cx="1803523" cy="10844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𝑅</m:t>
                      </m:r>
                    </m:oMath>
                  </m:oMathPara>
                </a14:m>
                <a:endParaRPr lang="en-US" sz="2600" dirty="0"/>
              </a:p>
              <a:p>
                <a:pPr algn="ctr"/>
                <a14:m>
                  <m:oMathPara xmlns:m="http://schemas.openxmlformats.org/officeDocument/2006/math">
                    <m:oMathParaPr>
                      <m:jc m:val="centerGroup"/>
                    </m:oMathParaPr>
                    <m:oMath xmlns:m="http://schemas.openxmlformats.org/officeDocument/2006/math">
                      <m:r>
                        <a:rPr lang="en-US" sz="2200" b="0" i="1" smtClean="0">
                          <a:latin typeface="Cambria Math" panose="02040503050406030204" pitchFamily="18" charset="0"/>
                        </a:rPr>
                        <m:t>(</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𝑖</m:t>
                              </m:r>
                            </m:e>
                            <m:sub>
                              <m:r>
                                <a:rPr lang="en-US" sz="2200" b="0" i="1" smtClean="0">
                                  <a:latin typeface="Cambria Math" panose="02040503050406030204" pitchFamily="18" charset="0"/>
                                </a:rPr>
                                <m:t>1</m:t>
                              </m:r>
                            </m:sub>
                          </m:sSub>
                        </m:sub>
                      </m:sSub>
                      <m:r>
                        <a:rPr lang="en-US" sz="2200" b="0" i="1" smtClean="0">
                          <a:latin typeface="Cambria Math" panose="02040503050406030204" pitchFamily="18" charset="0"/>
                        </a:rPr>
                        <m:t> , …,</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𝑖</m:t>
                              </m:r>
                            </m:e>
                            <m:sub>
                              <m:r>
                                <a:rPr lang="en-US" sz="2200" b="0" i="1" smtClean="0">
                                  <a:latin typeface="Cambria Math" panose="02040503050406030204" pitchFamily="18" charset="0"/>
                                </a:rPr>
                                <m:t>𝑓</m:t>
                              </m:r>
                            </m:sub>
                          </m:sSub>
                        </m:sub>
                      </m:sSub>
                      <m:r>
                        <a:rPr lang="en-US" sz="2200" b="0" i="1" smtClean="0">
                          <a:latin typeface="Cambria Math" panose="02040503050406030204" pitchFamily="18" charset="0"/>
                        </a:rPr>
                        <m:t>)</m:t>
                      </m:r>
                    </m:oMath>
                  </m:oMathPara>
                </a14:m>
                <a:endParaRPr lang="en-US" sz="2200" dirty="0"/>
              </a:p>
            </p:txBody>
          </p:sp>
        </mc:Choice>
        <mc:Fallback xmlns="">
          <p:sp>
            <p:nvSpPr>
              <p:cNvPr id="4" name="Rounded Rectangle 3">
                <a:extLst>
                  <a:ext uri="{FF2B5EF4-FFF2-40B4-BE49-F238E27FC236}">
                    <a16:creationId xmlns:a16="http://schemas.microsoft.com/office/drawing/2014/main" id="{2B02F80F-8347-3B1C-2845-D9D04FF396EB}"/>
                  </a:ext>
                </a:extLst>
              </p:cNvPr>
              <p:cNvSpPr>
                <a:spLocks noRot="1" noChangeAspect="1" noMove="1" noResize="1" noEditPoints="1" noAdjustHandles="1" noChangeArrowheads="1" noChangeShapeType="1" noTextEdit="1"/>
              </p:cNvSpPr>
              <p:nvPr/>
            </p:nvSpPr>
            <p:spPr>
              <a:xfrm>
                <a:off x="5019308" y="4760336"/>
                <a:ext cx="1803523" cy="1084407"/>
              </a:xfrm>
              <a:prstGeom prst="roundRect">
                <a:avLst/>
              </a:prstGeom>
              <a:blipFill>
                <a:blip r:embed="rId4"/>
                <a:stretch>
                  <a:fillRect l="-6207" r="-275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42A1AD0-6E76-B804-4E02-7489CCFD10EB}"/>
                  </a:ext>
                </a:extLst>
              </p:cNvPr>
              <p:cNvSpPr txBox="1"/>
              <p:nvPr/>
            </p:nvSpPr>
            <p:spPr>
              <a:xfrm>
                <a:off x="7479083" y="4887038"/>
                <a:ext cx="3605157" cy="830997"/>
              </a:xfrm>
              <a:prstGeom prst="rect">
                <a:avLst/>
              </a:prstGeom>
              <a:noFill/>
            </p:spPr>
            <p:txBody>
              <a:bodyPr wrap="square" rtlCol="0">
                <a:spAutoFit/>
              </a:bodyPr>
              <a:lstStyle/>
              <a:p>
                <a:r>
                  <a:rPr lang="en-US" sz="2400" b="0" dirty="0">
                    <a:latin typeface="PT Serif" panose="020A0603040505020204" pitchFamily="18" charset="77"/>
                  </a:rPr>
                  <a:t>Output:</a:t>
                </a:r>
              </a:p>
              <a:p>
                <a:r>
                  <a:rPr lang="en-US" sz="2400" b="0" dirty="0">
                    <a:latin typeface="PT Serif" panose="020A0603040505020204" pitchFamily="18" charset="77"/>
                  </a:rPr>
                  <a:t>Reconstructed secret </a:t>
                </a:r>
                <a14:m>
                  <m:oMath xmlns:m="http://schemas.openxmlformats.org/officeDocument/2006/math">
                    <m:r>
                      <a:rPr lang="en-US" sz="2400" b="0" i="1" smtClean="0">
                        <a:latin typeface="Cambria Math" panose="02040503050406030204" pitchFamily="18" charset="0"/>
                      </a:rPr>
                      <m:t>𝑠</m:t>
                    </m:r>
                  </m:oMath>
                </a14:m>
                <a:endParaRPr lang="en-US" sz="2400" dirty="0">
                  <a:latin typeface="PT Serif" panose="020A0603040505020204" pitchFamily="18" charset="77"/>
                </a:endParaRPr>
              </a:p>
            </p:txBody>
          </p:sp>
        </mc:Choice>
        <mc:Fallback xmlns="">
          <p:sp>
            <p:nvSpPr>
              <p:cNvPr id="5" name="TextBox 4">
                <a:extLst>
                  <a:ext uri="{FF2B5EF4-FFF2-40B4-BE49-F238E27FC236}">
                    <a16:creationId xmlns:a16="http://schemas.microsoft.com/office/drawing/2014/main" id="{E42A1AD0-6E76-B804-4E02-7489CCFD10EB}"/>
                  </a:ext>
                </a:extLst>
              </p:cNvPr>
              <p:cNvSpPr txBox="1">
                <a:spLocks noRot="1" noChangeAspect="1" noMove="1" noResize="1" noEditPoints="1" noAdjustHandles="1" noChangeArrowheads="1" noChangeShapeType="1" noTextEdit="1"/>
              </p:cNvSpPr>
              <p:nvPr/>
            </p:nvSpPr>
            <p:spPr>
              <a:xfrm>
                <a:off x="7479083" y="4887038"/>
                <a:ext cx="3605157" cy="830997"/>
              </a:xfrm>
              <a:prstGeom prst="rect">
                <a:avLst/>
              </a:prstGeom>
              <a:blipFill>
                <a:blip r:embed="rId5"/>
                <a:stretch>
                  <a:fillRect l="-2456" t="-4478" b="-14925"/>
                </a:stretch>
              </a:blipFill>
            </p:spPr>
            <p:txBody>
              <a:bodyPr/>
              <a:lstStyle/>
              <a:p>
                <a:r>
                  <a:rPr lang="en-US">
                    <a:noFill/>
                  </a:rPr>
                  <a:t> </a:t>
                </a:r>
              </a:p>
            </p:txBody>
          </p:sp>
        </mc:Fallback>
      </mc:AlternateContent>
      <p:cxnSp>
        <p:nvCxnSpPr>
          <p:cNvPr id="6" name="Straight Arrow Connector 5">
            <a:extLst>
              <a:ext uri="{FF2B5EF4-FFF2-40B4-BE49-F238E27FC236}">
                <a16:creationId xmlns:a16="http://schemas.microsoft.com/office/drawing/2014/main" id="{4AC42D0D-4EF4-C2E4-94AE-DB41A63DF325}"/>
              </a:ext>
            </a:extLst>
          </p:cNvPr>
          <p:cNvCxnSpPr>
            <a:cxnSpLocks/>
            <a:stCxn id="4" idx="3"/>
          </p:cNvCxnSpPr>
          <p:nvPr/>
        </p:nvCxnSpPr>
        <p:spPr>
          <a:xfrm>
            <a:off x="6822831" y="5302540"/>
            <a:ext cx="590843"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4918885-71DB-6420-0AAC-D920EA328AC1}"/>
                  </a:ext>
                </a:extLst>
              </p:cNvPr>
              <p:cNvSpPr txBox="1"/>
              <p:nvPr/>
            </p:nvSpPr>
            <p:spPr>
              <a:xfrm>
                <a:off x="1839395" y="4912655"/>
                <a:ext cx="2278151" cy="779765"/>
              </a:xfrm>
              <a:prstGeom prst="rect">
                <a:avLst/>
              </a:prstGeom>
              <a:noFill/>
            </p:spPr>
            <p:txBody>
              <a:bodyPr wrap="square" lIns="0" tIns="0" rIns="0" bIns="0" rtlCol="0">
                <a:spAutoFit/>
              </a:bodyPr>
              <a:lstStyle/>
              <a:p>
                <a:r>
                  <a:rPr lang="en-US" sz="2400" b="0" dirty="0">
                    <a:latin typeface="PT Serif" panose="020A0603040505020204" pitchFamily="18" charset="77"/>
                  </a:rPr>
                  <a:t>Shares as input :</a:t>
                </a:r>
                <a:endParaRPr lang="en-US" sz="2400" b="0" i="1" dirty="0">
                  <a:latin typeface="PT Serif" panose="020A0603040505020204" pitchFamily="18" charset="77"/>
                </a:endParaRPr>
              </a:p>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h</m:t>
                          </m:r>
                        </m:e>
                        <m:sub>
                          <m:r>
                            <a:rPr lang="en-US" sz="2400" b="0" i="1" smtClean="0">
                              <a:latin typeface="Cambria Math" panose="02040503050406030204" pitchFamily="18" charset="0"/>
                            </a:rPr>
                            <m:t>1</m:t>
                          </m:r>
                        </m:sub>
                        <m:sup>
                          <m:r>
                            <a:rPr lang="en-US" sz="2400" b="0" i="1" smtClean="0">
                              <a:latin typeface="Cambria Math" panose="02040503050406030204" pitchFamily="18" charset="0"/>
                            </a:rPr>
                            <m:t>′</m:t>
                          </m:r>
                        </m:sup>
                      </m:sSubSup>
                      <m:r>
                        <a:rPr lang="en-US" sz="2400" b="0" i="1" smtClean="0">
                          <a:latin typeface="Cambria Math" panose="02040503050406030204" pitchFamily="18" charset="0"/>
                        </a:rPr>
                        <m:t>, …,</m:t>
                      </m:r>
                      <m:r>
                        <a:rPr lang="en-US" sz="2400" b="0" i="1" smtClean="0">
                          <a:latin typeface="Cambria Math" panose="02040503050406030204" pitchFamily="18" charset="0"/>
                        </a:rPr>
                        <m:t>𝑠</m:t>
                      </m:r>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h</m:t>
                          </m:r>
                        </m:e>
                        <m:sub>
                          <m:r>
                            <a:rPr lang="en-US" sz="2400" b="0" i="1" smtClean="0">
                              <a:latin typeface="Cambria Math" panose="02040503050406030204" pitchFamily="18" charset="0"/>
                            </a:rPr>
                            <m:t>𝑡</m:t>
                          </m:r>
                          <m:r>
                            <a:rPr lang="en-US" sz="2400" b="0" i="1" smtClean="0">
                              <a:latin typeface="Cambria Math" panose="02040503050406030204" pitchFamily="18" charset="0"/>
                            </a:rPr>
                            <m:t>−</m:t>
                          </m:r>
                          <m:r>
                            <a:rPr lang="en-US" sz="2400" b="0" i="1" smtClean="0">
                              <a:latin typeface="Cambria Math" panose="02040503050406030204" pitchFamily="18" charset="0"/>
                            </a:rPr>
                            <m:t>𝑓</m:t>
                          </m:r>
                        </m:sub>
                        <m:sup>
                          <m:r>
                            <a:rPr lang="en-US" sz="2400" b="0" i="1" smtClean="0">
                              <a:latin typeface="Cambria Math" panose="02040503050406030204" pitchFamily="18" charset="0"/>
                            </a:rPr>
                            <m:t>′</m:t>
                          </m:r>
                        </m:sup>
                      </m:sSubSup>
                    </m:oMath>
                  </m:oMathPara>
                </a14:m>
                <a:endParaRPr lang="en-US" sz="2400" i="1" dirty="0">
                  <a:latin typeface="PT Serif" panose="020A0603040505020204" pitchFamily="18" charset="77"/>
                </a:endParaRPr>
              </a:p>
            </p:txBody>
          </p:sp>
        </mc:Choice>
        <mc:Fallback xmlns="">
          <p:sp>
            <p:nvSpPr>
              <p:cNvPr id="7" name="TextBox 6">
                <a:extLst>
                  <a:ext uri="{FF2B5EF4-FFF2-40B4-BE49-F238E27FC236}">
                    <a16:creationId xmlns:a16="http://schemas.microsoft.com/office/drawing/2014/main" id="{84918885-71DB-6420-0AAC-D920EA328AC1}"/>
                  </a:ext>
                </a:extLst>
              </p:cNvPr>
              <p:cNvSpPr txBox="1">
                <a:spLocks noRot="1" noChangeAspect="1" noMove="1" noResize="1" noEditPoints="1" noAdjustHandles="1" noChangeArrowheads="1" noChangeShapeType="1" noTextEdit="1"/>
              </p:cNvSpPr>
              <p:nvPr/>
            </p:nvSpPr>
            <p:spPr>
              <a:xfrm>
                <a:off x="1839395" y="4912655"/>
                <a:ext cx="2278151" cy="779765"/>
              </a:xfrm>
              <a:prstGeom prst="rect">
                <a:avLst/>
              </a:prstGeom>
              <a:blipFill>
                <a:blip r:embed="rId6"/>
                <a:stretch>
                  <a:fillRect l="-7778" t="-11111" r="-6667" b="-12698"/>
                </a:stretch>
              </a:blipFill>
            </p:spPr>
            <p:txBody>
              <a:bodyPr/>
              <a:lstStyle/>
              <a:p>
                <a:r>
                  <a:rPr lang="en-US">
                    <a:noFill/>
                  </a:rPr>
                  <a:t> </a:t>
                </a:r>
              </a:p>
            </p:txBody>
          </p:sp>
        </mc:Fallback>
      </mc:AlternateContent>
      <p:cxnSp>
        <p:nvCxnSpPr>
          <p:cNvPr id="8" name="Straight Arrow Connector 7">
            <a:extLst>
              <a:ext uri="{FF2B5EF4-FFF2-40B4-BE49-F238E27FC236}">
                <a16:creationId xmlns:a16="http://schemas.microsoft.com/office/drawing/2014/main" id="{91592FE8-CF47-C0B6-305F-108F868F125E}"/>
              </a:ext>
            </a:extLst>
          </p:cNvPr>
          <p:cNvCxnSpPr>
            <a:cxnSpLocks/>
            <a:stCxn id="7" idx="3"/>
            <a:endCxn id="4" idx="1"/>
          </p:cNvCxnSpPr>
          <p:nvPr/>
        </p:nvCxnSpPr>
        <p:spPr>
          <a:xfrm>
            <a:off x="4117546" y="5302538"/>
            <a:ext cx="901762" cy="2"/>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9" name="Slide Number Placeholder 8">
            <a:extLst>
              <a:ext uri="{FF2B5EF4-FFF2-40B4-BE49-F238E27FC236}">
                <a16:creationId xmlns:a16="http://schemas.microsoft.com/office/drawing/2014/main" id="{6A8D21B3-3637-45EF-8999-DA19D7761D17}"/>
              </a:ext>
            </a:extLst>
          </p:cNvPr>
          <p:cNvSpPr>
            <a:spLocks noGrp="1"/>
          </p:cNvSpPr>
          <p:nvPr>
            <p:ph type="sldNum" sz="quarter" idx="12"/>
          </p:nvPr>
        </p:nvSpPr>
        <p:spPr/>
        <p:txBody>
          <a:bodyPr/>
          <a:lstStyle/>
          <a:p>
            <a:fld id="{2C6E2BD9-12E2-A94F-B436-2026D1C44FCB}" type="slidenum">
              <a:rPr lang="en-US" smtClean="0"/>
              <a:pPr/>
              <a:t>15</a:t>
            </a:fld>
            <a:endParaRPr lang="en-US">
              <a:latin typeface="PT Serif" panose="020A0603040505020204" pitchFamily="18" charset="77"/>
            </a:endParaRPr>
          </a:p>
        </p:txBody>
      </p:sp>
    </p:spTree>
    <p:extLst>
      <p:ext uri="{BB962C8B-B14F-4D97-AF65-F5344CB8AC3E}">
        <p14:creationId xmlns:p14="http://schemas.microsoft.com/office/powerpoint/2010/main" val="1971660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P spid="5"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E6BB6-6147-17FF-E882-1A1B919AE973}"/>
              </a:ext>
            </a:extLst>
          </p:cNvPr>
          <p:cNvSpPr>
            <a:spLocks noGrp="1"/>
          </p:cNvSpPr>
          <p:nvPr>
            <p:ph type="title"/>
          </p:nvPr>
        </p:nvSpPr>
        <p:spPr/>
        <p:txBody>
          <a:bodyPr/>
          <a:lstStyle/>
          <a:p>
            <a:r>
              <a:rPr lang="en-US" dirty="0">
                <a:latin typeface="PT Serif" panose="020A0603040505020204" pitchFamily="18" charset="77"/>
              </a:rPr>
              <a:t>Defining Traceable Secret Sharing</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50DE898-2CAA-8017-BC2E-F34F4FBA8078}"/>
                  </a:ext>
                </a:extLst>
              </p:cNvPr>
              <p:cNvSpPr>
                <a:spLocks noGrp="1"/>
              </p:cNvSpPr>
              <p:nvPr>
                <p:ph idx="1"/>
              </p:nvPr>
            </p:nvSpPr>
            <p:spPr>
              <a:xfrm>
                <a:off x="297871" y="1150510"/>
                <a:ext cx="11894129" cy="3534032"/>
              </a:xfrm>
            </p:spPr>
            <p:txBody>
              <a:bodyPr>
                <a:normAutofit/>
              </a:bodyPr>
              <a:lstStyle/>
              <a:p>
                <a:pPr marL="0" indent="0">
                  <a:lnSpc>
                    <a:spcPct val="130000"/>
                  </a:lnSpc>
                  <a:buNone/>
                </a:pPr>
                <a:r>
                  <a:rPr lang="en-US" dirty="0">
                    <a:solidFill>
                      <a:schemeClr val="tx1"/>
                    </a:solidFill>
                    <a:latin typeface="PT Serif" panose="020A0603040505020204" pitchFamily="18" charset="77"/>
                  </a:rPr>
                  <a:t>Informally,</a:t>
                </a:r>
              </a:p>
              <a:p>
                <a:pPr>
                  <a:lnSpc>
                    <a:spcPct val="130000"/>
                  </a:lnSpc>
                </a:pPr>
                <a:r>
                  <a:rPr lang="en-US" dirty="0">
                    <a:solidFill>
                      <a:schemeClr val="tx1"/>
                    </a:solidFill>
                    <a:latin typeface="PT Serif" panose="020A0603040505020204" pitchFamily="18" charset="77"/>
                  </a:rPr>
                  <a:t>Correctness:</a:t>
                </a:r>
              </a:p>
              <a:p>
                <a:pPr lvl="1">
                  <a:lnSpc>
                    <a:spcPct val="130000"/>
                  </a:lnSpc>
                </a:pPr>
                <a:r>
                  <a:rPr lang="en-US" sz="2600" dirty="0">
                    <a:solidFill>
                      <a:schemeClr val="tx1"/>
                    </a:solidFill>
                    <a:latin typeface="PT Serif" panose="020A0603040505020204" pitchFamily="18" charset="77"/>
                  </a:rPr>
                  <a:t>Combining honest shares of any coalition of size t gives the right secret.</a:t>
                </a:r>
                <a:endParaRPr lang="en-US" sz="2200" dirty="0">
                  <a:solidFill>
                    <a:schemeClr val="tx1"/>
                  </a:solidFill>
                  <a:latin typeface="PT Serif" panose="020A0603040505020204" pitchFamily="18" charset="77"/>
                </a:endParaRPr>
              </a:p>
              <a:p>
                <a:pPr>
                  <a:lnSpc>
                    <a:spcPct val="130000"/>
                  </a:lnSpc>
                </a:pPr>
                <a:r>
                  <a:rPr lang="en-US" dirty="0">
                    <a:solidFill>
                      <a:schemeClr val="tx1"/>
                    </a:solidFill>
                    <a:latin typeface="PT Serif" panose="020A0603040505020204" pitchFamily="18" charset="77"/>
                  </a:rPr>
                  <a:t>Statistical Secrecy:</a:t>
                </a:r>
              </a:p>
              <a:p>
                <a:pPr lvl="1">
                  <a:lnSpc>
                    <a:spcPct val="130000"/>
                  </a:lnSpc>
                </a:pPr>
                <a:r>
                  <a:rPr lang="en-US" sz="2600" dirty="0">
                    <a:solidFill>
                      <a:schemeClr val="tx1"/>
                    </a:solidFill>
                    <a:latin typeface="PT Serif" panose="020A0603040505020204" pitchFamily="18" charset="77"/>
                  </a:rPr>
                  <a:t>Distribution of shares of any coalition of size </a:t>
                </a:r>
                <a14:m>
                  <m:oMath xmlns:m="http://schemas.openxmlformats.org/officeDocument/2006/math">
                    <m:r>
                      <a:rPr lang="en-US" sz="2600" b="0" i="1" smtClean="0">
                        <a:solidFill>
                          <a:schemeClr val="tx1"/>
                        </a:solidFill>
                        <a:latin typeface="Cambria Math" panose="02040503050406030204" pitchFamily="18" charset="0"/>
                      </a:rPr>
                      <m:t>&lt;</m:t>
                    </m:r>
                    <m:r>
                      <a:rPr lang="en-US" sz="2600" b="0" i="1" smtClean="0">
                        <a:solidFill>
                          <a:schemeClr val="tx1"/>
                        </a:solidFill>
                        <a:latin typeface="Cambria Math" panose="02040503050406030204" pitchFamily="18" charset="0"/>
                      </a:rPr>
                      <m:t>𝑡</m:t>
                    </m:r>
                  </m:oMath>
                </a14:m>
                <a:r>
                  <a:rPr lang="en-US" sz="2600" dirty="0">
                    <a:solidFill>
                      <a:schemeClr val="tx1"/>
                    </a:solidFill>
                    <a:latin typeface="PT Serif" panose="020A0603040505020204" pitchFamily="18" charset="77"/>
                  </a:rPr>
                  <a:t> is same for all secrets.</a:t>
                </a:r>
                <a:endParaRPr lang="en-US" dirty="0">
                  <a:solidFill>
                    <a:schemeClr val="tx1"/>
                  </a:solidFill>
                  <a:latin typeface="PT Serif" panose="020A0603040505020204" pitchFamily="18" charset="77"/>
                </a:endParaRPr>
              </a:p>
            </p:txBody>
          </p:sp>
        </mc:Choice>
        <mc:Fallback xmlns="">
          <p:sp>
            <p:nvSpPr>
              <p:cNvPr id="3" name="Content Placeholder 2">
                <a:extLst>
                  <a:ext uri="{FF2B5EF4-FFF2-40B4-BE49-F238E27FC236}">
                    <a16:creationId xmlns:a16="http://schemas.microsoft.com/office/drawing/2014/main" id="{950DE898-2CAA-8017-BC2E-F34F4FBA8078}"/>
                  </a:ext>
                </a:extLst>
              </p:cNvPr>
              <p:cNvSpPr>
                <a:spLocks noGrp="1" noRot="1" noChangeAspect="1" noMove="1" noResize="1" noEditPoints="1" noAdjustHandles="1" noChangeArrowheads="1" noChangeShapeType="1" noTextEdit="1"/>
              </p:cNvSpPr>
              <p:nvPr>
                <p:ph idx="1"/>
              </p:nvPr>
            </p:nvSpPr>
            <p:spPr>
              <a:xfrm>
                <a:off x="297871" y="1150510"/>
                <a:ext cx="11894129" cy="3534032"/>
              </a:xfrm>
              <a:blipFill>
                <a:blip r:embed="rId3"/>
                <a:stretch>
                  <a:fillRect l="-106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619D9B52-8C21-843A-F523-213FF21FEF6F}"/>
              </a:ext>
            </a:extLst>
          </p:cNvPr>
          <p:cNvSpPr>
            <a:spLocks noGrp="1"/>
          </p:cNvSpPr>
          <p:nvPr>
            <p:ph type="sldNum" sz="quarter" idx="12"/>
          </p:nvPr>
        </p:nvSpPr>
        <p:spPr/>
        <p:txBody>
          <a:bodyPr/>
          <a:lstStyle/>
          <a:p>
            <a:fld id="{2C6E2BD9-12E2-A94F-B436-2026D1C44FCB}" type="slidenum">
              <a:rPr lang="en-US" smtClean="0"/>
              <a:pPr/>
              <a:t>16</a:t>
            </a:fld>
            <a:endParaRPr lang="en-US">
              <a:latin typeface="PT Serif" panose="020A0603040505020204" pitchFamily="18" charset="77"/>
            </a:endParaRPr>
          </a:p>
        </p:txBody>
      </p:sp>
    </p:spTree>
    <p:extLst>
      <p:ext uri="{BB962C8B-B14F-4D97-AF65-F5344CB8AC3E}">
        <p14:creationId xmlns:p14="http://schemas.microsoft.com/office/powerpoint/2010/main" val="3378159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C0F0B-2DEF-F9D9-8DC7-231B3152F8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CB943B-BF6F-8493-418D-230C1CD6EF05}"/>
              </a:ext>
            </a:extLst>
          </p:cNvPr>
          <p:cNvSpPr>
            <a:spLocks noGrp="1"/>
          </p:cNvSpPr>
          <p:nvPr>
            <p:ph type="title"/>
          </p:nvPr>
        </p:nvSpPr>
        <p:spPr/>
        <p:txBody>
          <a:bodyPr/>
          <a:lstStyle/>
          <a:p>
            <a:r>
              <a:rPr lang="en-US" dirty="0">
                <a:latin typeface="PT Serif" panose="020A0603040505020204" pitchFamily="18" charset="77"/>
              </a:rPr>
              <a:t>Defining Traceable Secret Sharing</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2267797-E9EF-C8E2-3B90-39BD25A3BDB9}"/>
                  </a:ext>
                </a:extLst>
              </p:cNvPr>
              <p:cNvSpPr>
                <a:spLocks noGrp="1"/>
              </p:cNvSpPr>
              <p:nvPr>
                <p:ph idx="1"/>
              </p:nvPr>
            </p:nvSpPr>
            <p:spPr>
              <a:xfrm>
                <a:off x="297871" y="1150510"/>
                <a:ext cx="11894129" cy="5534152"/>
              </a:xfrm>
            </p:spPr>
            <p:txBody>
              <a:bodyPr>
                <a:normAutofit/>
              </a:bodyPr>
              <a:lstStyle/>
              <a:p>
                <a:pPr marL="0" indent="0">
                  <a:lnSpc>
                    <a:spcPct val="130000"/>
                  </a:lnSpc>
                  <a:buNone/>
                </a:pPr>
                <a:r>
                  <a:rPr lang="en-US" dirty="0">
                    <a:solidFill>
                      <a:schemeClr val="tx1"/>
                    </a:solidFill>
                    <a:latin typeface="PT Serif" panose="020A0603040505020204" pitchFamily="18" charset="77"/>
                  </a:rPr>
                  <a:t>Informally,</a:t>
                </a:r>
              </a:p>
              <a:p>
                <a:pPr>
                  <a:lnSpc>
                    <a:spcPct val="130000"/>
                  </a:lnSpc>
                </a:pPr>
                <a:r>
                  <a:rPr lang="en-US" dirty="0">
                    <a:solidFill>
                      <a:schemeClr val="tx1"/>
                    </a:solidFill>
                    <a:latin typeface="PT Serif" panose="020A0603040505020204" pitchFamily="18" charset="77"/>
                  </a:rPr>
                  <a:t>Traceability:</a:t>
                </a:r>
              </a:p>
              <a:p>
                <a:pPr lvl="1">
                  <a:lnSpc>
                    <a:spcPct val="130000"/>
                  </a:lnSpc>
                </a:pPr>
                <a14:m>
                  <m:oMath xmlns:m="http://schemas.openxmlformats.org/officeDocument/2006/math">
                    <m:r>
                      <m:rPr>
                        <m:sty m:val="p"/>
                      </m:rPr>
                      <a:rPr lang="en-US" sz="2600" b="0" i="0" smtClean="0">
                        <a:latin typeface="Cambria Math" panose="02040503050406030204" pitchFamily="18" charset="0"/>
                      </a:rPr>
                      <m:t>Trace</m:t>
                    </m:r>
                  </m:oMath>
                </a14:m>
                <a:r>
                  <a:rPr lang="en-US" sz="2600" dirty="0">
                    <a:solidFill>
                      <a:schemeClr val="tx1"/>
                    </a:solidFill>
                    <a:latin typeface="PT Serif" panose="020A0603040505020204" pitchFamily="18" charset="77"/>
                  </a:rPr>
                  <a:t> traces </a:t>
                </a:r>
                <a14:m>
                  <m:oMath xmlns:m="http://schemas.openxmlformats.org/officeDocument/2006/math">
                    <m:r>
                      <a:rPr lang="en-US" sz="2600" b="0" i="1" smtClean="0">
                        <a:solidFill>
                          <a:schemeClr val="tx1"/>
                        </a:solidFill>
                        <a:latin typeface="Cambria Math" panose="02040503050406030204" pitchFamily="18" charset="0"/>
                      </a:rPr>
                      <m:t>𝑅</m:t>
                    </m:r>
                  </m:oMath>
                </a14:m>
                <a:r>
                  <a:rPr lang="en-US" sz="2600" dirty="0">
                    <a:solidFill>
                      <a:schemeClr val="tx1"/>
                    </a:solidFill>
                    <a:latin typeface="PT Serif" panose="020A0603040505020204" pitchFamily="18" charset="77"/>
                  </a:rPr>
                  <a:t> to </a:t>
                </a:r>
                <a14:m>
                  <m:oMath xmlns:m="http://schemas.openxmlformats.org/officeDocument/2006/math">
                    <m:r>
                      <a:rPr lang="en-US" sz="2600" b="0" i="1" smtClean="0">
                        <a:solidFill>
                          <a:schemeClr val="tx1"/>
                        </a:solidFill>
                        <a:latin typeface="Cambria Math" panose="02040503050406030204" pitchFamily="18" charset="0"/>
                      </a:rPr>
                      <m:t>𝑓</m:t>
                    </m:r>
                  </m:oMath>
                </a14:m>
                <a:r>
                  <a:rPr lang="en-US" sz="2600" dirty="0">
                    <a:solidFill>
                      <a:schemeClr val="tx1"/>
                    </a:solidFill>
                    <a:latin typeface="PT Serif" panose="020A0603040505020204" pitchFamily="18" charset="77"/>
                  </a:rPr>
                  <a:t> parties who “manufactured” it.</a:t>
                </a:r>
              </a:p>
              <a:p>
                <a:pPr>
                  <a:lnSpc>
                    <a:spcPct val="130000"/>
                  </a:lnSpc>
                </a:pPr>
                <a:r>
                  <a:rPr lang="en-US" sz="3000" dirty="0">
                    <a:solidFill>
                      <a:schemeClr val="tx1"/>
                    </a:solidFill>
                    <a:latin typeface="PT Serif" panose="020A0603040505020204" pitchFamily="18" charset="77"/>
                  </a:rPr>
                  <a:t>Tracer Secrecy:</a:t>
                </a:r>
              </a:p>
              <a:p>
                <a:pPr lvl="1">
                  <a:lnSpc>
                    <a:spcPct val="130000"/>
                  </a:lnSpc>
                </a:pPr>
                <a:r>
                  <a:rPr lang="en-US" sz="2600" dirty="0">
                    <a:solidFill>
                      <a:schemeClr val="tx1"/>
                    </a:solidFill>
                    <a:latin typeface="PT Serif" panose="020A0603040505020204" pitchFamily="18" charset="77"/>
                  </a:rPr>
                  <a:t>Malicious tracer cannot break secrecy, even when given </a:t>
                </a:r>
                <a14:m>
                  <m:oMath xmlns:m="http://schemas.openxmlformats.org/officeDocument/2006/math">
                    <m:r>
                      <a:rPr lang="en-US" sz="2600" b="0" i="1" smtClean="0">
                        <a:solidFill>
                          <a:schemeClr val="tx1"/>
                        </a:solidFill>
                        <a:latin typeface="Cambria Math" panose="02040503050406030204" pitchFamily="18" charset="0"/>
                      </a:rPr>
                      <m:t>&lt;</m:t>
                    </m:r>
                    <m:r>
                      <a:rPr lang="en-US" sz="2600" b="0" i="1" smtClean="0">
                        <a:solidFill>
                          <a:schemeClr val="tx1"/>
                        </a:solidFill>
                        <a:latin typeface="Cambria Math" panose="02040503050406030204" pitchFamily="18" charset="0"/>
                      </a:rPr>
                      <m:t>𝑡</m:t>
                    </m:r>
                  </m:oMath>
                </a14:m>
                <a:r>
                  <a:rPr lang="en-US" sz="2600" dirty="0">
                    <a:solidFill>
                      <a:schemeClr val="tx1"/>
                    </a:solidFill>
                    <a:latin typeface="PT Serif" panose="020A0603040505020204" pitchFamily="18" charset="77"/>
                  </a:rPr>
                  <a:t> shares.</a:t>
                </a:r>
              </a:p>
              <a:p>
                <a:pPr>
                  <a:lnSpc>
                    <a:spcPct val="130000"/>
                  </a:lnSpc>
                </a:pPr>
                <a:r>
                  <a:rPr lang="en-US" dirty="0">
                    <a:solidFill>
                      <a:schemeClr val="tx1"/>
                    </a:solidFill>
                    <a:latin typeface="PT Serif" panose="020A0603040505020204" pitchFamily="18" charset="77"/>
                  </a:rPr>
                  <a:t>Non-</a:t>
                </a:r>
                <a:r>
                  <a:rPr lang="en-US" dirty="0" err="1">
                    <a:solidFill>
                      <a:schemeClr val="tx1"/>
                    </a:solidFill>
                    <a:latin typeface="PT Serif" panose="020A0603040505020204" pitchFamily="18" charset="77"/>
                  </a:rPr>
                  <a:t>imputability</a:t>
                </a:r>
                <a:r>
                  <a:rPr lang="en-US" dirty="0">
                    <a:solidFill>
                      <a:schemeClr val="tx1"/>
                    </a:solidFill>
                    <a:latin typeface="PT Serif" panose="020A0603040505020204" pitchFamily="18" charset="77"/>
                  </a:rPr>
                  <a:t>:</a:t>
                </a:r>
              </a:p>
              <a:p>
                <a:pPr lvl="1">
                  <a:lnSpc>
                    <a:spcPct val="130000"/>
                  </a:lnSpc>
                </a:pPr>
                <a:r>
                  <a:rPr lang="en-US" sz="2600" dirty="0">
                    <a:solidFill>
                      <a:schemeClr val="tx1"/>
                    </a:solidFill>
                    <a:latin typeface="PT Serif" panose="020A0603040505020204" pitchFamily="18" charset="77"/>
                  </a:rPr>
                  <a:t>Malicious tracer cannot produce valid proof blaming an honest party.</a:t>
                </a:r>
              </a:p>
            </p:txBody>
          </p:sp>
        </mc:Choice>
        <mc:Fallback xmlns="">
          <p:sp>
            <p:nvSpPr>
              <p:cNvPr id="3" name="Content Placeholder 2">
                <a:extLst>
                  <a:ext uri="{FF2B5EF4-FFF2-40B4-BE49-F238E27FC236}">
                    <a16:creationId xmlns:a16="http://schemas.microsoft.com/office/drawing/2014/main" id="{C2267797-E9EF-C8E2-3B90-39BD25A3BDB9}"/>
                  </a:ext>
                </a:extLst>
              </p:cNvPr>
              <p:cNvSpPr>
                <a:spLocks noGrp="1" noRot="1" noChangeAspect="1" noMove="1" noResize="1" noEditPoints="1" noAdjustHandles="1" noChangeArrowheads="1" noChangeShapeType="1" noTextEdit="1"/>
              </p:cNvSpPr>
              <p:nvPr>
                <p:ph idx="1"/>
              </p:nvPr>
            </p:nvSpPr>
            <p:spPr>
              <a:xfrm>
                <a:off x="297871" y="1150510"/>
                <a:ext cx="11894129" cy="5534152"/>
              </a:xfrm>
              <a:blipFill>
                <a:blip r:embed="rId3"/>
                <a:stretch>
                  <a:fillRect l="-1066"/>
                </a:stretch>
              </a:blipFill>
            </p:spPr>
            <p:txBody>
              <a:bodyPr/>
              <a:lstStyle/>
              <a:p>
                <a:r>
                  <a:rPr lang="en-US">
                    <a:noFill/>
                  </a:rPr>
                  <a:t> </a:t>
                </a:r>
              </a:p>
            </p:txBody>
          </p:sp>
        </mc:Fallback>
      </mc:AlternateContent>
      <p:sp>
        <p:nvSpPr>
          <p:cNvPr id="4" name="Round Diagonal Corner Rectangle 3">
            <a:extLst>
              <a:ext uri="{FF2B5EF4-FFF2-40B4-BE49-F238E27FC236}">
                <a16:creationId xmlns:a16="http://schemas.microsoft.com/office/drawing/2014/main" id="{A509A877-8079-3A79-A76D-C80FCF0BD43C}"/>
              </a:ext>
            </a:extLst>
          </p:cNvPr>
          <p:cNvSpPr/>
          <p:nvPr/>
        </p:nvSpPr>
        <p:spPr>
          <a:xfrm>
            <a:off x="297869" y="1867802"/>
            <a:ext cx="8269355" cy="1216541"/>
          </a:xfrm>
          <a:prstGeom prst="round2DiagRect">
            <a:avLst/>
          </a:prstGeom>
          <a:solidFill>
            <a:schemeClr val="accent6">
              <a:lumMod val="60000"/>
              <a:lumOff val="40000"/>
              <a:alpha val="3966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7B355FAE-C75F-0AF4-07A2-75D50288E23E}"/>
              </a:ext>
            </a:extLst>
          </p:cNvPr>
          <p:cNvSpPr>
            <a:spLocks noGrp="1"/>
          </p:cNvSpPr>
          <p:nvPr>
            <p:ph type="sldNum" sz="quarter" idx="12"/>
          </p:nvPr>
        </p:nvSpPr>
        <p:spPr/>
        <p:txBody>
          <a:bodyPr/>
          <a:lstStyle/>
          <a:p>
            <a:fld id="{2C6E2BD9-12E2-A94F-B436-2026D1C44FCB}" type="slidenum">
              <a:rPr lang="en-US" smtClean="0"/>
              <a:pPr/>
              <a:t>17</a:t>
            </a:fld>
            <a:endParaRPr lang="en-US">
              <a:latin typeface="PT Serif" panose="020A0603040505020204" pitchFamily="18" charset="77"/>
            </a:endParaRPr>
          </a:p>
        </p:txBody>
      </p:sp>
    </p:spTree>
    <p:extLst>
      <p:ext uri="{BB962C8B-B14F-4D97-AF65-F5344CB8AC3E}">
        <p14:creationId xmlns:p14="http://schemas.microsoft.com/office/powerpoint/2010/main" val="1792123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86131-3B1D-FF8A-A97F-1F2FA5A7E31E}"/>
              </a:ext>
            </a:extLst>
          </p:cNvPr>
          <p:cNvSpPr>
            <a:spLocks noGrp="1"/>
          </p:cNvSpPr>
          <p:nvPr>
            <p:ph type="title"/>
          </p:nvPr>
        </p:nvSpPr>
        <p:spPr/>
        <p:txBody>
          <a:bodyPr/>
          <a:lstStyle/>
          <a:p>
            <a:r>
              <a:rPr lang="en-US" dirty="0">
                <a:latin typeface="PT Serif" panose="020A0603040505020204" pitchFamily="18" charset="77"/>
              </a:rPr>
              <a:t>Defining Traceable Secret Sharing</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40B2CF6-9F76-51F0-3608-E963DA11BEDC}"/>
                  </a:ext>
                </a:extLst>
              </p:cNvPr>
              <p:cNvSpPr>
                <a:spLocks noGrp="1"/>
              </p:cNvSpPr>
              <p:nvPr>
                <p:ph idx="1"/>
              </p:nvPr>
            </p:nvSpPr>
            <p:spPr>
              <a:xfrm>
                <a:off x="297871" y="1555460"/>
                <a:ext cx="12033465" cy="4351338"/>
              </a:xfrm>
            </p:spPr>
            <p:txBody>
              <a:bodyPr>
                <a:normAutofit/>
              </a:bodyPr>
              <a:lstStyle/>
              <a:p>
                <a:pPr>
                  <a:lnSpc>
                    <a:spcPct val="150000"/>
                  </a:lnSpc>
                </a:pPr>
                <a:r>
                  <a:rPr lang="en-US" dirty="0">
                    <a:latin typeface="PT Serif" panose="020A0603040505020204" pitchFamily="18" charset="77"/>
                  </a:rPr>
                  <a:t>Rec ( </a:t>
                </a:r>
                <a14:m>
                  <m:oMath xmlns:m="http://schemas.openxmlformats.org/officeDocument/2006/math">
                    <m:r>
                      <a:rPr lang="en-US" b="0" i="1" smtClean="0">
                        <a:latin typeface="Cambria Math" panose="02040503050406030204" pitchFamily="18" charset="0"/>
                      </a:rPr>
                      <m:t>{ </m:t>
                    </m:r>
                    <m:r>
                      <a:rPr lang="en-US" b="0" i="1" smtClean="0">
                        <a:latin typeface="Cambria Math" panose="02040503050406030204" pitchFamily="18" charset="0"/>
                      </a:rPr>
                      <m:t>𝑠</m:t>
                    </m:r>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𝑖</m:t>
                        </m:r>
                      </m:sub>
                    </m:sSub>
                    <m:r>
                      <a:rPr lang="en-US" b="0" i="1" smtClean="0">
                        <a:latin typeface="Cambria Math" panose="02040503050406030204" pitchFamily="18" charset="0"/>
                      </a:rPr>
                      <m:t> }</m:t>
                    </m:r>
                  </m:oMath>
                </a14:m>
                <a:r>
                  <a:rPr lang="en-US" dirty="0">
                    <a:latin typeface="PT Serif" panose="020A0603040505020204" pitchFamily="18" charset="77"/>
                  </a:rPr>
                  <a:t> )		</a:t>
                </a:r>
                <a:r>
                  <a:rPr lang="en" dirty="0">
                    <a:solidFill>
                      <a:schemeClr val="bg2">
                        <a:lumMod val="25000"/>
                      </a:schemeClr>
                    </a:solidFill>
                    <a:latin typeface="PT Serif" panose="020A0603040505020204" pitchFamily="18" charset="77"/>
                    <a:ea typeface="PT Serif"/>
                    <a:cs typeface="PT Serif"/>
                    <a:sym typeface="PT Serif"/>
                  </a:rPr>
                  <a:t> </a:t>
                </a:r>
                <a14:m>
                  <m:oMath xmlns:m="http://schemas.openxmlformats.org/officeDocument/2006/math">
                    <m:r>
                      <m:rPr>
                        <m:nor/>
                      </m:rPr>
                      <a:rPr lang="en" i="0" dirty="0">
                        <a:solidFill>
                          <a:schemeClr val="bg2">
                            <a:lumMod val="25000"/>
                          </a:schemeClr>
                        </a:solidFill>
                        <a:latin typeface="PT Serif" panose="020A0603040505020204" pitchFamily="18" charset="77"/>
                        <a:ea typeface="PT Serif"/>
                        <a:cs typeface="PT Serif"/>
                        <a:sym typeface="PT Serif"/>
                      </a:rPr>
                      <m:t>→</m:t>
                    </m:r>
                  </m:oMath>
                </a14:m>
                <a:r>
                  <a:rPr lang="en-US" dirty="0">
                    <a:latin typeface="PT Serif" panose="020A0603040505020204" pitchFamily="18" charset="77"/>
                  </a:rPr>
                  <a:t>	</a:t>
                </a:r>
                <a:r>
                  <a:rPr lang="en-US" b="0" dirty="0">
                    <a:latin typeface="PT Serif" panose="020A0603040505020204" pitchFamily="18" charset="77"/>
                  </a:rPr>
                  <a:t> </a:t>
                </a:r>
                <a14:m>
                  <m:oMath xmlns:m="http://schemas.openxmlformats.org/officeDocument/2006/math">
                    <m:r>
                      <a:rPr lang="en-US" b="0" i="1" smtClean="0">
                        <a:latin typeface="Cambria Math" panose="02040503050406030204" pitchFamily="18" charset="0"/>
                      </a:rPr>
                      <m:t>𝑠</m:t>
                    </m:r>
                  </m:oMath>
                </a14:m>
                <a:endParaRPr lang="en-US" dirty="0">
                  <a:latin typeface="PT Serif" panose="020A0603040505020204" pitchFamily="18" charset="77"/>
                </a:endParaRPr>
              </a:p>
              <a:p>
                <a:pPr>
                  <a:lnSpc>
                    <a:spcPct val="150000"/>
                  </a:lnSpc>
                </a:pPr>
                <a14:m>
                  <m:oMath xmlns:m="http://schemas.openxmlformats.org/officeDocument/2006/math">
                    <m:sSup>
                      <m:sSupPr>
                        <m:ctrlPr>
                          <a:rPr lang="en-US" b="0" i="1" smtClean="0">
                            <a:latin typeface="Cambria Math" panose="02040503050406030204" pitchFamily="18" charset="0"/>
                          </a:rPr>
                        </m:ctrlPr>
                      </m:sSupPr>
                      <m:e>
                        <m:r>
                          <m:rPr>
                            <m:sty m:val="p"/>
                          </m:rPr>
                          <a:rPr lang="en-US" b="0" i="0" smtClean="0">
                            <a:latin typeface="Cambria Math" panose="02040503050406030204" pitchFamily="18" charset="0"/>
                          </a:rPr>
                          <m:t>Trace</m:t>
                        </m:r>
                      </m:e>
                      <m:sup>
                        <m:r>
                          <m:rPr>
                            <m:sty m:val="p"/>
                          </m:rPr>
                          <a:rPr lang="en-US" b="0" i="0" smtClean="0">
                            <a:latin typeface="Cambria Math" panose="02040503050406030204" pitchFamily="18" charset="0"/>
                          </a:rPr>
                          <m:t>R</m:t>
                        </m:r>
                        <m:r>
                          <a:rPr lang="en-US" b="0" i="0" smtClean="0">
                            <a:latin typeface="Cambria Math" panose="02040503050406030204" pitchFamily="18" charset="0"/>
                          </a:rPr>
                          <m:t>(·)</m:t>
                        </m:r>
                      </m:sup>
                    </m:sSup>
                  </m:oMath>
                </a14:m>
                <a:r>
                  <a:rPr lang="en-US" dirty="0">
                    <a:latin typeface="PT Serif" panose="020A0603040505020204" pitchFamily="18" charset="77"/>
                  </a:rPr>
                  <a:t> ( </a:t>
                </a:r>
                <a14:m>
                  <m:oMath xmlns:m="http://schemas.openxmlformats.org/officeDocument/2006/math">
                    <m:r>
                      <a:rPr lang="en-US" b="0" i="1" smtClean="0">
                        <a:latin typeface="Cambria Math" panose="02040503050406030204" pitchFamily="18" charset="0"/>
                      </a:rPr>
                      <m:t>𝑡𝑘</m:t>
                    </m:r>
                  </m:oMath>
                </a14:m>
                <a:r>
                  <a:rPr lang="en-US" dirty="0">
                    <a:latin typeface="PT Serif" panose="020A0603040505020204" pitchFamily="18" charset="77"/>
                  </a:rPr>
                  <a:t> )		 </a:t>
                </a:r>
                <a14:m>
                  <m:oMath xmlns:m="http://schemas.openxmlformats.org/officeDocument/2006/math">
                    <m:r>
                      <m:rPr>
                        <m:nor/>
                      </m:rPr>
                      <a:rPr lang="en" i="0" dirty="0" smtClean="0">
                        <a:solidFill>
                          <a:schemeClr val="bg2">
                            <a:lumMod val="25000"/>
                          </a:schemeClr>
                        </a:solidFill>
                        <a:latin typeface="PT Serif" panose="020A0603040505020204" pitchFamily="18" charset="77"/>
                        <a:ea typeface="PT Serif"/>
                        <a:cs typeface="PT Serif"/>
                        <a:sym typeface="PT Serif"/>
                      </a:rPr>
                      <m:t>→</m:t>
                    </m:r>
                  </m:oMath>
                </a14:m>
                <a:r>
                  <a:rPr lang="en-US" dirty="0">
                    <a:latin typeface="PT Serif" panose="020A0603040505020204" pitchFamily="18" charset="77"/>
                  </a:rPr>
                  <a:t>	</a:t>
                </a:r>
                <a14:m>
                  <m:oMath xmlns:m="http://schemas.openxmlformats.org/officeDocument/2006/math">
                    <m:r>
                      <a:rPr lang="en-US" b="0" i="1" smtClean="0">
                        <a:latin typeface="Cambria Math" panose="02040503050406030204" pitchFamily="18" charset="0"/>
                      </a:rPr>
                      <m:t>(  </m:t>
                    </m:r>
                    <m:acc>
                      <m:accPr>
                        <m:chr m:val="̂"/>
                        <m:ctrlPr>
                          <a:rPr lang="en-US" i="1" dirty="0" smtClean="0">
                            <a:latin typeface="Cambria Math" panose="02040503050406030204" pitchFamily="18" charset="0"/>
                          </a:rPr>
                        </m:ctrlPr>
                      </m:accPr>
                      <m:e>
                        <m:r>
                          <a:rPr lang="en-US" b="0" i="1" smtClean="0">
                            <a:latin typeface="Cambria Math" panose="02040503050406030204" pitchFamily="18" charset="0"/>
                            <a:ea typeface="Cambria Math" panose="02040503050406030204" pitchFamily="18" charset="0"/>
                          </a:rPr>
                          <m:t>𝒥</m:t>
                        </m:r>
                      </m:e>
                    </m:acc>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𝑛</m:t>
                    </m:r>
                    <m:r>
                      <a:rPr lang="en-US" b="0" i="1" smtClean="0">
                        <a:latin typeface="Cambria Math" panose="02040503050406030204" pitchFamily="18" charset="0"/>
                        <a:ea typeface="Cambria Math" panose="02040503050406030204" pitchFamily="18" charset="0"/>
                      </a:rPr>
                      <m:t>] ,  </m:t>
                    </m:r>
                    <m:r>
                      <a:rPr lang="en-US" b="0" i="1" smtClean="0">
                        <a:latin typeface="Cambria Math" panose="02040503050406030204" pitchFamily="18" charset="0"/>
                      </a:rPr>
                      <m:t>𝜋</m:t>
                    </m:r>
                    <m:r>
                      <a:rPr lang="en-US" b="0" i="1" smtClean="0">
                        <a:latin typeface="Cambria Math" panose="02040503050406030204" pitchFamily="18" charset="0"/>
                      </a:rPr>
                      <m:t> )</m:t>
                    </m:r>
                  </m:oMath>
                </a14:m>
                <a:endParaRPr lang="en-US" dirty="0">
                  <a:latin typeface="PT Serif" panose="020A0603040505020204" pitchFamily="18" charset="77"/>
                </a:endParaRPr>
              </a:p>
              <a:p>
                <a:pPr>
                  <a:lnSpc>
                    <a:spcPct val="150000"/>
                  </a:lnSpc>
                </a:pPr>
                <a:r>
                  <a:rPr lang="en-US" dirty="0">
                    <a:latin typeface="PT Serif" panose="020A0603040505020204" pitchFamily="18" charset="77"/>
                  </a:rPr>
                  <a:t>Verify ( </a:t>
                </a:r>
                <a14:m>
                  <m:oMath xmlns:m="http://schemas.openxmlformats.org/officeDocument/2006/math">
                    <m:r>
                      <a:rPr lang="en-US" b="0" i="1" smtClean="0">
                        <a:latin typeface="Cambria Math" panose="02040503050406030204" pitchFamily="18" charset="0"/>
                      </a:rPr>
                      <m:t>𝑣𝑘</m:t>
                    </m:r>
                    <m:r>
                      <a:rPr lang="en-US" b="0" i="1" smtClean="0">
                        <a:latin typeface="Cambria Math" panose="02040503050406030204" pitchFamily="18" charset="0"/>
                      </a:rPr>
                      <m:t> , </m:t>
                    </m:r>
                    <m:acc>
                      <m:accPr>
                        <m:chr m:val="̂"/>
                        <m:ctrlPr>
                          <a:rPr lang="en-US" i="1" dirty="0" smtClean="0">
                            <a:latin typeface="Cambria Math" panose="02040503050406030204" pitchFamily="18" charset="0"/>
                          </a:rPr>
                        </m:ctrlPr>
                      </m:accPr>
                      <m:e>
                        <m:r>
                          <a:rPr lang="en-US" b="0" i="1" smtClean="0">
                            <a:latin typeface="Cambria Math" panose="02040503050406030204" pitchFamily="18" charset="0"/>
                            <a:ea typeface="Cambria Math" panose="02040503050406030204" pitchFamily="18" charset="0"/>
                          </a:rPr>
                          <m:t>𝒥</m:t>
                        </m:r>
                      </m:e>
                    </m:acc>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rPr>
                      <m:t>, </m:t>
                    </m:r>
                    <m:r>
                      <a:rPr lang="en-US" b="0" i="1" smtClean="0">
                        <a:latin typeface="Cambria Math" panose="02040503050406030204" pitchFamily="18" charset="0"/>
                      </a:rPr>
                      <m:t>𝜋</m:t>
                    </m:r>
                  </m:oMath>
                </a14:m>
                <a:r>
                  <a:rPr lang="en-US" dirty="0">
                    <a:latin typeface="PT Serif" panose="020A0603040505020204" pitchFamily="18" charset="77"/>
                  </a:rPr>
                  <a:t> )	 </a:t>
                </a:r>
                <a14:m>
                  <m:oMath xmlns:m="http://schemas.openxmlformats.org/officeDocument/2006/math">
                    <m:r>
                      <m:rPr>
                        <m:nor/>
                      </m:rPr>
                      <a:rPr lang="en" i="0" dirty="0" smtClean="0">
                        <a:solidFill>
                          <a:schemeClr val="bg2">
                            <a:lumMod val="25000"/>
                          </a:schemeClr>
                        </a:solidFill>
                        <a:latin typeface="PT Serif" panose="020A0603040505020204" pitchFamily="18" charset="77"/>
                        <a:ea typeface="PT Serif"/>
                        <a:cs typeface="PT Serif"/>
                        <a:sym typeface="PT Serif"/>
                      </a:rPr>
                      <m:t>→</m:t>
                    </m:r>
                  </m:oMath>
                </a14:m>
                <a:r>
                  <a:rPr lang="en-US" dirty="0">
                    <a:latin typeface="PT Serif" panose="020A0603040505020204" pitchFamily="18" charset="77"/>
                  </a:rPr>
                  <a:t>	</a:t>
                </a:r>
                <a14:m>
                  <m:oMath xmlns:m="http://schemas.openxmlformats.org/officeDocument/2006/math">
                    <m:r>
                      <a:rPr lang="en-US" b="0" i="1" smtClean="0">
                        <a:latin typeface="Cambria Math" panose="02040503050406030204" pitchFamily="18" charset="0"/>
                      </a:rPr>
                      <m:t>{ 0 , 1 }</m:t>
                    </m:r>
                  </m:oMath>
                </a14:m>
                <a:endParaRPr lang="en-US" b="0" dirty="0">
                  <a:latin typeface="PT Serif" panose="020A0603040505020204" pitchFamily="18" charset="77"/>
                </a:endParaRPr>
              </a:p>
            </p:txBody>
          </p:sp>
        </mc:Choice>
        <mc:Fallback xmlns="">
          <p:sp>
            <p:nvSpPr>
              <p:cNvPr id="3" name="Content Placeholder 2">
                <a:extLst>
                  <a:ext uri="{FF2B5EF4-FFF2-40B4-BE49-F238E27FC236}">
                    <a16:creationId xmlns:a16="http://schemas.microsoft.com/office/drawing/2014/main" id="{040B2CF6-9F76-51F0-3608-E963DA11BEDC}"/>
                  </a:ext>
                </a:extLst>
              </p:cNvPr>
              <p:cNvSpPr>
                <a:spLocks noGrp="1" noRot="1" noChangeAspect="1" noMove="1" noResize="1" noEditPoints="1" noAdjustHandles="1" noChangeArrowheads="1" noChangeShapeType="1" noTextEdit="1"/>
              </p:cNvSpPr>
              <p:nvPr>
                <p:ph idx="1"/>
              </p:nvPr>
            </p:nvSpPr>
            <p:spPr>
              <a:xfrm>
                <a:off x="297871" y="1555460"/>
                <a:ext cx="12033465" cy="4351338"/>
              </a:xfrm>
              <a:blipFill>
                <a:blip r:embed="rId3"/>
                <a:stretch>
                  <a:fillRect l="-948"/>
                </a:stretch>
              </a:blipFill>
            </p:spPr>
            <p:txBody>
              <a:bodyPr/>
              <a:lstStyle/>
              <a:p>
                <a:r>
                  <a:rPr lang="en-US">
                    <a:noFill/>
                  </a:rPr>
                  <a:t> </a:t>
                </a:r>
              </a:p>
            </p:txBody>
          </p:sp>
        </mc:Fallback>
      </mc:AlternateContent>
      <p:cxnSp>
        <p:nvCxnSpPr>
          <p:cNvPr id="5" name="Straight Connector 4">
            <a:extLst>
              <a:ext uri="{FF2B5EF4-FFF2-40B4-BE49-F238E27FC236}">
                <a16:creationId xmlns:a16="http://schemas.microsoft.com/office/drawing/2014/main" id="{3EBC9EBA-D457-191C-84E4-7601932ED5D2}"/>
              </a:ext>
            </a:extLst>
          </p:cNvPr>
          <p:cNvCxnSpPr/>
          <p:nvPr/>
        </p:nvCxnSpPr>
        <p:spPr>
          <a:xfrm>
            <a:off x="6650182" y="2784763"/>
            <a:ext cx="344384" cy="0"/>
          </a:xfrm>
          <a:prstGeom prst="line">
            <a:avLst/>
          </a:prstGeom>
          <a:ln w="31750"/>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7F2F2ECE-7EB5-66BB-4EE2-90E69FBBED72}"/>
              </a:ext>
            </a:extLst>
          </p:cNvPr>
          <p:cNvCxnSpPr>
            <a:cxnSpLocks/>
          </p:cNvCxnSpPr>
          <p:nvPr/>
        </p:nvCxnSpPr>
        <p:spPr>
          <a:xfrm>
            <a:off x="579914" y="3551710"/>
            <a:ext cx="5456711" cy="0"/>
          </a:xfrm>
          <a:prstGeom prst="line">
            <a:avLst/>
          </a:prstGeom>
          <a:ln w="31750"/>
        </p:spPr>
        <p:style>
          <a:lnRef idx="2">
            <a:schemeClr val="accent1"/>
          </a:lnRef>
          <a:fillRef idx="0">
            <a:schemeClr val="accent1"/>
          </a:fillRef>
          <a:effectRef idx="1">
            <a:schemeClr val="accent1"/>
          </a:effectRef>
          <a:fontRef idx="minor">
            <a:schemeClr val="tx1"/>
          </a:fontRef>
        </p:style>
      </p:cxnSp>
      <p:sp>
        <p:nvSpPr>
          <p:cNvPr id="4" name="Slide Number Placeholder 3">
            <a:extLst>
              <a:ext uri="{FF2B5EF4-FFF2-40B4-BE49-F238E27FC236}">
                <a16:creationId xmlns:a16="http://schemas.microsoft.com/office/drawing/2014/main" id="{F92F4B95-C345-1CBC-C37F-29CE348166FA}"/>
              </a:ext>
            </a:extLst>
          </p:cNvPr>
          <p:cNvSpPr>
            <a:spLocks noGrp="1"/>
          </p:cNvSpPr>
          <p:nvPr>
            <p:ph type="sldNum" sz="quarter" idx="12"/>
          </p:nvPr>
        </p:nvSpPr>
        <p:spPr/>
        <p:txBody>
          <a:bodyPr/>
          <a:lstStyle/>
          <a:p>
            <a:fld id="{2C6E2BD9-12E2-A94F-B436-2026D1C44FCB}" type="slidenum">
              <a:rPr lang="en-US" smtClean="0"/>
              <a:pPr/>
              <a:t>18</a:t>
            </a:fld>
            <a:endParaRPr lang="en-US">
              <a:latin typeface="PT Serif" panose="020A0603040505020204" pitchFamily="18" charset="77"/>
            </a:endParaRPr>
          </a:p>
        </p:txBody>
      </p:sp>
    </p:spTree>
    <p:extLst>
      <p:ext uri="{BB962C8B-B14F-4D97-AF65-F5344CB8AC3E}">
        <p14:creationId xmlns:p14="http://schemas.microsoft.com/office/powerpoint/2010/main" val="2715691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C6BFA-AB5F-8D3A-661C-714B303A43E5}"/>
              </a:ext>
            </a:extLst>
          </p:cNvPr>
          <p:cNvSpPr>
            <a:spLocks noGrp="1"/>
          </p:cNvSpPr>
          <p:nvPr>
            <p:ph type="title"/>
          </p:nvPr>
        </p:nvSpPr>
        <p:spPr/>
        <p:txBody>
          <a:bodyPr/>
          <a:lstStyle/>
          <a:p>
            <a:r>
              <a:rPr lang="en-US" dirty="0">
                <a:latin typeface="PT Serif" panose="020A0603040505020204" pitchFamily="18" charset="77"/>
              </a:rPr>
              <a:t>Traceability for Traceable Secret Sharing</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EAE2A9B-0F24-B5FE-0579-F50B45338E7B}"/>
                  </a:ext>
                </a:extLst>
              </p:cNvPr>
              <p:cNvSpPr>
                <a:spLocks noGrp="1"/>
              </p:cNvSpPr>
              <p:nvPr>
                <p:ph idx="1"/>
              </p:nvPr>
            </p:nvSpPr>
            <p:spPr>
              <a:xfrm>
                <a:off x="297872" y="1134945"/>
                <a:ext cx="10515600" cy="4351338"/>
              </a:xfrm>
            </p:spPr>
            <p:txBody>
              <a:bodyPr/>
              <a:lstStyle/>
              <a:p>
                <a:pPr marL="0" indent="0">
                  <a:buNone/>
                </a:pPr>
                <a14:m>
                  <m:oMath xmlns:m="http://schemas.openxmlformats.org/officeDocument/2006/math">
                    <m:r>
                      <m:rPr>
                        <m:sty m:val="p"/>
                      </m:rPr>
                      <a:rPr lang="en-US" sz="2800" b="0" i="0" smtClean="0">
                        <a:latin typeface="Cambria Math" panose="02040503050406030204" pitchFamily="18" charset="0"/>
                      </a:rPr>
                      <m:t>Trace</m:t>
                    </m:r>
                  </m:oMath>
                </a14:m>
                <a:r>
                  <a:rPr lang="en-US" sz="2800" dirty="0">
                    <a:solidFill>
                      <a:schemeClr val="tx1"/>
                    </a:solidFill>
                    <a:latin typeface="PT Serif" panose="020A0603040505020204" pitchFamily="18" charset="77"/>
                  </a:rPr>
                  <a:t> traces </a:t>
                </a:r>
                <a14:m>
                  <m:oMath xmlns:m="http://schemas.openxmlformats.org/officeDocument/2006/math">
                    <m:r>
                      <a:rPr lang="en-US" sz="2800" b="0" i="1" smtClean="0">
                        <a:solidFill>
                          <a:schemeClr val="tx1"/>
                        </a:solidFill>
                        <a:latin typeface="Cambria Math" panose="02040503050406030204" pitchFamily="18" charset="0"/>
                      </a:rPr>
                      <m:t>𝑅</m:t>
                    </m:r>
                  </m:oMath>
                </a14:m>
                <a:r>
                  <a:rPr lang="en-US" sz="2800" dirty="0">
                    <a:solidFill>
                      <a:schemeClr val="tx1"/>
                    </a:solidFill>
                    <a:latin typeface="PT Serif" panose="020A0603040505020204" pitchFamily="18" charset="77"/>
                  </a:rPr>
                  <a:t> to </a:t>
                </a:r>
                <a14:m>
                  <m:oMath xmlns:m="http://schemas.openxmlformats.org/officeDocument/2006/math">
                    <m:r>
                      <a:rPr lang="en-US" sz="2800" b="0" i="1" smtClean="0">
                        <a:solidFill>
                          <a:schemeClr val="tx1"/>
                        </a:solidFill>
                        <a:latin typeface="Cambria Math" panose="02040503050406030204" pitchFamily="18" charset="0"/>
                      </a:rPr>
                      <m:t>𝑓</m:t>
                    </m:r>
                  </m:oMath>
                </a14:m>
                <a:r>
                  <a:rPr lang="en-US" sz="2800" dirty="0">
                    <a:solidFill>
                      <a:schemeClr val="tx1"/>
                    </a:solidFill>
                    <a:latin typeface="PT Serif" panose="020A0603040505020204" pitchFamily="18" charset="77"/>
                  </a:rPr>
                  <a:t> parties who “manufactured” it.</a:t>
                </a:r>
                <a:endParaRPr lang="en-US" dirty="0"/>
              </a:p>
            </p:txBody>
          </p:sp>
        </mc:Choice>
        <mc:Fallback xmlns="">
          <p:sp>
            <p:nvSpPr>
              <p:cNvPr id="3" name="Content Placeholder 2">
                <a:extLst>
                  <a:ext uri="{FF2B5EF4-FFF2-40B4-BE49-F238E27FC236}">
                    <a16:creationId xmlns:a16="http://schemas.microsoft.com/office/drawing/2014/main" id="{5EAE2A9B-0F24-B5FE-0579-F50B45338E7B}"/>
                  </a:ext>
                </a:extLst>
              </p:cNvPr>
              <p:cNvSpPr>
                <a:spLocks noGrp="1" noRot="1" noChangeAspect="1" noMove="1" noResize="1" noEditPoints="1" noAdjustHandles="1" noChangeArrowheads="1" noChangeShapeType="1" noTextEdit="1"/>
              </p:cNvSpPr>
              <p:nvPr>
                <p:ph idx="1"/>
              </p:nvPr>
            </p:nvSpPr>
            <p:spPr>
              <a:xfrm>
                <a:off x="297872" y="1134945"/>
                <a:ext cx="10515600" cy="4351338"/>
              </a:xfrm>
              <a:blipFill>
                <a:blip r:embed="rId3"/>
                <a:stretch>
                  <a:fillRect l="-241" t="-23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1F5D9C7-AE02-A4DB-9002-988BB7B0B680}"/>
                  </a:ext>
                </a:extLst>
              </p:cNvPr>
              <p:cNvSpPr txBox="1"/>
              <p:nvPr/>
            </p:nvSpPr>
            <p:spPr>
              <a:xfrm>
                <a:off x="3724374" y="3673032"/>
                <a:ext cx="2572267" cy="73866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ea typeface="Cambria Math" panose="02040503050406030204" pitchFamily="18" charset="0"/>
                        </a:rPr>
                        <m:t>𝒥</m:t>
                      </m:r>
                      <m:r>
                        <a:rPr lang="en-US" sz="2400" b="0" i="1" smtClean="0">
                          <a:latin typeface="Cambria Math" panose="02040503050406030204" pitchFamily="18" charset="0"/>
                          <a:ea typeface="Cambria Math" panose="02040503050406030204" pitchFamily="18" charset="0"/>
                        </a:rPr>
                        <m:t>={1 , 2}</m:t>
                      </m:r>
                    </m:oMath>
                  </m:oMathPara>
                </a14:m>
                <a:endParaRPr lang="en-US" sz="2400" dirty="0">
                  <a:latin typeface="PT Serif" panose="020A0603040505020204" pitchFamily="18" charset="77"/>
                </a:endParaRPr>
              </a:p>
              <a:p>
                <a14:m>
                  <m:oMath xmlns:m="http://schemas.openxmlformats.org/officeDocument/2006/math">
                    <m:d>
                      <m:dPr>
                        <m:begChr m:val="|"/>
                        <m:endChr m:val="|"/>
                        <m:ctrlPr>
                          <a:rPr lang="en-US" sz="2400" b="0" i="1" smtClean="0">
                            <a:latin typeface="Cambria Math" panose="02040503050406030204" pitchFamily="18" charset="0"/>
                          </a:rPr>
                        </m:ctrlPr>
                      </m:dPr>
                      <m:e>
                        <m:r>
                          <a:rPr lang="en-US" sz="2400" i="1">
                            <a:latin typeface="Cambria Math" panose="02040503050406030204" pitchFamily="18" charset="0"/>
                            <a:ea typeface="Cambria Math" panose="02040503050406030204" pitchFamily="18" charset="0"/>
                          </a:rPr>
                          <m:t>𝒥</m:t>
                        </m:r>
                      </m:e>
                    </m:d>
                    <m:r>
                      <a:rPr lang="en-US" sz="2400" b="0" i="1" smtClean="0">
                        <a:latin typeface="Cambria Math" panose="02040503050406030204" pitchFamily="18" charset="0"/>
                      </a:rPr>
                      <m:t>=</m:t>
                    </m:r>
                    <m:r>
                      <a:rPr lang="en-US" sz="2400" b="0" i="1" smtClean="0">
                        <a:latin typeface="Cambria Math" panose="02040503050406030204" pitchFamily="18" charset="0"/>
                      </a:rPr>
                      <m:t>𝑓</m:t>
                    </m:r>
                    <m:r>
                      <a:rPr lang="en-US" sz="2400" b="0" i="1" smtClean="0">
                        <a:latin typeface="Cambria Math" panose="02040503050406030204" pitchFamily="18" charset="0"/>
                      </a:rPr>
                      <m:t>&lt;</m:t>
                    </m:r>
                    <m:r>
                      <a:rPr lang="en-US" sz="2400" b="0" i="1" smtClean="0">
                        <a:latin typeface="Cambria Math" panose="02040503050406030204" pitchFamily="18" charset="0"/>
                      </a:rPr>
                      <m:t>𝑡</m:t>
                    </m:r>
                    <m:r>
                      <a:rPr lang="en-US" sz="2400" b="0" i="1" smtClean="0">
                        <a:latin typeface="Cambria Math" panose="02040503050406030204" pitchFamily="18" charset="0"/>
                      </a:rPr>
                      <m:t> </m:t>
                    </m:r>
                  </m:oMath>
                </a14:m>
                <a:r>
                  <a:rPr lang="en-US" sz="2400" dirty="0">
                    <a:latin typeface="PT Serif" panose="020A0603040505020204" pitchFamily="18" charset="77"/>
                  </a:rPr>
                  <a:t>Sellers</a:t>
                </a:r>
              </a:p>
            </p:txBody>
          </p:sp>
        </mc:Choice>
        <mc:Fallback xmlns="">
          <p:sp>
            <p:nvSpPr>
              <p:cNvPr id="13" name="TextBox 12">
                <a:extLst>
                  <a:ext uri="{FF2B5EF4-FFF2-40B4-BE49-F238E27FC236}">
                    <a16:creationId xmlns:a16="http://schemas.microsoft.com/office/drawing/2014/main" id="{A1F5D9C7-AE02-A4DB-9002-988BB7B0B680}"/>
                  </a:ext>
                </a:extLst>
              </p:cNvPr>
              <p:cNvSpPr txBox="1">
                <a:spLocks noRot="1" noChangeAspect="1" noMove="1" noResize="1" noEditPoints="1" noAdjustHandles="1" noChangeArrowheads="1" noChangeShapeType="1" noTextEdit="1"/>
              </p:cNvSpPr>
              <p:nvPr/>
            </p:nvSpPr>
            <p:spPr>
              <a:xfrm>
                <a:off x="3724374" y="3673032"/>
                <a:ext cx="2572267" cy="738664"/>
              </a:xfrm>
              <a:prstGeom prst="rect">
                <a:avLst/>
              </a:prstGeom>
              <a:blipFill>
                <a:blip r:embed="rId4"/>
                <a:stretch>
                  <a:fillRect l="-1478" t="-3390" r="-3448" b="-220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5C23767F-89F3-4917-2D93-09A4028A6C62}"/>
                  </a:ext>
                </a:extLst>
              </p:cNvPr>
              <p:cNvSpPr txBox="1"/>
              <p:nvPr/>
            </p:nvSpPr>
            <p:spPr>
              <a:xfrm>
                <a:off x="1485454" y="5775104"/>
                <a:ext cx="2692933" cy="379206"/>
              </a:xfrm>
              <a:prstGeom prst="rect">
                <a:avLst/>
              </a:prstGeom>
              <a:noFill/>
            </p:spPr>
            <p:txBody>
              <a:bodyPr wrap="square" lIns="0" tIns="0" rIns="0" bIns="0" rtlCol="0">
                <a:spAutoFit/>
              </a:bodyPr>
              <a:lstStyle/>
              <a:p>
                <a14:m>
                  <m:oMath xmlns:m="http://schemas.openxmlformats.org/officeDocument/2006/math">
                    <m:acc>
                      <m:accPr>
                        <m:chr m:val="̂"/>
                        <m:ctrlPr>
                          <a:rPr lang="en-US" sz="2400" i="1" dirty="0" smtClean="0">
                            <a:latin typeface="Cambria Math" panose="02040503050406030204" pitchFamily="18" charset="0"/>
                          </a:rPr>
                        </m:ctrlPr>
                      </m:accPr>
                      <m:e>
                        <m:r>
                          <a:rPr lang="en-US" sz="2400" b="0" i="1" smtClean="0">
                            <a:latin typeface="Cambria Math" panose="02040503050406030204" pitchFamily="18" charset="0"/>
                            <a:ea typeface="Cambria Math" panose="02040503050406030204" pitchFamily="18" charset="0"/>
                          </a:rPr>
                          <m:t>𝒥</m:t>
                        </m:r>
                        <m:r>
                          <a:rPr lang="en-US" sz="2400" b="0" i="1" smtClean="0">
                            <a:latin typeface="Cambria Math" panose="02040503050406030204" pitchFamily="18" charset="0"/>
                            <a:ea typeface="Cambria Math" panose="02040503050406030204" pitchFamily="18" charset="0"/>
                          </a:rPr>
                          <m:t> </m:t>
                        </m:r>
                      </m:e>
                    </m:acc>
                    <m:r>
                      <a:rPr lang="en-US" sz="2400" b="0" i="1" smtClean="0">
                        <a:latin typeface="Cambria Math" panose="02040503050406030204" pitchFamily="18" charset="0"/>
                        <a:ea typeface="Cambria Math" panose="02040503050406030204" pitchFamily="18" charset="0"/>
                      </a:rPr>
                      <m:t>=</m:t>
                    </m:r>
                    <m:r>
                      <m:rPr>
                        <m:sty m:val="p"/>
                      </m:rPr>
                      <a:rPr lang="en-US" sz="2400" b="0" i="0" smtClean="0">
                        <a:latin typeface="Cambria Math" panose="02040503050406030204" pitchFamily="18" charset="0"/>
                        <a:ea typeface="Cambria Math" panose="02040503050406030204" pitchFamily="18" charset="0"/>
                      </a:rPr>
                      <m:t>Trac</m:t>
                    </m:r>
                    <m:sSup>
                      <m:sSupPr>
                        <m:ctrlPr>
                          <a:rPr lang="en-US" sz="2400" b="0" i="1" smtClean="0">
                            <a:latin typeface="Cambria Math" panose="02040503050406030204" pitchFamily="18" charset="0"/>
                            <a:ea typeface="Cambria Math" panose="02040503050406030204" pitchFamily="18" charset="0"/>
                          </a:rPr>
                        </m:ctrlPr>
                      </m:sSupPr>
                      <m:e>
                        <m:r>
                          <m:rPr>
                            <m:sty m:val="p"/>
                          </m:rPr>
                          <a:rPr lang="en-US" sz="2400" b="0" i="0" smtClean="0">
                            <a:latin typeface="Cambria Math" panose="02040503050406030204" pitchFamily="18" charset="0"/>
                            <a:ea typeface="Cambria Math" panose="02040503050406030204" pitchFamily="18" charset="0"/>
                          </a:rPr>
                          <m:t>e</m:t>
                        </m:r>
                      </m:e>
                      <m:sup>
                        <m:r>
                          <m:rPr>
                            <m:sty m:val="p"/>
                          </m:rPr>
                          <a:rPr lang="en-US" sz="2400" b="0" i="0" smtClean="0">
                            <a:latin typeface="Cambria Math" panose="02040503050406030204" pitchFamily="18" charset="0"/>
                            <a:ea typeface="Cambria Math" panose="02040503050406030204" pitchFamily="18" charset="0"/>
                          </a:rPr>
                          <m:t>R</m:t>
                        </m:r>
                      </m:sup>
                    </m:sSup>
                    <m:r>
                      <a:rPr lang="en-US" sz="2400" b="0" i="0" smtClean="0">
                        <a:latin typeface="Cambria Math" panose="02040503050406030204" pitchFamily="18" charset="0"/>
                        <a:ea typeface="Cambria Math" panose="02040503050406030204" pitchFamily="18" charset="0"/>
                      </a:rPr>
                      <m:t>( </m:t>
                    </m:r>
                    <m:r>
                      <a:rPr lang="en-US" sz="2400" b="0" i="1" smtClean="0">
                        <a:latin typeface="Cambria Math" panose="02040503050406030204" pitchFamily="18" charset="0"/>
                        <a:ea typeface="Cambria Math" panose="02040503050406030204" pitchFamily="18" charset="0"/>
                      </a:rPr>
                      <m:t>𝑡𝑘</m:t>
                    </m:r>
                    <m:r>
                      <a:rPr lang="en-US" sz="2400" b="0" i="0" smtClean="0">
                        <a:latin typeface="Cambria Math" panose="02040503050406030204" pitchFamily="18" charset="0"/>
                        <a:ea typeface="Cambria Math" panose="02040503050406030204" pitchFamily="18" charset="0"/>
                      </a:rPr>
                      <m:t> )</m:t>
                    </m:r>
                  </m:oMath>
                </a14:m>
                <a:r>
                  <a:rPr lang="en-US" sz="2400" dirty="0"/>
                  <a:t>  </a:t>
                </a:r>
              </a:p>
            </p:txBody>
          </p:sp>
        </mc:Choice>
        <mc:Fallback xmlns="">
          <p:sp>
            <p:nvSpPr>
              <p:cNvPr id="16" name="TextBox 15">
                <a:extLst>
                  <a:ext uri="{FF2B5EF4-FFF2-40B4-BE49-F238E27FC236}">
                    <a16:creationId xmlns:a16="http://schemas.microsoft.com/office/drawing/2014/main" id="{5C23767F-89F3-4917-2D93-09A4028A6C62}"/>
                  </a:ext>
                </a:extLst>
              </p:cNvPr>
              <p:cNvSpPr txBox="1">
                <a:spLocks noRot="1" noChangeAspect="1" noMove="1" noResize="1" noEditPoints="1" noAdjustHandles="1" noChangeArrowheads="1" noChangeShapeType="1" noTextEdit="1"/>
              </p:cNvSpPr>
              <p:nvPr/>
            </p:nvSpPr>
            <p:spPr>
              <a:xfrm>
                <a:off x="1485454" y="5775104"/>
                <a:ext cx="2692933" cy="379206"/>
              </a:xfrm>
              <a:prstGeom prst="rect">
                <a:avLst/>
              </a:prstGeom>
              <a:blipFill>
                <a:blip r:embed="rId5"/>
                <a:stretch>
                  <a:fillRect l="-5189" t="-25806" b="-3548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Google Shape;518;p45">
                <a:extLst>
                  <a:ext uri="{FF2B5EF4-FFF2-40B4-BE49-F238E27FC236}">
                    <a16:creationId xmlns:a16="http://schemas.microsoft.com/office/drawing/2014/main" id="{DDE51839-4515-8BEB-0BFA-59640586A9E7}"/>
                  </a:ext>
                </a:extLst>
              </p:cNvPr>
              <p:cNvSpPr/>
              <p:nvPr/>
            </p:nvSpPr>
            <p:spPr>
              <a:xfrm>
                <a:off x="6050150" y="5092396"/>
                <a:ext cx="5529969" cy="1494460"/>
              </a:xfrm>
              <a:prstGeom prst="cloud">
                <a:avLst/>
              </a:prstGeom>
              <a:solidFill>
                <a:schemeClr val="accent1">
                  <a:lumMod val="20000"/>
                  <a:lumOff val="80000"/>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lvl="0" algn="ctr"/>
                <a:r>
                  <a:rPr lang="en-US" sz="2200" dirty="0">
                    <a:solidFill>
                      <a:schemeClr val="accent1">
                        <a:lumMod val="50000"/>
                      </a:schemeClr>
                    </a:solidFill>
                    <a:latin typeface="PT Serif"/>
                    <a:ea typeface="PT Serif"/>
                    <a:cs typeface="PT Serif"/>
                    <a:sym typeface="PT Serif"/>
                  </a:rPr>
                  <a:t>If </a:t>
                </a:r>
                <a14:m>
                  <m:oMath xmlns:m="http://schemas.openxmlformats.org/officeDocument/2006/math">
                    <m:r>
                      <a:rPr lang="en-US" sz="2200" b="0" i="1" smtClean="0">
                        <a:solidFill>
                          <a:schemeClr val="accent1">
                            <a:lumMod val="50000"/>
                          </a:schemeClr>
                        </a:solidFill>
                        <a:latin typeface="Cambria Math" panose="02040503050406030204" pitchFamily="18" charset="0"/>
                        <a:ea typeface="PT Serif"/>
                        <a:cs typeface="PT Serif"/>
                        <a:sym typeface="PT Serif"/>
                      </a:rPr>
                      <m:t>𝑅</m:t>
                    </m:r>
                  </m:oMath>
                </a14:m>
                <a:r>
                  <a:rPr lang="en-US" sz="2200" dirty="0">
                    <a:solidFill>
                      <a:schemeClr val="accent1">
                        <a:lumMod val="50000"/>
                      </a:schemeClr>
                    </a:solidFill>
                    <a:latin typeface="PT Serif" panose="020A0603040505020204" pitchFamily="18" charset="77"/>
                  </a:rPr>
                  <a:t> is “good” then,</a:t>
                </a:r>
              </a:p>
              <a:p>
                <a:pPr marL="342900" lvl="0" indent="-342900">
                  <a:buFont typeface="Arial" panose="020B0604020202020204" pitchFamily="34" charset="0"/>
                  <a:buChar char="•"/>
                </a:pPr>
                <a:r>
                  <a:rPr lang="en-US" sz="2200" b="1" u="sng" dirty="0">
                    <a:solidFill>
                      <a:schemeClr val="accent1">
                        <a:lumMod val="50000"/>
                      </a:schemeClr>
                    </a:solidFill>
                    <a:latin typeface="PT Serif"/>
                    <a:sym typeface="PT Serif"/>
                  </a:rPr>
                  <a:t>All </a:t>
                </a:r>
                <a14:m>
                  <m:oMath xmlns:m="http://schemas.openxmlformats.org/officeDocument/2006/math">
                    <m:r>
                      <a:rPr lang="en-US" sz="2200" b="1" i="1" u="sng" smtClean="0">
                        <a:solidFill>
                          <a:schemeClr val="accent1">
                            <a:lumMod val="50000"/>
                          </a:schemeClr>
                        </a:solidFill>
                        <a:latin typeface="Cambria Math" panose="02040503050406030204" pitchFamily="18" charset="0"/>
                        <a:sym typeface="PT Serif"/>
                      </a:rPr>
                      <m:t>𝒇</m:t>
                    </m:r>
                  </m:oMath>
                </a14:m>
                <a:r>
                  <a:rPr lang="en-US" sz="2200" dirty="0">
                    <a:solidFill>
                      <a:schemeClr val="accent1">
                        <a:lumMod val="50000"/>
                      </a:schemeClr>
                    </a:solidFill>
                    <a:latin typeface="PT Serif"/>
                    <a:ea typeface="PT Serif"/>
                    <a:cs typeface="PT Serif"/>
                    <a:sym typeface="PT Serif"/>
                  </a:rPr>
                  <a:t> sellers found</a:t>
                </a:r>
              </a:p>
              <a:p>
                <a:pPr marL="342900" lvl="0" indent="-342900">
                  <a:buFont typeface="Arial" panose="020B0604020202020204" pitchFamily="34" charset="0"/>
                  <a:buChar char="•"/>
                </a:pPr>
                <a:r>
                  <a:rPr lang="en-US" sz="2200" dirty="0">
                    <a:solidFill>
                      <a:schemeClr val="accent1">
                        <a:lumMod val="50000"/>
                      </a:schemeClr>
                    </a:solidFill>
                    <a:latin typeface="PT Serif"/>
                    <a:ea typeface="PT Serif"/>
                    <a:cs typeface="PT Serif"/>
                    <a:sym typeface="PT Serif"/>
                  </a:rPr>
                  <a:t>No honest party blamed</a:t>
                </a:r>
              </a:p>
            </p:txBody>
          </p:sp>
        </mc:Choice>
        <mc:Fallback xmlns="">
          <p:sp>
            <p:nvSpPr>
              <p:cNvPr id="17" name="Google Shape;518;p45">
                <a:extLst>
                  <a:ext uri="{FF2B5EF4-FFF2-40B4-BE49-F238E27FC236}">
                    <a16:creationId xmlns:a16="http://schemas.microsoft.com/office/drawing/2014/main" id="{DDE51839-4515-8BEB-0BFA-59640586A9E7}"/>
                  </a:ext>
                </a:extLst>
              </p:cNvPr>
              <p:cNvSpPr>
                <a:spLocks noRot="1" noChangeAspect="1" noMove="1" noResize="1" noEditPoints="1" noAdjustHandles="1" noChangeArrowheads="1" noChangeShapeType="1" noTextEdit="1"/>
              </p:cNvSpPr>
              <p:nvPr/>
            </p:nvSpPr>
            <p:spPr>
              <a:xfrm>
                <a:off x="6050150" y="5092396"/>
                <a:ext cx="5529969" cy="1494460"/>
              </a:xfrm>
              <a:prstGeom prst="cloud">
                <a:avLst/>
              </a:prstGeom>
              <a:blipFill>
                <a:blip r:embed="rId6"/>
                <a:stretch>
                  <a:fillRect/>
                </a:stretch>
              </a:blipFill>
              <a:ln w="25400" cap="flat" cmpd="sng">
                <a:solidFill>
                  <a:schemeClr val="accent1"/>
                </a:solidFill>
                <a:prstDash val="solid"/>
                <a:round/>
                <a:headEnd type="none" w="sm" len="sm"/>
                <a:tailEnd type="none" w="sm" len="sm"/>
              </a:ln>
            </p:spPr>
            <p:txBody>
              <a:bodyPr/>
              <a:lstStyle/>
              <a:p>
                <a:r>
                  <a:rPr lang="en-US">
                    <a:noFill/>
                  </a:rPr>
                  <a:t> </a:t>
                </a:r>
              </a:p>
            </p:txBody>
          </p:sp>
        </mc:Fallback>
      </mc:AlternateContent>
      <p:sp>
        <p:nvSpPr>
          <p:cNvPr id="18" name="TextBox 17">
            <a:extLst>
              <a:ext uri="{FF2B5EF4-FFF2-40B4-BE49-F238E27FC236}">
                <a16:creationId xmlns:a16="http://schemas.microsoft.com/office/drawing/2014/main" id="{47220D24-6494-FD6C-39FA-7B8E71C1090F}"/>
              </a:ext>
            </a:extLst>
          </p:cNvPr>
          <p:cNvSpPr txBox="1"/>
          <p:nvPr/>
        </p:nvSpPr>
        <p:spPr>
          <a:xfrm>
            <a:off x="7759949" y="4411696"/>
            <a:ext cx="1105555" cy="461665"/>
          </a:xfrm>
          <a:prstGeom prst="rect">
            <a:avLst/>
          </a:prstGeom>
          <a:noFill/>
        </p:spPr>
        <p:txBody>
          <a:bodyPr wrap="square" rtlCol="0">
            <a:spAutoFit/>
          </a:bodyPr>
          <a:lstStyle/>
          <a:p>
            <a:r>
              <a:rPr lang="en-US" sz="2400" dirty="0">
                <a:latin typeface="PT Serif" panose="020A0603040505020204" pitchFamily="18" charset="77"/>
              </a:rPr>
              <a:t>Goal:</a:t>
            </a:r>
          </a:p>
        </p:txBody>
      </p:sp>
      <p:cxnSp>
        <p:nvCxnSpPr>
          <p:cNvPr id="27" name="Straight Arrow Connector 26">
            <a:extLst>
              <a:ext uri="{FF2B5EF4-FFF2-40B4-BE49-F238E27FC236}">
                <a16:creationId xmlns:a16="http://schemas.microsoft.com/office/drawing/2014/main" id="{5AFA28EB-6A3E-0615-899F-62AD42327596}"/>
              </a:ext>
            </a:extLst>
          </p:cNvPr>
          <p:cNvCxnSpPr>
            <a:cxnSpLocks/>
            <a:stCxn id="31" idx="2"/>
          </p:cNvCxnSpPr>
          <p:nvPr/>
        </p:nvCxnSpPr>
        <p:spPr>
          <a:xfrm>
            <a:off x="1522125" y="3283205"/>
            <a:ext cx="906427" cy="1109652"/>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Rounded Rectangle 27">
                <a:extLst>
                  <a:ext uri="{FF2B5EF4-FFF2-40B4-BE49-F238E27FC236}">
                    <a16:creationId xmlns:a16="http://schemas.microsoft.com/office/drawing/2014/main" id="{FD1DEB97-98F0-0C91-4FF5-6201B6E8BB63}"/>
                  </a:ext>
                </a:extLst>
              </p:cNvPr>
              <p:cNvSpPr/>
              <p:nvPr/>
            </p:nvSpPr>
            <p:spPr>
              <a:xfrm>
                <a:off x="2113781" y="4543597"/>
                <a:ext cx="1341685" cy="10844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𝑅</m:t>
                      </m:r>
                    </m:oMath>
                  </m:oMathPara>
                </a14:m>
                <a:endParaRPr lang="en-US" sz="2600" dirty="0"/>
              </a:p>
              <a:p>
                <a:pPr algn="ctr"/>
                <a14:m>
                  <m:oMathPara xmlns:m="http://schemas.openxmlformats.org/officeDocument/2006/math">
                    <m:oMathParaPr>
                      <m:jc m:val="centerGroup"/>
                    </m:oMathParaPr>
                    <m:oMath xmlns:m="http://schemas.openxmlformats.org/officeDocument/2006/math">
                      <m:r>
                        <a:rPr lang="en-US" sz="2200" b="0" i="1" smtClean="0">
                          <a:latin typeface="Cambria Math" panose="02040503050406030204" pitchFamily="18" charset="0"/>
                        </a:rPr>
                        <m:t>(</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r>
                            <a:rPr lang="en-US" sz="2200" b="0" i="1" smtClean="0">
                              <a:latin typeface="Cambria Math" panose="02040503050406030204" pitchFamily="18" charset="0"/>
                            </a:rPr>
                            <m:t>1</m:t>
                          </m:r>
                        </m:sub>
                      </m:sSub>
                      <m:r>
                        <a:rPr lang="en-US" sz="2200" b="0" i="1" smtClean="0">
                          <a:latin typeface="Cambria Math" panose="02040503050406030204" pitchFamily="18" charset="0"/>
                        </a:rPr>
                        <m:t>, </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r>
                            <a:rPr lang="en-US" sz="2200" b="0" i="1" smtClean="0">
                              <a:latin typeface="Cambria Math" panose="02040503050406030204" pitchFamily="18" charset="0"/>
                            </a:rPr>
                            <m:t>2</m:t>
                          </m:r>
                        </m:sub>
                      </m:sSub>
                      <m:r>
                        <a:rPr lang="en-US" sz="2200" b="0" i="1" smtClean="0">
                          <a:latin typeface="Cambria Math" panose="02040503050406030204" pitchFamily="18" charset="0"/>
                        </a:rPr>
                        <m:t>)</m:t>
                      </m:r>
                    </m:oMath>
                  </m:oMathPara>
                </a14:m>
                <a:endParaRPr lang="en-US" sz="2200" dirty="0"/>
              </a:p>
            </p:txBody>
          </p:sp>
        </mc:Choice>
        <mc:Fallback xmlns="">
          <p:sp>
            <p:nvSpPr>
              <p:cNvPr id="28" name="Rounded Rectangle 27">
                <a:extLst>
                  <a:ext uri="{FF2B5EF4-FFF2-40B4-BE49-F238E27FC236}">
                    <a16:creationId xmlns:a16="http://schemas.microsoft.com/office/drawing/2014/main" id="{FD1DEB97-98F0-0C91-4FF5-6201B6E8BB63}"/>
                  </a:ext>
                </a:extLst>
              </p:cNvPr>
              <p:cNvSpPr>
                <a:spLocks noRot="1" noChangeAspect="1" noMove="1" noResize="1" noEditPoints="1" noAdjustHandles="1" noChangeArrowheads="1" noChangeShapeType="1" noTextEdit="1"/>
              </p:cNvSpPr>
              <p:nvPr/>
            </p:nvSpPr>
            <p:spPr>
              <a:xfrm>
                <a:off x="2113781" y="4543597"/>
                <a:ext cx="1341685" cy="1084407"/>
              </a:xfrm>
              <a:prstGeom prst="roundRect">
                <a:avLst/>
              </a:prstGeom>
              <a:blipFill>
                <a:blip r:embed="rId7"/>
                <a:stretch>
                  <a:fillRect l="-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AC809E65-04CE-86BC-38E9-692A0FE314D3}"/>
                  </a:ext>
                </a:extLst>
              </p:cNvPr>
              <p:cNvSpPr txBox="1"/>
              <p:nvPr/>
            </p:nvSpPr>
            <p:spPr>
              <a:xfrm>
                <a:off x="3794025" y="2991290"/>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2</m:t>
                          </m:r>
                        </m:sub>
                      </m:sSub>
                    </m:oMath>
                  </m:oMathPara>
                </a14:m>
                <a:endParaRPr lang="en-US" sz="2300" dirty="0"/>
              </a:p>
            </p:txBody>
          </p:sp>
        </mc:Choice>
        <mc:Fallback xmlns="">
          <p:sp>
            <p:nvSpPr>
              <p:cNvPr id="29" name="TextBox 28">
                <a:extLst>
                  <a:ext uri="{FF2B5EF4-FFF2-40B4-BE49-F238E27FC236}">
                    <a16:creationId xmlns:a16="http://schemas.microsoft.com/office/drawing/2014/main" id="{AC809E65-04CE-86BC-38E9-692A0FE314D3}"/>
                  </a:ext>
                </a:extLst>
              </p:cNvPr>
              <p:cNvSpPr txBox="1">
                <a:spLocks noRot="1" noChangeAspect="1" noMove="1" noResize="1" noEditPoints="1" noAdjustHandles="1" noChangeArrowheads="1" noChangeShapeType="1" noTextEdit="1"/>
              </p:cNvSpPr>
              <p:nvPr/>
            </p:nvSpPr>
            <p:spPr>
              <a:xfrm>
                <a:off x="3794025" y="2991290"/>
                <a:ext cx="502382" cy="353943"/>
              </a:xfrm>
              <a:prstGeom prst="rect">
                <a:avLst/>
              </a:prstGeom>
              <a:blipFill>
                <a:blip r:embed="rId8"/>
                <a:stretch>
                  <a:fillRect l="-7317" r="-2439"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36E7DB9-E526-4546-7E5A-0B430C4B77B8}"/>
                  </a:ext>
                </a:extLst>
              </p:cNvPr>
              <p:cNvSpPr txBox="1"/>
              <p:nvPr/>
            </p:nvSpPr>
            <p:spPr>
              <a:xfrm>
                <a:off x="6296642" y="2931193"/>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3</m:t>
                          </m:r>
                        </m:sub>
                      </m:sSub>
                    </m:oMath>
                  </m:oMathPara>
                </a14:m>
                <a:endParaRPr lang="en-US" sz="2300" dirty="0"/>
              </a:p>
            </p:txBody>
          </p:sp>
        </mc:Choice>
        <mc:Fallback xmlns="">
          <p:sp>
            <p:nvSpPr>
              <p:cNvPr id="30" name="TextBox 29">
                <a:extLst>
                  <a:ext uri="{FF2B5EF4-FFF2-40B4-BE49-F238E27FC236}">
                    <a16:creationId xmlns:a16="http://schemas.microsoft.com/office/drawing/2014/main" id="{036E7DB9-E526-4546-7E5A-0B430C4B77B8}"/>
                  </a:ext>
                </a:extLst>
              </p:cNvPr>
              <p:cNvSpPr txBox="1">
                <a:spLocks noRot="1" noChangeAspect="1" noMove="1" noResize="1" noEditPoints="1" noAdjustHandles="1" noChangeArrowheads="1" noChangeShapeType="1" noTextEdit="1"/>
              </p:cNvSpPr>
              <p:nvPr/>
            </p:nvSpPr>
            <p:spPr>
              <a:xfrm>
                <a:off x="6296642" y="2931193"/>
                <a:ext cx="502382" cy="353943"/>
              </a:xfrm>
              <a:prstGeom prst="rect">
                <a:avLst/>
              </a:prstGeom>
              <a:blipFill>
                <a:blip r:embed="rId9"/>
                <a:stretch>
                  <a:fillRect l="-7317" r="-4878"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DA76AEC7-AB5C-E924-A1E5-82ED70A98032}"/>
                  </a:ext>
                </a:extLst>
              </p:cNvPr>
              <p:cNvSpPr txBox="1"/>
              <p:nvPr/>
            </p:nvSpPr>
            <p:spPr>
              <a:xfrm>
                <a:off x="1274333" y="2929262"/>
                <a:ext cx="495584"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1</m:t>
                          </m:r>
                        </m:sub>
                      </m:sSub>
                    </m:oMath>
                  </m:oMathPara>
                </a14:m>
                <a:endParaRPr lang="en-US" sz="2300" dirty="0"/>
              </a:p>
            </p:txBody>
          </p:sp>
        </mc:Choice>
        <mc:Fallback xmlns="">
          <p:sp>
            <p:nvSpPr>
              <p:cNvPr id="31" name="TextBox 30">
                <a:extLst>
                  <a:ext uri="{FF2B5EF4-FFF2-40B4-BE49-F238E27FC236}">
                    <a16:creationId xmlns:a16="http://schemas.microsoft.com/office/drawing/2014/main" id="{DA76AEC7-AB5C-E924-A1E5-82ED70A98032}"/>
                  </a:ext>
                </a:extLst>
              </p:cNvPr>
              <p:cNvSpPr txBox="1">
                <a:spLocks noRot="1" noChangeAspect="1" noMove="1" noResize="1" noEditPoints="1" noAdjustHandles="1" noChangeArrowheads="1" noChangeShapeType="1" noTextEdit="1"/>
              </p:cNvSpPr>
              <p:nvPr/>
            </p:nvSpPr>
            <p:spPr>
              <a:xfrm>
                <a:off x="1274333" y="2929262"/>
                <a:ext cx="495584" cy="353943"/>
              </a:xfrm>
              <a:prstGeom prst="rect">
                <a:avLst/>
              </a:prstGeom>
              <a:blipFill>
                <a:blip r:embed="rId10"/>
                <a:stretch>
                  <a:fillRect l="-10000" r="-5000"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2601AC71-84DF-3BB7-A2A0-F1AFC3687612}"/>
                  </a:ext>
                </a:extLst>
              </p:cNvPr>
              <p:cNvSpPr txBox="1"/>
              <p:nvPr/>
            </p:nvSpPr>
            <p:spPr>
              <a:xfrm>
                <a:off x="9157935" y="2929262"/>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4</m:t>
                          </m:r>
                        </m:sub>
                      </m:sSub>
                    </m:oMath>
                  </m:oMathPara>
                </a14:m>
                <a:endParaRPr lang="en-US" sz="2300" dirty="0"/>
              </a:p>
            </p:txBody>
          </p:sp>
        </mc:Choice>
        <mc:Fallback xmlns="">
          <p:sp>
            <p:nvSpPr>
              <p:cNvPr id="32" name="TextBox 31">
                <a:extLst>
                  <a:ext uri="{FF2B5EF4-FFF2-40B4-BE49-F238E27FC236}">
                    <a16:creationId xmlns:a16="http://schemas.microsoft.com/office/drawing/2014/main" id="{2601AC71-84DF-3BB7-A2A0-F1AFC3687612}"/>
                  </a:ext>
                </a:extLst>
              </p:cNvPr>
              <p:cNvSpPr txBox="1">
                <a:spLocks noRot="1" noChangeAspect="1" noMove="1" noResize="1" noEditPoints="1" noAdjustHandles="1" noChangeArrowheads="1" noChangeShapeType="1" noTextEdit="1"/>
              </p:cNvSpPr>
              <p:nvPr/>
            </p:nvSpPr>
            <p:spPr>
              <a:xfrm>
                <a:off x="9157935" y="2929262"/>
                <a:ext cx="502382" cy="353943"/>
              </a:xfrm>
              <a:prstGeom prst="rect">
                <a:avLst/>
              </a:prstGeom>
              <a:blipFill>
                <a:blip r:embed="rId11"/>
                <a:stretch>
                  <a:fillRect l="-7317" r="-4878" b="-10345"/>
                </a:stretch>
              </a:blipFill>
            </p:spPr>
            <p:txBody>
              <a:bodyPr/>
              <a:lstStyle/>
              <a:p>
                <a:r>
                  <a:rPr lang="en-US">
                    <a:noFill/>
                  </a:rPr>
                  <a:t> </a:t>
                </a:r>
              </a:p>
            </p:txBody>
          </p:sp>
        </mc:Fallback>
      </mc:AlternateContent>
      <p:cxnSp>
        <p:nvCxnSpPr>
          <p:cNvPr id="33" name="Straight Arrow Connector 32">
            <a:extLst>
              <a:ext uri="{FF2B5EF4-FFF2-40B4-BE49-F238E27FC236}">
                <a16:creationId xmlns:a16="http://schemas.microsoft.com/office/drawing/2014/main" id="{5668B1E5-4160-10EA-FFEA-04AE37167E0B}"/>
              </a:ext>
            </a:extLst>
          </p:cNvPr>
          <p:cNvCxnSpPr>
            <a:cxnSpLocks/>
            <a:stCxn id="29" idx="2"/>
          </p:cNvCxnSpPr>
          <p:nvPr/>
        </p:nvCxnSpPr>
        <p:spPr>
          <a:xfrm flipH="1">
            <a:off x="3150664" y="3345233"/>
            <a:ext cx="894552" cy="1039985"/>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p:pic>
        <p:nvPicPr>
          <p:cNvPr id="34" name="Picture 33" descr="A grey box with green labels&#10;&#10;Description automatically generated">
            <a:extLst>
              <a:ext uri="{FF2B5EF4-FFF2-40B4-BE49-F238E27FC236}">
                <a16:creationId xmlns:a16="http://schemas.microsoft.com/office/drawing/2014/main" id="{7BC430BB-923D-AE66-92FE-8721D255EF94}"/>
              </a:ext>
            </a:extLst>
          </p:cNvPr>
          <p:cNvPicPr>
            <a:picLocks noChangeAspect="1"/>
          </p:cNvPicPr>
          <p:nvPr/>
        </p:nvPicPr>
        <p:blipFill>
          <a:blip r:embed="rId12"/>
          <a:stretch>
            <a:fillRect/>
          </a:stretch>
        </p:blipFill>
        <p:spPr>
          <a:xfrm>
            <a:off x="949548" y="1536168"/>
            <a:ext cx="1187983" cy="1463595"/>
          </a:xfrm>
          <a:prstGeom prst="rect">
            <a:avLst/>
          </a:prstGeom>
        </p:spPr>
      </p:pic>
      <p:pic>
        <p:nvPicPr>
          <p:cNvPr id="35" name="Picture 34" descr="A grey box with green labels&#10;&#10;Description automatically generated">
            <a:extLst>
              <a:ext uri="{FF2B5EF4-FFF2-40B4-BE49-F238E27FC236}">
                <a16:creationId xmlns:a16="http://schemas.microsoft.com/office/drawing/2014/main" id="{97247D03-79E0-B6C9-4CE4-CB8F958E1488}"/>
              </a:ext>
            </a:extLst>
          </p:cNvPr>
          <p:cNvPicPr>
            <a:picLocks noChangeAspect="1"/>
          </p:cNvPicPr>
          <p:nvPr/>
        </p:nvPicPr>
        <p:blipFill>
          <a:blip r:embed="rId12"/>
          <a:stretch>
            <a:fillRect/>
          </a:stretch>
        </p:blipFill>
        <p:spPr>
          <a:xfrm>
            <a:off x="3480214" y="1536167"/>
            <a:ext cx="1187983" cy="1463595"/>
          </a:xfrm>
          <a:prstGeom prst="rect">
            <a:avLst/>
          </a:prstGeom>
        </p:spPr>
      </p:pic>
      <p:pic>
        <p:nvPicPr>
          <p:cNvPr id="36" name="Picture 35" descr="A grey box with green labels&#10;&#10;Description automatically generated">
            <a:extLst>
              <a:ext uri="{FF2B5EF4-FFF2-40B4-BE49-F238E27FC236}">
                <a16:creationId xmlns:a16="http://schemas.microsoft.com/office/drawing/2014/main" id="{BEADB2B5-4870-6269-5304-C1898BE0A8DD}"/>
              </a:ext>
            </a:extLst>
          </p:cNvPr>
          <p:cNvPicPr>
            <a:picLocks noChangeAspect="1"/>
          </p:cNvPicPr>
          <p:nvPr/>
        </p:nvPicPr>
        <p:blipFill>
          <a:blip r:embed="rId12"/>
          <a:stretch>
            <a:fillRect/>
          </a:stretch>
        </p:blipFill>
        <p:spPr>
          <a:xfrm>
            <a:off x="5975256" y="1536166"/>
            <a:ext cx="1187983" cy="1463595"/>
          </a:xfrm>
          <a:prstGeom prst="rect">
            <a:avLst/>
          </a:prstGeom>
        </p:spPr>
      </p:pic>
      <p:pic>
        <p:nvPicPr>
          <p:cNvPr id="37" name="Picture 36" descr="A grey box with green labels&#10;&#10;Description automatically generated">
            <a:extLst>
              <a:ext uri="{FF2B5EF4-FFF2-40B4-BE49-F238E27FC236}">
                <a16:creationId xmlns:a16="http://schemas.microsoft.com/office/drawing/2014/main" id="{B2FB34DB-7867-1947-F85B-72AE5185B8C5}"/>
              </a:ext>
            </a:extLst>
          </p:cNvPr>
          <p:cNvPicPr>
            <a:picLocks noChangeAspect="1"/>
          </p:cNvPicPr>
          <p:nvPr/>
        </p:nvPicPr>
        <p:blipFill>
          <a:blip r:embed="rId12"/>
          <a:stretch>
            <a:fillRect/>
          </a:stretch>
        </p:blipFill>
        <p:spPr>
          <a:xfrm>
            <a:off x="8815135" y="1536166"/>
            <a:ext cx="1187983" cy="1463595"/>
          </a:xfrm>
          <a:prstGeom prst="rect">
            <a:avLst/>
          </a:prstGeom>
        </p:spPr>
      </p:pic>
      <p:sp>
        <p:nvSpPr>
          <p:cNvPr id="4" name="Slide Number Placeholder 3">
            <a:extLst>
              <a:ext uri="{FF2B5EF4-FFF2-40B4-BE49-F238E27FC236}">
                <a16:creationId xmlns:a16="http://schemas.microsoft.com/office/drawing/2014/main" id="{4A8D410B-F3FD-4F25-443C-8DE66C2BC9F9}"/>
              </a:ext>
            </a:extLst>
          </p:cNvPr>
          <p:cNvSpPr>
            <a:spLocks noGrp="1"/>
          </p:cNvSpPr>
          <p:nvPr>
            <p:ph type="sldNum" sz="quarter" idx="12"/>
          </p:nvPr>
        </p:nvSpPr>
        <p:spPr/>
        <p:txBody>
          <a:bodyPr/>
          <a:lstStyle/>
          <a:p>
            <a:fld id="{2C6E2BD9-12E2-A94F-B436-2026D1C44FCB}" type="slidenum">
              <a:rPr lang="en-US" smtClean="0"/>
              <a:pPr/>
              <a:t>19</a:t>
            </a:fld>
            <a:endParaRPr lang="en-US">
              <a:latin typeface="PT Serif" panose="020A0603040505020204" pitchFamily="18" charset="77"/>
            </a:endParaRPr>
          </a:p>
        </p:txBody>
      </p:sp>
    </p:spTree>
    <p:extLst>
      <p:ext uri="{BB962C8B-B14F-4D97-AF65-F5344CB8AC3E}">
        <p14:creationId xmlns:p14="http://schemas.microsoft.com/office/powerpoint/2010/main" val="1279066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7" grpId="0" animBg="1"/>
      <p:bldP spid="18" grpId="0"/>
      <p:bldP spid="2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9F861-9F1A-654C-2C00-DE9C2660882A}"/>
              </a:ext>
            </a:extLst>
          </p:cNvPr>
          <p:cNvSpPr>
            <a:spLocks noGrp="1"/>
          </p:cNvSpPr>
          <p:nvPr>
            <p:ph type="title"/>
          </p:nvPr>
        </p:nvSpPr>
        <p:spPr/>
        <p:txBody>
          <a:bodyPr/>
          <a:lstStyle/>
          <a:p>
            <a:r>
              <a:rPr lang="en-US" dirty="0">
                <a:latin typeface="PT Serif" panose="020A0603040505020204" pitchFamily="18" charset="77"/>
              </a:rPr>
              <a:t>Threshold Cryptography</a:t>
            </a:r>
          </a:p>
        </p:txBody>
      </p:sp>
      <p:sp>
        <p:nvSpPr>
          <p:cNvPr id="3" name="Content Placeholder 2">
            <a:extLst>
              <a:ext uri="{FF2B5EF4-FFF2-40B4-BE49-F238E27FC236}">
                <a16:creationId xmlns:a16="http://schemas.microsoft.com/office/drawing/2014/main" id="{E8979DF6-1157-AD11-6172-248F2694F06F}"/>
              </a:ext>
            </a:extLst>
          </p:cNvPr>
          <p:cNvSpPr>
            <a:spLocks noGrp="1"/>
          </p:cNvSpPr>
          <p:nvPr>
            <p:ph idx="1"/>
          </p:nvPr>
        </p:nvSpPr>
        <p:spPr>
          <a:xfrm>
            <a:off x="297872" y="1370732"/>
            <a:ext cx="10515600" cy="4351338"/>
          </a:xfrm>
        </p:spPr>
        <p:txBody>
          <a:bodyPr/>
          <a:lstStyle/>
          <a:p>
            <a:pPr marL="0" indent="0">
              <a:buNone/>
            </a:pPr>
            <a:r>
              <a:rPr lang="en-US" dirty="0">
                <a:latin typeface="PT Serif" panose="020A0603040505020204" pitchFamily="18" charset="77"/>
              </a:rPr>
              <a:t>Reducing trust by splitting the secret:</a:t>
            </a:r>
          </a:p>
        </p:txBody>
      </p:sp>
      <mc:AlternateContent xmlns:mc="http://schemas.openxmlformats.org/markup-compatibility/2006" xmlns:a14="http://schemas.microsoft.com/office/drawing/2010/main">
        <mc:Choice Requires="a14">
          <p:sp>
            <p:nvSpPr>
              <p:cNvPr id="7" name="Google Shape;86;p15">
                <a:extLst>
                  <a:ext uri="{FF2B5EF4-FFF2-40B4-BE49-F238E27FC236}">
                    <a16:creationId xmlns:a16="http://schemas.microsoft.com/office/drawing/2014/main" id="{A7DDC530-91B7-3801-C0C4-F2A11A9D933C}"/>
                  </a:ext>
                </a:extLst>
              </p:cNvPr>
              <p:cNvSpPr txBox="1"/>
              <p:nvPr/>
            </p:nvSpPr>
            <p:spPr>
              <a:xfrm>
                <a:off x="7871030" y="4220848"/>
                <a:ext cx="834050" cy="49241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𝑠h</m:t>
                          </m:r>
                        </m:e>
                        <m:sub>
                          <m:r>
                            <a:rPr lang="en-US" sz="2000" b="0" i="1" smtClean="0">
                              <a:latin typeface="Cambria Math" panose="02040503050406030204" pitchFamily="18" charset="0"/>
                            </a:rPr>
                            <m:t>4</m:t>
                          </m:r>
                        </m:sub>
                      </m:sSub>
                    </m:oMath>
                  </m:oMathPara>
                </a14:m>
                <a:endParaRPr sz="2000" baseline="-25000" dirty="0"/>
              </a:p>
            </p:txBody>
          </p:sp>
        </mc:Choice>
        <mc:Fallback xmlns="">
          <p:sp>
            <p:nvSpPr>
              <p:cNvPr id="7" name="Google Shape;86;p15">
                <a:extLst>
                  <a:ext uri="{FF2B5EF4-FFF2-40B4-BE49-F238E27FC236}">
                    <a16:creationId xmlns:a16="http://schemas.microsoft.com/office/drawing/2014/main" id="{A7DDC530-91B7-3801-C0C4-F2A11A9D933C}"/>
                  </a:ext>
                </a:extLst>
              </p:cNvPr>
              <p:cNvSpPr txBox="1">
                <a:spLocks noRot="1" noChangeAspect="1" noMove="1" noResize="1" noEditPoints="1" noAdjustHandles="1" noChangeArrowheads="1" noChangeShapeType="1" noTextEdit="1"/>
              </p:cNvSpPr>
              <p:nvPr/>
            </p:nvSpPr>
            <p:spPr>
              <a:xfrm>
                <a:off x="7871030" y="4220848"/>
                <a:ext cx="834050" cy="492412"/>
              </a:xfrm>
              <a:prstGeom prst="rect">
                <a:avLst/>
              </a:prstGeom>
              <a:blipFill>
                <a:blip r:embed="rId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Google Shape;86;p15">
                <a:extLst>
                  <a:ext uri="{FF2B5EF4-FFF2-40B4-BE49-F238E27FC236}">
                    <a16:creationId xmlns:a16="http://schemas.microsoft.com/office/drawing/2014/main" id="{17137580-FDAB-764F-9C35-D15034A61B41}"/>
                  </a:ext>
                </a:extLst>
              </p:cNvPr>
              <p:cNvSpPr txBox="1"/>
              <p:nvPr/>
            </p:nvSpPr>
            <p:spPr>
              <a:xfrm>
                <a:off x="6149118" y="4170383"/>
                <a:ext cx="834050" cy="49241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𝑠h</m:t>
                          </m:r>
                        </m:e>
                        <m:sub>
                          <m:r>
                            <a:rPr lang="en-US" sz="2000" b="0" i="1" smtClean="0">
                              <a:latin typeface="Cambria Math" panose="02040503050406030204" pitchFamily="18" charset="0"/>
                            </a:rPr>
                            <m:t>3</m:t>
                          </m:r>
                        </m:sub>
                      </m:sSub>
                    </m:oMath>
                  </m:oMathPara>
                </a14:m>
                <a:endParaRPr sz="2000" baseline="-25000" dirty="0"/>
              </a:p>
            </p:txBody>
          </p:sp>
        </mc:Choice>
        <mc:Fallback xmlns="">
          <p:sp>
            <p:nvSpPr>
              <p:cNvPr id="9" name="Google Shape;86;p15">
                <a:extLst>
                  <a:ext uri="{FF2B5EF4-FFF2-40B4-BE49-F238E27FC236}">
                    <a16:creationId xmlns:a16="http://schemas.microsoft.com/office/drawing/2014/main" id="{17137580-FDAB-764F-9C35-D15034A61B41}"/>
                  </a:ext>
                </a:extLst>
              </p:cNvPr>
              <p:cNvSpPr txBox="1">
                <a:spLocks noRot="1" noChangeAspect="1" noMove="1" noResize="1" noEditPoints="1" noAdjustHandles="1" noChangeArrowheads="1" noChangeShapeType="1" noTextEdit="1"/>
              </p:cNvSpPr>
              <p:nvPr/>
            </p:nvSpPr>
            <p:spPr>
              <a:xfrm>
                <a:off x="6149118" y="4170383"/>
                <a:ext cx="834050" cy="492412"/>
              </a:xfrm>
              <a:prstGeom prst="rect">
                <a:avLst/>
              </a:prstGeom>
              <a:blipFill>
                <a:blip r:embed="rId4"/>
                <a:stretch>
                  <a:fillRect/>
                </a:stretch>
              </a:blipFill>
              <a:ln>
                <a:noFill/>
              </a:ln>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5D737753-4E76-FB1E-364E-E4EB8ACA812A}"/>
              </a:ext>
            </a:extLst>
          </p:cNvPr>
          <p:cNvCxnSpPr>
            <a:cxnSpLocks/>
          </p:cNvCxnSpPr>
          <p:nvPr/>
        </p:nvCxnSpPr>
        <p:spPr>
          <a:xfrm flipH="1">
            <a:off x="3073444" y="2670169"/>
            <a:ext cx="1868576" cy="52211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5D6CA4B-C5F1-D50F-EB11-26578C03DDAF}"/>
              </a:ext>
            </a:extLst>
          </p:cNvPr>
          <p:cNvCxnSpPr>
            <a:cxnSpLocks/>
          </p:cNvCxnSpPr>
          <p:nvPr/>
        </p:nvCxnSpPr>
        <p:spPr>
          <a:xfrm flipH="1">
            <a:off x="4703212" y="2767334"/>
            <a:ext cx="454847" cy="482128"/>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D1EA432-CB67-9217-263C-480CF63DFBA5}"/>
              </a:ext>
            </a:extLst>
          </p:cNvPr>
          <p:cNvCxnSpPr>
            <a:cxnSpLocks/>
          </p:cNvCxnSpPr>
          <p:nvPr/>
        </p:nvCxnSpPr>
        <p:spPr>
          <a:xfrm>
            <a:off x="6149118" y="2767334"/>
            <a:ext cx="403697" cy="424947"/>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C72CACA-2C0D-0BB6-D5C6-1CF2EA356050}"/>
              </a:ext>
            </a:extLst>
          </p:cNvPr>
          <p:cNvCxnSpPr>
            <a:cxnSpLocks/>
          </p:cNvCxnSpPr>
          <p:nvPr/>
        </p:nvCxnSpPr>
        <p:spPr>
          <a:xfrm>
            <a:off x="6787827" y="2645327"/>
            <a:ext cx="1510907" cy="563294"/>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A450E7E4-8C5A-6027-C0AD-A9E228343048}"/>
                  </a:ext>
                </a:extLst>
              </p:cNvPr>
              <p:cNvSpPr txBox="1"/>
              <p:nvPr/>
            </p:nvSpPr>
            <p:spPr>
              <a:xfrm>
                <a:off x="5181923" y="2208504"/>
                <a:ext cx="1283765" cy="461665"/>
              </a:xfrm>
              <a:prstGeom prst="rect">
                <a:avLst/>
              </a:prstGeom>
              <a:noFill/>
            </p:spPr>
            <p:txBody>
              <a:bodyPr wrap="square" rtlCol="0">
                <a:spAutoFit/>
              </a:bodyPr>
              <a:lstStyle/>
              <a:p>
                <a:r>
                  <a:rPr lang="en-US" sz="2400" dirty="0">
                    <a:latin typeface="PT Serif" panose="020A0603040505020204" pitchFamily="18" charset="77"/>
                  </a:rPr>
                  <a:t>Secret </a:t>
                </a:r>
                <a14:m>
                  <m:oMath xmlns:m="http://schemas.openxmlformats.org/officeDocument/2006/math">
                    <m:r>
                      <a:rPr lang="en-US" sz="2400" b="0" i="1" smtClean="0">
                        <a:latin typeface="Cambria Math" panose="02040503050406030204" pitchFamily="18" charset="0"/>
                      </a:rPr>
                      <m:t>𝑠</m:t>
                    </m:r>
                  </m:oMath>
                </a14:m>
                <a:endParaRPr lang="en-US" sz="2400" dirty="0">
                  <a:latin typeface="PT Serif" panose="020A0603040505020204" pitchFamily="18" charset="77"/>
                </a:endParaRPr>
              </a:p>
            </p:txBody>
          </p:sp>
        </mc:Choice>
        <mc:Fallback xmlns="">
          <p:sp>
            <p:nvSpPr>
              <p:cNvPr id="14" name="TextBox 13">
                <a:extLst>
                  <a:ext uri="{FF2B5EF4-FFF2-40B4-BE49-F238E27FC236}">
                    <a16:creationId xmlns:a16="http://schemas.microsoft.com/office/drawing/2014/main" id="{A450E7E4-8C5A-6027-C0AD-A9E228343048}"/>
                  </a:ext>
                </a:extLst>
              </p:cNvPr>
              <p:cNvSpPr txBox="1">
                <a:spLocks noRot="1" noChangeAspect="1" noMove="1" noResize="1" noEditPoints="1" noAdjustHandles="1" noChangeArrowheads="1" noChangeShapeType="1" noTextEdit="1"/>
              </p:cNvSpPr>
              <p:nvPr/>
            </p:nvSpPr>
            <p:spPr>
              <a:xfrm>
                <a:off x="5181923" y="2208504"/>
                <a:ext cx="1283765" cy="461665"/>
              </a:xfrm>
              <a:prstGeom prst="rect">
                <a:avLst/>
              </a:prstGeom>
              <a:blipFill>
                <a:blip r:embed="rId5"/>
                <a:stretch>
                  <a:fillRect l="-7843" t="-10526" b="-28947"/>
                </a:stretch>
              </a:blipFill>
            </p:spPr>
            <p:txBody>
              <a:bodyPr/>
              <a:lstStyle/>
              <a:p>
                <a:r>
                  <a:rPr lang="en-US">
                    <a:noFill/>
                  </a:rPr>
                  <a:t> </a:t>
                </a:r>
              </a:p>
            </p:txBody>
          </p:sp>
        </mc:Fallback>
      </mc:AlternateContent>
      <p:sp>
        <p:nvSpPr>
          <p:cNvPr id="15" name="Cloud Callout 14">
            <a:extLst>
              <a:ext uri="{FF2B5EF4-FFF2-40B4-BE49-F238E27FC236}">
                <a16:creationId xmlns:a16="http://schemas.microsoft.com/office/drawing/2014/main" id="{DE9ABFF4-F338-F5A3-3674-81A82D39D43D}"/>
              </a:ext>
            </a:extLst>
          </p:cNvPr>
          <p:cNvSpPr/>
          <p:nvPr/>
        </p:nvSpPr>
        <p:spPr>
          <a:xfrm>
            <a:off x="7122925" y="1466123"/>
            <a:ext cx="3228910" cy="1089212"/>
          </a:xfrm>
          <a:prstGeom prst="cloudCallout">
            <a:avLst>
              <a:gd name="adj1" fmla="val -63644"/>
              <a:gd name="adj2" fmla="val 336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latin typeface="PT Serif" panose="020A0603040505020204" pitchFamily="18" charset="77"/>
              </a:rPr>
              <a:t>Secret /</a:t>
            </a:r>
          </a:p>
          <a:p>
            <a:pPr algn="ctr"/>
            <a:r>
              <a:rPr lang="en-US" sz="2000" dirty="0">
                <a:latin typeface="PT Serif" panose="020A0603040505020204" pitchFamily="18" charset="77"/>
              </a:rPr>
              <a:t>Signing key /</a:t>
            </a:r>
          </a:p>
          <a:p>
            <a:pPr algn="ctr"/>
            <a:r>
              <a:rPr lang="en-US" sz="2000" dirty="0">
                <a:latin typeface="PT Serif" panose="020A0603040505020204" pitchFamily="18" charset="77"/>
              </a:rPr>
              <a:t>Decryption key</a:t>
            </a:r>
          </a:p>
        </p:txBody>
      </p:sp>
      <mc:AlternateContent xmlns:mc="http://schemas.openxmlformats.org/markup-compatibility/2006" xmlns:a14="http://schemas.microsoft.com/office/drawing/2010/main">
        <mc:Choice Requires="a14">
          <p:sp>
            <p:nvSpPr>
              <p:cNvPr id="16" name="Google Shape;75;p15">
                <a:extLst>
                  <a:ext uri="{FF2B5EF4-FFF2-40B4-BE49-F238E27FC236}">
                    <a16:creationId xmlns:a16="http://schemas.microsoft.com/office/drawing/2014/main" id="{1F47E365-7BFE-CDE7-65C5-535BC677F91E}"/>
                  </a:ext>
                </a:extLst>
              </p:cNvPr>
              <p:cNvSpPr txBox="1"/>
              <p:nvPr/>
            </p:nvSpPr>
            <p:spPr>
              <a:xfrm>
                <a:off x="2713909" y="4216446"/>
                <a:ext cx="656512" cy="49241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𝑠</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h</m:t>
                          </m:r>
                        </m:e>
                        <m:sub>
                          <m:r>
                            <a:rPr lang="en-US" sz="2000" b="0" i="1" smtClean="0">
                              <a:latin typeface="Cambria Math" panose="02040503050406030204" pitchFamily="18" charset="0"/>
                            </a:rPr>
                            <m:t>1</m:t>
                          </m:r>
                        </m:sub>
                      </m:sSub>
                    </m:oMath>
                  </m:oMathPara>
                </a14:m>
                <a:endParaRPr sz="2000" baseline="-25000" dirty="0"/>
              </a:p>
            </p:txBody>
          </p:sp>
        </mc:Choice>
        <mc:Fallback xmlns="">
          <p:sp>
            <p:nvSpPr>
              <p:cNvPr id="16" name="Google Shape;75;p15">
                <a:extLst>
                  <a:ext uri="{FF2B5EF4-FFF2-40B4-BE49-F238E27FC236}">
                    <a16:creationId xmlns:a16="http://schemas.microsoft.com/office/drawing/2014/main" id="{1F47E365-7BFE-CDE7-65C5-535BC677F91E}"/>
                  </a:ext>
                </a:extLst>
              </p:cNvPr>
              <p:cNvSpPr txBox="1">
                <a:spLocks noRot="1" noChangeAspect="1" noMove="1" noResize="1" noEditPoints="1" noAdjustHandles="1" noChangeArrowheads="1" noChangeShapeType="1" noTextEdit="1"/>
              </p:cNvSpPr>
              <p:nvPr/>
            </p:nvSpPr>
            <p:spPr>
              <a:xfrm>
                <a:off x="2713909" y="4216446"/>
                <a:ext cx="656512" cy="492412"/>
              </a:xfrm>
              <a:prstGeom prst="rect">
                <a:avLst/>
              </a:prstGeom>
              <a:blipFill>
                <a:blip r:embed="rId6"/>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Google Shape;85;p15">
                <a:extLst>
                  <a:ext uri="{FF2B5EF4-FFF2-40B4-BE49-F238E27FC236}">
                    <a16:creationId xmlns:a16="http://schemas.microsoft.com/office/drawing/2014/main" id="{71967023-4F1E-D12F-6BD9-90440B487012}"/>
                  </a:ext>
                </a:extLst>
              </p:cNvPr>
              <p:cNvSpPr txBox="1"/>
              <p:nvPr/>
            </p:nvSpPr>
            <p:spPr>
              <a:xfrm>
                <a:off x="4414827" y="4207779"/>
                <a:ext cx="719601" cy="492412"/>
              </a:xfrm>
              <a:prstGeom prst="rect">
                <a:avLst/>
              </a:prstGeom>
              <a:noFill/>
              <a:ln>
                <a:noFill/>
              </a:ln>
            </p:spPr>
            <p:txBody>
              <a:bodyPr spcFirstLastPara="1" wrap="square" lIns="91425" tIns="91425" rIns="91425" bIns="91425" anchor="t" anchorCtr="0">
                <a:spAutoFit/>
              </a:bodyPr>
              <a:lstStyle/>
              <a:p>
                <a:pPr lvl="0"/>
                <a14:m>
                  <m:oMathPara xmlns:m="http://schemas.openxmlformats.org/officeDocument/2006/math">
                    <m:oMathParaPr>
                      <m:jc m:val="centerGroup"/>
                    </m:oMathParaPr>
                    <m:oMath xmlns:m="http://schemas.openxmlformats.org/officeDocument/2006/math">
                      <m:r>
                        <a:rPr lang="ar-AE" sz="2000" b="0" i="1" smtClean="0">
                          <a:latin typeface="Cambria Math" panose="02040503050406030204" pitchFamily="18" charset="0"/>
                        </a:rPr>
                        <m:t>𝑠</m:t>
                      </m:r>
                      <m:sSub>
                        <m:sSubPr>
                          <m:ctrlPr>
                            <a:rPr lang="ar-AE" sz="2000" b="0" i="1" smtClean="0">
                              <a:latin typeface="Cambria Math" panose="02040503050406030204" pitchFamily="18" charset="0"/>
                            </a:rPr>
                          </m:ctrlPr>
                        </m:sSubPr>
                        <m:e>
                          <m:r>
                            <a:rPr lang="ar-AE" sz="2000" b="0" i="1" smtClean="0">
                              <a:latin typeface="Cambria Math" panose="02040503050406030204" pitchFamily="18" charset="0"/>
                            </a:rPr>
                            <m:t>h</m:t>
                          </m:r>
                        </m:e>
                        <m:sub>
                          <m:r>
                            <a:rPr lang="en-US" sz="2000" b="0" i="1" smtClean="0">
                              <a:latin typeface="Cambria Math" panose="02040503050406030204" pitchFamily="18" charset="0"/>
                            </a:rPr>
                            <m:t>2</m:t>
                          </m:r>
                        </m:sub>
                      </m:sSub>
                    </m:oMath>
                  </m:oMathPara>
                </a14:m>
                <a:endParaRPr lang="ar-AE" sz="2000" baseline="-25000" dirty="0"/>
              </a:p>
            </p:txBody>
          </p:sp>
        </mc:Choice>
        <mc:Fallback xmlns="">
          <p:sp>
            <p:nvSpPr>
              <p:cNvPr id="17" name="Google Shape;85;p15">
                <a:extLst>
                  <a:ext uri="{FF2B5EF4-FFF2-40B4-BE49-F238E27FC236}">
                    <a16:creationId xmlns:a16="http://schemas.microsoft.com/office/drawing/2014/main" id="{71967023-4F1E-D12F-6BD9-90440B487012}"/>
                  </a:ext>
                </a:extLst>
              </p:cNvPr>
              <p:cNvSpPr txBox="1">
                <a:spLocks noRot="1" noChangeAspect="1" noMove="1" noResize="1" noEditPoints="1" noAdjustHandles="1" noChangeArrowheads="1" noChangeShapeType="1" noTextEdit="1"/>
              </p:cNvSpPr>
              <p:nvPr/>
            </p:nvSpPr>
            <p:spPr>
              <a:xfrm>
                <a:off x="4414827" y="4207779"/>
                <a:ext cx="719601" cy="492412"/>
              </a:xfrm>
              <a:prstGeom prst="rect">
                <a:avLst/>
              </a:prstGeom>
              <a:blipFill>
                <a:blip r:embed="rId7"/>
                <a:stretch>
                  <a:fillRect b="-5000"/>
                </a:stretch>
              </a:blipFill>
              <a:ln>
                <a:noFill/>
              </a:ln>
            </p:spPr>
            <p:txBody>
              <a:bodyPr/>
              <a:lstStyle/>
              <a:p>
                <a:r>
                  <a:rPr lang="en-US">
                    <a:noFill/>
                  </a:rPr>
                  <a:t> </a:t>
                </a:r>
              </a:p>
            </p:txBody>
          </p:sp>
        </mc:Fallback>
      </mc:AlternateContent>
      <p:pic>
        <p:nvPicPr>
          <p:cNvPr id="18" name="Graphic 17">
            <a:extLst>
              <a:ext uri="{FF2B5EF4-FFF2-40B4-BE49-F238E27FC236}">
                <a16:creationId xmlns:a16="http://schemas.microsoft.com/office/drawing/2014/main" id="{389C290B-D19B-9875-7C4F-7291A1FE025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487280" y="3235790"/>
            <a:ext cx="1139058" cy="1139058"/>
          </a:xfrm>
          <a:prstGeom prst="rect">
            <a:avLst/>
          </a:prstGeom>
        </p:spPr>
      </p:pic>
      <p:pic>
        <p:nvPicPr>
          <p:cNvPr id="19" name="Graphic 18">
            <a:extLst>
              <a:ext uri="{FF2B5EF4-FFF2-40B4-BE49-F238E27FC236}">
                <a16:creationId xmlns:a16="http://schemas.microsoft.com/office/drawing/2014/main" id="{BDA2CEC7-2272-2480-FC3A-F631798CC7A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flipH="1">
            <a:off x="5933201" y="3236494"/>
            <a:ext cx="1139056" cy="1139056"/>
          </a:xfrm>
          <a:prstGeom prst="rect">
            <a:avLst/>
          </a:prstGeom>
        </p:spPr>
      </p:pic>
      <p:pic>
        <p:nvPicPr>
          <p:cNvPr id="20" name="Graphic 19">
            <a:extLst>
              <a:ext uri="{FF2B5EF4-FFF2-40B4-BE49-F238E27FC236}">
                <a16:creationId xmlns:a16="http://schemas.microsoft.com/office/drawing/2014/main" id="{F2B3C3D1-2918-DD91-6BCC-A7C1A9120E1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flipH="1">
            <a:off x="4115975" y="3235791"/>
            <a:ext cx="1139057" cy="1139057"/>
          </a:xfrm>
          <a:prstGeom prst="rect">
            <a:avLst/>
          </a:prstGeom>
        </p:spPr>
      </p:pic>
      <p:pic>
        <p:nvPicPr>
          <p:cNvPr id="21" name="Graphic 20">
            <a:extLst>
              <a:ext uri="{FF2B5EF4-FFF2-40B4-BE49-F238E27FC236}">
                <a16:creationId xmlns:a16="http://schemas.microsoft.com/office/drawing/2014/main" id="{D8290DB2-0EF1-0DF6-AD4E-023BB960B26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718527" y="3235792"/>
            <a:ext cx="1139056" cy="1139056"/>
          </a:xfrm>
          <a:prstGeom prst="rect">
            <a:avLst/>
          </a:prstGeom>
        </p:spPr>
      </p:pic>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E3F616B3-D8BA-8C6D-BFD1-DE0A12F43715}"/>
                  </a:ext>
                </a:extLst>
              </p:cNvPr>
              <p:cNvSpPr txBox="1"/>
              <p:nvPr/>
            </p:nvSpPr>
            <p:spPr>
              <a:xfrm>
                <a:off x="1471562" y="5026399"/>
                <a:ext cx="9248876" cy="1140569"/>
              </a:xfrm>
              <a:prstGeom prst="rect">
                <a:avLst/>
              </a:prstGeom>
              <a:noFill/>
            </p:spPr>
            <p:txBody>
              <a:bodyPr wrap="square" rtlCol="0">
                <a:spAutoFit/>
              </a:bodyPr>
              <a:lstStyle/>
              <a:p>
                <a:pPr algn="ctr">
                  <a:lnSpc>
                    <a:spcPct val="150000"/>
                  </a:lnSpc>
                </a:pPr>
                <a:r>
                  <a:rPr lang="en-US" sz="2400" dirty="0">
                    <a:latin typeface="PT Serif" panose="020A0603040505020204" pitchFamily="18" charset="77"/>
                  </a:rPr>
                  <a:t>A quorum of any </a:t>
                </a:r>
                <a14:m>
                  <m:oMath xmlns:m="http://schemas.openxmlformats.org/officeDocument/2006/math">
                    <m:r>
                      <a:rPr lang="en-US" sz="2400" b="0" i="1" smtClean="0">
                        <a:latin typeface="Cambria Math" panose="02040503050406030204" pitchFamily="18" charset="0"/>
                      </a:rPr>
                      <m:t>𝑡</m:t>
                    </m:r>
                  </m:oMath>
                </a14:m>
                <a:r>
                  <a:rPr lang="en-US" sz="2400" dirty="0">
                    <a:latin typeface="PT Serif" panose="020A0603040505020204" pitchFamily="18" charset="77"/>
                  </a:rPr>
                  <a:t> shares is enough for the cryptographic task</a:t>
                </a:r>
              </a:p>
              <a:p>
                <a:pPr algn="ctr">
                  <a:lnSpc>
                    <a:spcPct val="150000"/>
                  </a:lnSpc>
                </a:pPr>
                <a:r>
                  <a:rPr lang="en-US" sz="2400" dirty="0">
                    <a:latin typeface="PT Serif" panose="020A0603040505020204" pitchFamily="18" charset="77"/>
                  </a:rPr>
                  <a:t>Security against any quorum of size </a:t>
                </a:r>
                <a14:m>
                  <m:oMath xmlns:m="http://schemas.openxmlformats.org/officeDocument/2006/math">
                    <m:r>
                      <a:rPr lang="en-US" sz="2400" b="0" i="1" smtClean="0">
                        <a:latin typeface="Cambria Math" panose="02040503050406030204" pitchFamily="18" charset="0"/>
                      </a:rPr>
                      <m:t>&lt;</m:t>
                    </m:r>
                    <m:r>
                      <a:rPr lang="en-US" sz="2400" b="0" i="1" smtClean="0">
                        <a:latin typeface="Cambria Math" panose="02040503050406030204" pitchFamily="18" charset="0"/>
                      </a:rPr>
                      <m:t>𝑡</m:t>
                    </m:r>
                  </m:oMath>
                </a14:m>
                <a:endParaRPr lang="en-US" sz="2400" dirty="0">
                  <a:latin typeface="PT Serif" panose="020A0603040505020204" pitchFamily="18" charset="77"/>
                </a:endParaRPr>
              </a:p>
            </p:txBody>
          </p:sp>
        </mc:Choice>
        <mc:Fallback xmlns="">
          <p:sp>
            <p:nvSpPr>
              <p:cNvPr id="22" name="TextBox 21">
                <a:extLst>
                  <a:ext uri="{FF2B5EF4-FFF2-40B4-BE49-F238E27FC236}">
                    <a16:creationId xmlns:a16="http://schemas.microsoft.com/office/drawing/2014/main" id="{E3F616B3-D8BA-8C6D-BFD1-DE0A12F43715}"/>
                  </a:ext>
                </a:extLst>
              </p:cNvPr>
              <p:cNvSpPr txBox="1">
                <a:spLocks noRot="1" noChangeAspect="1" noMove="1" noResize="1" noEditPoints="1" noAdjustHandles="1" noChangeArrowheads="1" noChangeShapeType="1" noTextEdit="1"/>
              </p:cNvSpPr>
              <p:nvPr/>
            </p:nvSpPr>
            <p:spPr>
              <a:xfrm>
                <a:off x="1471562" y="5026399"/>
                <a:ext cx="9248876" cy="1140569"/>
              </a:xfrm>
              <a:prstGeom prst="rect">
                <a:avLst/>
              </a:prstGeom>
              <a:blipFill>
                <a:blip r:embed="rId16"/>
                <a:stretch>
                  <a:fillRect b="-1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FAFC154D-1D41-3EB5-F4CD-E2DF94F08DE5}"/>
                  </a:ext>
                </a:extLst>
              </p:cNvPr>
              <p:cNvSpPr txBox="1"/>
              <p:nvPr/>
            </p:nvSpPr>
            <p:spPr>
              <a:xfrm>
                <a:off x="1219526" y="2546733"/>
                <a:ext cx="2884029" cy="461665"/>
              </a:xfrm>
              <a:prstGeom prst="rect">
                <a:avLst/>
              </a:prstGeom>
              <a:noFill/>
            </p:spPr>
            <p:txBody>
              <a:bodyPr wrap="square">
                <a:spAutoFit/>
              </a:bodyPr>
              <a:lstStyle/>
              <a:p>
                <a14:m>
                  <m:oMath xmlns:m="http://schemas.openxmlformats.org/officeDocument/2006/math">
                    <m:r>
                      <a:rPr lang="en-US" sz="2400" b="0" i="1" smtClean="0">
                        <a:latin typeface="Cambria Math" panose="02040503050406030204" pitchFamily="18" charset="0"/>
                      </a:rPr>
                      <m:t>𝑡</m:t>
                    </m:r>
                  </m:oMath>
                </a14:m>
                <a:r>
                  <a:rPr lang="en-US" sz="2400" dirty="0">
                    <a:latin typeface="PT Serif" panose="020A0603040505020204" pitchFamily="18" charset="77"/>
                  </a:rPr>
                  <a:t>-out-of-</a:t>
                </a:r>
                <a14:m>
                  <m:oMath xmlns:m="http://schemas.openxmlformats.org/officeDocument/2006/math">
                    <m:r>
                      <a:rPr lang="en-US" sz="2400" b="0" i="1" smtClean="0">
                        <a:latin typeface="Cambria Math" panose="02040503050406030204" pitchFamily="18" charset="0"/>
                      </a:rPr>
                      <m:t>𝑛</m:t>
                    </m:r>
                  </m:oMath>
                </a14:m>
                <a:r>
                  <a:rPr lang="en-US" sz="2400" dirty="0">
                    <a:latin typeface="PT Serif" panose="020A0603040505020204" pitchFamily="18" charset="77"/>
                  </a:rPr>
                  <a:t> sharing </a:t>
                </a:r>
                <a:endParaRPr lang="en-US" sz="2400" dirty="0"/>
              </a:p>
            </p:txBody>
          </p:sp>
        </mc:Choice>
        <mc:Fallback xmlns="">
          <p:sp>
            <p:nvSpPr>
              <p:cNvPr id="24" name="TextBox 23">
                <a:extLst>
                  <a:ext uri="{FF2B5EF4-FFF2-40B4-BE49-F238E27FC236}">
                    <a16:creationId xmlns:a16="http://schemas.microsoft.com/office/drawing/2014/main" id="{FAFC154D-1D41-3EB5-F4CD-E2DF94F08DE5}"/>
                  </a:ext>
                </a:extLst>
              </p:cNvPr>
              <p:cNvSpPr txBox="1">
                <a:spLocks noRot="1" noChangeAspect="1" noMove="1" noResize="1" noEditPoints="1" noAdjustHandles="1" noChangeArrowheads="1" noChangeShapeType="1" noTextEdit="1"/>
              </p:cNvSpPr>
              <p:nvPr/>
            </p:nvSpPr>
            <p:spPr>
              <a:xfrm>
                <a:off x="1219526" y="2546733"/>
                <a:ext cx="2884029" cy="461665"/>
              </a:xfrm>
              <a:prstGeom prst="rect">
                <a:avLst/>
              </a:prstGeom>
              <a:blipFill>
                <a:blip r:embed="rId17"/>
                <a:stretch>
                  <a:fillRect t="-13158" b="-23684"/>
                </a:stretch>
              </a:blipFill>
            </p:spPr>
            <p:txBody>
              <a:bodyPr/>
              <a:lstStyle/>
              <a:p>
                <a:r>
                  <a:rPr lang="en-US">
                    <a:noFill/>
                  </a:rPr>
                  <a:t> </a:t>
                </a:r>
              </a:p>
            </p:txBody>
          </p:sp>
        </mc:Fallback>
      </mc:AlternateContent>
    </p:spTree>
    <p:extLst>
      <p:ext uri="{BB962C8B-B14F-4D97-AF65-F5344CB8AC3E}">
        <p14:creationId xmlns:p14="http://schemas.microsoft.com/office/powerpoint/2010/main" val="820628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childTnLst>
                                </p:cTn>
                              </p:par>
                              <p:par>
                                <p:cTn id="24" presetID="10"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childTnLst>
                                </p:cTn>
                              </p:par>
                              <p:par>
                                <p:cTn id="27" presetID="1"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0"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childTnLst>
                                </p:cTn>
                              </p:par>
                              <p:par>
                                <p:cTn id="38" presetID="10" presetClass="entr" presetSubtype="0"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10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22" grpId="0"/>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A8A04-0091-AAA6-C009-82069B52733A}"/>
              </a:ext>
            </a:extLst>
          </p:cNvPr>
          <p:cNvSpPr>
            <a:spLocks noGrp="1"/>
          </p:cNvSpPr>
          <p:nvPr>
            <p:ph type="title"/>
          </p:nvPr>
        </p:nvSpPr>
        <p:spPr/>
        <p:txBody>
          <a:bodyPr/>
          <a:lstStyle/>
          <a:p>
            <a:r>
              <a:rPr lang="en-US" dirty="0">
                <a:latin typeface="PT Serif" panose="020A0603040505020204" pitchFamily="18" charset="77"/>
              </a:rPr>
              <a:t>Traceability for Traceable Secret Sharing</a:t>
            </a:r>
            <a:endParaRPr lang="en-US" dirty="0"/>
          </a:p>
        </p:txBody>
      </p:sp>
      <p:pic>
        <p:nvPicPr>
          <p:cNvPr id="4" name="Google Shape;504;p44" descr="A picture containing clipart&#10;&#10;Description automatically generated">
            <a:extLst>
              <a:ext uri="{FF2B5EF4-FFF2-40B4-BE49-F238E27FC236}">
                <a16:creationId xmlns:a16="http://schemas.microsoft.com/office/drawing/2014/main" id="{8A1F2B3B-53F0-9499-B82A-08FB2BE705E3}"/>
              </a:ext>
            </a:extLst>
          </p:cNvPr>
          <p:cNvPicPr preferRelativeResize="0"/>
          <p:nvPr/>
        </p:nvPicPr>
        <p:blipFill>
          <a:blip r:embed="rId3">
            <a:alphaModFix/>
          </a:blip>
          <a:stretch>
            <a:fillRect/>
          </a:stretch>
        </p:blipFill>
        <p:spPr>
          <a:xfrm>
            <a:off x="10461986" y="1054743"/>
            <a:ext cx="586443" cy="572699"/>
          </a:xfrm>
          <a:prstGeom prst="rect">
            <a:avLst/>
          </a:prstGeom>
          <a:noFill/>
          <a:ln>
            <a:noFill/>
          </a:ln>
        </p:spPr>
      </p:pic>
      <p:sp>
        <p:nvSpPr>
          <p:cNvPr id="5" name="Google Shape;505;p44">
            <a:extLst>
              <a:ext uri="{FF2B5EF4-FFF2-40B4-BE49-F238E27FC236}">
                <a16:creationId xmlns:a16="http://schemas.microsoft.com/office/drawing/2014/main" id="{89ACC239-A2CB-8142-3205-9D5B993BC23A}"/>
              </a:ext>
            </a:extLst>
          </p:cNvPr>
          <p:cNvSpPr txBox="1"/>
          <p:nvPr/>
        </p:nvSpPr>
        <p:spPr>
          <a:xfrm>
            <a:off x="2042953" y="1064796"/>
            <a:ext cx="1851280" cy="5539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u="sng" dirty="0">
                <a:latin typeface="PT Serif"/>
                <a:ea typeface="PT Serif"/>
                <a:cs typeface="PT Serif"/>
                <a:sym typeface="PT Serif"/>
              </a:rPr>
              <a:t>Challenger</a:t>
            </a:r>
            <a:endParaRPr sz="2400" u="sng" dirty="0">
              <a:latin typeface="PT Serif"/>
              <a:ea typeface="PT Serif"/>
              <a:cs typeface="PT Serif"/>
              <a:sym typeface="PT Serif"/>
            </a:endParaRPr>
          </a:p>
        </p:txBody>
      </p:sp>
      <p:sp>
        <p:nvSpPr>
          <p:cNvPr id="6" name="Google Shape;506;p44">
            <a:extLst>
              <a:ext uri="{FF2B5EF4-FFF2-40B4-BE49-F238E27FC236}">
                <a16:creationId xmlns:a16="http://schemas.microsoft.com/office/drawing/2014/main" id="{7FFE20B8-2E7B-09A2-7A10-861EC4A555C8}"/>
              </a:ext>
            </a:extLst>
          </p:cNvPr>
          <p:cNvSpPr txBox="1"/>
          <p:nvPr/>
        </p:nvSpPr>
        <p:spPr>
          <a:xfrm>
            <a:off x="8954390" y="1064796"/>
            <a:ext cx="1623913" cy="5539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u="sng" dirty="0">
                <a:latin typeface="PT Serif"/>
                <a:ea typeface="PT Serif"/>
                <a:cs typeface="PT Serif"/>
                <a:sym typeface="PT Serif"/>
              </a:rPr>
              <a:t>Adversary</a:t>
            </a:r>
            <a:endParaRPr sz="2400" u="sng" dirty="0">
              <a:latin typeface="PT Serif"/>
              <a:ea typeface="PT Serif"/>
              <a:cs typeface="PT Serif"/>
              <a:sym typeface="PT Serif"/>
            </a:endParaRPr>
          </a:p>
        </p:txBody>
      </p:sp>
      <mc:AlternateContent xmlns:mc="http://schemas.openxmlformats.org/markup-compatibility/2006" xmlns:a14="http://schemas.microsoft.com/office/drawing/2010/main">
        <mc:Choice Requires="a14">
          <p:sp>
            <p:nvSpPr>
              <p:cNvPr id="7" name="Google Shape;485;p44">
                <a:extLst>
                  <a:ext uri="{FF2B5EF4-FFF2-40B4-BE49-F238E27FC236}">
                    <a16:creationId xmlns:a16="http://schemas.microsoft.com/office/drawing/2014/main" id="{D4A32B8D-5F03-5110-A40E-6C77DC5B8471}"/>
                  </a:ext>
                </a:extLst>
              </p:cNvPr>
              <p:cNvSpPr txBox="1"/>
              <p:nvPr/>
            </p:nvSpPr>
            <p:spPr>
              <a:xfrm>
                <a:off x="7176014" y="1316481"/>
                <a:ext cx="1027050" cy="553968"/>
              </a:xfrm>
              <a:prstGeom prst="rect">
                <a:avLst/>
              </a:prstGeom>
              <a:noFill/>
              <a:ln>
                <a:noFill/>
              </a:ln>
            </p:spPr>
            <p:txBody>
              <a:bodyPr spcFirstLastPara="1" wrap="square" lIns="91425" tIns="91425" rIns="91425" bIns="91425" anchor="t" anchorCtr="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PT Serif"/>
                          <a:cs typeface="PT Serif"/>
                          <a:sym typeface="PT Serif"/>
                        </a:rPr>
                        <m:t>𝑛</m:t>
                      </m:r>
                      <m:r>
                        <a:rPr lang="en-US" sz="2400" b="0" i="1" smtClean="0">
                          <a:latin typeface="Cambria Math" panose="02040503050406030204" pitchFamily="18" charset="0"/>
                          <a:ea typeface="PT Serif"/>
                          <a:cs typeface="PT Serif"/>
                          <a:sym typeface="PT Serif"/>
                        </a:rPr>
                        <m:t> , </m:t>
                      </m:r>
                      <m:r>
                        <a:rPr lang="en-US" sz="2400" b="0" i="1" smtClean="0">
                          <a:latin typeface="Cambria Math" panose="02040503050406030204" pitchFamily="18" charset="0"/>
                          <a:ea typeface="PT Serif"/>
                          <a:cs typeface="PT Serif"/>
                          <a:sym typeface="PT Serif"/>
                        </a:rPr>
                        <m:t>𝑡</m:t>
                      </m:r>
                      <m:r>
                        <a:rPr lang="en-US" sz="2400" b="0" i="1" smtClean="0">
                          <a:latin typeface="Cambria Math" panose="02040503050406030204" pitchFamily="18" charset="0"/>
                          <a:ea typeface="PT Serif"/>
                          <a:cs typeface="PT Serif"/>
                          <a:sym typeface="PT Serif"/>
                        </a:rPr>
                        <m:t> ,</m:t>
                      </m:r>
                      <m:r>
                        <a:rPr lang="en" sz="2400" i="1" smtClean="0">
                          <a:latin typeface="Cambria Math" panose="02040503050406030204" pitchFamily="18" charset="0"/>
                          <a:ea typeface="Cambria Math" panose="02040503050406030204" pitchFamily="18" charset="0"/>
                        </a:rPr>
                        <m:t>ℐ</m:t>
                      </m:r>
                    </m:oMath>
                  </m:oMathPara>
                </a14:m>
                <a:endParaRPr lang="en" sz="2400" dirty="0">
                  <a:latin typeface="PT Serif"/>
                  <a:ea typeface="PT Serif"/>
                  <a:cs typeface="PT Serif"/>
                  <a:sym typeface="PT Serif"/>
                </a:endParaRPr>
              </a:p>
            </p:txBody>
          </p:sp>
        </mc:Choice>
        <mc:Fallback xmlns="">
          <p:sp>
            <p:nvSpPr>
              <p:cNvPr id="7" name="Google Shape;485;p44">
                <a:extLst>
                  <a:ext uri="{FF2B5EF4-FFF2-40B4-BE49-F238E27FC236}">
                    <a16:creationId xmlns:a16="http://schemas.microsoft.com/office/drawing/2014/main" id="{D4A32B8D-5F03-5110-A40E-6C77DC5B8471}"/>
                  </a:ext>
                </a:extLst>
              </p:cNvPr>
              <p:cNvSpPr txBox="1">
                <a:spLocks noRot="1" noChangeAspect="1" noMove="1" noResize="1" noEditPoints="1" noAdjustHandles="1" noChangeArrowheads="1" noChangeShapeType="1" noTextEdit="1"/>
              </p:cNvSpPr>
              <p:nvPr/>
            </p:nvSpPr>
            <p:spPr>
              <a:xfrm>
                <a:off x="7176014" y="1316481"/>
                <a:ext cx="1027050" cy="553968"/>
              </a:xfrm>
              <a:prstGeom prst="rect">
                <a:avLst/>
              </a:prstGeom>
              <a:blipFill>
                <a:blip r:embed="rId4"/>
                <a:stretch>
                  <a:fillRect b="-8889"/>
                </a:stretch>
              </a:blipFill>
              <a:ln>
                <a:noFill/>
              </a:ln>
            </p:spPr>
            <p:txBody>
              <a:bodyPr/>
              <a:lstStyle/>
              <a:p>
                <a:r>
                  <a:rPr lang="en-US">
                    <a:noFill/>
                  </a:rPr>
                  <a:t> </a:t>
                </a:r>
              </a:p>
            </p:txBody>
          </p:sp>
        </mc:Fallback>
      </mc:AlternateContent>
      <p:cxnSp>
        <p:nvCxnSpPr>
          <p:cNvPr id="8" name="Google Shape;484;p44">
            <a:extLst>
              <a:ext uri="{FF2B5EF4-FFF2-40B4-BE49-F238E27FC236}">
                <a16:creationId xmlns:a16="http://schemas.microsoft.com/office/drawing/2014/main" id="{62E220DE-6872-2F9C-F77B-9CAB1DD8A908}"/>
              </a:ext>
            </a:extLst>
          </p:cNvPr>
          <p:cNvCxnSpPr>
            <a:cxnSpLocks/>
          </p:cNvCxnSpPr>
          <p:nvPr/>
        </p:nvCxnSpPr>
        <p:spPr>
          <a:xfrm flipH="1">
            <a:off x="6490689" y="1736901"/>
            <a:ext cx="2731500" cy="0"/>
          </a:xfrm>
          <a:prstGeom prst="straightConnector1">
            <a:avLst/>
          </a:prstGeom>
          <a:noFill/>
          <a:ln w="15875" cap="flat" cmpd="sng">
            <a:solidFill>
              <a:schemeClr val="dk2"/>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9" name="Google Shape;478;p43">
                <a:extLst>
                  <a:ext uri="{FF2B5EF4-FFF2-40B4-BE49-F238E27FC236}">
                    <a16:creationId xmlns:a16="http://schemas.microsoft.com/office/drawing/2014/main" id="{A3D0F3BE-5010-885A-B1BF-9001A9888352}"/>
                  </a:ext>
                </a:extLst>
              </p:cNvPr>
              <p:cNvSpPr txBox="1">
                <a:spLocks/>
              </p:cNvSpPr>
              <p:nvPr/>
            </p:nvSpPr>
            <p:spPr>
              <a:xfrm>
                <a:off x="366566" y="1572842"/>
                <a:ext cx="6275060" cy="1605361"/>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30000"/>
                  </a:lnSpc>
                  <a:buNone/>
                </a:pPr>
                <a14:m>
                  <m:oMath xmlns:m="http://schemas.openxmlformats.org/officeDocument/2006/math">
                    <m:r>
                      <a:rPr lang="en-US" sz="2400" b="0" i="1" smtClean="0">
                        <a:solidFill>
                          <a:schemeClr val="bg2">
                            <a:lumMod val="25000"/>
                          </a:schemeClr>
                        </a:solidFill>
                        <a:latin typeface="Cambria Math" panose="02040503050406030204" pitchFamily="18" charset="0"/>
                        <a:ea typeface="PT Serif"/>
                        <a:cs typeface="PT Serif"/>
                        <a:sym typeface="PT Serif"/>
                      </a:rPr>
                      <m:t>𝑠</m:t>
                    </m:r>
                    <m:r>
                      <a:rPr lang="en-US" sz="2400" b="0" i="1" smtClean="0">
                        <a:solidFill>
                          <a:schemeClr val="bg2">
                            <a:lumMod val="25000"/>
                          </a:schemeClr>
                        </a:solidFill>
                        <a:latin typeface="Cambria Math" panose="02040503050406030204" pitchFamily="18" charset="0"/>
                        <a:ea typeface="PT Serif"/>
                        <a:cs typeface="PT Serif"/>
                        <a:sym typeface="PT Serif"/>
                      </a:rPr>
                      <m:t>←</m:t>
                    </m:r>
                  </m:oMath>
                </a14:m>
                <a:r>
                  <a:rPr lang="en-US" sz="2000" b="0" dirty="0">
                    <a:solidFill>
                      <a:schemeClr val="bg2">
                        <a:lumMod val="25000"/>
                      </a:schemeClr>
                    </a:solidFill>
                    <a:latin typeface="Cambria Math" panose="02040503050406030204" pitchFamily="18" charset="0"/>
                    <a:ea typeface="PT Serif"/>
                    <a:cs typeface="PT Serif"/>
                    <a:sym typeface="PT Serif"/>
                  </a:rPr>
                  <a:t>$</a:t>
                </a:r>
                <a:r>
                  <a:rPr lang="en-US" sz="2400" b="0" dirty="0">
                    <a:solidFill>
                      <a:schemeClr val="bg2">
                        <a:lumMod val="25000"/>
                      </a:schemeClr>
                    </a:solidFill>
                    <a:latin typeface="Cambria Math" panose="02040503050406030204" pitchFamily="18" charset="0"/>
                    <a:ea typeface="PT Serif"/>
                    <a:cs typeface="PT Serif"/>
                    <a:sym typeface="PT Serif"/>
                  </a:rPr>
                  <a:t> </a:t>
                </a:r>
                <a14:m>
                  <m:oMath xmlns:m="http://schemas.openxmlformats.org/officeDocument/2006/math">
                    <m:r>
                      <a:rPr lang="en-US" sz="2400" b="0" i="1" smtClean="0">
                        <a:solidFill>
                          <a:schemeClr val="bg2">
                            <a:lumMod val="25000"/>
                          </a:schemeClr>
                        </a:solidFill>
                        <a:latin typeface="Cambria Math" panose="02040503050406030204" pitchFamily="18" charset="0"/>
                        <a:ea typeface="Cambria Math" panose="02040503050406030204" pitchFamily="18" charset="0"/>
                        <a:cs typeface="PT Serif"/>
                        <a:sym typeface="PT Serif"/>
                      </a:rPr>
                      <m:t>𝒮</m:t>
                    </m:r>
                    <m:r>
                      <a:rPr lang="en-US" sz="2400" b="0" i="1" smtClean="0">
                        <a:solidFill>
                          <a:schemeClr val="bg2">
                            <a:lumMod val="25000"/>
                          </a:schemeClr>
                        </a:solidFill>
                        <a:latin typeface="Cambria Math" panose="02040503050406030204" pitchFamily="18" charset="0"/>
                        <a:ea typeface="Cambria Math" panose="02040503050406030204" pitchFamily="18" charset="0"/>
                        <a:cs typeface="PT Serif"/>
                        <a:sym typeface="PT Serif"/>
                      </a:rPr>
                      <m:t> ,  </m:t>
                    </m:r>
                    <m:r>
                      <a:rPr lang="en-US" sz="2400" b="0" i="1" smtClean="0">
                        <a:solidFill>
                          <a:schemeClr val="bg2">
                            <a:lumMod val="25000"/>
                          </a:schemeClr>
                        </a:solidFill>
                        <a:latin typeface="Cambria Math" panose="02040503050406030204" pitchFamily="18" charset="0"/>
                        <a:ea typeface="Cambria Math" panose="02040503050406030204" pitchFamily="18" charset="0"/>
                        <a:cs typeface="PT Serif"/>
                        <a:sym typeface="PT Serif"/>
                      </a:rPr>
                      <m:t>𝜌</m:t>
                    </m:r>
                    <m:r>
                      <a:rPr lang="en-US" sz="2400" b="0" i="1" smtClean="0">
                        <a:solidFill>
                          <a:schemeClr val="bg2">
                            <a:lumMod val="25000"/>
                          </a:schemeClr>
                        </a:solidFill>
                        <a:latin typeface="Cambria Math" panose="02040503050406030204" pitchFamily="18" charset="0"/>
                        <a:ea typeface="Cambria Math" panose="02040503050406030204" pitchFamily="18" charset="0"/>
                        <a:cs typeface="PT Serif"/>
                        <a:sym typeface="PT Serif"/>
                      </a:rPr>
                      <m:t>←</m:t>
                    </m:r>
                  </m:oMath>
                </a14:m>
                <a:r>
                  <a:rPr lang="en-US" sz="2000" dirty="0">
                    <a:solidFill>
                      <a:schemeClr val="bg2">
                        <a:lumMod val="25000"/>
                      </a:schemeClr>
                    </a:solidFill>
                    <a:latin typeface="Cambria Math" panose="02040503050406030204" pitchFamily="18" charset="0"/>
                    <a:ea typeface="PT Serif"/>
                    <a:cs typeface="PT Serif"/>
                    <a:sym typeface="PT Serif"/>
                  </a:rPr>
                  <a:t>$ </a:t>
                </a:r>
                <a14:m>
                  <m:oMath xmlns:m="http://schemas.openxmlformats.org/officeDocument/2006/math">
                    <m:sSup>
                      <m:sSupPr>
                        <m:ctrlPr>
                          <a:rPr lang="en-US" sz="2400" b="0" i="1" smtClean="0">
                            <a:solidFill>
                              <a:schemeClr val="bg2">
                                <a:lumMod val="25000"/>
                              </a:schemeClr>
                            </a:solidFill>
                            <a:latin typeface="Cambria Math" panose="02040503050406030204" pitchFamily="18" charset="0"/>
                            <a:ea typeface="PT Serif"/>
                            <a:cs typeface="PT Serif"/>
                            <a:sym typeface="PT Serif"/>
                          </a:rPr>
                        </m:ctrlPr>
                      </m:sSupPr>
                      <m:e>
                        <m:d>
                          <m:dPr>
                            <m:begChr m:val="{"/>
                            <m:endChr m:val="}"/>
                            <m:ctrlPr>
                              <a:rPr lang="en-US" sz="2400" b="0" i="1" smtClean="0">
                                <a:solidFill>
                                  <a:schemeClr val="bg2">
                                    <a:lumMod val="25000"/>
                                  </a:schemeClr>
                                </a:solidFill>
                                <a:latin typeface="Cambria Math" panose="02040503050406030204" pitchFamily="18" charset="0"/>
                                <a:ea typeface="PT Serif"/>
                                <a:cs typeface="PT Serif"/>
                                <a:sym typeface="PT Serif"/>
                              </a:rPr>
                            </m:ctrlPr>
                          </m:dPr>
                          <m:e>
                            <m:r>
                              <a:rPr lang="en-US" sz="2400" b="0" i="1" smtClean="0">
                                <a:solidFill>
                                  <a:schemeClr val="bg2">
                                    <a:lumMod val="25000"/>
                                  </a:schemeClr>
                                </a:solidFill>
                                <a:latin typeface="Cambria Math" panose="02040503050406030204" pitchFamily="18" charset="0"/>
                                <a:ea typeface="PT Serif"/>
                                <a:cs typeface="PT Serif"/>
                                <a:sym typeface="PT Serif"/>
                              </a:rPr>
                              <m:t>0,1</m:t>
                            </m:r>
                          </m:e>
                        </m:d>
                      </m:e>
                      <m:sup>
                        <m:r>
                          <a:rPr lang="en-US" sz="2400" b="0" i="1" smtClean="0">
                            <a:solidFill>
                              <a:schemeClr val="bg2">
                                <a:lumMod val="25000"/>
                              </a:schemeClr>
                            </a:solidFill>
                            <a:latin typeface="Cambria Math" panose="02040503050406030204" pitchFamily="18" charset="0"/>
                            <a:ea typeface="PT Serif"/>
                            <a:cs typeface="PT Serif"/>
                            <a:sym typeface="PT Serif"/>
                          </a:rPr>
                          <m:t>𝜅</m:t>
                        </m:r>
                      </m:sup>
                    </m:sSup>
                    <m:r>
                      <a:rPr lang="en-US" sz="2400" b="0" i="1" smtClean="0">
                        <a:solidFill>
                          <a:schemeClr val="bg2">
                            <a:lumMod val="25000"/>
                          </a:schemeClr>
                        </a:solidFill>
                        <a:latin typeface="Cambria Math" panose="02040503050406030204" pitchFamily="18" charset="0"/>
                        <a:ea typeface="PT Serif"/>
                        <a:cs typeface="PT Serif"/>
                        <a:sym typeface="PT Serif"/>
                      </a:rPr>
                      <m:t> ,  </m:t>
                    </m:r>
                    <m:r>
                      <a:rPr lang="en-US" sz="2400" b="0" i="1" smtClean="0">
                        <a:solidFill>
                          <a:schemeClr val="bg2">
                            <a:lumMod val="25000"/>
                          </a:schemeClr>
                        </a:solidFill>
                        <a:latin typeface="Cambria Math" panose="02040503050406030204" pitchFamily="18" charset="0"/>
                        <a:ea typeface="PT Serif"/>
                        <a:cs typeface="PT Serif"/>
                        <a:sym typeface="PT Serif"/>
                      </a:rPr>
                      <m:t>𝑓</m:t>
                    </m:r>
                    <m:r>
                      <a:rPr lang="en-US" sz="2400" b="0" i="1" smtClean="0">
                        <a:solidFill>
                          <a:schemeClr val="bg2">
                            <a:lumMod val="25000"/>
                          </a:schemeClr>
                        </a:solidFill>
                        <a:latin typeface="Cambria Math" panose="02040503050406030204" pitchFamily="18" charset="0"/>
                        <a:ea typeface="PT Serif"/>
                        <a:cs typeface="PT Serif"/>
                        <a:sym typeface="PT Serif"/>
                      </a:rPr>
                      <m:t>=|</m:t>
                    </m:r>
                    <m:r>
                      <a:rPr lang="en" sz="2400" i="1">
                        <a:latin typeface="Cambria Math" panose="02040503050406030204" pitchFamily="18" charset="0"/>
                        <a:ea typeface="Cambria Math" panose="02040503050406030204" pitchFamily="18" charset="0"/>
                      </a:rPr>
                      <m:t>ℐ</m:t>
                    </m:r>
                    <m:r>
                      <a:rPr lang="en-US" sz="2400" b="0" i="1" smtClean="0">
                        <a:solidFill>
                          <a:schemeClr val="bg2">
                            <a:lumMod val="25000"/>
                          </a:schemeClr>
                        </a:solidFill>
                        <a:latin typeface="Cambria Math" panose="02040503050406030204" pitchFamily="18" charset="0"/>
                        <a:ea typeface="PT Serif"/>
                        <a:cs typeface="PT Serif"/>
                        <a:sym typeface="PT Serif"/>
                      </a:rPr>
                      <m:t>|</m:t>
                    </m:r>
                  </m:oMath>
                </a14:m>
                <a:endParaRPr lang="en-US" sz="2400" dirty="0">
                  <a:solidFill>
                    <a:schemeClr val="bg2">
                      <a:lumMod val="25000"/>
                    </a:schemeClr>
                  </a:solidFill>
                  <a:latin typeface="Cambria Math" panose="02040503050406030204" pitchFamily="18" charset="0"/>
                  <a:ea typeface="PT Serif"/>
                  <a:cs typeface="PT Serif"/>
                  <a:sym typeface="PT Serif"/>
                </a:endParaRPr>
              </a:p>
              <a:p>
                <a:pPr>
                  <a:lnSpc>
                    <a:spcPct val="130000"/>
                  </a:lnSpc>
                  <a:buNone/>
                </a:pPr>
                <a14:m>
                  <m:oMath xmlns:m="http://schemas.openxmlformats.org/officeDocument/2006/math">
                    <m:r>
                      <a:rPr lang="en-US" sz="2400" b="0" i="1" smtClean="0">
                        <a:solidFill>
                          <a:schemeClr val="bg2">
                            <a:lumMod val="25000"/>
                          </a:schemeClr>
                        </a:solidFill>
                        <a:latin typeface="Cambria Math" panose="02040503050406030204" pitchFamily="18" charset="0"/>
                        <a:ea typeface="PT Serif"/>
                        <a:cs typeface="PT Serif"/>
                        <a:sym typeface="PT Serif"/>
                      </a:rPr>
                      <m:t>∀ </m:t>
                    </m:r>
                    <m:r>
                      <a:rPr lang="en-US" sz="2400" b="0" i="1" smtClean="0">
                        <a:solidFill>
                          <a:schemeClr val="bg2">
                            <a:lumMod val="25000"/>
                          </a:schemeClr>
                        </a:solidFill>
                        <a:latin typeface="Cambria Math" panose="02040503050406030204" pitchFamily="18" charset="0"/>
                        <a:ea typeface="PT Serif"/>
                        <a:cs typeface="PT Serif"/>
                        <a:sym typeface="PT Serif"/>
                      </a:rPr>
                      <m:t>𝑖</m:t>
                    </m:r>
                    <m:r>
                      <a:rPr lang="en-US" sz="2400" b="0" i="1" smtClean="0">
                        <a:solidFill>
                          <a:schemeClr val="bg2">
                            <a:lumMod val="25000"/>
                          </a:schemeClr>
                        </a:solidFill>
                        <a:latin typeface="Cambria Math" panose="02040503050406030204" pitchFamily="18" charset="0"/>
                        <a:ea typeface="PT Serif"/>
                        <a:cs typeface="PT Serif"/>
                        <a:sym typeface="PT Serif"/>
                      </a:rPr>
                      <m:t>∈</m:t>
                    </m:r>
                    <m:d>
                      <m:dPr>
                        <m:begChr m:val="["/>
                        <m:endChr m:val="]"/>
                        <m:ctrlPr>
                          <a:rPr lang="en-US" sz="2400" b="0" i="1" smtClean="0">
                            <a:solidFill>
                              <a:schemeClr val="bg2">
                                <a:lumMod val="25000"/>
                              </a:schemeClr>
                            </a:solidFill>
                            <a:latin typeface="Cambria Math" panose="02040503050406030204" pitchFamily="18" charset="0"/>
                            <a:ea typeface="PT Serif"/>
                            <a:cs typeface="PT Serif"/>
                            <a:sym typeface="PT Serif"/>
                          </a:rPr>
                        </m:ctrlPr>
                      </m:dPr>
                      <m:e>
                        <m:r>
                          <a:rPr lang="en-US" sz="2400" b="0" i="1" smtClean="0">
                            <a:solidFill>
                              <a:schemeClr val="bg2">
                                <a:lumMod val="25000"/>
                              </a:schemeClr>
                            </a:solidFill>
                            <a:latin typeface="Cambria Math" panose="02040503050406030204" pitchFamily="18" charset="0"/>
                            <a:ea typeface="PT Serif"/>
                            <a:cs typeface="PT Serif"/>
                            <a:sym typeface="PT Serif"/>
                          </a:rPr>
                          <m:t>𝑛</m:t>
                        </m:r>
                      </m:e>
                    </m:d>
                    <m:r>
                      <a:rPr lang="en-US" sz="2400" b="0" i="1" smtClean="0">
                        <a:solidFill>
                          <a:schemeClr val="bg2">
                            <a:lumMod val="25000"/>
                          </a:schemeClr>
                        </a:solidFill>
                        <a:latin typeface="Cambria Math" panose="02040503050406030204" pitchFamily="18" charset="0"/>
                        <a:ea typeface="PT Serif"/>
                        <a:cs typeface="PT Serif"/>
                        <a:sym typeface="PT Serif"/>
                      </a:rPr>
                      <m:t>,  </m:t>
                    </m:r>
                    <m:r>
                      <a:rPr lang="en-US" sz="2400" b="0" i="1" smtClean="0">
                        <a:solidFill>
                          <a:schemeClr val="bg2">
                            <a:lumMod val="25000"/>
                          </a:schemeClr>
                        </a:solidFill>
                        <a:latin typeface="Cambria Math" panose="02040503050406030204" pitchFamily="18" charset="0"/>
                        <a:ea typeface="PT Serif"/>
                        <a:cs typeface="PT Serif"/>
                        <a:sym typeface="PT Serif"/>
                      </a:rPr>
                      <m:t>𝑡</m:t>
                    </m:r>
                    <m:sSub>
                      <m:sSubPr>
                        <m:ctrlPr>
                          <a:rPr lang="en-US" sz="2400" b="0" i="1" smtClean="0">
                            <a:solidFill>
                              <a:schemeClr val="bg2">
                                <a:lumMod val="25000"/>
                              </a:schemeClr>
                            </a:solidFill>
                            <a:latin typeface="Cambria Math" panose="02040503050406030204" pitchFamily="18" charset="0"/>
                            <a:ea typeface="PT Serif"/>
                            <a:cs typeface="PT Serif"/>
                            <a:sym typeface="PT Serif"/>
                          </a:rPr>
                        </m:ctrlPr>
                      </m:sSubPr>
                      <m:e>
                        <m:r>
                          <a:rPr lang="en-US" sz="2400" b="0" i="1" smtClean="0">
                            <a:solidFill>
                              <a:schemeClr val="bg2">
                                <a:lumMod val="25000"/>
                              </a:schemeClr>
                            </a:solidFill>
                            <a:latin typeface="Cambria Math" panose="02040503050406030204" pitchFamily="18" charset="0"/>
                            <a:ea typeface="PT Serif"/>
                            <a:cs typeface="PT Serif"/>
                            <a:sym typeface="PT Serif"/>
                          </a:rPr>
                          <m:t>𝑘</m:t>
                        </m:r>
                      </m:e>
                      <m:sub>
                        <m:r>
                          <a:rPr lang="en-US" sz="2400" b="0" i="1" smtClean="0">
                            <a:solidFill>
                              <a:schemeClr val="bg2">
                                <a:lumMod val="25000"/>
                              </a:schemeClr>
                            </a:solidFill>
                            <a:latin typeface="Cambria Math" panose="02040503050406030204" pitchFamily="18" charset="0"/>
                            <a:ea typeface="PT Serif"/>
                            <a:cs typeface="PT Serif"/>
                            <a:sym typeface="PT Serif"/>
                          </a:rPr>
                          <m:t>𝑖</m:t>
                        </m:r>
                      </m:sub>
                    </m:sSub>
                    <m:r>
                      <a:rPr lang="en-US" sz="2400" b="0" i="1" smtClean="0">
                        <a:solidFill>
                          <a:schemeClr val="bg2">
                            <a:lumMod val="25000"/>
                          </a:schemeClr>
                        </a:solidFill>
                        <a:latin typeface="Cambria Math" panose="02040503050406030204" pitchFamily="18" charset="0"/>
                        <a:ea typeface="PT Serif"/>
                        <a:cs typeface="PT Serif"/>
                        <a:sym typeface="PT Serif"/>
                      </a:rPr>
                      <m:t> ,  </m:t>
                    </m:r>
                    <m:r>
                      <a:rPr lang="en-US" sz="2400" b="0" i="1" smtClean="0">
                        <a:solidFill>
                          <a:schemeClr val="bg2">
                            <a:lumMod val="25000"/>
                          </a:schemeClr>
                        </a:solidFill>
                        <a:latin typeface="Cambria Math" panose="02040503050406030204" pitchFamily="18" charset="0"/>
                        <a:ea typeface="PT Serif"/>
                        <a:cs typeface="PT Serif"/>
                        <a:sym typeface="PT Serif"/>
                      </a:rPr>
                      <m:t>𝑣</m:t>
                    </m:r>
                    <m:sSub>
                      <m:sSubPr>
                        <m:ctrlPr>
                          <a:rPr lang="en-US" sz="2400" b="0" i="1" smtClean="0">
                            <a:solidFill>
                              <a:schemeClr val="bg2">
                                <a:lumMod val="25000"/>
                              </a:schemeClr>
                            </a:solidFill>
                            <a:latin typeface="Cambria Math" panose="02040503050406030204" pitchFamily="18" charset="0"/>
                            <a:ea typeface="PT Serif"/>
                            <a:cs typeface="PT Serif"/>
                            <a:sym typeface="PT Serif"/>
                          </a:rPr>
                        </m:ctrlPr>
                      </m:sSubPr>
                      <m:e>
                        <m:r>
                          <a:rPr lang="en-US" sz="2400" b="0" i="1" smtClean="0">
                            <a:solidFill>
                              <a:schemeClr val="bg2">
                                <a:lumMod val="25000"/>
                              </a:schemeClr>
                            </a:solidFill>
                            <a:latin typeface="Cambria Math" panose="02040503050406030204" pitchFamily="18" charset="0"/>
                            <a:ea typeface="PT Serif"/>
                            <a:cs typeface="PT Serif"/>
                            <a:sym typeface="PT Serif"/>
                          </a:rPr>
                          <m:t>𝑘</m:t>
                        </m:r>
                      </m:e>
                      <m:sub>
                        <m:r>
                          <a:rPr lang="en-US" sz="2400" b="0" i="1" smtClean="0">
                            <a:solidFill>
                              <a:schemeClr val="bg2">
                                <a:lumMod val="25000"/>
                              </a:schemeClr>
                            </a:solidFill>
                            <a:latin typeface="Cambria Math" panose="02040503050406030204" pitchFamily="18" charset="0"/>
                            <a:ea typeface="PT Serif"/>
                            <a:cs typeface="PT Serif"/>
                            <a:sym typeface="PT Serif"/>
                          </a:rPr>
                          <m:t>𝑖</m:t>
                        </m:r>
                      </m:sub>
                    </m:sSub>
                    <m:r>
                      <a:rPr lang="en-US" sz="2400" b="0" i="1" smtClean="0">
                        <a:solidFill>
                          <a:schemeClr val="bg2">
                            <a:lumMod val="25000"/>
                          </a:schemeClr>
                        </a:solidFill>
                        <a:latin typeface="Cambria Math" panose="02040503050406030204" pitchFamily="18" charset="0"/>
                        <a:ea typeface="PT Serif"/>
                        <a:cs typeface="PT Serif"/>
                        <a:sym typeface="PT Serif"/>
                      </a:rPr>
                      <m:t> ,</m:t>
                    </m:r>
                    <m:r>
                      <a:rPr lang="en-US" sz="2400" b="0" i="1" smtClean="0">
                        <a:solidFill>
                          <a:schemeClr val="bg2">
                            <a:lumMod val="25000"/>
                          </a:schemeClr>
                        </a:solidFill>
                        <a:latin typeface="Cambria Math" panose="02040503050406030204" pitchFamily="18" charset="0"/>
                        <a:ea typeface="PT Serif"/>
                        <a:cs typeface="PT Serif"/>
                        <a:sym typeface="PT Serif"/>
                      </a:rPr>
                      <m:t>𝑠</m:t>
                    </m:r>
                    <m:sSub>
                      <m:sSubPr>
                        <m:ctrlPr>
                          <a:rPr lang="en-US" sz="2400" i="1" smtClean="0">
                            <a:solidFill>
                              <a:schemeClr val="bg2">
                                <a:lumMod val="25000"/>
                              </a:schemeClr>
                            </a:solidFill>
                            <a:latin typeface="Cambria Math" panose="02040503050406030204" pitchFamily="18" charset="0"/>
                            <a:ea typeface="PT Serif"/>
                            <a:cs typeface="PT Serif"/>
                            <a:sym typeface="PT Serif"/>
                          </a:rPr>
                        </m:ctrlPr>
                      </m:sSubPr>
                      <m:e>
                        <m:r>
                          <a:rPr lang="en-US" sz="2400" b="0" i="1" smtClean="0">
                            <a:solidFill>
                              <a:schemeClr val="bg2">
                                <a:lumMod val="25000"/>
                              </a:schemeClr>
                            </a:solidFill>
                            <a:latin typeface="Cambria Math" panose="02040503050406030204" pitchFamily="18" charset="0"/>
                            <a:ea typeface="PT Serif"/>
                            <a:cs typeface="PT Serif"/>
                            <a:sym typeface="PT Serif"/>
                          </a:rPr>
                          <m:t>h</m:t>
                        </m:r>
                      </m:e>
                      <m:sub>
                        <m:r>
                          <a:rPr lang="en-US" sz="2400" b="0" i="1" smtClean="0">
                            <a:solidFill>
                              <a:schemeClr val="bg2">
                                <a:lumMod val="25000"/>
                              </a:schemeClr>
                            </a:solidFill>
                            <a:latin typeface="Cambria Math" panose="02040503050406030204" pitchFamily="18" charset="0"/>
                            <a:ea typeface="PT Serif"/>
                            <a:cs typeface="PT Serif"/>
                            <a:sym typeface="PT Serif"/>
                          </a:rPr>
                          <m:t>𝑖</m:t>
                        </m:r>
                      </m:sub>
                    </m:sSub>
                  </m:oMath>
                </a14:m>
                <a:r>
                  <a:rPr lang="en" sz="2400" dirty="0">
                    <a:latin typeface="PT Serif" panose="020A0603040505020204" pitchFamily="18" charset="77"/>
                  </a:rPr>
                  <a:t>  ←</a:t>
                </a:r>
                <a:r>
                  <a:rPr lang="en" sz="2000" dirty="0">
                    <a:latin typeface="PT Serif" panose="020A0603040505020204" pitchFamily="18" charset="77"/>
                  </a:rPr>
                  <a:t>$</a:t>
                </a:r>
                <a:r>
                  <a:rPr lang="en" sz="2400" dirty="0">
                    <a:latin typeface="PT Serif" panose="020A0603040505020204" pitchFamily="18" charset="77"/>
                  </a:rPr>
                  <a:t>   Share(</a:t>
                </a:r>
                <a14:m>
                  <m:oMath xmlns:m="http://schemas.openxmlformats.org/officeDocument/2006/math">
                    <m:r>
                      <a:rPr lang="en-US" sz="2400" b="0" i="0" smtClean="0">
                        <a:latin typeface="Cambria Math" panose="02040503050406030204" pitchFamily="18" charset="0"/>
                      </a:rPr>
                      <m:t> </m:t>
                    </m:r>
                    <m:r>
                      <a:rPr lang="en-US" sz="2400" b="0" i="1" smtClean="0">
                        <a:latin typeface="Cambria Math" panose="02040503050406030204" pitchFamily="18" charset="0"/>
                      </a:rPr>
                      <m:t>𝑠</m:t>
                    </m:r>
                    <m:r>
                      <a:rPr lang="en-US" sz="2400" b="0" i="0" smtClean="0">
                        <a:latin typeface="Cambria Math" panose="02040503050406030204" pitchFamily="18" charset="0"/>
                      </a:rPr>
                      <m:t>,</m:t>
                    </m:r>
                    <m:r>
                      <a:rPr lang="en-US" sz="2400" b="0" i="1">
                        <a:latin typeface="Cambria Math" panose="02040503050406030204" pitchFamily="18" charset="0"/>
                      </a:rPr>
                      <m:t>𝑛</m:t>
                    </m:r>
                    <m:r>
                      <a:rPr lang="en-US" sz="2400" b="0" i="1" smtClean="0">
                        <a:latin typeface="Cambria Math" panose="02040503050406030204" pitchFamily="18" charset="0"/>
                      </a:rPr>
                      <m:t> </m:t>
                    </m:r>
                    <m:r>
                      <a:rPr lang="en-US" sz="2400" b="0" i="1">
                        <a:latin typeface="Cambria Math" panose="02040503050406030204" pitchFamily="18" charset="0"/>
                      </a:rPr>
                      <m:t>, </m:t>
                    </m:r>
                    <m:r>
                      <a:rPr lang="en-US" sz="2400" b="0" i="1">
                        <a:latin typeface="Cambria Math" panose="02040503050406030204" pitchFamily="18" charset="0"/>
                      </a:rPr>
                      <m:t>𝑡</m:t>
                    </m:r>
                    <m:r>
                      <a:rPr lang="en-US" sz="2400" b="0" i="1" smtClean="0">
                        <a:latin typeface="Cambria Math" panose="02040503050406030204" pitchFamily="18" charset="0"/>
                      </a:rPr>
                      <m:t> , </m:t>
                    </m:r>
                    <m:r>
                      <a:rPr lang="en-US" sz="2400" b="0" i="1" smtClean="0">
                        <a:latin typeface="Cambria Math" panose="02040503050406030204" pitchFamily="18" charset="0"/>
                      </a:rPr>
                      <m:t>𝜌</m:t>
                    </m:r>
                    <m:r>
                      <a:rPr lang="en-US" sz="2400" b="0" i="1" smtClean="0">
                        <a:latin typeface="Cambria Math" panose="02040503050406030204" pitchFamily="18" charset="0"/>
                      </a:rPr>
                      <m:t> </m:t>
                    </m:r>
                  </m:oMath>
                </a14:m>
                <a:r>
                  <a:rPr lang="en" sz="2400" dirty="0">
                    <a:latin typeface="PT Serif" panose="020A0603040505020204" pitchFamily="18" charset="77"/>
                  </a:rPr>
                  <a:t>)</a:t>
                </a:r>
              </a:p>
            </p:txBody>
          </p:sp>
        </mc:Choice>
        <mc:Fallback xmlns="">
          <p:sp>
            <p:nvSpPr>
              <p:cNvPr id="9" name="Google Shape;478;p43">
                <a:extLst>
                  <a:ext uri="{FF2B5EF4-FFF2-40B4-BE49-F238E27FC236}">
                    <a16:creationId xmlns:a16="http://schemas.microsoft.com/office/drawing/2014/main" id="{A3D0F3BE-5010-885A-B1BF-9001A9888352}"/>
                  </a:ext>
                </a:extLst>
              </p:cNvPr>
              <p:cNvSpPr txBox="1">
                <a:spLocks noRot="1" noChangeAspect="1" noMove="1" noResize="1" noEditPoints="1" noAdjustHandles="1" noChangeArrowheads="1" noChangeShapeType="1" noTextEdit="1"/>
              </p:cNvSpPr>
              <p:nvPr/>
            </p:nvSpPr>
            <p:spPr>
              <a:xfrm>
                <a:off x="366566" y="1572842"/>
                <a:ext cx="6275060" cy="1605361"/>
              </a:xfrm>
              <a:prstGeom prst="rect">
                <a:avLst/>
              </a:prstGeom>
              <a:blipFill>
                <a:blip r:embed="rId5"/>
                <a:stretch>
                  <a:fillRect r="-1008"/>
                </a:stretch>
              </a:blipFill>
            </p:spPr>
            <p:txBody>
              <a:bodyPr/>
              <a:lstStyle/>
              <a:p>
                <a:r>
                  <a:rPr lang="en-US">
                    <a:noFill/>
                  </a:rPr>
                  <a:t> </a:t>
                </a:r>
              </a:p>
            </p:txBody>
          </p:sp>
        </mc:Fallback>
      </mc:AlternateContent>
      <p:cxnSp>
        <p:nvCxnSpPr>
          <p:cNvPr id="14" name="Google Shape;492;p44">
            <a:extLst>
              <a:ext uri="{FF2B5EF4-FFF2-40B4-BE49-F238E27FC236}">
                <a16:creationId xmlns:a16="http://schemas.microsoft.com/office/drawing/2014/main" id="{64B0B42E-5EC9-0CC5-B7CC-B617F29F5B8B}"/>
              </a:ext>
            </a:extLst>
          </p:cNvPr>
          <p:cNvCxnSpPr>
            <a:cxnSpLocks/>
          </p:cNvCxnSpPr>
          <p:nvPr/>
        </p:nvCxnSpPr>
        <p:spPr>
          <a:xfrm>
            <a:off x="6448740" y="2999517"/>
            <a:ext cx="2695504" cy="0"/>
          </a:xfrm>
          <a:prstGeom prst="straightConnector1">
            <a:avLst/>
          </a:prstGeom>
          <a:noFill/>
          <a:ln w="15875" cap="flat" cmpd="sng">
            <a:solidFill>
              <a:schemeClr val="dk2"/>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5" name="Google Shape;493;p44">
                <a:extLst>
                  <a:ext uri="{FF2B5EF4-FFF2-40B4-BE49-F238E27FC236}">
                    <a16:creationId xmlns:a16="http://schemas.microsoft.com/office/drawing/2014/main" id="{2FE2DB3A-B53E-9FA6-CD20-1D4D1F541EA1}"/>
                  </a:ext>
                </a:extLst>
              </p:cNvPr>
              <p:cNvSpPr txBox="1"/>
              <p:nvPr/>
            </p:nvSpPr>
            <p:spPr>
              <a:xfrm>
                <a:off x="7176014" y="2487780"/>
                <a:ext cx="1498051" cy="545440"/>
              </a:xfrm>
              <a:prstGeom prst="rect">
                <a:avLst/>
              </a:prstGeom>
              <a:noFill/>
              <a:ln>
                <a:noFill/>
              </a:ln>
            </p:spPr>
            <p:txBody>
              <a:bodyPr spcFirstLastPara="1" wrap="square" lIns="91425" tIns="91425" rIns="91425" bIns="91425" anchor="t" anchorCtr="0">
                <a:spAutoFit/>
              </a:bodyPr>
              <a:lstStyle/>
              <a:p>
                <a:pPr lvl="0">
                  <a:buNone/>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d>
                            <m:dPr>
                              <m:begChr m:val="{"/>
                              <m:endChr m:val="}"/>
                              <m:ctrlPr>
                                <a:rPr lang="en-US" sz="2400" b="0" i="1" smtClean="0">
                                  <a:latin typeface="Cambria Math" panose="02040503050406030204" pitchFamily="18" charset="0"/>
                                </a:rPr>
                              </m:ctrlPr>
                            </m:dPr>
                            <m:e>
                              <m:r>
                                <a:rPr lang="en-US" sz="2400" b="0" i="1" smtClean="0">
                                  <a:latin typeface="Cambria Math" panose="02040503050406030204" pitchFamily="18" charset="0"/>
                                </a:rPr>
                                <m:t> </m:t>
                              </m:r>
                              <m:r>
                                <a:rPr lang="en-US" sz="2400" i="1" smtClean="0">
                                  <a:latin typeface="Cambria Math" panose="02040503050406030204" pitchFamily="18" charset="0"/>
                                </a:rPr>
                                <m:t>𝑠</m:t>
                              </m:r>
                              <m:sSub>
                                <m:sSubPr>
                                  <m:ctrlPr>
                                    <a:rPr lang="en-US" sz="2400" i="1">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𝑖</m:t>
                                  </m:r>
                                </m:sub>
                              </m:sSub>
                              <m:r>
                                <a:rPr lang="en-US" sz="2400" b="0" i="1" smtClean="0">
                                  <a:latin typeface="Cambria Math" panose="02040503050406030204" pitchFamily="18" charset="0"/>
                                </a:rPr>
                                <m:t> </m:t>
                              </m:r>
                            </m:e>
                          </m:d>
                        </m:e>
                        <m:sub>
                          <m:r>
                            <a:rPr lang="en-US" sz="2400" b="0" i="1" smtClean="0">
                              <a:latin typeface="Cambria Math" panose="02040503050406030204" pitchFamily="18" charset="0"/>
                            </a:rPr>
                            <m:t>𝑖</m:t>
                          </m:r>
                          <m:r>
                            <a:rPr lang="en-US" sz="2400" b="0" i="1" smtClean="0">
                              <a:latin typeface="Cambria Math" panose="02040503050406030204" pitchFamily="18" charset="0"/>
                            </a:rPr>
                            <m:t> ∈ </m:t>
                          </m:r>
                          <m:r>
                            <a:rPr lang="en" sz="2400" i="1">
                              <a:latin typeface="Cambria Math" panose="02040503050406030204" pitchFamily="18" charset="0"/>
                              <a:ea typeface="Cambria Math" panose="02040503050406030204" pitchFamily="18" charset="0"/>
                            </a:rPr>
                            <m:t>ℐ</m:t>
                          </m:r>
                        </m:sub>
                      </m:sSub>
                    </m:oMath>
                  </m:oMathPara>
                </a14:m>
                <a:endParaRPr lang="en" sz="2400" baseline="30000" dirty="0">
                  <a:solidFill>
                    <a:schemeClr val="bg2"/>
                  </a:solidFill>
                  <a:latin typeface="PT Serif"/>
                </a:endParaRPr>
              </a:p>
            </p:txBody>
          </p:sp>
        </mc:Choice>
        <mc:Fallback xmlns="">
          <p:sp>
            <p:nvSpPr>
              <p:cNvPr id="15" name="Google Shape;493;p44">
                <a:extLst>
                  <a:ext uri="{FF2B5EF4-FFF2-40B4-BE49-F238E27FC236}">
                    <a16:creationId xmlns:a16="http://schemas.microsoft.com/office/drawing/2014/main" id="{2FE2DB3A-B53E-9FA6-CD20-1D4D1F541EA1}"/>
                  </a:ext>
                </a:extLst>
              </p:cNvPr>
              <p:cNvSpPr txBox="1">
                <a:spLocks noRot="1" noChangeAspect="1" noMove="1" noResize="1" noEditPoints="1" noAdjustHandles="1" noChangeArrowheads="1" noChangeShapeType="1" noTextEdit="1"/>
              </p:cNvSpPr>
              <p:nvPr/>
            </p:nvSpPr>
            <p:spPr>
              <a:xfrm>
                <a:off x="7176014" y="2487780"/>
                <a:ext cx="1498051" cy="545440"/>
              </a:xfrm>
              <a:prstGeom prst="rect">
                <a:avLst/>
              </a:prstGeom>
              <a:blipFill>
                <a:blip r:embed="rId6"/>
                <a:stretch>
                  <a:fillRect b="-11111"/>
                </a:stretch>
              </a:blipFill>
              <a:ln>
                <a:noFill/>
              </a:ln>
            </p:spPr>
            <p:txBody>
              <a:bodyPr/>
              <a:lstStyle/>
              <a:p>
                <a:r>
                  <a:rPr lang="en-US">
                    <a:noFill/>
                  </a:rPr>
                  <a:t> </a:t>
                </a:r>
              </a:p>
            </p:txBody>
          </p:sp>
        </mc:Fallback>
      </mc:AlternateContent>
      <p:cxnSp>
        <p:nvCxnSpPr>
          <p:cNvPr id="16" name="Google Shape;499;p44">
            <a:extLst>
              <a:ext uri="{FF2B5EF4-FFF2-40B4-BE49-F238E27FC236}">
                <a16:creationId xmlns:a16="http://schemas.microsoft.com/office/drawing/2014/main" id="{8919EC89-FCAF-266B-2C65-2C9C2D5FC26C}"/>
              </a:ext>
            </a:extLst>
          </p:cNvPr>
          <p:cNvCxnSpPr>
            <a:cxnSpLocks/>
          </p:cNvCxnSpPr>
          <p:nvPr/>
        </p:nvCxnSpPr>
        <p:spPr>
          <a:xfrm flipH="1">
            <a:off x="6468311" y="3705919"/>
            <a:ext cx="2664813" cy="0"/>
          </a:xfrm>
          <a:prstGeom prst="straightConnector1">
            <a:avLst/>
          </a:prstGeom>
          <a:noFill/>
          <a:ln w="15875" cap="flat" cmpd="sng">
            <a:solidFill>
              <a:schemeClr val="dk2"/>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7" name="Google Shape;500;p44">
                <a:extLst>
                  <a:ext uri="{FF2B5EF4-FFF2-40B4-BE49-F238E27FC236}">
                    <a16:creationId xmlns:a16="http://schemas.microsoft.com/office/drawing/2014/main" id="{4AADF73D-A1B8-4D39-83F8-1D352D4C993B}"/>
                  </a:ext>
                </a:extLst>
              </p:cNvPr>
              <p:cNvSpPr txBox="1"/>
              <p:nvPr/>
            </p:nvSpPr>
            <p:spPr>
              <a:xfrm>
                <a:off x="7401124" y="3227264"/>
                <a:ext cx="719329" cy="5539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0" dirty="0">
                    <a:solidFill>
                      <a:srgbClr val="980000"/>
                    </a:solidFill>
                  </a:rPr>
                  <a:t> </a:t>
                </a:r>
                <a14:m>
                  <m:oMath xmlns:m="http://schemas.openxmlformats.org/officeDocument/2006/math">
                    <m:r>
                      <m:rPr>
                        <m:sty m:val="p"/>
                      </m:rPr>
                      <a:rPr lang="en-US" sz="2400" b="0" i="0" smtClean="0">
                        <a:solidFill>
                          <a:schemeClr val="tx1"/>
                        </a:solidFill>
                        <a:latin typeface="Cambria Math" panose="02040503050406030204" pitchFamily="18" charset="0"/>
                      </a:rPr>
                      <m:t>R</m:t>
                    </m:r>
                  </m:oMath>
                </a14:m>
                <a:endParaRPr sz="2400" dirty="0">
                  <a:solidFill>
                    <a:srgbClr val="980000"/>
                  </a:solidFill>
                </a:endParaRPr>
              </a:p>
            </p:txBody>
          </p:sp>
        </mc:Choice>
        <mc:Fallback xmlns="">
          <p:sp>
            <p:nvSpPr>
              <p:cNvPr id="17" name="Google Shape;500;p44">
                <a:extLst>
                  <a:ext uri="{FF2B5EF4-FFF2-40B4-BE49-F238E27FC236}">
                    <a16:creationId xmlns:a16="http://schemas.microsoft.com/office/drawing/2014/main" id="{4AADF73D-A1B8-4D39-83F8-1D352D4C993B}"/>
                  </a:ext>
                </a:extLst>
              </p:cNvPr>
              <p:cNvSpPr txBox="1">
                <a:spLocks noRot="1" noChangeAspect="1" noMove="1" noResize="1" noEditPoints="1" noAdjustHandles="1" noChangeArrowheads="1" noChangeShapeType="1" noTextEdit="1"/>
              </p:cNvSpPr>
              <p:nvPr/>
            </p:nvSpPr>
            <p:spPr>
              <a:xfrm>
                <a:off x="7401124" y="3227264"/>
                <a:ext cx="719329" cy="553968"/>
              </a:xfrm>
              <a:prstGeom prst="rect">
                <a:avLst/>
              </a:prstGeom>
              <a:blipFill>
                <a:blip r:embed="rId7"/>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202DFC97-B589-B097-0B97-F191991C7FAC}"/>
                  </a:ext>
                </a:extLst>
              </p:cNvPr>
              <p:cNvSpPr txBox="1"/>
              <p:nvPr/>
            </p:nvSpPr>
            <p:spPr>
              <a:xfrm>
                <a:off x="1272187" y="3630713"/>
                <a:ext cx="4451503" cy="524311"/>
              </a:xfrm>
              <a:prstGeom prst="rect">
                <a:avLst/>
              </a:prstGeom>
              <a:noFill/>
            </p:spPr>
            <p:txBody>
              <a:bodyPr wrap="square">
                <a:spAutoFit/>
              </a:bodyPr>
              <a:lstStyle/>
              <a:p>
                <a14:m>
                  <m:oMath xmlns:m="http://schemas.openxmlformats.org/officeDocument/2006/math">
                    <m:sSup>
                      <m:sSupPr>
                        <m:ctrlPr>
                          <a:rPr lang="en-US" sz="2400" b="0" i="1" smtClean="0">
                            <a:latin typeface="Cambria Math" panose="02040503050406030204" pitchFamily="18" charset="0"/>
                            <a:ea typeface="Cambria Math" panose="02040503050406030204" pitchFamily="18" charset="0"/>
                          </a:rPr>
                        </m:ctrlPr>
                      </m:sSupPr>
                      <m:e>
                        <m:r>
                          <a:rPr lang="en" sz="2400" i="1" smtClean="0">
                            <a:latin typeface="Cambria Math" panose="02040503050406030204" pitchFamily="18" charset="0"/>
                            <a:ea typeface="Cambria Math" panose="02040503050406030204" pitchFamily="18" charset="0"/>
                          </a:rPr>
                          <m:t>ℐ</m:t>
                        </m:r>
                      </m:e>
                      <m:sup>
                        <m:r>
                          <a:rPr lang="en-US" sz="2400" b="0" i="1" smtClean="0">
                            <a:latin typeface="Cambria Math" panose="02040503050406030204" pitchFamily="18" charset="0"/>
                            <a:ea typeface="Cambria Math" panose="02040503050406030204" pitchFamily="18" charset="0"/>
                          </a:rPr>
                          <m:t>′</m:t>
                        </m:r>
                      </m:sup>
                    </m:sSup>
                    <m:r>
                      <a:rPr lang="en-US" sz="2400" b="0" i="1" smtClean="0">
                        <a:latin typeface="Cambria Math" panose="02040503050406030204" pitchFamily="18" charset="0"/>
                        <a:ea typeface="Cambria Math" panose="02040503050406030204" pitchFamily="18" charset="0"/>
                      </a:rPr>
                      <m:t> ←</m:t>
                    </m:r>
                  </m:oMath>
                </a14:m>
                <a:r>
                  <a:rPr lang="en-US" sz="2000" dirty="0">
                    <a:latin typeface="PT Serif" panose="020A0603040505020204" pitchFamily="18" charset="77"/>
                    <a:ea typeface="Cambria Math" panose="02040503050406030204" pitchFamily="18" charset="0"/>
                  </a:rPr>
                  <a:t>$</a:t>
                </a:r>
                <a:r>
                  <a:rPr lang="en-US" sz="2400" dirty="0">
                    <a:ea typeface="Cambria Math" panose="02040503050406030204" pitchFamily="18" charset="0"/>
                  </a:rPr>
                  <a:t> </a:t>
                </a:r>
                <a14:m>
                  <m:oMath xmlns:m="http://schemas.openxmlformats.org/officeDocument/2006/math">
                    <m:sSup>
                      <m:sSupPr>
                        <m:ctrlPr>
                          <a:rPr lang="en-US" sz="2400" i="1">
                            <a:latin typeface="Cambria Math" panose="02040503050406030204" pitchFamily="18" charset="0"/>
                            <a:ea typeface="Cambria Math" panose="02040503050406030204" pitchFamily="18" charset="0"/>
                          </a:rPr>
                        </m:ctrlPr>
                      </m:sSupPr>
                      <m:e>
                        <m:r>
                          <a:rPr lang="en-US" sz="2400" b="0" i="0" smtClean="0">
                            <a:latin typeface="Cambria Math" panose="02040503050406030204" pitchFamily="18" charset="0"/>
                            <a:ea typeface="Cambria Math" panose="02040503050406030204" pitchFamily="18" charset="0"/>
                          </a:rPr>
                          <m:t> </m:t>
                        </m:r>
                        <m:r>
                          <m:rPr>
                            <m:sty m:val="p"/>
                          </m:rPr>
                          <a:rPr lang="en-US" sz="2400">
                            <a:latin typeface="Cambria Math" panose="02040503050406030204" pitchFamily="18" charset="0"/>
                            <a:ea typeface="Cambria Math" panose="02040503050406030204" pitchFamily="18" charset="0"/>
                          </a:rPr>
                          <m:t>Trace</m:t>
                        </m:r>
                      </m:e>
                      <m:sup>
                        <m:r>
                          <a:rPr lang="en-US" sz="2400">
                            <a:latin typeface="Cambria Math" panose="02040503050406030204" pitchFamily="18" charset="0"/>
                            <a:ea typeface="Cambria Math" panose="02040503050406030204" pitchFamily="18" charset="0"/>
                          </a:rPr>
                          <m:t> </m:t>
                        </m:r>
                        <m:r>
                          <m:rPr>
                            <m:sty m:val="p"/>
                          </m:rPr>
                          <a:rPr lang="en-US" sz="2400">
                            <a:solidFill>
                              <a:schemeClr val="bg2">
                                <a:lumMod val="25000"/>
                              </a:schemeClr>
                            </a:solidFill>
                            <a:latin typeface="Cambria Math" panose="02040503050406030204" pitchFamily="18" charset="0"/>
                            <a:ea typeface="PT Serif"/>
                            <a:cs typeface="PT Serif"/>
                            <a:sym typeface="PT Serif"/>
                          </a:rPr>
                          <m:t>R</m:t>
                        </m:r>
                        <m:r>
                          <a:rPr lang="en-US" sz="2400">
                            <a:solidFill>
                              <a:schemeClr val="bg2">
                                <a:lumMod val="25000"/>
                              </a:schemeClr>
                            </a:solidFill>
                            <a:latin typeface="Cambria Math" panose="02040503050406030204" pitchFamily="18" charset="0"/>
                            <a:ea typeface="PT Serif"/>
                            <a:cs typeface="PT Serif"/>
                            <a:sym typeface="PT Serif"/>
                          </a:rPr>
                          <m:t>(·)</m:t>
                        </m:r>
                      </m:sup>
                    </m:sSup>
                    <m:r>
                      <a:rPr lang="en-US" sz="2400" i="1">
                        <a:latin typeface="Cambria Math" panose="02040503050406030204" pitchFamily="18" charset="0"/>
                        <a:ea typeface="Cambria Math" panose="02040503050406030204" pitchFamily="18" charset="0"/>
                      </a:rPr>
                      <m:t> </m:t>
                    </m:r>
                    <m:d>
                      <m:dPr>
                        <m:ctrlPr>
                          <a:rPr lang="en-US" sz="2400" i="1">
                            <a:latin typeface="Cambria Math" panose="02040503050406030204" pitchFamily="18" charset="0"/>
                            <a:ea typeface="Cambria Math" panose="02040503050406030204" pitchFamily="18" charset="0"/>
                          </a:rPr>
                        </m:ctrlPr>
                      </m:dPr>
                      <m:e>
                        <m:r>
                          <a:rPr lang="en-US" sz="2400" i="1">
                            <a:latin typeface="Cambria Math" panose="02040503050406030204" pitchFamily="18" charset="0"/>
                            <a:ea typeface="Cambria Math" panose="02040503050406030204" pitchFamily="18" charset="0"/>
                          </a:rPr>
                          <m:t> </m:t>
                        </m:r>
                        <m:sSub>
                          <m:sSubPr>
                            <m:ctrlPr>
                              <a:rPr lang="en-US" sz="2400" i="1">
                                <a:latin typeface="Cambria Math" panose="02040503050406030204" pitchFamily="18" charset="0"/>
                              </a:rPr>
                            </m:ctrlPr>
                          </m:sSubPr>
                          <m:e>
                            <m:d>
                              <m:dPr>
                                <m:begChr m:val="{"/>
                                <m:endChr m:val="}"/>
                                <m:ctrlPr>
                                  <a:rPr lang="en-US" sz="2400" i="1">
                                    <a:latin typeface="Cambria Math" panose="02040503050406030204" pitchFamily="18" charset="0"/>
                                  </a:rPr>
                                </m:ctrlPr>
                              </m:dPr>
                              <m:e>
                                <m:r>
                                  <a:rPr lang="en-US" sz="2400" i="1">
                                    <a:latin typeface="Cambria Math" panose="02040503050406030204" pitchFamily="18" charset="0"/>
                                  </a:rPr>
                                  <m:t> </m:t>
                                </m:r>
                                <m:r>
                                  <a:rPr lang="en-US" sz="2400" i="1">
                                    <a:latin typeface="Cambria Math" panose="02040503050406030204" pitchFamily="18" charset="0"/>
                                  </a:rPr>
                                  <m:t>𝑡</m:t>
                                </m:r>
                                <m:sSub>
                                  <m:sSubPr>
                                    <m:ctrlPr>
                                      <a:rPr lang="en-US" sz="2400" i="1">
                                        <a:latin typeface="Cambria Math" panose="02040503050406030204" pitchFamily="18" charset="0"/>
                                      </a:rPr>
                                    </m:ctrlPr>
                                  </m:sSubPr>
                                  <m:e>
                                    <m:r>
                                      <a:rPr lang="en-US" sz="2400" i="1">
                                        <a:latin typeface="Cambria Math" panose="02040503050406030204" pitchFamily="18" charset="0"/>
                                      </a:rPr>
                                      <m:t>𝑘</m:t>
                                    </m:r>
                                  </m:e>
                                  <m:sub>
                                    <m:r>
                                      <a:rPr lang="en-US" sz="2400" i="1">
                                        <a:latin typeface="Cambria Math" panose="02040503050406030204" pitchFamily="18" charset="0"/>
                                      </a:rPr>
                                      <m:t>𝑖</m:t>
                                    </m:r>
                                  </m:sub>
                                </m:sSub>
                                <m:r>
                                  <a:rPr lang="en-US" sz="2400" i="1">
                                    <a:latin typeface="Cambria Math" panose="02040503050406030204" pitchFamily="18" charset="0"/>
                                  </a:rPr>
                                  <m:t> </m:t>
                                </m:r>
                              </m:e>
                            </m:d>
                          </m:e>
                          <m:sub>
                            <m:r>
                              <a:rPr lang="en-US" sz="2400" i="1">
                                <a:latin typeface="Cambria Math" panose="02040503050406030204" pitchFamily="18" charset="0"/>
                              </a:rPr>
                              <m:t> </m:t>
                            </m:r>
                            <m:r>
                              <a:rPr lang="en-US" sz="2400" i="1">
                                <a:latin typeface="Cambria Math" panose="02040503050406030204" pitchFamily="18" charset="0"/>
                              </a:rPr>
                              <m:t>𝑖</m:t>
                            </m:r>
                            <m:r>
                              <a:rPr lang="en-US" sz="2400" i="1">
                                <a:latin typeface="Cambria Math" panose="02040503050406030204" pitchFamily="18" charset="0"/>
                              </a:rPr>
                              <m:t> ∈ [</m:t>
                            </m:r>
                            <m:r>
                              <a:rPr lang="en-US" sz="2400" i="1">
                                <a:latin typeface="Cambria Math" panose="02040503050406030204" pitchFamily="18" charset="0"/>
                              </a:rPr>
                              <m:t>𝑛</m:t>
                            </m:r>
                            <m:r>
                              <a:rPr lang="en-US" sz="2400" i="1">
                                <a:latin typeface="Cambria Math" panose="02040503050406030204" pitchFamily="18" charset="0"/>
                              </a:rPr>
                              <m:t>]</m:t>
                            </m:r>
                          </m:sub>
                        </m:sSub>
                      </m:e>
                    </m:d>
                  </m:oMath>
                </a14:m>
                <a:endParaRPr lang="en-US" sz="2400" dirty="0"/>
              </a:p>
            </p:txBody>
          </p:sp>
        </mc:Choice>
        <mc:Fallback xmlns="">
          <p:sp>
            <p:nvSpPr>
              <p:cNvPr id="18" name="TextBox 17">
                <a:extLst>
                  <a:ext uri="{FF2B5EF4-FFF2-40B4-BE49-F238E27FC236}">
                    <a16:creationId xmlns:a16="http://schemas.microsoft.com/office/drawing/2014/main" id="{202DFC97-B589-B097-0B97-F191991C7FAC}"/>
                  </a:ext>
                </a:extLst>
              </p:cNvPr>
              <p:cNvSpPr txBox="1">
                <a:spLocks noRot="1" noChangeAspect="1" noMove="1" noResize="1" noEditPoints="1" noAdjustHandles="1" noChangeArrowheads="1" noChangeShapeType="1" noTextEdit="1"/>
              </p:cNvSpPr>
              <p:nvPr/>
            </p:nvSpPr>
            <p:spPr>
              <a:xfrm>
                <a:off x="1272187" y="3630713"/>
                <a:ext cx="4451503" cy="524311"/>
              </a:xfrm>
              <a:prstGeom prst="rect">
                <a:avLst/>
              </a:prstGeom>
              <a:blipFill>
                <a:blip r:embed="rId8"/>
                <a:stretch>
                  <a:fillRect l="-285" b="-11905"/>
                </a:stretch>
              </a:blipFill>
            </p:spPr>
            <p:txBody>
              <a:bodyPr/>
              <a:lstStyle/>
              <a:p>
                <a:r>
                  <a:rPr lang="en-US">
                    <a:noFill/>
                  </a:rPr>
                  <a:t> </a:t>
                </a:r>
              </a:p>
            </p:txBody>
          </p:sp>
        </mc:Fallback>
      </mc:AlternateContent>
      <p:sp>
        <p:nvSpPr>
          <p:cNvPr id="19" name="Rectangle 18">
            <a:extLst>
              <a:ext uri="{FF2B5EF4-FFF2-40B4-BE49-F238E27FC236}">
                <a16:creationId xmlns:a16="http://schemas.microsoft.com/office/drawing/2014/main" id="{2E552282-999F-B502-8E20-24E1EA4EBC2F}"/>
              </a:ext>
            </a:extLst>
          </p:cNvPr>
          <p:cNvSpPr/>
          <p:nvPr/>
        </p:nvSpPr>
        <p:spPr>
          <a:xfrm>
            <a:off x="0" y="4170956"/>
            <a:ext cx="12192000" cy="2687044"/>
          </a:xfrm>
          <a:prstGeom prst="rect">
            <a:avLst/>
          </a:prstGeom>
          <a:solidFill>
            <a:schemeClr val="bg1">
              <a:alpha val="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738F9B43-09F8-AE59-E6FF-EF60B71BF1A1}"/>
                  </a:ext>
                </a:extLst>
              </p:cNvPr>
              <p:cNvSpPr txBox="1"/>
              <p:nvPr/>
            </p:nvSpPr>
            <p:spPr>
              <a:xfrm>
                <a:off x="35454" y="4191690"/>
                <a:ext cx="11447985" cy="1867371"/>
              </a:xfrm>
              <a:prstGeom prst="rect">
                <a:avLst/>
              </a:prstGeom>
              <a:noFill/>
              <a:ln>
                <a:noFill/>
              </a:ln>
            </p:spPr>
            <p:txBody>
              <a:bodyPr wrap="square" rtlCol="0">
                <a:spAutoFit/>
              </a:bodyPr>
              <a:lstStyle/>
              <a:p>
                <a:pPr>
                  <a:lnSpc>
                    <a:spcPct val="120000"/>
                  </a:lnSpc>
                </a:pPr>
                <a:r>
                  <a:rPr lang="en-US" sz="2600" dirty="0">
                    <a:solidFill>
                      <a:schemeClr val="bg2">
                        <a:lumMod val="25000"/>
                      </a:schemeClr>
                    </a:solidFill>
                    <a:latin typeface="PT Serif" panose="020A0603040505020204" pitchFamily="18" charset="77"/>
                  </a:rPr>
                  <a:t>Adv wins if:</a:t>
                </a:r>
              </a:p>
              <a:p>
                <a:pPr>
                  <a:lnSpc>
                    <a:spcPct val="120000"/>
                  </a:lnSpc>
                </a:pPr>
                <a:r>
                  <a:rPr lang="en-US" dirty="0">
                    <a:solidFill>
                      <a:schemeClr val="bg2">
                        <a:lumMod val="25000"/>
                      </a:schemeClr>
                    </a:solidFill>
                    <a:latin typeface="PT Serif" panose="020A0603040505020204" pitchFamily="18" charset="77"/>
                  </a:rPr>
                  <a:t> </a:t>
                </a:r>
                <a:endParaRPr lang="en-US" sz="2600" dirty="0">
                  <a:solidFill>
                    <a:schemeClr val="bg2">
                      <a:lumMod val="25000"/>
                    </a:schemeClr>
                  </a:solidFill>
                  <a:latin typeface="PT Serif" panose="020A0603040505020204" pitchFamily="18" charset="77"/>
                </a:endParaRPr>
              </a:p>
              <a:p>
                <a:pPr>
                  <a:lnSpc>
                    <a:spcPct val="120000"/>
                  </a:lnSpc>
                </a:pPr>
                <a:r>
                  <a:rPr lang="en-US" sz="2600" dirty="0">
                    <a:solidFill>
                      <a:schemeClr val="bg2">
                        <a:lumMod val="25000"/>
                      </a:schemeClr>
                    </a:solidFill>
                    <a:latin typeface="PT Serif" panose="020A0603040505020204" pitchFamily="18" charset="77"/>
                  </a:rPr>
                  <a:t>1.</a:t>
                </a:r>
                <a:r>
                  <a:rPr lang="en-US" sz="2600" dirty="0">
                    <a:solidFill>
                      <a:schemeClr val="bg2">
                        <a:lumMod val="25000"/>
                      </a:schemeClr>
                    </a:solidFill>
                    <a:ea typeface="Cambria Math" panose="02040503050406030204" pitchFamily="18" charset="0"/>
                  </a:rPr>
                  <a:t>     								                   </a:t>
                </a:r>
                <a:r>
                  <a:rPr lang="en-US" sz="2400" dirty="0">
                    <a:solidFill>
                      <a:schemeClr val="bg2">
                        <a:lumMod val="25000"/>
                      </a:schemeClr>
                    </a:solidFill>
                    <a:latin typeface="PT Serif" panose="020A0603040505020204" pitchFamily="18" charset="77"/>
                  </a:rPr>
                  <a:t>AND    </a:t>
                </a:r>
                <a:r>
                  <a:rPr lang="en-US" sz="2600" dirty="0">
                    <a:solidFill>
                      <a:schemeClr val="bg2">
                        <a:lumMod val="25000"/>
                      </a:schemeClr>
                    </a:solidFill>
                    <a:latin typeface="PT Serif" panose="020A0603040505020204" pitchFamily="18" charset="77"/>
                    <a:ea typeface="PT Serif"/>
                    <a:cs typeface="PT Serif"/>
                    <a:sym typeface="PT Serif"/>
                  </a:rPr>
                  <a:t>2.   </a:t>
                </a:r>
                <a14:m>
                  <m:oMath xmlns:m="http://schemas.openxmlformats.org/officeDocument/2006/math">
                    <m:sSup>
                      <m:sSupPr>
                        <m:ctrlPr>
                          <a:rPr lang="en-US" sz="2600" i="1">
                            <a:latin typeface="Cambria Math" panose="02040503050406030204" pitchFamily="18" charset="0"/>
                            <a:ea typeface="Cambria Math" panose="02040503050406030204" pitchFamily="18" charset="0"/>
                          </a:rPr>
                        </m:ctrlPr>
                      </m:sSupPr>
                      <m:e>
                        <m:r>
                          <a:rPr lang="en" sz="2600" i="1">
                            <a:latin typeface="Cambria Math" panose="02040503050406030204" pitchFamily="18" charset="0"/>
                            <a:ea typeface="Cambria Math" panose="02040503050406030204" pitchFamily="18" charset="0"/>
                          </a:rPr>
                          <m:t>ℐ</m:t>
                        </m:r>
                      </m:e>
                      <m:sup>
                        <m:r>
                          <a:rPr lang="en-US" sz="2600" i="1">
                            <a:latin typeface="Cambria Math" panose="02040503050406030204" pitchFamily="18" charset="0"/>
                            <a:ea typeface="Cambria Math" panose="02040503050406030204" pitchFamily="18" charset="0"/>
                          </a:rPr>
                          <m:t>′</m:t>
                        </m:r>
                      </m:sup>
                    </m:sSup>
                    <m:r>
                      <a:rPr lang="en-US" sz="2600" i="1">
                        <a:latin typeface="Cambria Math" panose="02040503050406030204" pitchFamily="18" charset="0"/>
                        <a:ea typeface="Cambria Math" panose="02040503050406030204" pitchFamily="18" charset="0"/>
                      </a:rPr>
                      <m:t>≠</m:t>
                    </m:r>
                    <m:r>
                      <a:rPr lang="en" sz="2600" i="1">
                        <a:latin typeface="Cambria Math" panose="02040503050406030204" pitchFamily="18" charset="0"/>
                        <a:ea typeface="Cambria Math" panose="02040503050406030204" pitchFamily="18" charset="0"/>
                      </a:rPr>
                      <m:t>ℐ</m:t>
                    </m:r>
                  </m:oMath>
                </a14:m>
                <a:endParaRPr lang="en-US" sz="2600" dirty="0">
                  <a:solidFill>
                    <a:schemeClr val="bg2">
                      <a:lumMod val="25000"/>
                    </a:schemeClr>
                  </a:solidFill>
                  <a:latin typeface="PT Serif" panose="020A0603040505020204" pitchFamily="18" charset="77"/>
                  <a:ea typeface="PT Serif"/>
                  <a:cs typeface="PT Serif"/>
                  <a:sym typeface="PT Serif"/>
                </a:endParaRPr>
              </a:p>
              <a:p>
                <a:pPr>
                  <a:lnSpc>
                    <a:spcPct val="120000"/>
                  </a:lnSpc>
                </a:pPr>
                <a:endParaRPr lang="en-US" sz="2600" dirty="0">
                  <a:solidFill>
                    <a:schemeClr val="bg2">
                      <a:lumMod val="25000"/>
                    </a:schemeClr>
                  </a:solidFill>
                  <a:latin typeface="PT Serif" panose="020A0603040505020204" pitchFamily="18" charset="77"/>
                  <a:ea typeface="PT Serif"/>
                  <a:cs typeface="PT Serif"/>
                  <a:sym typeface="PT Serif"/>
                </a:endParaRPr>
              </a:p>
            </p:txBody>
          </p:sp>
        </mc:Choice>
        <mc:Fallback xmlns="">
          <p:sp>
            <p:nvSpPr>
              <p:cNvPr id="20" name="TextBox 19">
                <a:extLst>
                  <a:ext uri="{FF2B5EF4-FFF2-40B4-BE49-F238E27FC236}">
                    <a16:creationId xmlns:a16="http://schemas.microsoft.com/office/drawing/2014/main" id="{738F9B43-09F8-AE59-E6FF-EF60B71BF1A1}"/>
                  </a:ext>
                </a:extLst>
              </p:cNvPr>
              <p:cNvSpPr txBox="1">
                <a:spLocks noRot="1" noChangeAspect="1" noMove="1" noResize="1" noEditPoints="1" noAdjustHandles="1" noChangeArrowheads="1" noChangeShapeType="1" noTextEdit="1"/>
              </p:cNvSpPr>
              <p:nvPr/>
            </p:nvSpPr>
            <p:spPr>
              <a:xfrm>
                <a:off x="35454" y="4191690"/>
                <a:ext cx="11447985" cy="1867371"/>
              </a:xfrm>
              <a:prstGeom prst="rect">
                <a:avLst/>
              </a:prstGeom>
              <a:blipFill>
                <a:blip r:embed="rId9"/>
                <a:stretch>
                  <a:fillRect l="-886" t="-1351"/>
                </a:stretch>
              </a:blipFill>
              <a:ln>
                <a:noFill/>
              </a:ln>
            </p:spPr>
            <p:txBody>
              <a:bodyPr/>
              <a:lstStyle/>
              <a:p>
                <a:r>
                  <a:rPr lang="en-US">
                    <a:noFill/>
                  </a:rPr>
                  <a:t> </a:t>
                </a:r>
              </a:p>
            </p:txBody>
          </p:sp>
        </mc:Fallback>
      </mc:AlternateContent>
      <p:sp>
        <p:nvSpPr>
          <p:cNvPr id="21" name="Google Shape;518;p45">
            <a:extLst>
              <a:ext uri="{FF2B5EF4-FFF2-40B4-BE49-F238E27FC236}">
                <a16:creationId xmlns:a16="http://schemas.microsoft.com/office/drawing/2014/main" id="{DA255E57-361C-C238-DF4F-D34B40BAA040}"/>
              </a:ext>
            </a:extLst>
          </p:cNvPr>
          <p:cNvSpPr/>
          <p:nvPr/>
        </p:nvSpPr>
        <p:spPr>
          <a:xfrm>
            <a:off x="6977866" y="5770517"/>
            <a:ext cx="4877789" cy="931876"/>
          </a:xfrm>
          <a:prstGeom prst="cloud">
            <a:avLst/>
          </a:prstGeom>
          <a:solidFill>
            <a:schemeClr val="accent1">
              <a:lumMod val="20000"/>
              <a:lumOff val="80000"/>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2200" dirty="0">
                <a:solidFill>
                  <a:schemeClr val="accent1">
                    <a:lumMod val="50000"/>
                  </a:schemeClr>
                </a:solidFill>
                <a:latin typeface="PT Serif"/>
                <a:ea typeface="PT Serif"/>
                <a:cs typeface="PT Serif"/>
                <a:sym typeface="PT Serif"/>
              </a:rPr>
              <a:t>     Honest party blamed OR All sellers not found</a:t>
            </a:r>
            <a:endParaRPr sz="2200" b="1" dirty="0">
              <a:solidFill>
                <a:schemeClr val="accent1">
                  <a:lumMod val="50000"/>
                </a:schemeClr>
              </a:solidFill>
              <a:latin typeface="PT Serif"/>
              <a:ea typeface="PT Serif"/>
              <a:cs typeface="PT Serif"/>
              <a:sym typeface="PT Serif"/>
            </a:endParaRPr>
          </a:p>
        </p:txBody>
      </p:sp>
      <mc:AlternateContent xmlns:mc="http://schemas.openxmlformats.org/markup-compatibility/2006" xmlns:a14="http://schemas.microsoft.com/office/drawing/2010/main">
        <mc:Choice Requires="a14">
          <p:sp>
            <p:nvSpPr>
              <p:cNvPr id="22" name="Google Shape;518;p45">
                <a:extLst>
                  <a:ext uri="{FF2B5EF4-FFF2-40B4-BE49-F238E27FC236}">
                    <a16:creationId xmlns:a16="http://schemas.microsoft.com/office/drawing/2014/main" id="{5D3EFEC7-0D41-A1B7-8AB4-66CF0C1BE1C3}"/>
                  </a:ext>
                </a:extLst>
              </p:cNvPr>
              <p:cNvSpPr/>
              <p:nvPr/>
            </p:nvSpPr>
            <p:spPr>
              <a:xfrm>
                <a:off x="1986684" y="5779863"/>
                <a:ext cx="3757945" cy="922530"/>
              </a:xfrm>
              <a:prstGeom prst="cloud">
                <a:avLst/>
              </a:prstGeom>
              <a:solidFill>
                <a:schemeClr val="accent1">
                  <a:lumMod val="20000"/>
                  <a:lumOff val="80000"/>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lvl="0" algn="ctr"/>
                <a:r>
                  <a:rPr lang="en-US" sz="2200" dirty="0">
                    <a:solidFill>
                      <a:schemeClr val="accent1">
                        <a:lumMod val="50000"/>
                      </a:schemeClr>
                    </a:solidFill>
                    <a:latin typeface="PT Serif"/>
                    <a:ea typeface="PT Serif"/>
                    <a:cs typeface="PT Serif"/>
                    <a:sym typeface="PT Serif"/>
                  </a:rPr>
                  <a:t>R is “good” </a:t>
                </a:r>
                <a:r>
                  <a:rPr lang="en-US" sz="2200" dirty="0" err="1">
                    <a:solidFill>
                      <a:schemeClr val="accent1">
                        <a:lumMod val="50000"/>
                      </a:schemeClr>
                    </a:solidFill>
                    <a:latin typeface="PT Serif"/>
                    <a:ea typeface="PT Serif"/>
                    <a:cs typeface="PT Serif"/>
                    <a:sym typeface="PT Serif"/>
                  </a:rPr>
                  <a:t>w.r.t.</a:t>
                </a:r>
                <a:endParaRPr lang="en-US" sz="2200" dirty="0">
                  <a:solidFill>
                    <a:schemeClr val="accent1">
                      <a:lumMod val="50000"/>
                    </a:schemeClr>
                  </a:solidFill>
                  <a:latin typeface="PT Serif"/>
                  <a:ea typeface="PT Serif"/>
                  <a:cs typeface="PT Serif"/>
                  <a:sym typeface="PT Serif"/>
                </a:endParaRPr>
              </a:p>
              <a:p>
                <a:pPr lvl="0" algn="ctr"/>
                <a14:m>
                  <m:oMathPara xmlns:m="http://schemas.openxmlformats.org/officeDocument/2006/math">
                    <m:oMathParaPr>
                      <m:jc m:val="centerGroup"/>
                    </m:oMathParaPr>
                    <m:oMath xmlns:m="http://schemas.openxmlformats.org/officeDocument/2006/math">
                      <m:r>
                        <a:rPr lang="en-US" sz="2200" b="0" i="1" smtClean="0">
                          <a:solidFill>
                            <a:schemeClr val="accent1">
                              <a:lumMod val="50000"/>
                            </a:schemeClr>
                          </a:solidFill>
                          <a:latin typeface="Cambria Math" panose="02040503050406030204" pitchFamily="18" charset="0"/>
                          <a:ea typeface="PT Serif"/>
                          <a:cs typeface="PT Serif"/>
                          <a:sym typeface="PT Serif"/>
                        </a:rPr>
                        <m:t>𝑛</m:t>
                      </m:r>
                      <m:r>
                        <a:rPr lang="en-US" sz="2200" b="0" i="1" smtClean="0">
                          <a:solidFill>
                            <a:schemeClr val="accent1">
                              <a:lumMod val="50000"/>
                            </a:schemeClr>
                          </a:solidFill>
                          <a:latin typeface="Cambria Math" panose="02040503050406030204" pitchFamily="18" charset="0"/>
                          <a:ea typeface="PT Serif"/>
                          <a:cs typeface="PT Serif"/>
                          <a:sym typeface="PT Serif"/>
                        </a:rPr>
                        <m:t>,</m:t>
                      </m:r>
                      <m:r>
                        <a:rPr lang="en-US" sz="2200" b="0" i="1" smtClean="0">
                          <a:solidFill>
                            <a:schemeClr val="accent1">
                              <a:lumMod val="50000"/>
                            </a:schemeClr>
                          </a:solidFill>
                          <a:latin typeface="Cambria Math" panose="02040503050406030204" pitchFamily="18" charset="0"/>
                          <a:ea typeface="PT Serif"/>
                          <a:cs typeface="PT Serif"/>
                          <a:sym typeface="PT Serif"/>
                        </a:rPr>
                        <m:t>𝑡</m:t>
                      </m:r>
                      <m:r>
                        <a:rPr lang="en-US" sz="2200" b="0" i="1" smtClean="0">
                          <a:solidFill>
                            <a:schemeClr val="accent1">
                              <a:lumMod val="50000"/>
                            </a:schemeClr>
                          </a:solidFill>
                          <a:latin typeface="Cambria Math" panose="02040503050406030204" pitchFamily="18" charset="0"/>
                          <a:ea typeface="PT Serif"/>
                          <a:cs typeface="PT Serif"/>
                          <a:sym typeface="PT Serif"/>
                        </a:rPr>
                        <m:t>,</m:t>
                      </m:r>
                      <m:r>
                        <a:rPr lang="en-US" sz="2200" b="0" i="1" smtClean="0">
                          <a:solidFill>
                            <a:schemeClr val="accent1">
                              <a:lumMod val="50000"/>
                            </a:schemeClr>
                          </a:solidFill>
                          <a:latin typeface="Cambria Math" panose="02040503050406030204" pitchFamily="18" charset="0"/>
                          <a:ea typeface="PT Serif"/>
                          <a:cs typeface="PT Serif"/>
                          <a:sym typeface="PT Serif"/>
                        </a:rPr>
                        <m:t>𝑓</m:t>
                      </m:r>
                      <m:r>
                        <a:rPr lang="en-US" sz="2200" b="0" i="1" smtClean="0">
                          <a:solidFill>
                            <a:schemeClr val="accent1">
                              <a:lumMod val="50000"/>
                            </a:schemeClr>
                          </a:solidFill>
                          <a:latin typeface="Cambria Math" panose="02040503050406030204" pitchFamily="18" charset="0"/>
                          <a:ea typeface="PT Serif"/>
                          <a:cs typeface="PT Serif"/>
                          <a:sym typeface="PT Serif"/>
                        </a:rPr>
                        <m:t>,</m:t>
                      </m:r>
                      <m:r>
                        <a:rPr lang="en-US" sz="2200" b="0" i="1" smtClean="0">
                          <a:solidFill>
                            <a:schemeClr val="accent1">
                              <a:lumMod val="50000"/>
                            </a:schemeClr>
                          </a:solidFill>
                          <a:latin typeface="Cambria Math" panose="02040503050406030204" pitchFamily="18" charset="0"/>
                          <a:ea typeface="PT Serif"/>
                          <a:cs typeface="PT Serif"/>
                          <a:sym typeface="PT Serif"/>
                        </a:rPr>
                        <m:t>𝑠</m:t>
                      </m:r>
                      <m:r>
                        <a:rPr lang="en-US" sz="2200" b="0" i="1" smtClean="0">
                          <a:solidFill>
                            <a:schemeClr val="accent1">
                              <a:lumMod val="50000"/>
                            </a:schemeClr>
                          </a:solidFill>
                          <a:latin typeface="Cambria Math" panose="02040503050406030204" pitchFamily="18" charset="0"/>
                          <a:ea typeface="PT Serif"/>
                          <a:cs typeface="PT Serif"/>
                          <a:sym typeface="PT Serif"/>
                        </a:rPr>
                        <m:t>,</m:t>
                      </m:r>
                      <m:r>
                        <a:rPr lang="en-US" sz="2200" b="0" i="1" smtClean="0">
                          <a:solidFill>
                            <a:schemeClr val="accent1">
                              <a:lumMod val="50000"/>
                            </a:schemeClr>
                          </a:solidFill>
                          <a:latin typeface="Cambria Math" panose="02040503050406030204" pitchFamily="18" charset="0"/>
                          <a:ea typeface="PT Serif"/>
                          <a:cs typeface="PT Serif"/>
                          <a:sym typeface="PT Serif"/>
                        </a:rPr>
                        <m:t>𝜌</m:t>
                      </m:r>
                      <m:r>
                        <a:rPr lang="en-US" sz="2200" b="0" i="1" smtClean="0">
                          <a:solidFill>
                            <a:schemeClr val="accent1">
                              <a:lumMod val="50000"/>
                            </a:schemeClr>
                          </a:solidFill>
                          <a:latin typeface="Cambria Math" panose="02040503050406030204" pitchFamily="18" charset="0"/>
                          <a:ea typeface="PT Serif"/>
                          <a:cs typeface="PT Serif"/>
                          <a:sym typeface="PT Serif"/>
                        </a:rPr>
                        <m:t> , </m:t>
                      </m:r>
                      <m:r>
                        <a:rPr lang="en-US" sz="2200" b="0" i="1" smtClean="0">
                          <a:solidFill>
                            <a:schemeClr val="accent1">
                              <a:lumMod val="50000"/>
                            </a:schemeClr>
                          </a:solidFill>
                          <a:latin typeface="Cambria Math" panose="02040503050406030204" pitchFamily="18" charset="0"/>
                          <a:ea typeface="PT Serif"/>
                          <a:cs typeface="PT Serif"/>
                          <a:sym typeface="PT Serif"/>
                        </a:rPr>
                        <m:t>𝜖</m:t>
                      </m:r>
                    </m:oMath>
                  </m:oMathPara>
                </a14:m>
                <a:endParaRPr sz="2200" dirty="0">
                  <a:solidFill>
                    <a:schemeClr val="accent1">
                      <a:lumMod val="50000"/>
                    </a:schemeClr>
                  </a:solidFill>
                  <a:latin typeface="PT Serif"/>
                  <a:ea typeface="PT Serif"/>
                  <a:cs typeface="PT Serif"/>
                  <a:sym typeface="PT Serif"/>
                </a:endParaRPr>
              </a:p>
            </p:txBody>
          </p:sp>
        </mc:Choice>
        <mc:Fallback xmlns="">
          <p:sp>
            <p:nvSpPr>
              <p:cNvPr id="22" name="Google Shape;518;p45">
                <a:extLst>
                  <a:ext uri="{FF2B5EF4-FFF2-40B4-BE49-F238E27FC236}">
                    <a16:creationId xmlns:a16="http://schemas.microsoft.com/office/drawing/2014/main" id="{5D3EFEC7-0D41-A1B7-8AB4-66CF0C1BE1C3}"/>
                  </a:ext>
                </a:extLst>
              </p:cNvPr>
              <p:cNvSpPr>
                <a:spLocks noRot="1" noChangeAspect="1" noMove="1" noResize="1" noEditPoints="1" noAdjustHandles="1" noChangeArrowheads="1" noChangeShapeType="1" noTextEdit="1"/>
              </p:cNvSpPr>
              <p:nvPr/>
            </p:nvSpPr>
            <p:spPr>
              <a:xfrm>
                <a:off x="1986684" y="5779863"/>
                <a:ext cx="3757945" cy="922530"/>
              </a:xfrm>
              <a:prstGeom prst="cloud">
                <a:avLst/>
              </a:prstGeom>
              <a:blipFill>
                <a:blip r:embed="rId10"/>
                <a:stretch>
                  <a:fillRect/>
                </a:stretch>
              </a:blipFill>
              <a:ln w="25400" cap="flat" cmpd="sng">
                <a:solidFill>
                  <a:schemeClr val="accent1"/>
                </a:solidFill>
                <a:prstDash val="solid"/>
                <a:round/>
                <a:headEnd type="none" w="sm" len="sm"/>
                <a:tailEnd type="none" w="sm" len="sm"/>
              </a:ln>
            </p:spPr>
            <p:txBody>
              <a:bodyPr/>
              <a:lstStyle/>
              <a:p>
                <a:r>
                  <a:rPr lang="en-US">
                    <a:noFill/>
                  </a:rPr>
                  <a:t> </a:t>
                </a:r>
              </a:p>
            </p:txBody>
          </p:sp>
        </mc:Fallback>
      </mc:AlternateContent>
      <p:pic>
        <p:nvPicPr>
          <p:cNvPr id="11" name="Picture 10">
            <a:extLst>
              <a:ext uri="{FF2B5EF4-FFF2-40B4-BE49-F238E27FC236}">
                <a16:creationId xmlns:a16="http://schemas.microsoft.com/office/drawing/2014/main" id="{8997463B-96FD-EE9F-09BD-CE32982F5FC3}"/>
              </a:ext>
            </a:extLst>
          </p:cNvPr>
          <p:cNvPicPr>
            <a:picLocks noChangeAspect="1"/>
          </p:cNvPicPr>
          <p:nvPr/>
        </p:nvPicPr>
        <p:blipFill>
          <a:blip r:embed="rId11"/>
          <a:stretch>
            <a:fillRect/>
          </a:stretch>
        </p:blipFill>
        <p:spPr>
          <a:xfrm>
            <a:off x="449022" y="4902410"/>
            <a:ext cx="8027203" cy="844359"/>
          </a:xfrm>
          <a:prstGeom prst="rect">
            <a:avLst/>
          </a:prstGeom>
        </p:spPr>
      </p:pic>
      <p:sp>
        <p:nvSpPr>
          <p:cNvPr id="3" name="Slide Number Placeholder 2">
            <a:extLst>
              <a:ext uri="{FF2B5EF4-FFF2-40B4-BE49-F238E27FC236}">
                <a16:creationId xmlns:a16="http://schemas.microsoft.com/office/drawing/2014/main" id="{77D72506-0DE0-FD45-1A20-A0C480F9299A}"/>
              </a:ext>
            </a:extLst>
          </p:cNvPr>
          <p:cNvSpPr>
            <a:spLocks noGrp="1"/>
          </p:cNvSpPr>
          <p:nvPr>
            <p:ph type="sldNum" sz="quarter" idx="12"/>
          </p:nvPr>
        </p:nvSpPr>
        <p:spPr/>
        <p:txBody>
          <a:bodyPr/>
          <a:lstStyle/>
          <a:p>
            <a:fld id="{2C6E2BD9-12E2-A94F-B436-2026D1C44FCB}" type="slidenum">
              <a:rPr lang="en-US" smtClean="0"/>
              <a:pPr/>
              <a:t>20</a:t>
            </a:fld>
            <a:endParaRPr lang="en-US">
              <a:latin typeface="PT Serif" panose="020A0603040505020204" pitchFamily="18" charset="77"/>
            </a:endParaRPr>
          </a:p>
        </p:txBody>
      </p:sp>
    </p:spTree>
    <p:extLst>
      <p:ext uri="{BB962C8B-B14F-4D97-AF65-F5344CB8AC3E}">
        <p14:creationId xmlns:p14="http://schemas.microsoft.com/office/powerpoint/2010/main" val="420912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childTnLst>
                                </p:cTn>
                              </p:par>
                              <p:par>
                                <p:cTn id="24" presetID="10" presetClass="entr" presetSubtype="0"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childTnLst>
                                </p:cTn>
                              </p:par>
                              <p:par>
                                <p:cTn id="32" presetID="10" presetClass="entr" presetSubtype="0"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dissolve">
                                      <p:cBhvr>
                                        <p:cTn id="51" dur="500"/>
                                        <p:tgtEl>
                                          <p:spTgt spid="22"/>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dissolve">
                                      <p:cBhvr>
                                        <p:cTn id="5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8" grpId="0"/>
      <p:bldP spid="19" grpId="0" animBg="1"/>
      <p:bldP spid="20" grpId="0"/>
      <p:bldP spid="21" grpId="0" animBg="1"/>
      <p:bldP spid="2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E5448-FD71-BA8E-4A31-A5903318D0D7}"/>
              </a:ext>
            </a:extLst>
          </p:cNvPr>
          <p:cNvSpPr>
            <a:spLocks noGrp="1"/>
          </p:cNvSpPr>
          <p:nvPr>
            <p:ph type="title"/>
          </p:nvPr>
        </p:nvSpPr>
        <p:spPr/>
        <p:txBody>
          <a:bodyPr/>
          <a:lstStyle/>
          <a:p>
            <a:r>
              <a:rPr lang="en-US" dirty="0">
                <a:latin typeface="PT Serif" panose="020A0603040505020204" pitchFamily="18" charset="77"/>
              </a:rPr>
              <a:t>Traceability for Traceable Secret Sharing</a:t>
            </a:r>
            <a:endParaRPr lang="en-US" dirty="0"/>
          </a:p>
        </p:txBody>
      </p:sp>
      <p:sp>
        <p:nvSpPr>
          <p:cNvPr id="4" name="Rectangle 3">
            <a:extLst>
              <a:ext uri="{FF2B5EF4-FFF2-40B4-BE49-F238E27FC236}">
                <a16:creationId xmlns:a16="http://schemas.microsoft.com/office/drawing/2014/main" id="{8E6D9E9D-19D5-9100-BFBE-BE9488C82A3B}"/>
              </a:ext>
            </a:extLst>
          </p:cNvPr>
          <p:cNvSpPr/>
          <p:nvPr/>
        </p:nvSpPr>
        <p:spPr>
          <a:xfrm>
            <a:off x="768626" y="2760892"/>
            <a:ext cx="10654747" cy="1439031"/>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accent1">
                    <a:lumMod val="50000"/>
                  </a:schemeClr>
                </a:solidFill>
                <a:latin typeface="PT Serif" panose="020A0603040505020204" pitchFamily="18" charset="77"/>
              </a:rPr>
              <a:t>Defn</a:t>
            </a:r>
            <a:r>
              <a:rPr lang="en-US" sz="2400" dirty="0">
                <a:solidFill>
                  <a:schemeClr val="accent1">
                    <a:lumMod val="50000"/>
                  </a:schemeClr>
                </a:solidFill>
                <a:latin typeface="PT Serif" panose="020A0603040505020204" pitchFamily="18" charset="77"/>
              </a:rPr>
              <a:t>. A Traceable Secret Sharing scheme is traceable if no efficient adversary can win the above game with non-negligible probability.</a:t>
            </a:r>
          </a:p>
          <a:p>
            <a:pPr algn="ctr"/>
            <a:endParaRPr lang="en-US" sz="2400" dirty="0">
              <a:solidFill>
                <a:schemeClr val="accent1">
                  <a:lumMod val="50000"/>
                </a:schemeClr>
              </a:solidFill>
              <a:latin typeface="PT Serif" panose="020A0603040505020204" pitchFamily="18" charset="77"/>
            </a:endParaRPr>
          </a:p>
        </p:txBody>
      </p:sp>
      <p:sp>
        <p:nvSpPr>
          <p:cNvPr id="3" name="TextBox 2">
            <a:extLst>
              <a:ext uri="{FF2B5EF4-FFF2-40B4-BE49-F238E27FC236}">
                <a16:creationId xmlns:a16="http://schemas.microsoft.com/office/drawing/2014/main" id="{76112384-AEA4-3595-E609-839685BFBEB9}"/>
              </a:ext>
            </a:extLst>
          </p:cNvPr>
          <p:cNvSpPr txBox="1"/>
          <p:nvPr/>
        </p:nvSpPr>
        <p:spPr>
          <a:xfrm>
            <a:off x="2359627" y="4764974"/>
            <a:ext cx="7472746" cy="461665"/>
          </a:xfrm>
          <a:prstGeom prst="rect">
            <a:avLst/>
          </a:prstGeom>
          <a:noFill/>
        </p:spPr>
        <p:txBody>
          <a:bodyPr wrap="square" rtlCol="0">
            <a:spAutoFit/>
          </a:bodyPr>
          <a:lstStyle/>
          <a:p>
            <a:r>
              <a:rPr lang="en-US" sz="2400" dirty="0">
                <a:latin typeface="PT Serif" panose="020A0603040505020204" pitchFamily="18" charset="77"/>
              </a:rPr>
              <a:t>( Our constructions are unconditionally traceable )</a:t>
            </a:r>
          </a:p>
        </p:txBody>
      </p:sp>
      <p:sp>
        <p:nvSpPr>
          <p:cNvPr id="5" name="Slide Number Placeholder 4">
            <a:extLst>
              <a:ext uri="{FF2B5EF4-FFF2-40B4-BE49-F238E27FC236}">
                <a16:creationId xmlns:a16="http://schemas.microsoft.com/office/drawing/2014/main" id="{A93E60F3-E70B-0301-0292-8635C60D3092}"/>
              </a:ext>
            </a:extLst>
          </p:cNvPr>
          <p:cNvSpPr>
            <a:spLocks noGrp="1"/>
          </p:cNvSpPr>
          <p:nvPr>
            <p:ph type="sldNum" sz="quarter" idx="12"/>
          </p:nvPr>
        </p:nvSpPr>
        <p:spPr/>
        <p:txBody>
          <a:bodyPr/>
          <a:lstStyle/>
          <a:p>
            <a:fld id="{2C6E2BD9-12E2-A94F-B436-2026D1C44FCB}" type="slidenum">
              <a:rPr lang="en-US" smtClean="0"/>
              <a:pPr/>
              <a:t>21</a:t>
            </a:fld>
            <a:endParaRPr lang="en-US">
              <a:latin typeface="PT Serif" panose="020A0603040505020204" pitchFamily="18" charset="77"/>
            </a:endParaRPr>
          </a:p>
        </p:txBody>
      </p:sp>
    </p:spTree>
    <p:extLst>
      <p:ext uri="{BB962C8B-B14F-4D97-AF65-F5344CB8AC3E}">
        <p14:creationId xmlns:p14="http://schemas.microsoft.com/office/powerpoint/2010/main" val="644452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4110D-76DB-76FA-AD8D-C542938545F5}"/>
              </a:ext>
            </a:extLst>
          </p:cNvPr>
          <p:cNvSpPr>
            <a:spLocks noGrp="1"/>
          </p:cNvSpPr>
          <p:nvPr>
            <p:ph type="title"/>
          </p:nvPr>
        </p:nvSpPr>
        <p:spPr/>
        <p:txBody>
          <a:bodyPr/>
          <a:lstStyle/>
          <a:p>
            <a:r>
              <a:rPr lang="en-US" dirty="0">
                <a:latin typeface="PT Serif" panose="020A0603040505020204" pitchFamily="18" charset="77"/>
              </a:rPr>
              <a:t>Traceable Secret Sharing [B</a:t>
            </a:r>
            <a:r>
              <a:rPr lang="en-US" b="1" dirty="0">
                <a:latin typeface="PT Serif" panose="020A0603040505020204" pitchFamily="18" charset="77"/>
              </a:rPr>
              <a:t>P</a:t>
            </a:r>
            <a:r>
              <a:rPr lang="en-US" dirty="0">
                <a:latin typeface="PT Serif" panose="020A0603040505020204" pitchFamily="18" charset="77"/>
              </a:rPr>
              <a:t>R24]</a:t>
            </a:r>
          </a:p>
        </p:txBody>
      </p:sp>
      <p:sp>
        <p:nvSpPr>
          <p:cNvPr id="3" name="Content Placeholder 2">
            <a:extLst>
              <a:ext uri="{FF2B5EF4-FFF2-40B4-BE49-F238E27FC236}">
                <a16:creationId xmlns:a16="http://schemas.microsoft.com/office/drawing/2014/main" id="{33F1D737-6E0D-2EBF-F1C2-72F89DC72475}"/>
              </a:ext>
            </a:extLst>
          </p:cNvPr>
          <p:cNvSpPr>
            <a:spLocks noGrp="1"/>
          </p:cNvSpPr>
          <p:nvPr>
            <p:ph idx="1"/>
          </p:nvPr>
        </p:nvSpPr>
        <p:spPr>
          <a:xfrm>
            <a:off x="297872" y="1372578"/>
            <a:ext cx="10515600" cy="4351338"/>
          </a:xfrm>
        </p:spPr>
        <p:txBody>
          <a:bodyPr/>
          <a:lstStyle/>
          <a:p>
            <a:pPr>
              <a:lnSpc>
                <a:spcPct val="125000"/>
              </a:lnSpc>
            </a:pPr>
            <a:r>
              <a:rPr lang="en-US" sz="2800" dirty="0">
                <a:latin typeface="PT Serif" panose="020A0603040505020204" pitchFamily="18" charset="77"/>
              </a:rPr>
              <a:t> New definitions</a:t>
            </a:r>
          </a:p>
          <a:p>
            <a:pPr>
              <a:lnSpc>
                <a:spcPct val="125000"/>
              </a:lnSpc>
            </a:pPr>
            <a:r>
              <a:rPr lang="en-US" sz="2800" dirty="0">
                <a:latin typeface="PT Serif" panose="020A0603040505020204" pitchFamily="18" charset="77"/>
              </a:rPr>
              <a:t> Two constructions:</a:t>
            </a:r>
          </a:p>
        </p:txBody>
      </p:sp>
      <mc:AlternateContent xmlns:mc="http://schemas.openxmlformats.org/markup-compatibility/2006">
        <mc:Choice xmlns:a14="http://schemas.microsoft.com/office/drawing/2010/main" Requires="a14">
          <p:graphicFrame>
            <p:nvGraphicFramePr>
              <p:cNvPr id="6" name="Table 5">
                <a:extLst>
                  <a:ext uri="{FF2B5EF4-FFF2-40B4-BE49-F238E27FC236}">
                    <a16:creationId xmlns:a16="http://schemas.microsoft.com/office/drawing/2014/main" id="{B3A04C1F-4AFA-3109-B422-9A69CB2DBC13}"/>
                  </a:ext>
                </a:extLst>
              </p:cNvPr>
              <p:cNvGraphicFramePr>
                <a:graphicFrameLocks noGrp="1"/>
              </p:cNvGraphicFramePr>
              <p:nvPr>
                <p:extLst>
                  <p:ext uri="{D42A27DB-BD31-4B8C-83A1-F6EECF244321}">
                    <p14:modId xmlns:p14="http://schemas.microsoft.com/office/powerpoint/2010/main" val="459566897"/>
                  </p:ext>
                </p:extLst>
              </p:nvPr>
            </p:nvGraphicFramePr>
            <p:xfrm>
              <a:off x="2727381" y="3044688"/>
              <a:ext cx="5656581" cy="2679228"/>
            </p:xfrm>
            <a:graphic>
              <a:graphicData uri="http://schemas.openxmlformats.org/drawingml/2006/table">
                <a:tbl>
                  <a:tblPr firstRow="1" bandRow="1">
                    <a:tableStyleId>{5C22544A-7EE6-4342-B048-85BDC9FD1C3A}</a:tableStyleId>
                  </a:tblPr>
                  <a:tblGrid>
                    <a:gridCol w="2890843">
                      <a:extLst>
                        <a:ext uri="{9D8B030D-6E8A-4147-A177-3AD203B41FA5}">
                          <a16:colId xmlns:a16="http://schemas.microsoft.com/office/drawing/2014/main" val="3351157172"/>
                        </a:ext>
                      </a:extLst>
                    </a:gridCol>
                    <a:gridCol w="2765738">
                      <a:extLst>
                        <a:ext uri="{9D8B030D-6E8A-4147-A177-3AD203B41FA5}">
                          <a16:colId xmlns:a16="http://schemas.microsoft.com/office/drawing/2014/main" val="3127365912"/>
                        </a:ext>
                      </a:extLst>
                    </a:gridCol>
                  </a:tblGrid>
                  <a:tr h="481094">
                    <a:tc>
                      <a:txBody>
                        <a:bodyPr/>
                        <a:lstStyle/>
                        <a:p>
                          <a:endParaRPr lang="en-US" sz="2400" dirty="0">
                            <a:latin typeface="PT Serif" panose="020A0603040505020204" pitchFamily="18" charset="77"/>
                          </a:endParaRPr>
                        </a:p>
                      </a:txBody>
                      <a:tcPr/>
                    </a:tc>
                    <a:tc>
                      <a:txBody>
                        <a:bodyPr/>
                        <a:lstStyle/>
                        <a:p>
                          <a:r>
                            <a:rPr lang="en-US" sz="2400" dirty="0">
                              <a:latin typeface="PT Serif" panose="020A0603040505020204" pitchFamily="18" charset="77"/>
                            </a:rPr>
                            <a:t>Secret share size</a:t>
                          </a:r>
                        </a:p>
                      </a:txBody>
                      <a:tcPr/>
                    </a:tc>
                    <a:extLst>
                      <a:ext uri="{0D108BD9-81ED-4DB2-BD59-A6C34878D82A}">
                        <a16:rowId xmlns:a16="http://schemas.microsoft.com/office/drawing/2014/main" val="2009535821"/>
                      </a:ext>
                    </a:extLst>
                  </a:tr>
                  <a:tr h="731731">
                    <a:tc>
                      <a:txBody>
                        <a:bodyPr/>
                        <a:lstStyle/>
                        <a:p>
                          <a:r>
                            <a:rPr lang="en-US" sz="2400" dirty="0">
                              <a:solidFill>
                                <a:schemeClr val="bg2">
                                  <a:lumMod val="25000"/>
                                </a:schemeClr>
                              </a:solidFill>
                              <a:latin typeface="PT Serif" panose="020A0603040505020204" pitchFamily="18" charset="77"/>
                            </a:rPr>
                            <a:t>Shamir-based</a:t>
                          </a:r>
                        </a:p>
                      </a:txBody>
                      <a:tcPr anchor="ctr"/>
                    </a:tc>
                    <a:tc>
                      <a:txBody>
                        <a:bodyPr/>
                        <a:lstStyle/>
                        <a:p>
                          <a:pPr/>
                          <a14:m>
                            <m:oMathPara xmlns:m="http://schemas.openxmlformats.org/officeDocument/2006/math">
                              <m:oMathParaPr>
                                <m:jc m:val="centerGroup"/>
                              </m:oMathParaPr>
                              <m:oMath xmlns:m="http://schemas.openxmlformats.org/officeDocument/2006/math">
                                <m:r>
                                  <a:rPr lang="en-US" sz="2400" b="0" i="1" smtClean="0">
                                    <a:solidFill>
                                      <a:schemeClr val="bg2">
                                        <a:lumMod val="25000"/>
                                      </a:schemeClr>
                                    </a:solidFill>
                                    <a:latin typeface="Cambria Math" panose="02040503050406030204" pitchFamily="18" charset="0"/>
                                  </a:rPr>
                                  <m:t>2 |</m:t>
                                </m:r>
                                <m:r>
                                  <a:rPr lang="en-US" sz="2400" b="0" i="1" smtClean="0">
                                    <a:solidFill>
                                      <a:schemeClr val="bg2">
                                        <a:lumMod val="25000"/>
                                      </a:schemeClr>
                                    </a:solidFill>
                                    <a:latin typeface="Cambria Math" panose="02040503050406030204" pitchFamily="18" charset="0"/>
                                  </a:rPr>
                                  <m:t>𝑠</m:t>
                                </m:r>
                                <m:r>
                                  <a:rPr lang="en-US" sz="2400" b="0" i="1" smtClean="0">
                                    <a:solidFill>
                                      <a:schemeClr val="bg2">
                                        <a:lumMod val="25000"/>
                                      </a:schemeClr>
                                    </a:solidFill>
                                    <a:latin typeface="Cambria Math" panose="02040503050406030204" pitchFamily="18" charset="0"/>
                                  </a:rPr>
                                  <m:t>|</m:t>
                                </m:r>
                              </m:oMath>
                            </m:oMathPara>
                          </a14:m>
                          <a:endParaRPr lang="en-US" sz="2400" dirty="0">
                            <a:solidFill>
                              <a:schemeClr val="bg2">
                                <a:lumMod val="25000"/>
                              </a:schemeClr>
                            </a:solidFill>
                            <a:latin typeface="PT Serif" panose="020A0603040505020204" pitchFamily="18" charset="77"/>
                          </a:endParaRPr>
                        </a:p>
                      </a:txBody>
                      <a:tcPr anchor="ctr"/>
                    </a:tc>
                    <a:extLst>
                      <a:ext uri="{0D108BD9-81ED-4DB2-BD59-A6C34878D82A}">
                        <a16:rowId xmlns:a16="http://schemas.microsoft.com/office/drawing/2014/main" val="2426456469"/>
                      </a:ext>
                    </a:extLst>
                  </a:tr>
                  <a:tr h="643443">
                    <a:tc>
                      <a:txBody>
                        <a:bodyPr/>
                        <a:lstStyle/>
                        <a:p>
                          <a:r>
                            <a:rPr lang="en-US" sz="2400" dirty="0">
                              <a:solidFill>
                                <a:schemeClr val="bg2">
                                  <a:lumMod val="25000"/>
                                </a:schemeClr>
                              </a:solidFill>
                              <a:latin typeface="PT Serif" panose="020A0603040505020204" pitchFamily="18" charset="77"/>
                            </a:rPr>
                            <a:t>Blakely-based</a:t>
                          </a:r>
                        </a:p>
                      </a:txBody>
                      <a:tcPr anchor="ctr"/>
                    </a:tc>
                    <a:tc>
                      <a:txBody>
                        <a:bodyPr/>
                        <a:lstStyle/>
                        <a:p>
                          <a:pPr/>
                          <a14:m>
                            <m:oMathPara xmlns:m="http://schemas.openxmlformats.org/officeDocument/2006/math">
                              <m:oMathParaPr>
                                <m:jc m:val="centerGroup"/>
                              </m:oMathParaPr>
                              <m:oMath xmlns:m="http://schemas.openxmlformats.org/officeDocument/2006/math">
                                <m:r>
                                  <a:rPr lang="en-US" sz="2400" b="0" i="1" smtClean="0">
                                    <a:solidFill>
                                      <a:schemeClr val="bg2">
                                        <a:lumMod val="25000"/>
                                      </a:schemeClr>
                                    </a:solidFill>
                                    <a:latin typeface="Cambria Math" panose="02040503050406030204" pitchFamily="18" charset="0"/>
                                  </a:rPr>
                                  <m:t>2 |</m:t>
                                </m:r>
                                <m:r>
                                  <a:rPr lang="en-US" sz="2400" b="0" i="1" smtClean="0">
                                    <a:solidFill>
                                      <a:schemeClr val="bg2">
                                        <a:lumMod val="25000"/>
                                      </a:schemeClr>
                                    </a:solidFill>
                                    <a:latin typeface="Cambria Math" panose="02040503050406030204" pitchFamily="18" charset="0"/>
                                  </a:rPr>
                                  <m:t>𝑠</m:t>
                                </m:r>
                                <m:r>
                                  <a:rPr lang="en-US" sz="2400" b="0" i="1" smtClean="0">
                                    <a:solidFill>
                                      <a:schemeClr val="bg2">
                                        <a:lumMod val="25000"/>
                                      </a:schemeClr>
                                    </a:solidFill>
                                    <a:latin typeface="Cambria Math" panose="02040503050406030204" pitchFamily="18" charset="0"/>
                                  </a:rPr>
                                  <m:t>|</m:t>
                                </m:r>
                              </m:oMath>
                            </m:oMathPara>
                          </a14:m>
                          <a:endParaRPr lang="en-US" sz="2400" dirty="0">
                            <a:solidFill>
                              <a:schemeClr val="bg2">
                                <a:lumMod val="25000"/>
                              </a:schemeClr>
                            </a:solidFill>
                            <a:latin typeface="PT Serif" panose="020A0603040505020204" pitchFamily="18" charset="77"/>
                          </a:endParaRPr>
                        </a:p>
                      </a:txBody>
                      <a:tcPr anchor="ctr"/>
                    </a:tc>
                    <a:extLst>
                      <a:ext uri="{0D108BD9-81ED-4DB2-BD59-A6C34878D82A}">
                        <a16:rowId xmlns:a16="http://schemas.microsoft.com/office/drawing/2014/main" val="2333757606"/>
                      </a:ext>
                    </a:extLst>
                  </a:tr>
                  <a:tr h="643443">
                    <a:tc>
                      <a:txBody>
                        <a:bodyPr/>
                        <a:lstStyle/>
                        <a:p>
                          <a:r>
                            <a:rPr lang="en-US" sz="2400" dirty="0">
                              <a:solidFill>
                                <a:schemeClr val="bg2">
                                  <a:lumMod val="25000"/>
                                </a:schemeClr>
                              </a:solidFill>
                              <a:latin typeface="PT Serif" panose="020A0603040505020204" pitchFamily="18" charset="77"/>
                            </a:rPr>
                            <a:t>GSS21</a:t>
                          </a:r>
                        </a:p>
                        <a:p>
                          <a:r>
                            <a:rPr lang="en-US" sz="2400" dirty="0">
                              <a:solidFill>
                                <a:schemeClr val="bg2">
                                  <a:lumMod val="25000"/>
                                </a:schemeClr>
                              </a:solidFill>
                              <a:latin typeface="PT Serif" panose="020A0603040505020204" pitchFamily="18" charset="77"/>
                            </a:rPr>
                            <a:t>(Custom Scheme)</a:t>
                          </a:r>
                        </a:p>
                      </a:txBody>
                      <a:tcPr anchor="ctr"/>
                    </a:tc>
                    <a:tc>
                      <a:txBody>
                        <a:bodyPr/>
                        <a:lstStyle/>
                        <a:p>
                          <a:pPr/>
                          <a14:m>
                            <m:oMathPara xmlns:m="http://schemas.openxmlformats.org/officeDocument/2006/math">
                              <m:oMathParaPr>
                                <m:jc m:val="centerGroup"/>
                              </m:oMathParaPr>
                              <m:oMath xmlns:m="http://schemas.openxmlformats.org/officeDocument/2006/math">
                                <m:sSup>
                                  <m:sSupPr>
                                    <m:ctrlPr>
                                      <a:rPr lang="en-US" sz="2400" b="0" i="1" smtClean="0">
                                        <a:solidFill>
                                          <a:schemeClr val="bg2">
                                            <a:lumMod val="25000"/>
                                          </a:schemeClr>
                                        </a:solidFill>
                                        <a:latin typeface="Cambria Math" panose="02040503050406030204" pitchFamily="18" charset="0"/>
                                      </a:rPr>
                                    </m:ctrlPr>
                                  </m:sSupPr>
                                  <m:e>
                                    <m:d>
                                      <m:dPr>
                                        <m:begChr m:val="|"/>
                                        <m:endChr m:val="|"/>
                                        <m:ctrlPr>
                                          <a:rPr lang="en-US" sz="2400" b="0" i="1" smtClean="0">
                                            <a:solidFill>
                                              <a:schemeClr val="bg2">
                                                <a:lumMod val="25000"/>
                                              </a:schemeClr>
                                            </a:solidFill>
                                            <a:latin typeface="Cambria Math" panose="02040503050406030204" pitchFamily="18" charset="0"/>
                                          </a:rPr>
                                        </m:ctrlPr>
                                      </m:dPr>
                                      <m:e>
                                        <m:r>
                                          <a:rPr lang="en-US" sz="2400" b="0" i="1" smtClean="0">
                                            <a:solidFill>
                                              <a:schemeClr val="bg2">
                                                <a:lumMod val="25000"/>
                                              </a:schemeClr>
                                            </a:solidFill>
                                            <a:latin typeface="Cambria Math" panose="02040503050406030204" pitchFamily="18" charset="0"/>
                                          </a:rPr>
                                          <m:t>𝑠</m:t>
                                        </m:r>
                                      </m:e>
                                    </m:d>
                                  </m:e>
                                  <m:sup>
                                    <m:r>
                                      <a:rPr lang="en-US" sz="2400" b="0" i="1" smtClean="0">
                                        <a:solidFill>
                                          <a:schemeClr val="bg2">
                                            <a:lumMod val="25000"/>
                                          </a:schemeClr>
                                        </a:solidFill>
                                        <a:latin typeface="Cambria Math" panose="02040503050406030204" pitchFamily="18" charset="0"/>
                                      </a:rPr>
                                      <m:t>2</m:t>
                                    </m:r>
                                  </m:sup>
                                </m:sSup>
                              </m:oMath>
                            </m:oMathPara>
                          </a14:m>
                          <a:endParaRPr lang="en-US" sz="2400" dirty="0">
                            <a:solidFill>
                              <a:schemeClr val="bg2">
                                <a:lumMod val="25000"/>
                              </a:schemeClr>
                            </a:solidFill>
                            <a:latin typeface="PT Serif" panose="020A0603040505020204" pitchFamily="18" charset="77"/>
                          </a:endParaRPr>
                        </a:p>
                      </a:txBody>
                      <a:tcPr anchor="ctr"/>
                    </a:tc>
                    <a:extLst>
                      <a:ext uri="{0D108BD9-81ED-4DB2-BD59-A6C34878D82A}">
                        <a16:rowId xmlns:a16="http://schemas.microsoft.com/office/drawing/2014/main" val="3330417989"/>
                      </a:ext>
                    </a:extLst>
                  </a:tr>
                </a:tbl>
              </a:graphicData>
            </a:graphic>
          </p:graphicFrame>
        </mc:Choice>
        <mc:Fallback>
          <p:graphicFrame>
            <p:nvGraphicFramePr>
              <p:cNvPr id="6" name="Table 5">
                <a:extLst>
                  <a:ext uri="{FF2B5EF4-FFF2-40B4-BE49-F238E27FC236}">
                    <a16:creationId xmlns:a16="http://schemas.microsoft.com/office/drawing/2014/main" id="{B3A04C1F-4AFA-3109-B422-9A69CB2DBC13}"/>
                  </a:ext>
                </a:extLst>
              </p:cNvPr>
              <p:cNvGraphicFramePr>
                <a:graphicFrameLocks noGrp="1"/>
              </p:cNvGraphicFramePr>
              <p:nvPr>
                <p:extLst>
                  <p:ext uri="{D42A27DB-BD31-4B8C-83A1-F6EECF244321}">
                    <p14:modId xmlns:p14="http://schemas.microsoft.com/office/powerpoint/2010/main" val="459566897"/>
                  </p:ext>
                </p:extLst>
              </p:nvPr>
            </p:nvGraphicFramePr>
            <p:xfrm>
              <a:off x="2727381" y="3044688"/>
              <a:ext cx="5656581" cy="2679228"/>
            </p:xfrm>
            <a:graphic>
              <a:graphicData uri="http://schemas.openxmlformats.org/drawingml/2006/table">
                <a:tbl>
                  <a:tblPr firstRow="1" bandRow="1">
                    <a:tableStyleId>{5C22544A-7EE6-4342-B048-85BDC9FD1C3A}</a:tableStyleId>
                  </a:tblPr>
                  <a:tblGrid>
                    <a:gridCol w="2890843">
                      <a:extLst>
                        <a:ext uri="{9D8B030D-6E8A-4147-A177-3AD203B41FA5}">
                          <a16:colId xmlns:a16="http://schemas.microsoft.com/office/drawing/2014/main" val="3351157172"/>
                        </a:ext>
                      </a:extLst>
                    </a:gridCol>
                    <a:gridCol w="2765738">
                      <a:extLst>
                        <a:ext uri="{9D8B030D-6E8A-4147-A177-3AD203B41FA5}">
                          <a16:colId xmlns:a16="http://schemas.microsoft.com/office/drawing/2014/main" val="3127365912"/>
                        </a:ext>
                      </a:extLst>
                    </a:gridCol>
                  </a:tblGrid>
                  <a:tr h="481094">
                    <a:tc>
                      <a:txBody>
                        <a:bodyPr/>
                        <a:lstStyle/>
                        <a:p>
                          <a:endParaRPr lang="en-US" sz="2400" dirty="0">
                            <a:latin typeface="PT Serif" panose="020A0603040505020204" pitchFamily="18" charset="77"/>
                          </a:endParaRPr>
                        </a:p>
                      </a:txBody>
                      <a:tcPr/>
                    </a:tc>
                    <a:tc>
                      <a:txBody>
                        <a:bodyPr/>
                        <a:lstStyle/>
                        <a:p>
                          <a:r>
                            <a:rPr lang="en-US" sz="2400" dirty="0">
                              <a:latin typeface="PT Serif" panose="020A0603040505020204" pitchFamily="18" charset="77"/>
                            </a:rPr>
                            <a:t>Secret share size</a:t>
                          </a:r>
                        </a:p>
                      </a:txBody>
                      <a:tcPr/>
                    </a:tc>
                    <a:extLst>
                      <a:ext uri="{0D108BD9-81ED-4DB2-BD59-A6C34878D82A}">
                        <a16:rowId xmlns:a16="http://schemas.microsoft.com/office/drawing/2014/main" val="2009535821"/>
                      </a:ext>
                    </a:extLst>
                  </a:tr>
                  <a:tr h="731731">
                    <a:tc>
                      <a:txBody>
                        <a:bodyPr/>
                        <a:lstStyle/>
                        <a:p>
                          <a:r>
                            <a:rPr lang="en-US" sz="2400" dirty="0">
                              <a:solidFill>
                                <a:schemeClr val="bg2">
                                  <a:lumMod val="25000"/>
                                </a:schemeClr>
                              </a:solidFill>
                              <a:latin typeface="PT Serif" panose="020A0603040505020204" pitchFamily="18" charset="77"/>
                            </a:rPr>
                            <a:t>Shamir-based</a:t>
                          </a:r>
                        </a:p>
                      </a:txBody>
                      <a:tcPr anchor="ctr"/>
                    </a:tc>
                    <a:tc>
                      <a:txBody>
                        <a:bodyPr/>
                        <a:lstStyle/>
                        <a:p>
                          <a:endParaRPr lang="en-US"/>
                        </a:p>
                      </a:txBody>
                      <a:tcPr anchor="ctr">
                        <a:blipFill>
                          <a:blip r:embed="rId3"/>
                          <a:stretch>
                            <a:fillRect l="-104110" t="-72414" r="-913" b="-218966"/>
                          </a:stretch>
                        </a:blipFill>
                      </a:tcPr>
                    </a:tc>
                    <a:extLst>
                      <a:ext uri="{0D108BD9-81ED-4DB2-BD59-A6C34878D82A}">
                        <a16:rowId xmlns:a16="http://schemas.microsoft.com/office/drawing/2014/main" val="2426456469"/>
                      </a:ext>
                    </a:extLst>
                  </a:tr>
                  <a:tr h="643443">
                    <a:tc>
                      <a:txBody>
                        <a:bodyPr/>
                        <a:lstStyle/>
                        <a:p>
                          <a:r>
                            <a:rPr lang="en-US" sz="2400" dirty="0">
                              <a:solidFill>
                                <a:schemeClr val="bg2">
                                  <a:lumMod val="25000"/>
                                </a:schemeClr>
                              </a:solidFill>
                              <a:latin typeface="PT Serif" panose="020A0603040505020204" pitchFamily="18" charset="77"/>
                            </a:rPr>
                            <a:t>Blakely-based</a:t>
                          </a:r>
                        </a:p>
                      </a:txBody>
                      <a:tcPr anchor="ctr"/>
                    </a:tc>
                    <a:tc>
                      <a:txBody>
                        <a:bodyPr/>
                        <a:lstStyle/>
                        <a:p>
                          <a:endParaRPr lang="en-US"/>
                        </a:p>
                      </a:txBody>
                      <a:tcPr anchor="ctr">
                        <a:blipFill>
                          <a:blip r:embed="rId3"/>
                          <a:stretch>
                            <a:fillRect l="-104110" t="-196078" r="-913" b="-149020"/>
                          </a:stretch>
                        </a:blipFill>
                      </a:tcPr>
                    </a:tc>
                    <a:extLst>
                      <a:ext uri="{0D108BD9-81ED-4DB2-BD59-A6C34878D82A}">
                        <a16:rowId xmlns:a16="http://schemas.microsoft.com/office/drawing/2014/main" val="2333757606"/>
                      </a:ext>
                    </a:extLst>
                  </a:tr>
                  <a:tr h="822960">
                    <a:tc>
                      <a:txBody>
                        <a:bodyPr/>
                        <a:lstStyle/>
                        <a:p>
                          <a:r>
                            <a:rPr lang="en-US" sz="2400" dirty="0">
                              <a:solidFill>
                                <a:schemeClr val="bg2">
                                  <a:lumMod val="25000"/>
                                </a:schemeClr>
                              </a:solidFill>
                              <a:latin typeface="PT Serif" panose="020A0603040505020204" pitchFamily="18" charset="77"/>
                            </a:rPr>
                            <a:t>GSS21</a:t>
                          </a:r>
                        </a:p>
                        <a:p>
                          <a:r>
                            <a:rPr lang="en-US" sz="2400" dirty="0">
                              <a:solidFill>
                                <a:schemeClr val="bg2">
                                  <a:lumMod val="25000"/>
                                </a:schemeClr>
                              </a:solidFill>
                              <a:latin typeface="PT Serif" panose="020A0603040505020204" pitchFamily="18" charset="77"/>
                            </a:rPr>
                            <a:t>(Custom Scheme)</a:t>
                          </a:r>
                        </a:p>
                      </a:txBody>
                      <a:tcPr anchor="ctr"/>
                    </a:tc>
                    <a:tc>
                      <a:txBody>
                        <a:bodyPr/>
                        <a:lstStyle/>
                        <a:p>
                          <a:endParaRPr lang="en-US"/>
                        </a:p>
                      </a:txBody>
                      <a:tcPr anchor="ctr">
                        <a:blipFill>
                          <a:blip r:embed="rId3"/>
                          <a:stretch>
                            <a:fillRect l="-104110" t="-232308" r="-913" b="-16923"/>
                          </a:stretch>
                        </a:blipFill>
                      </a:tcPr>
                    </a:tc>
                    <a:extLst>
                      <a:ext uri="{0D108BD9-81ED-4DB2-BD59-A6C34878D82A}">
                        <a16:rowId xmlns:a16="http://schemas.microsoft.com/office/drawing/2014/main" val="3330417989"/>
                      </a:ext>
                    </a:extLst>
                  </a:tr>
                </a:tbl>
              </a:graphicData>
            </a:graphic>
          </p:graphicFrame>
        </mc:Fallback>
      </mc:AlternateContent>
      <p:sp>
        <p:nvSpPr>
          <p:cNvPr id="5" name="Round Diagonal Corner Rectangle 4">
            <a:extLst>
              <a:ext uri="{FF2B5EF4-FFF2-40B4-BE49-F238E27FC236}">
                <a16:creationId xmlns:a16="http://schemas.microsoft.com/office/drawing/2014/main" id="{24867543-2E0A-FA56-8242-17F93D4691DB}"/>
              </a:ext>
            </a:extLst>
          </p:cNvPr>
          <p:cNvSpPr/>
          <p:nvPr/>
        </p:nvSpPr>
        <p:spPr>
          <a:xfrm>
            <a:off x="2560769" y="3430615"/>
            <a:ext cx="6000301" cy="906187"/>
          </a:xfrm>
          <a:prstGeom prst="round2DiagRect">
            <a:avLst/>
          </a:prstGeom>
          <a:solidFill>
            <a:schemeClr val="accent6">
              <a:lumMod val="60000"/>
              <a:lumOff val="40000"/>
              <a:alpha val="3966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9EE05230-3175-7504-83C9-133C5C1E22D4}"/>
              </a:ext>
            </a:extLst>
          </p:cNvPr>
          <p:cNvSpPr>
            <a:spLocks noGrp="1"/>
          </p:cNvSpPr>
          <p:nvPr>
            <p:ph type="sldNum" sz="quarter" idx="12"/>
          </p:nvPr>
        </p:nvSpPr>
        <p:spPr/>
        <p:txBody>
          <a:bodyPr/>
          <a:lstStyle/>
          <a:p>
            <a:fld id="{2C6E2BD9-12E2-A94F-B436-2026D1C44FCB}" type="slidenum">
              <a:rPr lang="en-US" smtClean="0"/>
              <a:pPr/>
              <a:t>22</a:t>
            </a:fld>
            <a:endParaRPr lang="en-US">
              <a:latin typeface="PT Serif" panose="020A0603040505020204" pitchFamily="18" charset="77"/>
            </a:endParaRPr>
          </a:p>
        </p:txBody>
      </p:sp>
    </p:spTree>
    <p:extLst>
      <p:ext uri="{BB962C8B-B14F-4D97-AF65-F5344CB8AC3E}">
        <p14:creationId xmlns:p14="http://schemas.microsoft.com/office/powerpoint/2010/main" val="1072738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6E060D24-9C71-F6D3-BB04-030C3CE4FB3F}"/>
                  </a:ext>
                </a:extLst>
              </p:cNvPr>
              <p:cNvSpPr>
                <a:spLocks noGrp="1"/>
              </p:cNvSpPr>
              <p:nvPr>
                <p:ph idx="1"/>
              </p:nvPr>
            </p:nvSpPr>
            <p:spPr>
              <a:xfrm>
                <a:off x="297872" y="1189696"/>
                <a:ext cx="10515600" cy="1195025"/>
              </a:xfrm>
            </p:spPr>
            <p:txBody>
              <a:bodyPr/>
              <a:lstStyle/>
              <a:p>
                <a:pPr marL="0" indent="0">
                  <a:buNone/>
                </a:pPr>
                <a14:m>
                  <m:oMath xmlns:m="http://schemas.openxmlformats.org/officeDocument/2006/math">
                    <m:r>
                      <a:rPr lang="en-US" i="1" smtClean="0">
                        <a:latin typeface="Cambria Math" panose="02040503050406030204" pitchFamily="18" charset="0"/>
                      </a:rPr>
                      <m:t>𝑔</m:t>
                    </m:r>
                  </m:oMath>
                </a14:m>
                <a:r>
                  <a:rPr lang="en-US" dirty="0">
                    <a:latin typeface="PT Serif" panose="020A0603040505020204" pitchFamily="18" charset="77"/>
                  </a:rPr>
                  <a:t>: random polynomial of degree </a:t>
                </a:r>
                <a14:m>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−1</m:t>
                    </m:r>
                  </m:oMath>
                </a14:m>
                <a:r>
                  <a:rPr lang="en-US" dirty="0">
                    <a:latin typeface="PT Serif" panose="020A0603040505020204" pitchFamily="18" charset="77"/>
                  </a:rPr>
                  <a:t>  s</a:t>
                </a:r>
                <a:r>
                  <a:rPr lang="en-US" dirty="0" err="1">
                    <a:latin typeface="PT Serif" panose="020A0603040505020204" pitchFamily="18" charset="77"/>
                  </a:rPr>
                  <a:t>.t.</a:t>
                </a:r>
                <a:r>
                  <a:rPr lang="en-US" dirty="0">
                    <a:latin typeface="PT Serif" panose="020A0603040505020204" pitchFamily="18" charset="77"/>
                  </a:rPr>
                  <a:t>  </a:t>
                </a:r>
                <a14:m>
                  <m:oMath xmlns:m="http://schemas.openxmlformats.org/officeDocument/2006/math">
                    <m:r>
                      <a:rPr lang="en-US" i="1">
                        <a:latin typeface="Cambria Math" panose="02040503050406030204" pitchFamily="18" charset="0"/>
                      </a:rPr>
                      <m:t>𝑔</m:t>
                    </m:r>
                    <m:d>
                      <m:dPr>
                        <m:ctrlPr>
                          <a:rPr lang="en-US" i="1">
                            <a:latin typeface="Cambria Math" panose="02040503050406030204" pitchFamily="18" charset="0"/>
                          </a:rPr>
                        </m:ctrlPr>
                      </m:dPr>
                      <m:e>
                        <m:r>
                          <a:rPr lang="en-US" i="0">
                            <a:latin typeface="Cambria Math" panose="02040503050406030204" pitchFamily="18" charset="0"/>
                          </a:rPr>
                          <m:t>0</m:t>
                        </m:r>
                      </m:e>
                    </m:d>
                    <m:r>
                      <a:rPr lang="en-US" i="0">
                        <a:latin typeface="Cambria Math" panose="02040503050406030204" pitchFamily="18" charset="0"/>
                      </a:rPr>
                      <m:t>=</m:t>
                    </m:r>
                    <m:r>
                      <m:rPr>
                        <m:sty m:val="p"/>
                      </m:rPr>
                      <a:rPr lang="en-US" i="0">
                        <a:latin typeface="Cambria Math" panose="02040503050406030204" pitchFamily="18" charset="0"/>
                      </a:rPr>
                      <m:t>s</m:t>
                    </m:r>
                  </m:oMath>
                </a14:m>
                <a:endParaRPr lang="en-US" dirty="0">
                  <a:latin typeface="PT Serif" panose="020A0603040505020204" pitchFamily="18" charset="77"/>
                </a:endParaRPr>
              </a:p>
            </p:txBody>
          </p:sp>
        </mc:Choice>
        <mc:Fallback xmlns="">
          <p:sp>
            <p:nvSpPr>
              <p:cNvPr id="7" name="Content Placeholder 2">
                <a:extLst>
                  <a:ext uri="{FF2B5EF4-FFF2-40B4-BE49-F238E27FC236}">
                    <a16:creationId xmlns:a16="http://schemas.microsoft.com/office/drawing/2014/main" id="{6E060D24-9C71-F6D3-BB04-030C3CE4FB3F}"/>
                  </a:ext>
                </a:extLst>
              </p:cNvPr>
              <p:cNvSpPr>
                <a:spLocks noGrp="1" noRot="1" noChangeAspect="1" noMove="1" noResize="1" noEditPoints="1" noAdjustHandles="1" noChangeArrowheads="1" noChangeShapeType="1" noTextEdit="1"/>
              </p:cNvSpPr>
              <p:nvPr>
                <p:ph idx="1"/>
              </p:nvPr>
            </p:nvSpPr>
            <p:spPr>
              <a:xfrm>
                <a:off x="297872" y="1189696"/>
                <a:ext cx="10515600" cy="1195025"/>
              </a:xfrm>
              <a:blipFill>
                <a:blip r:embed="rId3"/>
                <a:stretch>
                  <a:fillRect l="-241" t="-842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486F771-909F-8F92-6196-A257E56E1396}"/>
                  </a:ext>
                </a:extLst>
              </p:cNvPr>
              <p:cNvSpPr txBox="1"/>
              <p:nvPr/>
            </p:nvSpPr>
            <p:spPr>
              <a:xfrm>
                <a:off x="773293" y="3004557"/>
                <a:ext cx="2279022"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=( 1 , </m:t>
                      </m:r>
                      <m:r>
                        <a:rPr lang="en-US" sz="2400" b="0" i="1" smtClean="0">
                          <a:latin typeface="Cambria Math" panose="02040503050406030204" pitchFamily="18" charset="0"/>
                        </a:rPr>
                        <m:t>𝑔</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1</m:t>
                          </m:r>
                        </m:e>
                      </m:d>
                      <m:r>
                        <a:rPr lang="en-US" sz="2400" b="0" i="1" smtClean="0">
                          <a:latin typeface="Cambria Math" panose="02040503050406030204" pitchFamily="18" charset="0"/>
                        </a:rPr>
                        <m:t> )</m:t>
                      </m:r>
                    </m:oMath>
                  </m:oMathPara>
                </a14:m>
                <a:endParaRPr lang="en-US" sz="2400" dirty="0"/>
              </a:p>
            </p:txBody>
          </p:sp>
        </mc:Choice>
        <mc:Fallback xmlns="">
          <p:sp>
            <p:nvSpPr>
              <p:cNvPr id="11" name="TextBox 10">
                <a:extLst>
                  <a:ext uri="{FF2B5EF4-FFF2-40B4-BE49-F238E27FC236}">
                    <a16:creationId xmlns:a16="http://schemas.microsoft.com/office/drawing/2014/main" id="{8486F771-909F-8F92-6196-A257E56E1396}"/>
                  </a:ext>
                </a:extLst>
              </p:cNvPr>
              <p:cNvSpPr txBox="1">
                <a:spLocks noRot="1" noChangeAspect="1" noMove="1" noResize="1" noEditPoints="1" noAdjustHandles="1" noChangeArrowheads="1" noChangeShapeType="1" noTextEdit="1"/>
              </p:cNvSpPr>
              <p:nvPr/>
            </p:nvSpPr>
            <p:spPr>
              <a:xfrm>
                <a:off x="773293" y="3004557"/>
                <a:ext cx="2279022" cy="369332"/>
              </a:xfrm>
              <a:prstGeom prst="rect">
                <a:avLst/>
              </a:prstGeom>
              <a:blipFill>
                <a:blip r:embed="rId4"/>
                <a:stretch>
                  <a:fillRect l="-1105" t="-10000" r="-4420" b="-3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722DB023-E785-456A-CC36-63341E9514D4}"/>
                  </a:ext>
                </a:extLst>
              </p:cNvPr>
              <p:cNvSpPr txBox="1"/>
              <p:nvPr/>
            </p:nvSpPr>
            <p:spPr>
              <a:xfrm>
                <a:off x="3454200" y="3059668"/>
                <a:ext cx="228613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=( 2 , </m:t>
                      </m:r>
                      <m:r>
                        <a:rPr lang="en-US" sz="2400" b="0" i="1" smtClean="0">
                          <a:latin typeface="Cambria Math" panose="02040503050406030204" pitchFamily="18" charset="0"/>
                        </a:rPr>
                        <m:t>𝑔</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2</m:t>
                          </m:r>
                        </m:e>
                      </m:d>
                      <m:r>
                        <a:rPr lang="en-US" sz="2400" b="0" i="1" smtClean="0">
                          <a:latin typeface="Cambria Math" panose="02040503050406030204" pitchFamily="18" charset="0"/>
                        </a:rPr>
                        <m:t> )</m:t>
                      </m:r>
                    </m:oMath>
                  </m:oMathPara>
                </a14:m>
                <a:endParaRPr lang="en-US" sz="2400" dirty="0"/>
              </a:p>
            </p:txBody>
          </p:sp>
        </mc:Choice>
        <mc:Fallback xmlns="">
          <p:sp>
            <p:nvSpPr>
              <p:cNvPr id="12" name="TextBox 11">
                <a:extLst>
                  <a:ext uri="{FF2B5EF4-FFF2-40B4-BE49-F238E27FC236}">
                    <a16:creationId xmlns:a16="http://schemas.microsoft.com/office/drawing/2014/main" id="{722DB023-E785-456A-CC36-63341E9514D4}"/>
                  </a:ext>
                </a:extLst>
              </p:cNvPr>
              <p:cNvSpPr txBox="1">
                <a:spLocks noRot="1" noChangeAspect="1" noMove="1" noResize="1" noEditPoints="1" noAdjustHandles="1" noChangeArrowheads="1" noChangeShapeType="1" noTextEdit="1"/>
              </p:cNvSpPr>
              <p:nvPr/>
            </p:nvSpPr>
            <p:spPr>
              <a:xfrm>
                <a:off x="3454200" y="3059668"/>
                <a:ext cx="2286139" cy="369332"/>
              </a:xfrm>
              <a:prstGeom prst="rect">
                <a:avLst/>
              </a:prstGeom>
              <a:blipFill>
                <a:blip r:embed="rId5"/>
                <a:stretch>
                  <a:fillRect l="-1657" t="-6452" r="-3867" b="-322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589FDB1-BB1A-6216-6C64-078D9B6B2C50}"/>
                  </a:ext>
                </a:extLst>
              </p:cNvPr>
              <p:cNvSpPr txBox="1"/>
              <p:nvPr/>
            </p:nvSpPr>
            <p:spPr>
              <a:xfrm>
                <a:off x="6142224" y="3067263"/>
                <a:ext cx="228613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=( 3 , </m:t>
                      </m:r>
                      <m:r>
                        <a:rPr lang="en-US" sz="2400" b="0" i="1" smtClean="0">
                          <a:latin typeface="Cambria Math" panose="02040503050406030204" pitchFamily="18" charset="0"/>
                        </a:rPr>
                        <m:t>𝑔</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3</m:t>
                          </m:r>
                        </m:e>
                      </m:d>
                      <m:r>
                        <a:rPr lang="en-US" sz="2400" b="0" i="1" smtClean="0">
                          <a:latin typeface="Cambria Math" panose="02040503050406030204" pitchFamily="18" charset="0"/>
                        </a:rPr>
                        <m:t> )</m:t>
                      </m:r>
                    </m:oMath>
                  </m:oMathPara>
                </a14:m>
                <a:endParaRPr lang="en-US" sz="2400" dirty="0"/>
              </a:p>
            </p:txBody>
          </p:sp>
        </mc:Choice>
        <mc:Fallback xmlns="">
          <p:sp>
            <p:nvSpPr>
              <p:cNvPr id="13" name="TextBox 12">
                <a:extLst>
                  <a:ext uri="{FF2B5EF4-FFF2-40B4-BE49-F238E27FC236}">
                    <a16:creationId xmlns:a16="http://schemas.microsoft.com/office/drawing/2014/main" id="{A589FDB1-BB1A-6216-6C64-078D9B6B2C50}"/>
                  </a:ext>
                </a:extLst>
              </p:cNvPr>
              <p:cNvSpPr txBox="1">
                <a:spLocks noRot="1" noChangeAspect="1" noMove="1" noResize="1" noEditPoints="1" noAdjustHandles="1" noChangeArrowheads="1" noChangeShapeType="1" noTextEdit="1"/>
              </p:cNvSpPr>
              <p:nvPr/>
            </p:nvSpPr>
            <p:spPr>
              <a:xfrm>
                <a:off x="6142224" y="3067263"/>
                <a:ext cx="2286139" cy="369332"/>
              </a:xfrm>
              <a:prstGeom prst="rect">
                <a:avLst/>
              </a:prstGeom>
              <a:blipFill>
                <a:blip r:embed="rId6"/>
                <a:stretch>
                  <a:fillRect l="-1105" t="-10000" r="-4420" b="-36667"/>
                </a:stretch>
              </a:blipFill>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5CD7AA3A-CD22-C73D-5C00-2763E9A55833}"/>
              </a:ext>
            </a:extLst>
          </p:cNvPr>
          <p:cNvCxnSpPr>
            <a:cxnSpLocks/>
            <a:stCxn id="11" idx="2"/>
          </p:cNvCxnSpPr>
          <p:nvPr/>
        </p:nvCxnSpPr>
        <p:spPr>
          <a:xfrm>
            <a:off x="1912804" y="3373889"/>
            <a:ext cx="1296868" cy="1304087"/>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Rounded Rectangle 14">
                <a:extLst>
                  <a:ext uri="{FF2B5EF4-FFF2-40B4-BE49-F238E27FC236}">
                    <a16:creationId xmlns:a16="http://schemas.microsoft.com/office/drawing/2014/main" id="{ACA67443-E1DF-55CB-86FF-43478545F5CB}"/>
                  </a:ext>
                </a:extLst>
              </p:cNvPr>
              <p:cNvSpPr/>
              <p:nvPr/>
            </p:nvSpPr>
            <p:spPr>
              <a:xfrm>
                <a:off x="2846396" y="4710156"/>
                <a:ext cx="7045749" cy="197502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600" dirty="0">
                    <a:latin typeface="PT Serif" panose="020A0603040505020204" pitchFamily="18" charset="77"/>
                  </a:rPr>
                  <a:t> If   </a:t>
                </a:r>
                <a14:m>
                  <m:oMath xmlns:m="http://schemas.openxmlformats.org/officeDocument/2006/math">
                    <m:r>
                      <a:rPr lang="en-US" sz="2800" b="0" i="1" smtClean="0">
                        <a:latin typeface="Cambria Math" panose="02040503050406030204" pitchFamily="18" charset="0"/>
                      </a:rPr>
                      <m:t>𝑇</m:t>
                    </m:r>
                    <m:r>
                      <a:rPr lang="en-US" sz="2800" b="0" i="1" smtClean="0">
                        <a:latin typeface="Cambria Math" panose="02040503050406030204" pitchFamily="18" charset="0"/>
                      </a:rPr>
                      <m:t>∩</m:t>
                    </m:r>
                    <m:r>
                      <a:rPr lang="en-US" sz="2800" i="1" smtClean="0">
                        <a:latin typeface="Cambria Math" panose="02040503050406030204" pitchFamily="18" charset="0"/>
                        <a:ea typeface="Cambria Math" panose="02040503050406030204" pitchFamily="18" charset="0"/>
                      </a:rPr>
                      <m:t>𝒥</m:t>
                    </m:r>
                    <m:r>
                      <a:rPr lang="en-US" sz="2800" b="0" i="1" smtClean="0">
                        <a:latin typeface="Cambria Math" panose="02040503050406030204" pitchFamily="18" charset="0"/>
                        <a:ea typeface="Cambria Math" panose="02040503050406030204" pitchFamily="18" charset="0"/>
                      </a:rPr>
                      <m:t>≠</m:t>
                    </m:r>
                    <m:r>
                      <a:rPr lang="en-US" sz="2800" b="0" i="1" smtClean="0">
                        <a:latin typeface="Cambria Math" panose="02040503050406030204" pitchFamily="18" charset="0"/>
                        <a:ea typeface="Cambria Math" panose="02040503050406030204" pitchFamily="18" charset="0"/>
                      </a:rPr>
                      <m:t>𝜙</m:t>
                    </m:r>
                  </m:oMath>
                </a14:m>
                <a:r>
                  <a:rPr lang="en-US" sz="2600" dirty="0">
                    <a:latin typeface="PT Serif" panose="020A0603040505020204" pitchFamily="18" charset="77"/>
                  </a:rPr>
                  <a:t> :</a:t>
                </a:r>
              </a:p>
              <a:p>
                <a:r>
                  <a:rPr lang="en-US" sz="2600" dirty="0">
                    <a:latin typeface="PT Serif" panose="020A0603040505020204" pitchFamily="18" charset="77"/>
                  </a:rPr>
                  <a:t>	Output </a:t>
                </a:r>
                <a14:m>
                  <m:oMath xmlns:m="http://schemas.openxmlformats.org/officeDocument/2006/math">
                    <m:r>
                      <a:rPr lang="en-US" sz="2600" b="0" i="1" smtClean="0">
                        <a:latin typeface="Cambria Math" panose="02040503050406030204" pitchFamily="18" charset="0"/>
                      </a:rPr>
                      <m:t>⊥</m:t>
                    </m:r>
                  </m:oMath>
                </a14:m>
                <a:endParaRPr lang="en-US" sz="2600" b="0" dirty="0">
                  <a:latin typeface="PT Serif" panose="020A0603040505020204" pitchFamily="18" charset="77"/>
                </a:endParaRPr>
              </a:p>
              <a:p>
                <a:r>
                  <a:rPr lang="en-US" sz="2600" dirty="0">
                    <a:latin typeface="PT Serif" panose="020A0603040505020204" pitchFamily="18" charset="77"/>
                  </a:rPr>
                  <a:t> Otherwise:</a:t>
                </a:r>
              </a:p>
              <a:p>
                <a:r>
                  <a:rPr lang="en-US" sz="2600" dirty="0">
                    <a:latin typeface="PT Serif" panose="020A0603040505020204" pitchFamily="18" charset="77"/>
                  </a:rPr>
                  <a:t>	 Output Rec(</a:t>
                </a:r>
                <a14:m>
                  <m:oMath xmlns:m="http://schemas.openxmlformats.org/officeDocument/2006/math">
                    <m:r>
                      <a:rPr lang="en-US" sz="2600" b="0" i="1" smtClean="0">
                        <a:latin typeface="Cambria Math" panose="02040503050406030204" pitchFamily="18" charset="0"/>
                      </a:rPr>
                      <m:t> </m:t>
                    </m:r>
                    <m:sSub>
                      <m:sSubPr>
                        <m:ctrlPr>
                          <a:rPr lang="en-US" sz="2600" b="0" i="1" smtClean="0">
                            <a:latin typeface="Cambria Math" panose="02040503050406030204" pitchFamily="18" charset="0"/>
                          </a:rPr>
                        </m:ctrlPr>
                      </m:sSubPr>
                      <m:e>
                        <m:d>
                          <m:dPr>
                            <m:begChr m:val="{"/>
                            <m:endChr m:val="}"/>
                            <m:ctrlPr>
                              <a:rPr lang="en-US" sz="2600" b="0" i="1" smtClean="0">
                                <a:latin typeface="Cambria Math" panose="02040503050406030204" pitchFamily="18" charset="0"/>
                              </a:rPr>
                            </m:ctrlPr>
                          </m:dPr>
                          <m:e>
                            <m:r>
                              <a:rPr lang="en-US" sz="2600" b="0" i="1" smtClean="0">
                                <a:latin typeface="Cambria Math" panose="02040503050406030204" pitchFamily="18" charset="0"/>
                              </a:rPr>
                              <m:t>𝑠</m:t>
                            </m:r>
                            <m:sSub>
                              <m:sSubPr>
                                <m:ctrlPr>
                                  <a:rPr lang="en-US" sz="2600" b="0" i="1" smtClean="0">
                                    <a:latin typeface="Cambria Math" panose="02040503050406030204" pitchFamily="18" charset="0"/>
                                  </a:rPr>
                                </m:ctrlPr>
                              </m:sSubPr>
                              <m:e>
                                <m:r>
                                  <a:rPr lang="en-US" sz="2600" b="0" i="1" smtClean="0">
                                    <a:latin typeface="Cambria Math" panose="02040503050406030204" pitchFamily="18" charset="0"/>
                                  </a:rPr>
                                  <m:t>h</m:t>
                                </m:r>
                              </m:e>
                              <m:sub>
                                <m:r>
                                  <a:rPr lang="en-US" sz="2600" b="0" i="1" smtClean="0">
                                    <a:latin typeface="Cambria Math" panose="02040503050406030204" pitchFamily="18" charset="0"/>
                                  </a:rPr>
                                  <m:t>𝑖</m:t>
                                </m:r>
                              </m:sub>
                            </m:sSub>
                          </m:e>
                        </m:d>
                      </m:e>
                      <m:sub>
                        <m:r>
                          <a:rPr lang="en-US" sz="2600" b="0" i="1" smtClean="0">
                            <a:latin typeface="Cambria Math" panose="02040503050406030204" pitchFamily="18" charset="0"/>
                          </a:rPr>
                          <m:t>𝑖</m:t>
                        </m:r>
                        <m:r>
                          <a:rPr lang="en-US" sz="2600" b="0" i="1" smtClean="0">
                            <a:latin typeface="Cambria Math" panose="02040503050406030204" pitchFamily="18" charset="0"/>
                          </a:rPr>
                          <m:t>∈</m:t>
                        </m:r>
                        <m:r>
                          <a:rPr lang="en-US" sz="2800" i="1" smtClean="0">
                            <a:latin typeface="Cambria Math" panose="02040503050406030204" pitchFamily="18" charset="0"/>
                            <a:ea typeface="Cambria Math" panose="02040503050406030204" pitchFamily="18" charset="0"/>
                          </a:rPr>
                          <m:t>𝒥</m:t>
                        </m:r>
                      </m:sub>
                    </m:sSub>
                    <m:r>
                      <a:rPr lang="en-US" sz="2600" b="0" i="1" smtClean="0">
                        <a:latin typeface="Cambria Math" panose="02040503050406030204" pitchFamily="18" charset="0"/>
                      </a:rPr>
                      <m:t> , </m:t>
                    </m:r>
                    <m:sSub>
                      <m:sSubPr>
                        <m:ctrlPr>
                          <a:rPr lang="en-US" sz="2600" b="0" i="1" smtClean="0">
                            <a:latin typeface="Cambria Math" panose="02040503050406030204" pitchFamily="18" charset="0"/>
                          </a:rPr>
                        </m:ctrlPr>
                      </m:sSubPr>
                      <m:e>
                        <m:d>
                          <m:dPr>
                            <m:begChr m:val="{"/>
                            <m:endChr m:val="}"/>
                            <m:ctrlPr>
                              <a:rPr lang="en-US" sz="2600" b="0" i="1" smtClean="0">
                                <a:latin typeface="Cambria Math" panose="02040503050406030204" pitchFamily="18" charset="0"/>
                              </a:rPr>
                            </m:ctrlPr>
                          </m:dPr>
                          <m:e>
                            <m:r>
                              <a:rPr lang="en-US" sz="2600" b="0" i="1" smtClean="0">
                                <a:latin typeface="Cambria Math" panose="02040503050406030204" pitchFamily="18" charset="0"/>
                              </a:rPr>
                              <m:t> </m:t>
                            </m:r>
                            <m:d>
                              <m:dPr>
                                <m:ctrlPr>
                                  <a:rPr lang="en-US" sz="2600" b="0" i="1" smtClean="0">
                                    <a:latin typeface="Cambria Math" panose="02040503050406030204" pitchFamily="18" charset="0"/>
                                  </a:rPr>
                                </m:ctrlPr>
                              </m:dPr>
                              <m:e>
                                <m:r>
                                  <a:rPr lang="en-US" sz="2600" b="0" i="1" smtClean="0">
                                    <a:latin typeface="Cambria Math" panose="02040503050406030204" pitchFamily="18" charset="0"/>
                                  </a:rPr>
                                  <m:t> </m:t>
                                </m:r>
                                <m:r>
                                  <a:rPr lang="en-US" sz="2600" b="0" i="1" smtClean="0">
                                    <a:latin typeface="Cambria Math" panose="02040503050406030204" pitchFamily="18" charset="0"/>
                                  </a:rPr>
                                  <m:t>𝑖</m:t>
                                </m:r>
                                <m:r>
                                  <a:rPr lang="en-US" sz="2600" b="0" i="1" smtClean="0">
                                    <a:latin typeface="Cambria Math" panose="02040503050406030204" pitchFamily="18" charset="0"/>
                                  </a:rPr>
                                  <m:t>,</m:t>
                                </m:r>
                                <m:r>
                                  <a:rPr lang="en-US" sz="2600" b="0" i="1" smtClean="0">
                                    <a:latin typeface="Cambria Math" panose="02040503050406030204" pitchFamily="18" charset="0"/>
                                  </a:rPr>
                                  <m:t>𝑔</m:t>
                                </m:r>
                                <m:d>
                                  <m:dPr>
                                    <m:ctrlPr>
                                      <a:rPr lang="en-US" sz="2600" b="0" i="1" smtClean="0">
                                        <a:latin typeface="Cambria Math" panose="02040503050406030204" pitchFamily="18" charset="0"/>
                                      </a:rPr>
                                    </m:ctrlPr>
                                  </m:dPr>
                                  <m:e>
                                    <m:r>
                                      <a:rPr lang="en-US" sz="2600" b="0" i="1" smtClean="0">
                                        <a:latin typeface="Cambria Math" panose="02040503050406030204" pitchFamily="18" charset="0"/>
                                      </a:rPr>
                                      <m:t>𝑖</m:t>
                                    </m:r>
                                  </m:e>
                                </m:d>
                                <m:r>
                                  <a:rPr lang="en-US" sz="2600" b="0" i="1" smtClean="0">
                                    <a:latin typeface="Cambria Math" panose="02040503050406030204" pitchFamily="18" charset="0"/>
                                  </a:rPr>
                                  <m:t> </m:t>
                                </m:r>
                              </m:e>
                            </m:d>
                            <m:r>
                              <a:rPr lang="en-US" sz="2600" b="0" i="1" smtClean="0">
                                <a:latin typeface="Cambria Math" panose="02040503050406030204" pitchFamily="18" charset="0"/>
                              </a:rPr>
                              <m:t> </m:t>
                            </m:r>
                          </m:e>
                        </m:d>
                      </m:e>
                      <m:sub>
                        <m:r>
                          <a:rPr lang="en-US" sz="2600" b="0" i="1" smtClean="0">
                            <a:latin typeface="Cambria Math" panose="02040503050406030204" pitchFamily="18" charset="0"/>
                          </a:rPr>
                          <m:t>𝑖</m:t>
                        </m:r>
                        <m:r>
                          <a:rPr lang="en-US" sz="2600" b="0" i="1" smtClean="0">
                            <a:latin typeface="Cambria Math" panose="02040503050406030204" pitchFamily="18" charset="0"/>
                          </a:rPr>
                          <m:t> ∈ </m:t>
                        </m:r>
                        <m:r>
                          <a:rPr lang="en-US" sz="2600" b="0" i="1" smtClean="0">
                            <a:latin typeface="Cambria Math" panose="02040503050406030204" pitchFamily="18" charset="0"/>
                          </a:rPr>
                          <m:t>𝑇</m:t>
                        </m:r>
                      </m:sub>
                    </m:sSub>
                  </m:oMath>
                </a14:m>
                <a:r>
                  <a:rPr lang="en-US" sz="2600" dirty="0">
                    <a:latin typeface="PT Serif" panose="020A0603040505020204" pitchFamily="18" charset="77"/>
                  </a:rPr>
                  <a:t> )</a:t>
                </a:r>
              </a:p>
            </p:txBody>
          </p:sp>
        </mc:Choice>
        <mc:Fallback xmlns="">
          <p:sp>
            <p:nvSpPr>
              <p:cNvPr id="15" name="Rounded Rectangle 14">
                <a:extLst>
                  <a:ext uri="{FF2B5EF4-FFF2-40B4-BE49-F238E27FC236}">
                    <a16:creationId xmlns:a16="http://schemas.microsoft.com/office/drawing/2014/main" id="{ACA67443-E1DF-55CB-86FF-43478545F5CB}"/>
                  </a:ext>
                </a:extLst>
              </p:cNvPr>
              <p:cNvSpPr>
                <a:spLocks noRot="1" noChangeAspect="1" noMove="1" noResize="1" noEditPoints="1" noAdjustHandles="1" noChangeArrowheads="1" noChangeShapeType="1" noTextEdit="1"/>
              </p:cNvSpPr>
              <p:nvPr/>
            </p:nvSpPr>
            <p:spPr>
              <a:xfrm>
                <a:off x="2846396" y="4710156"/>
                <a:ext cx="7045749" cy="1975029"/>
              </a:xfrm>
              <a:prstGeom prst="round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64EC16F-916A-EC76-3CF3-FE33B7FF3331}"/>
                  </a:ext>
                </a:extLst>
              </p:cNvPr>
              <p:cNvSpPr txBox="1"/>
              <p:nvPr/>
            </p:nvSpPr>
            <p:spPr>
              <a:xfrm>
                <a:off x="142505" y="5296920"/>
                <a:ext cx="2351620" cy="801501"/>
              </a:xfrm>
              <a:prstGeom prst="rect">
                <a:avLst/>
              </a:prstGeom>
              <a:noFill/>
            </p:spPr>
            <p:txBody>
              <a:bodyPr wrap="square" lIns="0" tIns="0" rIns="0" bIns="0" rtlCol="0">
                <a:spAutoFit/>
              </a:bodyPr>
              <a:lstStyle/>
              <a:p>
                <a:r>
                  <a:rPr lang="en-US" sz="2300" b="0" dirty="0">
                    <a:latin typeface="PT Serif" panose="020A0603040505020204" pitchFamily="18" charset="77"/>
                  </a:rPr>
                  <a:t>Shares </a:t>
                </a:r>
                <a:r>
                  <a:rPr lang="en-US" sz="2300" dirty="0">
                    <a:latin typeface="PT Serif" panose="020A0603040505020204" pitchFamily="18" charset="77"/>
                  </a:rPr>
                  <a:t>as input: T</a:t>
                </a:r>
                <a:endParaRPr lang="en-US" sz="2300" b="0" dirty="0">
                  <a:latin typeface="PT Serif" panose="020A0603040505020204" pitchFamily="18" charset="77"/>
                </a:endParaRPr>
              </a:p>
              <a:p>
                <a:pPr/>
                <a14:m>
                  <m:oMathPara xmlns:m="http://schemas.openxmlformats.org/officeDocument/2006/math">
                    <m:oMathParaPr>
                      <m:jc m:val="centerGroup"/>
                    </m:oMathParaPr>
                    <m:oMath xmlns:m="http://schemas.openxmlformats.org/officeDocument/2006/math">
                      <m:sSub>
                        <m:sSubPr>
                          <m:ctrlPr>
                            <a:rPr lang="en-US" sz="2300" b="0" i="1" smtClean="0">
                              <a:latin typeface="Cambria Math" panose="02040503050406030204" pitchFamily="18" charset="0"/>
                            </a:rPr>
                          </m:ctrlPr>
                        </m:sSubPr>
                        <m:e>
                          <m:d>
                            <m:dPr>
                              <m:begChr m:val="{"/>
                              <m:endChr m:val="}"/>
                              <m:ctrlPr>
                                <a:rPr lang="en-US" sz="2300" b="0" i="1" smtClean="0">
                                  <a:latin typeface="Cambria Math" panose="02040503050406030204" pitchFamily="18" charset="0"/>
                                </a:rPr>
                              </m:ctrlPr>
                            </m:dPr>
                            <m:e>
                              <m:r>
                                <a:rPr lang="en-US" sz="2300" b="0" i="1" smtClean="0">
                                  <a:latin typeface="Cambria Math" panose="02040503050406030204" pitchFamily="18" charset="0"/>
                                </a:rPr>
                                <m:t> </m:t>
                              </m:r>
                              <m:d>
                                <m:dPr>
                                  <m:ctrlPr>
                                    <a:rPr lang="en-US" sz="2300" b="0" i="1" smtClean="0">
                                      <a:latin typeface="Cambria Math" panose="02040503050406030204" pitchFamily="18" charset="0"/>
                                    </a:rPr>
                                  </m:ctrlPr>
                                </m:dPr>
                                <m:e>
                                  <m:r>
                                    <a:rPr lang="en-US" sz="2300" b="0" i="1" smtClean="0">
                                      <a:latin typeface="Cambria Math" panose="02040503050406030204" pitchFamily="18" charset="0"/>
                                    </a:rPr>
                                    <m:t>𝑖</m:t>
                                  </m:r>
                                  <m:r>
                                    <a:rPr lang="en-US" sz="2300" b="0" i="1" smtClean="0">
                                      <a:latin typeface="Cambria Math" panose="02040503050406030204" pitchFamily="18" charset="0"/>
                                    </a:rPr>
                                    <m:t> ,</m:t>
                                  </m:r>
                                  <m:r>
                                    <a:rPr lang="en-US" sz="2300" b="0" i="1" smtClean="0">
                                      <a:latin typeface="Cambria Math" panose="02040503050406030204" pitchFamily="18" charset="0"/>
                                    </a:rPr>
                                    <m:t>𝑔</m:t>
                                  </m:r>
                                  <m:d>
                                    <m:dPr>
                                      <m:ctrlPr>
                                        <a:rPr lang="en-US" sz="2300" b="0" i="1" smtClean="0">
                                          <a:latin typeface="Cambria Math" panose="02040503050406030204" pitchFamily="18" charset="0"/>
                                        </a:rPr>
                                      </m:ctrlPr>
                                    </m:dPr>
                                    <m:e>
                                      <m:r>
                                        <a:rPr lang="en-US" sz="2300" b="0" i="1" smtClean="0">
                                          <a:latin typeface="Cambria Math" panose="02040503050406030204" pitchFamily="18" charset="0"/>
                                        </a:rPr>
                                        <m:t>𝑖</m:t>
                                      </m:r>
                                    </m:e>
                                  </m:d>
                                </m:e>
                              </m:d>
                            </m:e>
                          </m:d>
                        </m:e>
                        <m:sub>
                          <m:r>
                            <a:rPr lang="en-US" sz="2300" b="0" i="1" smtClean="0">
                              <a:latin typeface="Cambria Math" panose="02040503050406030204" pitchFamily="18" charset="0"/>
                            </a:rPr>
                            <m:t>𝑖</m:t>
                          </m:r>
                          <m:r>
                            <a:rPr lang="en-US" sz="2300" b="0" i="1" smtClean="0">
                              <a:latin typeface="Cambria Math" panose="02040503050406030204" pitchFamily="18" charset="0"/>
                            </a:rPr>
                            <m:t> ∈ </m:t>
                          </m:r>
                          <m:r>
                            <a:rPr lang="en-US" sz="2300" b="0" i="1" smtClean="0">
                              <a:latin typeface="Cambria Math" panose="02040503050406030204" pitchFamily="18" charset="0"/>
                            </a:rPr>
                            <m:t>𝑇</m:t>
                          </m:r>
                        </m:sub>
                      </m:sSub>
                    </m:oMath>
                  </m:oMathPara>
                </a14:m>
                <a:endParaRPr lang="en-US" sz="2300" i="1" dirty="0">
                  <a:latin typeface="PT Serif" panose="020A0603040505020204" pitchFamily="18" charset="77"/>
                </a:endParaRPr>
              </a:p>
            </p:txBody>
          </p:sp>
        </mc:Choice>
        <mc:Fallback xmlns="">
          <p:sp>
            <p:nvSpPr>
              <p:cNvPr id="17" name="TextBox 16">
                <a:extLst>
                  <a:ext uri="{FF2B5EF4-FFF2-40B4-BE49-F238E27FC236}">
                    <a16:creationId xmlns:a16="http://schemas.microsoft.com/office/drawing/2014/main" id="{764EC16F-916A-EC76-3CF3-FE33B7FF3331}"/>
                  </a:ext>
                </a:extLst>
              </p:cNvPr>
              <p:cNvSpPr txBox="1">
                <a:spLocks noRot="1" noChangeAspect="1" noMove="1" noResize="1" noEditPoints="1" noAdjustHandles="1" noChangeArrowheads="1" noChangeShapeType="1" noTextEdit="1"/>
              </p:cNvSpPr>
              <p:nvPr/>
            </p:nvSpPr>
            <p:spPr>
              <a:xfrm>
                <a:off x="142505" y="5296920"/>
                <a:ext cx="2351620" cy="801501"/>
              </a:xfrm>
              <a:prstGeom prst="rect">
                <a:avLst/>
              </a:prstGeom>
              <a:blipFill>
                <a:blip r:embed="rId8"/>
                <a:stretch>
                  <a:fillRect l="-7527" t="-12500" r="-6452" b="-17188"/>
                </a:stretch>
              </a:blipFill>
            </p:spPr>
            <p:txBody>
              <a:bodyPr/>
              <a:lstStyle/>
              <a:p>
                <a:r>
                  <a:rPr lang="en-US">
                    <a:noFill/>
                  </a:rPr>
                  <a:t> </a:t>
                </a:r>
              </a:p>
            </p:txBody>
          </p:sp>
        </mc:Fallback>
      </mc:AlternateContent>
      <p:cxnSp>
        <p:nvCxnSpPr>
          <p:cNvPr id="18" name="Straight Arrow Connector 17">
            <a:extLst>
              <a:ext uri="{FF2B5EF4-FFF2-40B4-BE49-F238E27FC236}">
                <a16:creationId xmlns:a16="http://schemas.microsoft.com/office/drawing/2014/main" id="{A499C8A7-32BF-B105-3C44-E3F0D90106EB}"/>
              </a:ext>
            </a:extLst>
          </p:cNvPr>
          <p:cNvCxnSpPr>
            <a:cxnSpLocks/>
            <a:stCxn id="17" idx="3"/>
            <a:endCxn id="15" idx="1"/>
          </p:cNvCxnSpPr>
          <p:nvPr/>
        </p:nvCxnSpPr>
        <p:spPr>
          <a:xfrm>
            <a:off x="2494125" y="5697671"/>
            <a:ext cx="352271"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4BE0A284-5964-2633-1983-2FEADA0AEAF9}"/>
                  </a:ext>
                </a:extLst>
              </p:cNvPr>
              <p:cNvSpPr txBox="1"/>
              <p:nvPr/>
            </p:nvSpPr>
            <p:spPr>
              <a:xfrm>
                <a:off x="3817857" y="3739976"/>
                <a:ext cx="3962522" cy="738664"/>
              </a:xfrm>
              <a:prstGeom prst="rect">
                <a:avLst/>
              </a:prstGeom>
              <a:noFill/>
            </p:spPr>
            <p:txBody>
              <a:bodyPr wrap="square" lIns="0" tIns="0" rIns="0" bIns="0" rtlCol="0">
                <a:spAutoFit/>
              </a:bodyPr>
              <a:lstStyle/>
              <a:p>
                <a:pPr algn="ctr"/>
                <a:r>
                  <a:rPr lang="en-US" sz="2400" b="0" dirty="0">
                    <a:latin typeface="PT Serif" panose="020A0603040505020204" pitchFamily="18" charset="77"/>
                    <a:ea typeface="Cambria Math" panose="02040503050406030204" pitchFamily="18" charset="0"/>
                  </a:rPr>
                  <a:t>Shares in the box: </a:t>
                </a:r>
                <a14:m>
                  <m:oMath xmlns:m="http://schemas.openxmlformats.org/officeDocument/2006/math">
                    <m:r>
                      <a:rPr lang="en-US" sz="2400" i="1">
                        <a:latin typeface="Cambria Math" panose="02040503050406030204" pitchFamily="18" charset="0"/>
                        <a:ea typeface="Cambria Math" panose="02040503050406030204" pitchFamily="18" charset="0"/>
                      </a:rPr>
                      <m:t>𝒥</m:t>
                    </m:r>
                  </m:oMath>
                </a14:m>
                <a:endParaRPr lang="en-US" sz="2400" b="0" dirty="0">
                  <a:latin typeface="PT Serif" panose="020A0603040505020204" pitchFamily="18" charset="77"/>
                  <a:ea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d>
                        <m:dPr>
                          <m:begChr m:val="|"/>
                          <m:endChr m:val="|"/>
                          <m:ctrlPr>
                            <a:rPr lang="en-US" sz="2400" b="0" i="1" smtClean="0">
                              <a:latin typeface="Cambria Math" panose="02040503050406030204" pitchFamily="18" charset="0"/>
                              <a:ea typeface="Cambria Math" panose="02040503050406030204" pitchFamily="18" charset="0"/>
                            </a:rPr>
                          </m:ctrlPr>
                        </m:dPr>
                        <m:e>
                          <m:r>
                            <a:rPr lang="en-US" sz="2400" i="1" smtClean="0">
                              <a:latin typeface="Cambria Math" panose="02040503050406030204" pitchFamily="18" charset="0"/>
                              <a:ea typeface="Cambria Math" panose="02040503050406030204" pitchFamily="18" charset="0"/>
                            </a:rPr>
                            <m:t>𝒥</m:t>
                          </m:r>
                        </m:e>
                      </m:d>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𝑓</m:t>
                      </m:r>
                      <m:r>
                        <a:rPr lang="en-US" sz="2400" b="0" i="1" smtClean="0">
                          <a:latin typeface="Cambria Math" panose="02040503050406030204" pitchFamily="18" charset="0"/>
                          <a:ea typeface="Cambria Math" panose="02040503050406030204" pitchFamily="18" charset="0"/>
                        </a:rPr>
                        <m:t>&lt;</m:t>
                      </m:r>
                      <m:r>
                        <a:rPr lang="en-US" sz="2400" b="0" i="1" smtClean="0">
                          <a:latin typeface="Cambria Math" panose="02040503050406030204" pitchFamily="18" charset="0"/>
                          <a:ea typeface="Cambria Math" panose="02040503050406030204" pitchFamily="18" charset="0"/>
                        </a:rPr>
                        <m:t>𝑡</m:t>
                      </m:r>
                    </m:oMath>
                  </m:oMathPara>
                </a14:m>
                <a:endParaRPr lang="en-US" sz="2400" dirty="0">
                  <a:latin typeface="PT Serif" panose="020A0603040505020204" pitchFamily="18" charset="77"/>
                </a:endParaRPr>
              </a:p>
            </p:txBody>
          </p:sp>
        </mc:Choice>
        <mc:Fallback xmlns="">
          <p:sp>
            <p:nvSpPr>
              <p:cNvPr id="21" name="TextBox 20">
                <a:extLst>
                  <a:ext uri="{FF2B5EF4-FFF2-40B4-BE49-F238E27FC236}">
                    <a16:creationId xmlns:a16="http://schemas.microsoft.com/office/drawing/2014/main" id="{4BE0A284-5964-2633-1983-2FEADA0AEAF9}"/>
                  </a:ext>
                </a:extLst>
              </p:cNvPr>
              <p:cNvSpPr txBox="1">
                <a:spLocks noRot="1" noChangeAspect="1" noMove="1" noResize="1" noEditPoints="1" noAdjustHandles="1" noChangeArrowheads="1" noChangeShapeType="1" noTextEdit="1"/>
              </p:cNvSpPr>
              <p:nvPr/>
            </p:nvSpPr>
            <p:spPr>
              <a:xfrm>
                <a:off x="3817857" y="3739976"/>
                <a:ext cx="3962522" cy="738664"/>
              </a:xfrm>
              <a:prstGeom prst="rect">
                <a:avLst/>
              </a:prstGeom>
              <a:blipFill>
                <a:blip r:embed="rId9"/>
                <a:stretch>
                  <a:fillRect t="-11864" b="-15254"/>
                </a:stretch>
              </a:blipFill>
            </p:spPr>
            <p:txBody>
              <a:bodyPr/>
              <a:lstStyle/>
              <a:p>
                <a:r>
                  <a:rPr lang="en-US">
                    <a:noFill/>
                  </a:rPr>
                  <a:t> </a:t>
                </a:r>
              </a:p>
            </p:txBody>
          </p:sp>
        </mc:Fallback>
      </mc:AlternateContent>
      <p:sp>
        <p:nvSpPr>
          <p:cNvPr id="23" name="Title 22">
            <a:extLst>
              <a:ext uri="{FF2B5EF4-FFF2-40B4-BE49-F238E27FC236}">
                <a16:creationId xmlns:a16="http://schemas.microsoft.com/office/drawing/2014/main" id="{A563050E-C865-B3F1-B147-A920A7BC06EC}"/>
              </a:ext>
            </a:extLst>
          </p:cNvPr>
          <p:cNvSpPr>
            <a:spLocks noGrp="1"/>
          </p:cNvSpPr>
          <p:nvPr>
            <p:ph type="title"/>
          </p:nvPr>
        </p:nvSpPr>
        <p:spPr>
          <a:xfrm>
            <a:off x="297872" y="94960"/>
            <a:ext cx="11615454" cy="1325563"/>
          </a:xfrm>
        </p:spPr>
        <p:txBody>
          <a:bodyPr>
            <a:normAutofit/>
          </a:bodyPr>
          <a:lstStyle/>
          <a:p>
            <a:r>
              <a:rPr lang="en-US" sz="4200" dirty="0">
                <a:latin typeface="PT Serif" panose="020A0603040505020204" pitchFamily="18" charset="77"/>
              </a:rPr>
              <a:t>Standard Shamir Secret Sharing is not traceable</a:t>
            </a:r>
          </a:p>
        </p:txBody>
      </p:sp>
      <p:pic>
        <p:nvPicPr>
          <p:cNvPr id="2" name="Picture 1" descr="A grey box with green labels&#10;&#10;Description automatically generated">
            <a:extLst>
              <a:ext uri="{FF2B5EF4-FFF2-40B4-BE49-F238E27FC236}">
                <a16:creationId xmlns:a16="http://schemas.microsoft.com/office/drawing/2014/main" id="{8F928430-AB99-B938-7F2F-3D40E4587155}"/>
              </a:ext>
            </a:extLst>
          </p:cNvPr>
          <p:cNvPicPr>
            <a:picLocks noChangeAspect="1"/>
          </p:cNvPicPr>
          <p:nvPr/>
        </p:nvPicPr>
        <p:blipFill>
          <a:blip r:embed="rId10"/>
          <a:stretch>
            <a:fillRect/>
          </a:stretch>
        </p:blipFill>
        <p:spPr>
          <a:xfrm>
            <a:off x="1175178" y="1607418"/>
            <a:ext cx="1187983" cy="1463595"/>
          </a:xfrm>
          <a:prstGeom prst="rect">
            <a:avLst/>
          </a:prstGeom>
        </p:spPr>
      </p:pic>
      <p:pic>
        <p:nvPicPr>
          <p:cNvPr id="3" name="Picture 2" descr="A grey box with green labels&#10;&#10;Description automatically generated">
            <a:extLst>
              <a:ext uri="{FF2B5EF4-FFF2-40B4-BE49-F238E27FC236}">
                <a16:creationId xmlns:a16="http://schemas.microsoft.com/office/drawing/2014/main" id="{52F9A61A-85FF-F6E2-2E10-303CD418EE52}"/>
              </a:ext>
            </a:extLst>
          </p:cNvPr>
          <p:cNvPicPr>
            <a:picLocks noChangeAspect="1"/>
          </p:cNvPicPr>
          <p:nvPr/>
        </p:nvPicPr>
        <p:blipFill>
          <a:blip r:embed="rId10"/>
          <a:stretch>
            <a:fillRect/>
          </a:stretch>
        </p:blipFill>
        <p:spPr>
          <a:xfrm>
            <a:off x="3741469" y="1607417"/>
            <a:ext cx="1187983" cy="1463595"/>
          </a:xfrm>
          <a:prstGeom prst="rect">
            <a:avLst/>
          </a:prstGeom>
        </p:spPr>
      </p:pic>
      <p:pic>
        <p:nvPicPr>
          <p:cNvPr id="4" name="Picture 3" descr="A grey box with green labels&#10;&#10;Description automatically generated">
            <a:extLst>
              <a:ext uri="{FF2B5EF4-FFF2-40B4-BE49-F238E27FC236}">
                <a16:creationId xmlns:a16="http://schemas.microsoft.com/office/drawing/2014/main" id="{6E6670BA-7A3E-351F-BB43-CBEADA8EB59D}"/>
              </a:ext>
            </a:extLst>
          </p:cNvPr>
          <p:cNvPicPr>
            <a:picLocks noChangeAspect="1"/>
          </p:cNvPicPr>
          <p:nvPr/>
        </p:nvPicPr>
        <p:blipFill>
          <a:blip r:embed="rId10"/>
          <a:stretch>
            <a:fillRect/>
          </a:stretch>
        </p:blipFill>
        <p:spPr>
          <a:xfrm>
            <a:off x="6272136" y="1607416"/>
            <a:ext cx="1187983" cy="1463595"/>
          </a:xfrm>
          <a:prstGeom prst="rect">
            <a:avLst/>
          </a:prstGeom>
        </p:spPr>
      </p:pic>
      <p:pic>
        <p:nvPicPr>
          <p:cNvPr id="5" name="Picture 4" descr="A grey box with green labels&#10;&#10;Description automatically generated">
            <a:extLst>
              <a:ext uri="{FF2B5EF4-FFF2-40B4-BE49-F238E27FC236}">
                <a16:creationId xmlns:a16="http://schemas.microsoft.com/office/drawing/2014/main" id="{D6447ED0-93DB-2252-F9B8-951B7AF8B2A8}"/>
              </a:ext>
            </a:extLst>
          </p:cNvPr>
          <p:cNvPicPr>
            <a:picLocks noChangeAspect="1"/>
          </p:cNvPicPr>
          <p:nvPr/>
        </p:nvPicPr>
        <p:blipFill>
          <a:blip r:embed="rId10"/>
          <a:stretch>
            <a:fillRect/>
          </a:stretch>
        </p:blipFill>
        <p:spPr>
          <a:xfrm>
            <a:off x="9112015" y="1607416"/>
            <a:ext cx="1187983" cy="1463595"/>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54B1FA6-6E8C-E5E3-688D-39245545EA28}"/>
                  </a:ext>
                </a:extLst>
              </p:cNvPr>
              <p:cNvSpPr txBox="1"/>
              <p:nvPr/>
            </p:nvSpPr>
            <p:spPr>
              <a:xfrm>
                <a:off x="8960160" y="3059668"/>
                <a:ext cx="228613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4</m:t>
                          </m:r>
                        </m:sub>
                      </m:sSub>
                      <m:r>
                        <a:rPr lang="en-US" sz="2400" b="0" i="1" smtClean="0">
                          <a:latin typeface="Cambria Math" panose="02040503050406030204" pitchFamily="18" charset="0"/>
                        </a:rPr>
                        <m:t>=( 4 , </m:t>
                      </m:r>
                      <m:r>
                        <a:rPr lang="en-US" sz="2400" b="0" i="1" smtClean="0">
                          <a:latin typeface="Cambria Math" panose="02040503050406030204" pitchFamily="18" charset="0"/>
                        </a:rPr>
                        <m:t>𝑔</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4</m:t>
                          </m:r>
                        </m:e>
                      </m:d>
                      <m:r>
                        <a:rPr lang="en-US" sz="2400" b="0" i="1" smtClean="0">
                          <a:latin typeface="Cambria Math" panose="02040503050406030204" pitchFamily="18" charset="0"/>
                        </a:rPr>
                        <m:t> )</m:t>
                      </m:r>
                    </m:oMath>
                  </m:oMathPara>
                </a14:m>
                <a:endParaRPr lang="en-US" sz="2400" dirty="0"/>
              </a:p>
            </p:txBody>
          </p:sp>
        </mc:Choice>
        <mc:Fallback xmlns="">
          <p:sp>
            <p:nvSpPr>
              <p:cNvPr id="6" name="TextBox 5">
                <a:extLst>
                  <a:ext uri="{FF2B5EF4-FFF2-40B4-BE49-F238E27FC236}">
                    <a16:creationId xmlns:a16="http://schemas.microsoft.com/office/drawing/2014/main" id="{154B1FA6-6E8C-E5E3-688D-39245545EA28}"/>
                  </a:ext>
                </a:extLst>
              </p:cNvPr>
              <p:cNvSpPr txBox="1">
                <a:spLocks noRot="1" noChangeAspect="1" noMove="1" noResize="1" noEditPoints="1" noAdjustHandles="1" noChangeArrowheads="1" noChangeShapeType="1" noTextEdit="1"/>
              </p:cNvSpPr>
              <p:nvPr/>
            </p:nvSpPr>
            <p:spPr>
              <a:xfrm>
                <a:off x="8960160" y="3059668"/>
                <a:ext cx="2286139" cy="369332"/>
              </a:xfrm>
              <a:prstGeom prst="rect">
                <a:avLst/>
              </a:prstGeom>
              <a:blipFill>
                <a:blip r:embed="rId11"/>
                <a:stretch>
                  <a:fillRect l="-1105" t="-6452" r="-4420" b="-32258"/>
                </a:stretch>
              </a:blipFill>
            </p:spPr>
            <p:txBody>
              <a:bodyPr/>
              <a:lstStyle/>
              <a:p>
                <a:r>
                  <a:rPr lang="en-US">
                    <a:noFill/>
                  </a:rPr>
                  <a:t> </a:t>
                </a:r>
              </a:p>
            </p:txBody>
          </p:sp>
        </mc:Fallback>
      </mc:AlternateContent>
      <p:cxnSp>
        <p:nvCxnSpPr>
          <p:cNvPr id="20" name="Straight Arrow Connector 19">
            <a:extLst>
              <a:ext uri="{FF2B5EF4-FFF2-40B4-BE49-F238E27FC236}">
                <a16:creationId xmlns:a16="http://schemas.microsoft.com/office/drawing/2014/main" id="{D799CB62-1B62-C659-119A-741B66404215}"/>
              </a:ext>
            </a:extLst>
          </p:cNvPr>
          <p:cNvCxnSpPr>
            <a:cxnSpLocks/>
            <a:stCxn id="12" idx="2"/>
          </p:cNvCxnSpPr>
          <p:nvPr/>
        </p:nvCxnSpPr>
        <p:spPr>
          <a:xfrm flipH="1">
            <a:off x="3741469" y="3429000"/>
            <a:ext cx="855801" cy="1248976"/>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A9C5D5A1-682B-8508-4D26-1E43FB45C07A}"/>
              </a:ext>
            </a:extLst>
          </p:cNvPr>
          <p:cNvSpPr>
            <a:spLocks noGrp="1"/>
          </p:cNvSpPr>
          <p:nvPr>
            <p:ph type="sldNum" sz="quarter" idx="12"/>
          </p:nvPr>
        </p:nvSpPr>
        <p:spPr/>
        <p:txBody>
          <a:bodyPr/>
          <a:lstStyle/>
          <a:p>
            <a:fld id="{2C6E2BD9-12E2-A94F-B436-2026D1C44FCB}" type="slidenum">
              <a:rPr lang="en-US" smtClean="0"/>
              <a:pPr/>
              <a:t>23</a:t>
            </a:fld>
            <a:endParaRPr lang="en-US">
              <a:latin typeface="PT Serif" panose="020A0603040505020204" pitchFamily="18" charset="77"/>
            </a:endParaRPr>
          </a:p>
        </p:txBody>
      </p:sp>
    </p:spTree>
    <p:extLst>
      <p:ext uri="{BB962C8B-B14F-4D97-AF65-F5344CB8AC3E}">
        <p14:creationId xmlns:p14="http://schemas.microsoft.com/office/powerpoint/2010/main" val="425820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xEl>
                                              <p:pRg st="2" end="2"/>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1" grpId="0"/>
      <p:bldP spid="12" grpId="0"/>
      <p:bldP spid="13" grpId="0"/>
      <p:bldP spid="15" grpId="0" animBg="1"/>
      <p:bldP spid="17" grpId="0"/>
      <p:bldP spid="21"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6E060D24-9C71-F6D3-BB04-030C3CE4FB3F}"/>
                  </a:ext>
                </a:extLst>
              </p:cNvPr>
              <p:cNvSpPr>
                <a:spLocks noGrp="1"/>
              </p:cNvSpPr>
              <p:nvPr>
                <p:ph idx="1"/>
              </p:nvPr>
            </p:nvSpPr>
            <p:spPr>
              <a:xfrm>
                <a:off x="297872" y="1274015"/>
                <a:ext cx="10515600" cy="4351338"/>
              </a:xfrm>
            </p:spPr>
            <p:txBody>
              <a:bodyPr/>
              <a:lstStyle/>
              <a:p>
                <a:pPr marL="0" indent="0">
                  <a:buNone/>
                </a:pPr>
                <a:r>
                  <a:rPr lang="en-US" dirty="0">
                    <a:latin typeface="PT Serif" panose="020A0603040505020204" pitchFamily="18" charset="77"/>
                  </a:rPr>
                  <a:t>Probability that the tracer gets R to output not </a:t>
                </a:r>
                <a14:m>
                  <m:oMath xmlns:m="http://schemas.openxmlformats.org/officeDocument/2006/math">
                    <m:r>
                      <a:rPr lang="en-US" sz="2800" b="0" i="1" smtClean="0">
                        <a:latin typeface="Cambria Math" panose="02040503050406030204" pitchFamily="18" charset="0"/>
                      </a:rPr>
                      <m:t>⊥</m:t>
                    </m:r>
                  </m:oMath>
                </a14:m>
                <a:r>
                  <a:rPr lang="en-US" dirty="0">
                    <a:latin typeface="PT Serif" panose="020A0603040505020204" pitchFamily="18" charset="77"/>
                  </a:rPr>
                  <a:t> :</a:t>
                </a:r>
              </a:p>
            </p:txBody>
          </p:sp>
        </mc:Choice>
        <mc:Fallback xmlns="">
          <p:sp>
            <p:nvSpPr>
              <p:cNvPr id="7" name="Content Placeholder 2">
                <a:extLst>
                  <a:ext uri="{FF2B5EF4-FFF2-40B4-BE49-F238E27FC236}">
                    <a16:creationId xmlns:a16="http://schemas.microsoft.com/office/drawing/2014/main" id="{6E060D24-9C71-F6D3-BB04-030C3CE4FB3F}"/>
                  </a:ext>
                </a:extLst>
              </p:cNvPr>
              <p:cNvSpPr>
                <a:spLocks noGrp="1" noRot="1" noChangeAspect="1" noMove="1" noResize="1" noEditPoints="1" noAdjustHandles="1" noChangeArrowheads="1" noChangeShapeType="1" noTextEdit="1"/>
              </p:cNvSpPr>
              <p:nvPr>
                <p:ph idx="1"/>
              </p:nvPr>
            </p:nvSpPr>
            <p:spPr>
              <a:xfrm>
                <a:off x="297872" y="1274015"/>
                <a:ext cx="10515600" cy="4351338"/>
              </a:xfrm>
              <a:blipFill>
                <a:blip r:embed="rId3"/>
                <a:stretch>
                  <a:fillRect l="-1206" t="-2326"/>
                </a:stretch>
              </a:blipFill>
            </p:spPr>
            <p:txBody>
              <a:bodyPr/>
              <a:lstStyle/>
              <a:p>
                <a:r>
                  <a:rPr lang="en-US">
                    <a:noFill/>
                  </a:rPr>
                  <a:t> </a:t>
                </a:r>
              </a:p>
            </p:txBody>
          </p:sp>
        </mc:Fallback>
      </mc:AlternateContent>
      <p:sp>
        <p:nvSpPr>
          <p:cNvPr id="3" name="Title 22">
            <a:extLst>
              <a:ext uri="{FF2B5EF4-FFF2-40B4-BE49-F238E27FC236}">
                <a16:creationId xmlns:a16="http://schemas.microsoft.com/office/drawing/2014/main" id="{DA0A8D8F-9182-11D3-3E6D-06924A9511F6}"/>
              </a:ext>
            </a:extLst>
          </p:cNvPr>
          <p:cNvSpPr txBox="1">
            <a:spLocks/>
          </p:cNvSpPr>
          <p:nvPr/>
        </p:nvSpPr>
        <p:spPr>
          <a:xfrm>
            <a:off x="297872" y="94960"/>
            <a:ext cx="1161545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200">
                <a:latin typeface="PT Serif" panose="020A0603040505020204" pitchFamily="18" charset="77"/>
              </a:rPr>
              <a:t>Standard Shamir Secret Sharing is not traceable</a:t>
            </a:r>
            <a:endParaRPr lang="en-US" sz="4200" dirty="0">
              <a:latin typeface="PT Serif" panose="020A0603040505020204" pitchFamily="18" charset="77"/>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5688B0E-B0C7-9C4C-1F0D-713FD8D5D5A7}"/>
                  </a:ext>
                </a:extLst>
              </p:cNvPr>
              <p:cNvSpPr txBox="1"/>
              <p:nvPr/>
            </p:nvSpPr>
            <p:spPr>
              <a:xfrm>
                <a:off x="980778" y="3656274"/>
                <a:ext cx="9988061" cy="985847"/>
              </a:xfrm>
              <a:prstGeom prst="rect">
                <a:avLst/>
              </a:prstGeom>
              <a:noFill/>
            </p:spPr>
            <p:txBody>
              <a:bodyPr wrap="square" rtlCol="0">
                <a:spAutoFit/>
              </a:bodyPr>
              <a:lstStyle/>
              <a:p>
                <a:pPr algn="ctr"/>
                <a:r>
                  <a:rPr lang="en-US" sz="2400" dirty="0">
                    <a:solidFill>
                      <a:schemeClr val="accent2">
                        <a:lumMod val="75000"/>
                      </a:schemeClr>
                    </a:solidFill>
                    <a:latin typeface="PT Serif" panose="020A0603040505020204" pitchFamily="18" charset="77"/>
                  </a:rPr>
                  <a:t>For </a:t>
                </a:r>
                <a14:m>
                  <m:oMath xmlns:m="http://schemas.openxmlformats.org/officeDocument/2006/math">
                    <m:r>
                      <a:rPr lang="en-US" sz="2400" b="0" i="1" smtClean="0">
                        <a:solidFill>
                          <a:schemeClr val="accent2">
                            <a:lumMod val="75000"/>
                          </a:schemeClr>
                        </a:solidFill>
                        <a:latin typeface="Cambria Math" panose="02040503050406030204" pitchFamily="18" charset="0"/>
                      </a:rPr>
                      <m:t>𝑡</m:t>
                    </m:r>
                    <m:r>
                      <a:rPr lang="en-US" sz="2400" b="0" i="1" smtClean="0">
                        <a:solidFill>
                          <a:schemeClr val="accent2">
                            <a:lumMod val="75000"/>
                          </a:schemeClr>
                        </a:solidFill>
                        <a:latin typeface="Cambria Math" panose="02040503050406030204" pitchFamily="18" charset="0"/>
                      </a:rPr>
                      <m:t>= </m:t>
                    </m:r>
                    <m:f>
                      <m:fPr>
                        <m:ctrlPr>
                          <a:rPr lang="en-US" sz="2400" b="0" i="1" smtClean="0">
                            <a:solidFill>
                              <a:schemeClr val="accent2">
                                <a:lumMod val="75000"/>
                              </a:schemeClr>
                            </a:solidFill>
                            <a:latin typeface="Cambria Math" panose="02040503050406030204" pitchFamily="18" charset="0"/>
                          </a:rPr>
                        </m:ctrlPr>
                      </m:fPr>
                      <m:num>
                        <m:r>
                          <a:rPr lang="en-US" sz="2400" b="0" i="1" smtClean="0">
                            <a:solidFill>
                              <a:schemeClr val="accent2">
                                <a:lumMod val="75000"/>
                              </a:schemeClr>
                            </a:solidFill>
                            <a:latin typeface="Cambria Math" panose="02040503050406030204" pitchFamily="18" charset="0"/>
                          </a:rPr>
                          <m:t>2</m:t>
                        </m:r>
                        <m:r>
                          <a:rPr lang="en-US" sz="2400" b="0" i="1" smtClean="0">
                            <a:solidFill>
                              <a:schemeClr val="accent2">
                                <a:lumMod val="75000"/>
                              </a:schemeClr>
                            </a:solidFill>
                            <a:latin typeface="Cambria Math" panose="02040503050406030204" pitchFamily="18" charset="0"/>
                          </a:rPr>
                          <m:t>𝑛</m:t>
                        </m:r>
                      </m:num>
                      <m:den>
                        <m:r>
                          <a:rPr lang="en-US" sz="2400" b="0" i="1" smtClean="0">
                            <a:solidFill>
                              <a:schemeClr val="accent2">
                                <a:lumMod val="75000"/>
                              </a:schemeClr>
                            </a:solidFill>
                            <a:latin typeface="Cambria Math" panose="02040503050406030204" pitchFamily="18" charset="0"/>
                          </a:rPr>
                          <m:t>3</m:t>
                        </m:r>
                      </m:den>
                    </m:f>
                  </m:oMath>
                </a14:m>
                <a:r>
                  <a:rPr lang="en-US" sz="2400" dirty="0">
                    <a:solidFill>
                      <a:schemeClr val="accent2">
                        <a:lumMod val="75000"/>
                      </a:schemeClr>
                    </a:solidFill>
                    <a:latin typeface="PT Serif" panose="020A0603040505020204" pitchFamily="18" charset="77"/>
                  </a:rPr>
                  <a:t> and </a:t>
                </a:r>
                <a14:m>
                  <m:oMath xmlns:m="http://schemas.openxmlformats.org/officeDocument/2006/math">
                    <m:r>
                      <a:rPr lang="en-US" sz="2400" b="0" i="1" smtClean="0">
                        <a:solidFill>
                          <a:schemeClr val="accent2">
                            <a:lumMod val="75000"/>
                          </a:schemeClr>
                        </a:solidFill>
                        <a:latin typeface="Cambria Math" panose="02040503050406030204" pitchFamily="18" charset="0"/>
                      </a:rPr>
                      <m:t>𝑓</m:t>
                    </m:r>
                    <m:r>
                      <a:rPr lang="en-US" sz="2400" b="0" i="0" smtClean="0">
                        <a:solidFill>
                          <a:schemeClr val="accent2">
                            <a:lumMod val="75000"/>
                          </a:schemeClr>
                        </a:solidFill>
                        <a:latin typeface="Cambria Math" panose="02040503050406030204" pitchFamily="18" charset="0"/>
                      </a:rPr>
                      <m:t>=</m:t>
                    </m:r>
                    <m:f>
                      <m:fPr>
                        <m:ctrlPr>
                          <a:rPr lang="en-US" sz="2400" i="1" smtClean="0">
                            <a:solidFill>
                              <a:schemeClr val="accent2">
                                <a:lumMod val="75000"/>
                              </a:schemeClr>
                            </a:solidFill>
                            <a:latin typeface="Cambria Math" panose="02040503050406030204" pitchFamily="18" charset="0"/>
                          </a:rPr>
                        </m:ctrlPr>
                      </m:fPr>
                      <m:num>
                        <m:r>
                          <a:rPr lang="en-US" sz="2400" b="0" i="1" smtClean="0">
                            <a:solidFill>
                              <a:schemeClr val="accent2">
                                <a:lumMod val="75000"/>
                              </a:schemeClr>
                            </a:solidFill>
                            <a:latin typeface="Cambria Math" panose="02040503050406030204" pitchFamily="18" charset="0"/>
                          </a:rPr>
                          <m:t>𝑛</m:t>
                        </m:r>
                      </m:num>
                      <m:den>
                        <m:r>
                          <a:rPr lang="en-US" sz="2400" b="0" i="1" smtClean="0">
                            <a:solidFill>
                              <a:schemeClr val="accent2">
                                <a:lumMod val="75000"/>
                              </a:schemeClr>
                            </a:solidFill>
                            <a:latin typeface="Cambria Math" panose="02040503050406030204" pitchFamily="18" charset="0"/>
                          </a:rPr>
                          <m:t>3</m:t>
                        </m:r>
                      </m:den>
                    </m:f>
                    <m:r>
                      <a:rPr lang="en-US" sz="2400" b="0" i="0" smtClean="0">
                        <a:solidFill>
                          <a:schemeClr val="accent2">
                            <a:lumMod val="75000"/>
                          </a:schemeClr>
                        </a:solidFill>
                        <a:latin typeface="Cambria Math" panose="02040503050406030204" pitchFamily="18" charset="0"/>
                      </a:rPr>
                      <m:t> , </m:t>
                    </m:r>
                  </m:oMath>
                </a14:m>
                <a:r>
                  <a:rPr lang="en-US" sz="2400" dirty="0">
                    <a:solidFill>
                      <a:schemeClr val="accent2">
                        <a:lumMod val="75000"/>
                      </a:schemeClr>
                    </a:solidFill>
                    <a:latin typeface="PT Serif" panose="020A0603040505020204" pitchFamily="18" charset="77"/>
                  </a:rPr>
                  <a:t> this is Negligible</a:t>
                </a:r>
              </a:p>
              <a:p>
                <a:pPr algn="ctr"/>
                <a:r>
                  <a:rPr lang="en-US" sz="2400" b="0" dirty="0">
                    <a:solidFill>
                      <a:schemeClr val="accent2">
                        <a:lumMod val="75000"/>
                      </a:schemeClr>
                    </a:solidFill>
                    <a:latin typeface="PT Serif" panose="020A0603040505020204" pitchFamily="18" charset="77"/>
                  </a:rPr>
                  <a:t>⇒ No efficient tracer can distinguish R from a box that never works</a:t>
                </a:r>
              </a:p>
            </p:txBody>
          </p:sp>
        </mc:Choice>
        <mc:Fallback xmlns="">
          <p:sp>
            <p:nvSpPr>
              <p:cNvPr id="5" name="TextBox 4">
                <a:extLst>
                  <a:ext uri="{FF2B5EF4-FFF2-40B4-BE49-F238E27FC236}">
                    <a16:creationId xmlns:a16="http://schemas.microsoft.com/office/drawing/2014/main" id="{F5688B0E-B0C7-9C4C-1F0D-713FD8D5D5A7}"/>
                  </a:ext>
                </a:extLst>
              </p:cNvPr>
              <p:cNvSpPr txBox="1">
                <a:spLocks noRot="1" noChangeAspect="1" noMove="1" noResize="1" noEditPoints="1" noAdjustHandles="1" noChangeArrowheads="1" noChangeShapeType="1" noTextEdit="1"/>
              </p:cNvSpPr>
              <p:nvPr/>
            </p:nvSpPr>
            <p:spPr>
              <a:xfrm>
                <a:off x="980778" y="3656274"/>
                <a:ext cx="9988061" cy="985847"/>
              </a:xfrm>
              <a:prstGeom prst="rect">
                <a:avLst/>
              </a:prstGeom>
              <a:blipFill>
                <a:blip r:embed="rId4"/>
                <a:stretch>
                  <a:fillRect b="-12821"/>
                </a:stretch>
              </a:blipFill>
            </p:spPr>
            <p:txBody>
              <a:bodyPr/>
              <a:lstStyle/>
              <a:p>
                <a:r>
                  <a:rPr lang="en-US">
                    <a:noFill/>
                  </a:rPr>
                  <a:t> </a:t>
                </a:r>
              </a:p>
            </p:txBody>
          </p:sp>
        </mc:Fallback>
      </mc:AlternateContent>
      <p:pic>
        <p:nvPicPr>
          <p:cNvPr id="10" name="Google Shape;1009;p67">
            <a:extLst>
              <a:ext uri="{FF2B5EF4-FFF2-40B4-BE49-F238E27FC236}">
                <a16:creationId xmlns:a16="http://schemas.microsoft.com/office/drawing/2014/main" id="{C49A884E-6B57-9589-9CA7-CBA6EB39DF72}"/>
              </a:ext>
            </a:extLst>
          </p:cNvPr>
          <p:cNvPicPr preferRelativeResize="0"/>
          <p:nvPr/>
        </p:nvPicPr>
        <p:blipFill>
          <a:blip r:embed="rId5">
            <a:alphaModFix/>
          </a:blip>
          <a:stretch>
            <a:fillRect/>
          </a:stretch>
        </p:blipFill>
        <p:spPr>
          <a:xfrm>
            <a:off x="10848796" y="3851667"/>
            <a:ext cx="599700" cy="595062"/>
          </a:xfrm>
          <a:prstGeom prst="rect">
            <a:avLst/>
          </a:prstGeom>
          <a:noFill/>
          <a:ln>
            <a:noFill/>
          </a:ln>
        </p:spPr>
      </p:pic>
      <mc:AlternateContent xmlns:mc="http://schemas.openxmlformats.org/markup-compatibility/2006" xmlns:a14="http://schemas.microsoft.com/office/drawing/2010/main">
        <mc:Choice Requires="a14">
          <p:sp>
            <p:nvSpPr>
              <p:cNvPr id="11" name="Rounded Rectangle 10">
                <a:extLst>
                  <a:ext uri="{FF2B5EF4-FFF2-40B4-BE49-F238E27FC236}">
                    <a16:creationId xmlns:a16="http://schemas.microsoft.com/office/drawing/2014/main" id="{B2E01CB1-6A9B-E722-54E0-7F999BF050FB}"/>
                  </a:ext>
                </a:extLst>
              </p:cNvPr>
              <p:cNvSpPr/>
              <p:nvPr/>
            </p:nvSpPr>
            <p:spPr>
              <a:xfrm>
                <a:off x="2846396" y="4710156"/>
                <a:ext cx="7045749" cy="197502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600" dirty="0">
                    <a:latin typeface="PT Serif" panose="020A0603040505020204" pitchFamily="18" charset="77"/>
                  </a:rPr>
                  <a:t> If   </a:t>
                </a:r>
                <a14:m>
                  <m:oMath xmlns:m="http://schemas.openxmlformats.org/officeDocument/2006/math">
                    <m:r>
                      <a:rPr lang="en-US" sz="2800" b="0" i="1" smtClean="0">
                        <a:latin typeface="Cambria Math" panose="02040503050406030204" pitchFamily="18" charset="0"/>
                      </a:rPr>
                      <m:t>𝑇</m:t>
                    </m:r>
                    <m:r>
                      <a:rPr lang="en-US" sz="2800" b="0" i="1" smtClean="0">
                        <a:latin typeface="Cambria Math" panose="02040503050406030204" pitchFamily="18" charset="0"/>
                      </a:rPr>
                      <m:t>∩</m:t>
                    </m:r>
                    <m:r>
                      <a:rPr lang="en-US" sz="2800" i="1" smtClean="0">
                        <a:latin typeface="Cambria Math" panose="02040503050406030204" pitchFamily="18" charset="0"/>
                        <a:ea typeface="Cambria Math" panose="02040503050406030204" pitchFamily="18" charset="0"/>
                      </a:rPr>
                      <m:t>𝒥</m:t>
                    </m:r>
                    <m:r>
                      <a:rPr lang="en-US" sz="2800" b="0" i="1" smtClean="0">
                        <a:latin typeface="Cambria Math" panose="02040503050406030204" pitchFamily="18" charset="0"/>
                        <a:ea typeface="Cambria Math" panose="02040503050406030204" pitchFamily="18" charset="0"/>
                      </a:rPr>
                      <m:t>≠</m:t>
                    </m:r>
                    <m:r>
                      <a:rPr lang="en-US" sz="2800" b="0" i="1" smtClean="0">
                        <a:latin typeface="Cambria Math" panose="02040503050406030204" pitchFamily="18" charset="0"/>
                        <a:ea typeface="Cambria Math" panose="02040503050406030204" pitchFamily="18" charset="0"/>
                      </a:rPr>
                      <m:t>𝜙</m:t>
                    </m:r>
                  </m:oMath>
                </a14:m>
                <a:r>
                  <a:rPr lang="en-US" sz="2600" dirty="0">
                    <a:latin typeface="PT Serif" panose="020A0603040505020204" pitchFamily="18" charset="77"/>
                  </a:rPr>
                  <a:t> :</a:t>
                </a:r>
              </a:p>
              <a:p>
                <a:r>
                  <a:rPr lang="en-US" sz="2600" dirty="0">
                    <a:latin typeface="PT Serif" panose="020A0603040505020204" pitchFamily="18" charset="77"/>
                  </a:rPr>
                  <a:t>	Output </a:t>
                </a:r>
                <a14:m>
                  <m:oMath xmlns:m="http://schemas.openxmlformats.org/officeDocument/2006/math">
                    <m:r>
                      <a:rPr lang="en-US" sz="2600" b="0" i="1" smtClean="0">
                        <a:latin typeface="Cambria Math" panose="02040503050406030204" pitchFamily="18" charset="0"/>
                      </a:rPr>
                      <m:t>⊥</m:t>
                    </m:r>
                  </m:oMath>
                </a14:m>
                <a:endParaRPr lang="en-US" sz="2600" b="0" dirty="0">
                  <a:latin typeface="PT Serif" panose="020A0603040505020204" pitchFamily="18" charset="77"/>
                </a:endParaRPr>
              </a:p>
              <a:p>
                <a:r>
                  <a:rPr lang="en-US" sz="2600" dirty="0">
                    <a:latin typeface="PT Serif" panose="020A0603040505020204" pitchFamily="18" charset="77"/>
                  </a:rPr>
                  <a:t> Otherwise:</a:t>
                </a:r>
              </a:p>
              <a:p>
                <a:r>
                  <a:rPr lang="en-US" sz="2600" dirty="0">
                    <a:latin typeface="PT Serif" panose="020A0603040505020204" pitchFamily="18" charset="77"/>
                  </a:rPr>
                  <a:t>	 Output Rec(</a:t>
                </a:r>
                <a14:m>
                  <m:oMath xmlns:m="http://schemas.openxmlformats.org/officeDocument/2006/math">
                    <m:r>
                      <a:rPr lang="en-US" sz="2600" b="0" i="1" smtClean="0">
                        <a:latin typeface="Cambria Math" panose="02040503050406030204" pitchFamily="18" charset="0"/>
                      </a:rPr>
                      <m:t> </m:t>
                    </m:r>
                    <m:sSub>
                      <m:sSubPr>
                        <m:ctrlPr>
                          <a:rPr lang="en-US" sz="2600" b="0" i="1" smtClean="0">
                            <a:latin typeface="Cambria Math" panose="02040503050406030204" pitchFamily="18" charset="0"/>
                          </a:rPr>
                        </m:ctrlPr>
                      </m:sSubPr>
                      <m:e>
                        <m:d>
                          <m:dPr>
                            <m:begChr m:val="{"/>
                            <m:endChr m:val="}"/>
                            <m:ctrlPr>
                              <a:rPr lang="en-US" sz="2600" b="0" i="1" smtClean="0">
                                <a:latin typeface="Cambria Math" panose="02040503050406030204" pitchFamily="18" charset="0"/>
                              </a:rPr>
                            </m:ctrlPr>
                          </m:dPr>
                          <m:e>
                            <m:r>
                              <a:rPr lang="en-US" sz="2600" b="0" i="1" smtClean="0">
                                <a:latin typeface="Cambria Math" panose="02040503050406030204" pitchFamily="18" charset="0"/>
                              </a:rPr>
                              <m:t>𝑠</m:t>
                            </m:r>
                            <m:sSub>
                              <m:sSubPr>
                                <m:ctrlPr>
                                  <a:rPr lang="en-US" sz="2600" b="0" i="1" smtClean="0">
                                    <a:latin typeface="Cambria Math" panose="02040503050406030204" pitchFamily="18" charset="0"/>
                                  </a:rPr>
                                </m:ctrlPr>
                              </m:sSubPr>
                              <m:e>
                                <m:r>
                                  <a:rPr lang="en-US" sz="2600" b="0" i="1" smtClean="0">
                                    <a:latin typeface="Cambria Math" panose="02040503050406030204" pitchFamily="18" charset="0"/>
                                  </a:rPr>
                                  <m:t>h</m:t>
                                </m:r>
                              </m:e>
                              <m:sub>
                                <m:r>
                                  <a:rPr lang="en-US" sz="2600" b="0" i="1" smtClean="0">
                                    <a:latin typeface="Cambria Math" panose="02040503050406030204" pitchFamily="18" charset="0"/>
                                  </a:rPr>
                                  <m:t>𝑖</m:t>
                                </m:r>
                              </m:sub>
                            </m:sSub>
                          </m:e>
                        </m:d>
                      </m:e>
                      <m:sub>
                        <m:r>
                          <a:rPr lang="en-US" sz="2600" b="0" i="1" smtClean="0">
                            <a:latin typeface="Cambria Math" panose="02040503050406030204" pitchFamily="18" charset="0"/>
                          </a:rPr>
                          <m:t>𝑖</m:t>
                        </m:r>
                        <m:r>
                          <a:rPr lang="en-US" sz="2600" b="0" i="1" smtClean="0">
                            <a:latin typeface="Cambria Math" panose="02040503050406030204" pitchFamily="18" charset="0"/>
                          </a:rPr>
                          <m:t>∈</m:t>
                        </m:r>
                        <m:r>
                          <a:rPr lang="en-US" sz="2800" i="1" smtClean="0">
                            <a:latin typeface="Cambria Math" panose="02040503050406030204" pitchFamily="18" charset="0"/>
                            <a:ea typeface="Cambria Math" panose="02040503050406030204" pitchFamily="18" charset="0"/>
                          </a:rPr>
                          <m:t>𝒥</m:t>
                        </m:r>
                      </m:sub>
                    </m:sSub>
                    <m:r>
                      <a:rPr lang="en-US" sz="2600" b="0" i="1" smtClean="0">
                        <a:latin typeface="Cambria Math" panose="02040503050406030204" pitchFamily="18" charset="0"/>
                      </a:rPr>
                      <m:t> , </m:t>
                    </m:r>
                    <m:sSub>
                      <m:sSubPr>
                        <m:ctrlPr>
                          <a:rPr lang="en-US" sz="2600" b="0" i="1" smtClean="0">
                            <a:latin typeface="Cambria Math" panose="02040503050406030204" pitchFamily="18" charset="0"/>
                          </a:rPr>
                        </m:ctrlPr>
                      </m:sSubPr>
                      <m:e>
                        <m:d>
                          <m:dPr>
                            <m:begChr m:val="{"/>
                            <m:endChr m:val="}"/>
                            <m:ctrlPr>
                              <a:rPr lang="en-US" sz="2600" b="0" i="1" smtClean="0">
                                <a:latin typeface="Cambria Math" panose="02040503050406030204" pitchFamily="18" charset="0"/>
                              </a:rPr>
                            </m:ctrlPr>
                          </m:dPr>
                          <m:e>
                            <m:r>
                              <a:rPr lang="en-US" sz="2600" b="0" i="1" smtClean="0">
                                <a:latin typeface="Cambria Math" panose="02040503050406030204" pitchFamily="18" charset="0"/>
                              </a:rPr>
                              <m:t> </m:t>
                            </m:r>
                            <m:d>
                              <m:dPr>
                                <m:ctrlPr>
                                  <a:rPr lang="en-US" sz="2600" b="0" i="1" smtClean="0">
                                    <a:latin typeface="Cambria Math" panose="02040503050406030204" pitchFamily="18" charset="0"/>
                                  </a:rPr>
                                </m:ctrlPr>
                              </m:dPr>
                              <m:e>
                                <m:r>
                                  <a:rPr lang="en-US" sz="2600" b="0" i="1" smtClean="0">
                                    <a:latin typeface="Cambria Math" panose="02040503050406030204" pitchFamily="18" charset="0"/>
                                  </a:rPr>
                                  <m:t> </m:t>
                                </m:r>
                                <m:r>
                                  <a:rPr lang="en-US" sz="2600" b="0" i="1" smtClean="0">
                                    <a:latin typeface="Cambria Math" panose="02040503050406030204" pitchFamily="18" charset="0"/>
                                  </a:rPr>
                                  <m:t>𝑖</m:t>
                                </m:r>
                                <m:r>
                                  <a:rPr lang="en-US" sz="2600" b="0" i="1" smtClean="0">
                                    <a:latin typeface="Cambria Math" panose="02040503050406030204" pitchFamily="18" charset="0"/>
                                  </a:rPr>
                                  <m:t>,</m:t>
                                </m:r>
                                <m:r>
                                  <a:rPr lang="en-US" sz="2600" b="0" i="1" smtClean="0">
                                    <a:latin typeface="Cambria Math" panose="02040503050406030204" pitchFamily="18" charset="0"/>
                                  </a:rPr>
                                  <m:t>𝑔</m:t>
                                </m:r>
                                <m:d>
                                  <m:dPr>
                                    <m:ctrlPr>
                                      <a:rPr lang="en-US" sz="2600" b="0" i="1" smtClean="0">
                                        <a:latin typeface="Cambria Math" panose="02040503050406030204" pitchFamily="18" charset="0"/>
                                      </a:rPr>
                                    </m:ctrlPr>
                                  </m:dPr>
                                  <m:e>
                                    <m:r>
                                      <a:rPr lang="en-US" sz="2600" b="0" i="1" smtClean="0">
                                        <a:latin typeface="Cambria Math" panose="02040503050406030204" pitchFamily="18" charset="0"/>
                                      </a:rPr>
                                      <m:t>𝑖</m:t>
                                    </m:r>
                                  </m:e>
                                </m:d>
                                <m:r>
                                  <a:rPr lang="en-US" sz="2600" b="0" i="1" smtClean="0">
                                    <a:latin typeface="Cambria Math" panose="02040503050406030204" pitchFamily="18" charset="0"/>
                                  </a:rPr>
                                  <m:t> </m:t>
                                </m:r>
                              </m:e>
                            </m:d>
                            <m:r>
                              <a:rPr lang="en-US" sz="2600" b="0" i="1" smtClean="0">
                                <a:latin typeface="Cambria Math" panose="02040503050406030204" pitchFamily="18" charset="0"/>
                              </a:rPr>
                              <m:t> </m:t>
                            </m:r>
                          </m:e>
                        </m:d>
                      </m:e>
                      <m:sub>
                        <m:r>
                          <a:rPr lang="en-US" sz="2600" b="0" i="1" smtClean="0">
                            <a:latin typeface="Cambria Math" panose="02040503050406030204" pitchFamily="18" charset="0"/>
                          </a:rPr>
                          <m:t>𝑖</m:t>
                        </m:r>
                        <m:r>
                          <a:rPr lang="en-US" sz="2600" b="0" i="1" smtClean="0">
                            <a:latin typeface="Cambria Math" panose="02040503050406030204" pitchFamily="18" charset="0"/>
                          </a:rPr>
                          <m:t> ∈ </m:t>
                        </m:r>
                        <m:r>
                          <a:rPr lang="en-US" sz="2600" b="0" i="1" smtClean="0">
                            <a:latin typeface="Cambria Math" panose="02040503050406030204" pitchFamily="18" charset="0"/>
                          </a:rPr>
                          <m:t>𝑇</m:t>
                        </m:r>
                      </m:sub>
                    </m:sSub>
                  </m:oMath>
                </a14:m>
                <a:r>
                  <a:rPr lang="en-US" sz="2600" dirty="0">
                    <a:latin typeface="PT Serif" panose="020A0603040505020204" pitchFamily="18" charset="77"/>
                  </a:rPr>
                  <a:t> )</a:t>
                </a:r>
              </a:p>
            </p:txBody>
          </p:sp>
        </mc:Choice>
        <mc:Fallback xmlns="">
          <p:sp>
            <p:nvSpPr>
              <p:cNvPr id="11" name="Rounded Rectangle 10">
                <a:extLst>
                  <a:ext uri="{FF2B5EF4-FFF2-40B4-BE49-F238E27FC236}">
                    <a16:creationId xmlns:a16="http://schemas.microsoft.com/office/drawing/2014/main" id="{B2E01CB1-6A9B-E722-54E0-7F999BF050FB}"/>
                  </a:ext>
                </a:extLst>
              </p:cNvPr>
              <p:cNvSpPr>
                <a:spLocks noRot="1" noChangeAspect="1" noMove="1" noResize="1" noEditPoints="1" noAdjustHandles="1" noChangeArrowheads="1" noChangeShapeType="1" noTextEdit="1"/>
              </p:cNvSpPr>
              <p:nvPr/>
            </p:nvSpPr>
            <p:spPr>
              <a:xfrm>
                <a:off x="2846396" y="4710156"/>
                <a:ext cx="7045749" cy="1975029"/>
              </a:xfrm>
              <a:prstGeom prst="round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A2B8D15E-B14B-D4FA-329F-F322472035D1}"/>
                  </a:ext>
                </a:extLst>
              </p:cNvPr>
              <p:cNvSpPr txBox="1"/>
              <p:nvPr/>
            </p:nvSpPr>
            <p:spPr>
              <a:xfrm>
                <a:off x="142505" y="5296920"/>
                <a:ext cx="2351620" cy="801501"/>
              </a:xfrm>
              <a:prstGeom prst="rect">
                <a:avLst/>
              </a:prstGeom>
              <a:noFill/>
            </p:spPr>
            <p:txBody>
              <a:bodyPr wrap="square" lIns="0" tIns="0" rIns="0" bIns="0" rtlCol="0">
                <a:spAutoFit/>
              </a:bodyPr>
              <a:lstStyle/>
              <a:p>
                <a:r>
                  <a:rPr lang="en-US" sz="2300" b="0" dirty="0">
                    <a:latin typeface="PT Serif" panose="020A0603040505020204" pitchFamily="18" charset="77"/>
                  </a:rPr>
                  <a:t>Shares </a:t>
                </a:r>
                <a:r>
                  <a:rPr lang="en-US" sz="2300" dirty="0">
                    <a:latin typeface="PT Serif" panose="020A0603040505020204" pitchFamily="18" charset="77"/>
                  </a:rPr>
                  <a:t>as input: T</a:t>
                </a:r>
                <a:endParaRPr lang="en-US" sz="2300" b="0" dirty="0">
                  <a:latin typeface="PT Serif" panose="020A0603040505020204" pitchFamily="18" charset="77"/>
                </a:endParaRPr>
              </a:p>
              <a:p>
                <a:pPr/>
                <a14:m>
                  <m:oMathPara xmlns:m="http://schemas.openxmlformats.org/officeDocument/2006/math">
                    <m:oMathParaPr>
                      <m:jc m:val="centerGroup"/>
                    </m:oMathParaPr>
                    <m:oMath xmlns:m="http://schemas.openxmlformats.org/officeDocument/2006/math">
                      <m:sSub>
                        <m:sSubPr>
                          <m:ctrlPr>
                            <a:rPr lang="en-US" sz="2300" b="0" i="1" smtClean="0">
                              <a:latin typeface="Cambria Math" panose="02040503050406030204" pitchFamily="18" charset="0"/>
                            </a:rPr>
                          </m:ctrlPr>
                        </m:sSubPr>
                        <m:e>
                          <m:d>
                            <m:dPr>
                              <m:begChr m:val="{"/>
                              <m:endChr m:val="}"/>
                              <m:ctrlPr>
                                <a:rPr lang="en-US" sz="2300" b="0" i="1" smtClean="0">
                                  <a:latin typeface="Cambria Math" panose="02040503050406030204" pitchFamily="18" charset="0"/>
                                </a:rPr>
                              </m:ctrlPr>
                            </m:dPr>
                            <m:e>
                              <m:r>
                                <a:rPr lang="en-US" sz="2300" b="0" i="1" smtClean="0">
                                  <a:latin typeface="Cambria Math" panose="02040503050406030204" pitchFamily="18" charset="0"/>
                                </a:rPr>
                                <m:t> </m:t>
                              </m:r>
                              <m:d>
                                <m:dPr>
                                  <m:ctrlPr>
                                    <a:rPr lang="en-US" sz="2300" b="0" i="1" smtClean="0">
                                      <a:latin typeface="Cambria Math" panose="02040503050406030204" pitchFamily="18" charset="0"/>
                                    </a:rPr>
                                  </m:ctrlPr>
                                </m:dPr>
                                <m:e>
                                  <m:r>
                                    <a:rPr lang="en-US" sz="2300" b="0" i="1" smtClean="0">
                                      <a:latin typeface="Cambria Math" panose="02040503050406030204" pitchFamily="18" charset="0"/>
                                    </a:rPr>
                                    <m:t>𝑖</m:t>
                                  </m:r>
                                  <m:r>
                                    <a:rPr lang="en-US" sz="2300" b="0" i="1" smtClean="0">
                                      <a:latin typeface="Cambria Math" panose="02040503050406030204" pitchFamily="18" charset="0"/>
                                    </a:rPr>
                                    <m:t> ,</m:t>
                                  </m:r>
                                  <m:r>
                                    <a:rPr lang="en-US" sz="2300" b="0" i="1" smtClean="0">
                                      <a:latin typeface="Cambria Math" panose="02040503050406030204" pitchFamily="18" charset="0"/>
                                    </a:rPr>
                                    <m:t>𝑔</m:t>
                                  </m:r>
                                  <m:d>
                                    <m:dPr>
                                      <m:ctrlPr>
                                        <a:rPr lang="en-US" sz="2300" b="0" i="1" smtClean="0">
                                          <a:latin typeface="Cambria Math" panose="02040503050406030204" pitchFamily="18" charset="0"/>
                                        </a:rPr>
                                      </m:ctrlPr>
                                    </m:dPr>
                                    <m:e>
                                      <m:r>
                                        <a:rPr lang="en-US" sz="2300" b="0" i="1" smtClean="0">
                                          <a:latin typeface="Cambria Math" panose="02040503050406030204" pitchFamily="18" charset="0"/>
                                        </a:rPr>
                                        <m:t>𝑖</m:t>
                                      </m:r>
                                    </m:e>
                                  </m:d>
                                </m:e>
                              </m:d>
                            </m:e>
                          </m:d>
                        </m:e>
                        <m:sub>
                          <m:r>
                            <a:rPr lang="en-US" sz="2300" b="0" i="1" smtClean="0">
                              <a:latin typeface="Cambria Math" panose="02040503050406030204" pitchFamily="18" charset="0"/>
                            </a:rPr>
                            <m:t>𝑖</m:t>
                          </m:r>
                          <m:r>
                            <a:rPr lang="en-US" sz="2300" b="0" i="1" smtClean="0">
                              <a:latin typeface="Cambria Math" panose="02040503050406030204" pitchFamily="18" charset="0"/>
                            </a:rPr>
                            <m:t> ∈ </m:t>
                          </m:r>
                          <m:r>
                            <a:rPr lang="en-US" sz="2300" b="0" i="1" smtClean="0">
                              <a:latin typeface="Cambria Math" panose="02040503050406030204" pitchFamily="18" charset="0"/>
                            </a:rPr>
                            <m:t>𝑇</m:t>
                          </m:r>
                        </m:sub>
                      </m:sSub>
                    </m:oMath>
                  </m:oMathPara>
                </a14:m>
                <a:endParaRPr lang="en-US" sz="2300" i="1" dirty="0">
                  <a:latin typeface="PT Serif" panose="020A0603040505020204" pitchFamily="18" charset="77"/>
                </a:endParaRPr>
              </a:p>
            </p:txBody>
          </p:sp>
        </mc:Choice>
        <mc:Fallback xmlns="">
          <p:sp>
            <p:nvSpPr>
              <p:cNvPr id="12" name="TextBox 11">
                <a:extLst>
                  <a:ext uri="{FF2B5EF4-FFF2-40B4-BE49-F238E27FC236}">
                    <a16:creationId xmlns:a16="http://schemas.microsoft.com/office/drawing/2014/main" id="{A2B8D15E-B14B-D4FA-329F-F322472035D1}"/>
                  </a:ext>
                </a:extLst>
              </p:cNvPr>
              <p:cNvSpPr txBox="1">
                <a:spLocks noRot="1" noChangeAspect="1" noMove="1" noResize="1" noEditPoints="1" noAdjustHandles="1" noChangeArrowheads="1" noChangeShapeType="1" noTextEdit="1"/>
              </p:cNvSpPr>
              <p:nvPr/>
            </p:nvSpPr>
            <p:spPr>
              <a:xfrm>
                <a:off x="142505" y="5296920"/>
                <a:ext cx="2351620" cy="801501"/>
              </a:xfrm>
              <a:prstGeom prst="rect">
                <a:avLst/>
              </a:prstGeom>
              <a:blipFill>
                <a:blip r:embed="rId10"/>
                <a:stretch>
                  <a:fillRect l="-7527" t="-12500" r="-6452" b="-17188"/>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049D1EEC-E72D-BC8F-BAE4-2D82673677E8}"/>
              </a:ext>
            </a:extLst>
          </p:cNvPr>
          <p:cNvCxnSpPr>
            <a:cxnSpLocks/>
            <a:stCxn id="12" idx="3"/>
            <a:endCxn id="11" idx="1"/>
          </p:cNvCxnSpPr>
          <p:nvPr/>
        </p:nvCxnSpPr>
        <p:spPr>
          <a:xfrm>
            <a:off x="2494125" y="5697671"/>
            <a:ext cx="352271"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pic>
        <p:nvPicPr>
          <p:cNvPr id="8" name="Picture 7" descr="A number of mathematical equations&#10;&#10;Description automatically generated with medium confidence">
            <a:extLst>
              <a:ext uri="{FF2B5EF4-FFF2-40B4-BE49-F238E27FC236}">
                <a16:creationId xmlns:a16="http://schemas.microsoft.com/office/drawing/2014/main" id="{49DBEADE-9312-852A-9D53-9D2BA6AEB76A}"/>
              </a:ext>
            </a:extLst>
          </p:cNvPr>
          <p:cNvPicPr>
            <a:picLocks noChangeAspect="1"/>
          </p:cNvPicPr>
          <p:nvPr/>
        </p:nvPicPr>
        <p:blipFill>
          <a:blip r:embed="rId11"/>
          <a:stretch>
            <a:fillRect/>
          </a:stretch>
        </p:blipFill>
        <p:spPr>
          <a:xfrm>
            <a:off x="3257149" y="1834342"/>
            <a:ext cx="1304483" cy="1616002"/>
          </a:xfrm>
          <a:prstGeom prst="rect">
            <a:avLst/>
          </a:prstGeom>
        </p:spPr>
      </p:pic>
      <mc:AlternateContent xmlns:mc="http://schemas.openxmlformats.org/markup-compatibility/2006" xmlns:a14="http://schemas.microsoft.com/office/drawing/2010/main">
        <mc:Choice Requires="a14">
          <p:sp>
            <p:nvSpPr>
              <p:cNvPr id="9" name="Rounded Rectangular Callout 8">
                <a:extLst>
                  <a:ext uri="{FF2B5EF4-FFF2-40B4-BE49-F238E27FC236}">
                    <a16:creationId xmlns:a16="http://schemas.microsoft.com/office/drawing/2014/main" id="{A466E1E7-047C-FF8C-6E19-80B983CEEF87}"/>
                  </a:ext>
                </a:extLst>
              </p:cNvPr>
              <p:cNvSpPr/>
              <p:nvPr/>
            </p:nvSpPr>
            <p:spPr>
              <a:xfrm>
                <a:off x="6705600" y="2826114"/>
                <a:ext cx="4107872" cy="808001"/>
              </a:xfrm>
              <a:prstGeom prst="wedgeRoundRectCallout">
                <a:avLst>
                  <a:gd name="adj1" fmla="val -103106"/>
                  <a:gd name="adj2" fmla="val -2442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latin typeface="PT Serif" panose="020A0603040505020204" pitchFamily="18" charset="77"/>
                  </a:rPr>
                  <a:t>Choose any </a:t>
                </a:r>
                <a14:m>
                  <m:oMath xmlns:m="http://schemas.openxmlformats.org/officeDocument/2006/math">
                    <m:r>
                      <a:rPr lang="en-US" sz="2400" b="0" i="1" smtClean="0">
                        <a:latin typeface="Cambria Math" panose="02040503050406030204" pitchFamily="18" charset="0"/>
                      </a:rPr>
                      <m:t>𝑡</m:t>
                    </m:r>
                    <m:r>
                      <a:rPr lang="en-US" sz="2400" b="0" i="1" smtClean="0">
                        <a:latin typeface="Cambria Math" panose="02040503050406030204" pitchFamily="18" charset="0"/>
                      </a:rPr>
                      <m:t>−</m:t>
                    </m:r>
                    <m:r>
                      <a:rPr lang="en-US" sz="2400" b="0" i="1" smtClean="0">
                        <a:latin typeface="Cambria Math" panose="02040503050406030204" pitchFamily="18" charset="0"/>
                      </a:rPr>
                      <m:t>𝑓</m:t>
                    </m:r>
                  </m:oMath>
                </a14:m>
                <a:r>
                  <a:rPr lang="en-US" sz="2400" dirty="0">
                    <a:latin typeface="PT Serif" panose="020A0603040505020204" pitchFamily="18" charset="77"/>
                  </a:rPr>
                  <a:t> parties from </a:t>
                </a:r>
                <a14:m>
                  <m:oMath xmlns:m="http://schemas.openxmlformats.org/officeDocument/2006/math">
                    <m:r>
                      <a:rPr lang="en-US" sz="2400" b="0" i="1" smtClean="0">
                        <a:latin typeface="Cambria Math" panose="02040503050406030204" pitchFamily="18" charset="0"/>
                      </a:rPr>
                      <m:t>[</m:t>
                    </m:r>
                    <m:r>
                      <a:rPr lang="en-US" sz="2400" b="0" i="1" smtClean="0">
                        <a:latin typeface="Cambria Math" panose="02040503050406030204" pitchFamily="18" charset="0"/>
                      </a:rPr>
                      <m:t>𝑛</m:t>
                    </m:r>
                    <m:r>
                      <a:rPr lang="en-US" sz="2400" b="0" i="1" smtClean="0">
                        <a:latin typeface="Cambria Math" panose="02040503050406030204" pitchFamily="18" charset="0"/>
                      </a:rPr>
                      <m:t>]</m:t>
                    </m:r>
                  </m:oMath>
                </a14:m>
                <a:endParaRPr lang="en-US" sz="2400" dirty="0">
                  <a:latin typeface="PT Serif" panose="020A0603040505020204" pitchFamily="18" charset="77"/>
                </a:endParaRPr>
              </a:p>
            </p:txBody>
          </p:sp>
        </mc:Choice>
        <mc:Fallback xmlns="">
          <p:sp>
            <p:nvSpPr>
              <p:cNvPr id="9" name="Rounded Rectangular Callout 8">
                <a:extLst>
                  <a:ext uri="{FF2B5EF4-FFF2-40B4-BE49-F238E27FC236}">
                    <a16:creationId xmlns:a16="http://schemas.microsoft.com/office/drawing/2014/main" id="{A466E1E7-047C-FF8C-6E19-80B983CEEF87}"/>
                  </a:ext>
                </a:extLst>
              </p:cNvPr>
              <p:cNvSpPr>
                <a:spLocks noRot="1" noChangeAspect="1" noMove="1" noResize="1" noEditPoints="1" noAdjustHandles="1" noChangeArrowheads="1" noChangeShapeType="1" noTextEdit="1"/>
              </p:cNvSpPr>
              <p:nvPr/>
            </p:nvSpPr>
            <p:spPr>
              <a:xfrm>
                <a:off x="6705600" y="2826114"/>
                <a:ext cx="4107872" cy="808001"/>
              </a:xfrm>
              <a:prstGeom prst="wedgeRoundRectCallout">
                <a:avLst>
                  <a:gd name="adj1" fmla="val -103106"/>
                  <a:gd name="adj2" fmla="val -24426"/>
                  <a:gd name="adj3" fmla="val 16667"/>
                </a:avLst>
              </a:prstGeom>
              <a:blipFill>
                <a:blip r:embed="rId12"/>
                <a:stretch>
                  <a:fillRect t="-7576"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ounded Rectangular Callout 13">
                <a:extLst>
                  <a:ext uri="{FF2B5EF4-FFF2-40B4-BE49-F238E27FC236}">
                    <a16:creationId xmlns:a16="http://schemas.microsoft.com/office/drawing/2014/main" id="{49BCDC21-915B-92AD-0B41-7C57F4FD43F4}"/>
                  </a:ext>
                </a:extLst>
              </p:cNvPr>
              <p:cNvSpPr/>
              <p:nvPr/>
            </p:nvSpPr>
            <p:spPr>
              <a:xfrm>
                <a:off x="6705600" y="1773563"/>
                <a:ext cx="4107872" cy="808001"/>
              </a:xfrm>
              <a:prstGeom prst="wedgeRoundRectCallout">
                <a:avLst>
                  <a:gd name="adj1" fmla="val -103668"/>
                  <a:gd name="adj2" fmla="val 1165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latin typeface="PT Serif" panose="020A0603040505020204" pitchFamily="18" charset="77"/>
                  </a:rPr>
                  <a:t>Choose any </a:t>
                </a:r>
                <a14:m>
                  <m:oMath xmlns:m="http://schemas.openxmlformats.org/officeDocument/2006/math">
                    <m:r>
                      <a:rPr lang="en-US" sz="2400" b="0" i="1" smtClean="0">
                        <a:latin typeface="Cambria Math" panose="02040503050406030204" pitchFamily="18" charset="0"/>
                      </a:rPr>
                      <m:t>𝑡</m:t>
                    </m:r>
                    <m:r>
                      <a:rPr lang="en-US" sz="2400" b="0" i="1" smtClean="0">
                        <a:latin typeface="Cambria Math" panose="02040503050406030204" pitchFamily="18" charset="0"/>
                      </a:rPr>
                      <m:t>−</m:t>
                    </m:r>
                    <m:r>
                      <a:rPr lang="en-US" sz="2400" b="0" i="1" smtClean="0">
                        <a:latin typeface="Cambria Math" panose="02040503050406030204" pitchFamily="18" charset="0"/>
                      </a:rPr>
                      <m:t>𝑓</m:t>
                    </m:r>
                  </m:oMath>
                </a14:m>
                <a:r>
                  <a:rPr lang="en-US" sz="2400" dirty="0">
                    <a:latin typeface="PT Serif" panose="020A0603040505020204" pitchFamily="18" charset="77"/>
                  </a:rPr>
                  <a:t> parties from </a:t>
                </a:r>
                <a14:m>
                  <m:oMath xmlns:m="http://schemas.openxmlformats.org/officeDocument/2006/math">
                    <m:r>
                      <a:rPr lang="en-US" sz="2400" b="0" i="1" smtClean="0">
                        <a:latin typeface="Cambria Math" panose="02040503050406030204" pitchFamily="18" charset="0"/>
                      </a:rPr>
                      <m:t>𝑛</m:t>
                    </m:r>
                    <m:r>
                      <a:rPr lang="en-US" sz="2400" b="0" i="1" smtClean="0">
                        <a:latin typeface="Cambria Math" panose="02040503050406030204" pitchFamily="18" charset="0"/>
                      </a:rPr>
                      <m:t>−</m:t>
                    </m:r>
                    <m:r>
                      <a:rPr lang="en-US" sz="2400" b="0" i="1" smtClean="0">
                        <a:latin typeface="Cambria Math" panose="02040503050406030204" pitchFamily="18" charset="0"/>
                      </a:rPr>
                      <m:t>𝑓</m:t>
                    </m:r>
                  </m:oMath>
                </a14:m>
                <a:r>
                  <a:rPr lang="en-US" sz="2400" dirty="0">
                    <a:latin typeface="PT Serif" panose="020A0603040505020204" pitchFamily="18" charset="77"/>
                  </a:rPr>
                  <a:t> parties not in </a:t>
                </a:r>
                <a14:m>
                  <m:oMath xmlns:m="http://schemas.openxmlformats.org/officeDocument/2006/math">
                    <m:r>
                      <a:rPr lang="en-US" sz="2400" i="1">
                        <a:latin typeface="Cambria Math" panose="02040503050406030204" pitchFamily="18" charset="0"/>
                        <a:ea typeface="Cambria Math" panose="02040503050406030204" pitchFamily="18" charset="0"/>
                      </a:rPr>
                      <m:t>𝒥</m:t>
                    </m:r>
                  </m:oMath>
                </a14:m>
                <a:endParaRPr lang="en-US" sz="2400" dirty="0">
                  <a:latin typeface="PT Serif" panose="020A0603040505020204" pitchFamily="18" charset="77"/>
                </a:endParaRPr>
              </a:p>
            </p:txBody>
          </p:sp>
        </mc:Choice>
        <mc:Fallback xmlns="">
          <p:sp>
            <p:nvSpPr>
              <p:cNvPr id="14" name="Rounded Rectangular Callout 13">
                <a:extLst>
                  <a:ext uri="{FF2B5EF4-FFF2-40B4-BE49-F238E27FC236}">
                    <a16:creationId xmlns:a16="http://schemas.microsoft.com/office/drawing/2014/main" id="{49BCDC21-915B-92AD-0B41-7C57F4FD43F4}"/>
                  </a:ext>
                </a:extLst>
              </p:cNvPr>
              <p:cNvSpPr>
                <a:spLocks noRot="1" noChangeAspect="1" noMove="1" noResize="1" noEditPoints="1" noAdjustHandles="1" noChangeArrowheads="1" noChangeShapeType="1" noTextEdit="1"/>
              </p:cNvSpPr>
              <p:nvPr/>
            </p:nvSpPr>
            <p:spPr>
              <a:xfrm>
                <a:off x="6705600" y="1773563"/>
                <a:ext cx="4107872" cy="808001"/>
              </a:xfrm>
              <a:prstGeom prst="wedgeRoundRectCallout">
                <a:avLst>
                  <a:gd name="adj1" fmla="val -103668"/>
                  <a:gd name="adj2" fmla="val 11656"/>
                  <a:gd name="adj3" fmla="val 16667"/>
                </a:avLst>
              </a:prstGeom>
              <a:blipFill>
                <a:blip r:embed="rId13"/>
                <a:stretch>
                  <a:fillRect t="-6061" b="-15152"/>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E279CE6A-BFBC-64E3-E815-5001FE1F7DE5}"/>
              </a:ext>
            </a:extLst>
          </p:cNvPr>
          <p:cNvSpPr>
            <a:spLocks noGrp="1"/>
          </p:cNvSpPr>
          <p:nvPr>
            <p:ph type="sldNum" sz="quarter" idx="12"/>
          </p:nvPr>
        </p:nvSpPr>
        <p:spPr/>
        <p:txBody>
          <a:bodyPr/>
          <a:lstStyle/>
          <a:p>
            <a:fld id="{2C6E2BD9-12E2-A94F-B436-2026D1C44FCB}" type="slidenum">
              <a:rPr lang="en-US" smtClean="0"/>
              <a:pPr/>
              <a:t>24</a:t>
            </a:fld>
            <a:endParaRPr lang="en-US">
              <a:latin typeface="PT Serif" panose="020A0603040505020204" pitchFamily="18" charset="77"/>
            </a:endParaRPr>
          </a:p>
        </p:txBody>
      </p:sp>
    </p:spTree>
    <p:extLst>
      <p:ext uri="{BB962C8B-B14F-4D97-AF65-F5344CB8AC3E}">
        <p14:creationId xmlns:p14="http://schemas.microsoft.com/office/powerpoint/2010/main" val="952460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0"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5" grpId="0"/>
      <p:bldP spid="9"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58460-ADC7-4474-1273-BA650F157DF1}"/>
              </a:ext>
            </a:extLst>
          </p:cNvPr>
          <p:cNvSpPr>
            <a:spLocks noGrp="1"/>
          </p:cNvSpPr>
          <p:nvPr>
            <p:ph type="title"/>
          </p:nvPr>
        </p:nvSpPr>
        <p:spPr>
          <a:xfrm>
            <a:off x="297872" y="94960"/>
            <a:ext cx="11596256" cy="1325563"/>
          </a:xfrm>
        </p:spPr>
        <p:txBody>
          <a:bodyPr/>
          <a:lstStyle/>
          <a:p>
            <a:r>
              <a:rPr lang="en-US" dirty="0">
                <a:latin typeface="PT Serif" panose="020A0603040505020204" pitchFamily="18" charset="77"/>
              </a:rPr>
              <a:t>Shamir-based Traceable Secret Sharing</a:t>
            </a:r>
          </a:p>
        </p:txBody>
      </p:sp>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F3D5EA2E-A859-FC6E-3B89-F876922B1FF5}"/>
                  </a:ext>
                </a:extLst>
              </p:cNvPr>
              <p:cNvSpPr txBox="1">
                <a:spLocks/>
              </p:cNvSpPr>
              <p:nvPr/>
            </p:nvSpPr>
            <p:spPr>
              <a:xfrm>
                <a:off x="297872" y="1189696"/>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14:m>
                  <m:oMath xmlns:m="http://schemas.openxmlformats.org/officeDocument/2006/math">
                    <m:r>
                      <a:rPr lang="en-US" i="1" smtClean="0">
                        <a:latin typeface="Cambria Math" panose="02040503050406030204" pitchFamily="18" charset="0"/>
                      </a:rPr>
                      <m:t>𝑔</m:t>
                    </m:r>
                  </m:oMath>
                </a14:m>
                <a:r>
                  <a:rPr lang="en-US" dirty="0">
                    <a:latin typeface="PT Serif" panose="020A0603040505020204" pitchFamily="18" charset="77"/>
                  </a:rPr>
                  <a:t>: random polynomial of degree </a:t>
                </a:r>
                <a14:m>
                  <m:oMath xmlns:m="http://schemas.openxmlformats.org/officeDocument/2006/math">
                    <m:r>
                      <a:rPr lang="en-US" i="1">
                        <a:latin typeface="Cambria Math" panose="02040503050406030204" pitchFamily="18" charset="0"/>
                      </a:rPr>
                      <m:t>𝑡</m:t>
                    </m:r>
                    <m:r>
                      <a:rPr lang="en-US" i="1">
                        <a:latin typeface="Cambria Math" panose="02040503050406030204" pitchFamily="18" charset="0"/>
                      </a:rPr>
                      <m:t>−1</m:t>
                    </m:r>
                  </m:oMath>
                </a14:m>
                <a:r>
                  <a:rPr lang="en-US" dirty="0">
                    <a:latin typeface="PT Serif" panose="020A0603040505020204" pitchFamily="18" charset="77"/>
                  </a:rPr>
                  <a:t>  s</a:t>
                </a:r>
                <a:r>
                  <a:rPr lang="en-US" dirty="0" err="1">
                    <a:latin typeface="PT Serif" panose="020A0603040505020204" pitchFamily="18" charset="77"/>
                  </a:rPr>
                  <a:t>.t.</a:t>
                </a:r>
                <a:r>
                  <a:rPr lang="en-US" dirty="0">
                    <a:latin typeface="PT Serif" panose="020A0603040505020204" pitchFamily="18" charset="77"/>
                  </a:rPr>
                  <a:t>  </a:t>
                </a:r>
                <a14:m>
                  <m:oMath xmlns:m="http://schemas.openxmlformats.org/officeDocument/2006/math">
                    <m:r>
                      <a:rPr lang="en-US" i="1">
                        <a:latin typeface="Cambria Math" panose="02040503050406030204" pitchFamily="18" charset="0"/>
                      </a:rPr>
                      <m:t>𝑔</m:t>
                    </m:r>
                    <m:d>
                      <m:dPr>
                        <m:ctrlPr>
                          <a:rPr lang="en-US" i="1">
                            <a:latin typeface="Cambria Math" panose="02040503050406030204" pitchFamily="18" charset="0"/>
                          </a:rPr>
                        </m:ctrlPr>
                      </m:dPr>
                      <m:e>
                        <m:r>
                          <a:rPr lang="en-US">
                            <a:latin typeface="Cambria Math" panose="02040503050406030204" pitchFamily="18" charset="0"/>
                          </a:rPr>
                          <m:t>0</m:t>
                        </m:r>
                      </m:e>
                    </m:d>
                    <m:r>
                      <a:rPr lang="en-US">
                        <a:latin typeface="Cambria Math" panose="02040503050406030204" pitchFamily="18" charset="0"/>
                      </a:rPr>
                      <m:t>=</m:t>
                    </m:r>
                    <m:r>
                      <m:rPr>
                        <m:sty m:val="p"/>
                      </m:rPr>
                      <a:rPr lang="en-US">
                        <a:latin typeface="Cambria Math" panose="02040503050406030204" pitchFamily="18" charset="0"/>
                      </a:rPr>
                      <m:t>s</m:t>
                    </m:r>
                  </m:oMath>
                </a14:m>
                <a:endParaRPr lang="en-US" dirty="0">
                  <a:latin typeface="PT Serif" panose="020A0603040505020204" pitchFamily="18" charset="77"/>
                </a:endParaRPr>
              </a:p>
              <a:p>
                <a:pPr marL="0" indent="0">
                  <a:buNone/>
                </a:pPr>
                <a:r>
                  <a:rPr lang="en-US" dirty="0">
                    <a:latin typeface="PT Serif" panose="020A0603040505020204" pitchFamily="18" charset="77"/>
                  </a:rPr>
                  <a:t>Sample  </a:t>
                </a:r>
                <a14:m>
                  <m:oMath xmlns:m="http://schemas.openxmlformats.org/officeDocument/2006/math">
                    <m:sSub>
                      <m:sSubPr>
                        <m:ctrlPr>
                          <a:rPr lang="en-US" b="0" i="1" smtClean="0">
                            <a:solidFill>
                              <a:schemeClr val="accent4">
                                <a:lumMod val="75000"/>
                              </a:schemeClr>
                            </a:solidFill>
                            <a:latin typeface="Cambria Math" panose="02040503050406030204" pitchFamily="18" charset="0"/>
                          </a:rPr>
                        </m:ctrlPr>
                      </m:sSubPr>
                      <m:e>
                        <m:r>
                          <a:rPr lang="en-US" b="0" i="1" smtClean="0">
                            <a:solidFill>
                              <a:schemeClr val="accent4">
                                <a:lumMod val="75000"/>
                              </a:schemeClr>
                            </a:solidFill>
                            <a:latin typeface="Cambria Math" panose="02040503050406030204" pitchFamily="18" charset="0"/>
                          </a:rPr>
                          <m:t>𝑥</m:t>
                        </m:r>
                      </m:e>
                      <m:sub>
                        <m:r>
                          <a:rPr lang="en-US" b="0" i="1" smtClean="0">
                            <a:solidFill>
                              <a:schemeClr val="accent4">
                                <a:lumMod val="75000"/>
                              </a:schemeClr>
                            </a:solidFill>
                            <a:latin typeface="Cambria Math" panose="02040503050406030204" pitchFamily="18" charset="0"/>
                          </a:rPr>
                          <m:t>1</m:t>
                        </m:r>
                      </m:sub>
                    </m:sSub>
                    <m:r>
                      <a:rPr lang="en-US" b="0" i="1" smtClean="0">
                        <a:solidFill>
                          <a:schemeClr val="accent4">
                            <a:lumMod val="75000"/>
                          </a:schemeClr>
                        </a:solidFill>
                        <a:latin typeface="Cambria Math" panose="02040503050406030204" pitchFamily="18" charset="0"/>
                      </a:rPr>
                      <m:t>, …,</m:t>
                    </m:r>
                    <m:sSub>
                      <m:sSubPr>
                        <m:ctrlPr>
                          <a:rPr lang="en-US" b="0" i="1" smtClean="0">
                            <a:solidFill>
                              <a:schemeClr val="accent4">
                                <a:lumMod val="75000"/>
                              </a:schemeClr>
                            </a:solidFill>
                            <a:latin typeface="Cambria Math" panose="02040503050406030204" pitchFamily="18" charset="0"/>
                          </a:rPr>
                        </m:ctrlPr>
                      </m:sSubPr>
                      <m:e>
                        <m:r>
                          <a:rPr lang="en-US" b="0" i="1" smtClean="0">
                            <a:solidFill>
                              <a:schemeClr val="accent4">
                                <a:lumMod val="75000"/>
                              </a:schemeClr>
                            </a:solidFill>
                            <a:latin typeface="Cambria Math" panose="02040503050406030204" pitchFamily="18" charset="0"/>
                          </a:rPr>
                          <m:t>𝑥</m:t>
                        </m:r>
                      </m:e>
                      <m:sub>
                        <m:r>
                          <a:rPr lang="en-US" b="0" i="1" smtClean="0">
                            <a:solidFill>
                              <a:schemeClr val="accent4">
                                <a:lumMod val="75000"/>
                              </a:schemeClr>
                            </a:solidFill>
                            <a:latin typeface="Cambria Math" panose="02040503050406030204" pitchFamily="18" charset="0"/>
                          </a:rPr>
                          <m:t>𝑛</m:t>
                        </m:r>
                      </m:sub>
                    </m:sSub>
                    <m:r>
                      <a:rPr lang="en-US" b="0" i="1" smtClean="0">
                        <a:solidFill>
                          <a:schemeClr val="accent4">
                            <a:lumMod val="75000"/>
                          </a:schemeClr>
                        </a:solidFill>
                        <a:latin typeface="Cambria Math" panose="02040503050406030204" pitchFamily="18" charset="0"/>
                      </a:rPr>
                      <m:t> </m:t>
                    </m:r>
                    <m:r>
                      <a:rPr lang="en-US" b="0" i="1" smtClean="0">
                        <a:latin typeface="Cambria Math" panose="02040503050406030204" pitchFamily="18" charset="0"/>
                      </a:rPr>
                      <m:t>←</m:t>
                    </m:r>
                  </m:oMath>
                </a14:m>
                <a:r>
                  <a:rPr lang="en-US" sz="2200" dirty="0">
                    <a:latin typeface="PT Serif" panose="020A0603040505020204" pitchFamily="18" charset="77"/>
                  </a:rPr>
                  <a:t>$  </a:t>
                </a:r>
                <a14:m>
                  <m:oMath xmlns:m="http://schemas.openxmlformats.org/officeDocument/2006/math">
                    <m:r>
                      <a:rPr lang="en-US" b="0" i="1" smtClean="0">
                        <a:latin typeface="Cambria Math" panose="02040503050406030204" pitchFamily="18" charset="0"/>
                      </a:rPr>
                      <m:t>𝔽</m:t>
                    </m:r>
                  </m:oMath>
                </a14:m>
                <a:r>
                  <a:rPr lang="en-US" sz="2200" dirty="0">
                    <a:latin typeface="PT Serif" panose="020A0603040505020204" pitchFamily="18" charset="77"/>
                  </a:rPr>
                  <a:t>       //  </a:t>
                </a:r>
                <a14:m>
                  <m:oMath xmlns:m="http://schemas.openxmlformats.org/officeDocument/2006/math">
                    <m:d>
                      <m:dPr>
                        <m:begChr m:val="|"/>
                        <m:endChr m:val="|"/>
                        <m:ctrlPr>
                          <a:rPr lang="en-US" sz="2200" b="0" i="1" smtClean="0">
                            <a:latin typeface="Cambria Math" panose="02040503050406030204" pitchFamily="18" charset="0"/>
                          </a:rPr>
                        </m:ctrlPr>
                      </m:dPr>
                      <m:e>
                        <m:r>
                          <a:rPr lang="en-US" sz="2200" b="0" i="1" smtClean="0">
                            <a:latin typeface="Cambria Math" panose="02040503050406030204" pitchFamily="18" charset="0"/>
                          </a:rPr>
                          <m:t> </m:t>
                        </m:r>
                        <m:r>
                          <a:rPr lang="en-US" sz="2200" b="0" i="1" smtClean="0">
                            <a:latin typeface="Cambria Math" panose="02040503050406030204" pitchFamily="18" charset="0"/>
                          </a:rPr>
                          <m:t>𝔽</m:t>
                        </m:r>
                        <m:r>
                          <a:rPr lang="en-US" sz="2200" b="0" i="1" smtClean="0">
                            <a:latin typeface="Cambria Math" panose="02040503050406030204" pitchFamily="18" charset="0"/>
                          </a:rPr>
                          <m:t> </m:t>
                        </m:r>
                      </m:e>
                    </m:d>
                    <m:r>
                      <a:rPr lang="en-US" sz="2200" b="0" i="1" smtClean="0">
                        <a:latin typeface="Cambria Math" panose="02040503050406030204" pitchFamily="18" charset="0"/>
                      </a:rPr>
                      <m:t>&gt;</m:t>
                    </m:r>
                    <m:r>
                      <a:rPr lang="en-US" sz="2200" i="1">
                        <a:latin typeface="Cambria Math" panose="02040503050406030204" pitchFamily="18" charset="0"/>
                      </a:rPr>
                      <m:t>𝑠𝑢𝑝𝑒𝑟𝑝𝑜𝑙𝑦</m:t>
                    </m:r>
                    <m:r>
                      <a:rPr lang="en-US" sz="2200" i="1">
                        <a:latin typeface="Cambria Math" panose="02040503050406030204" pitchFamily="18" charset="0"/>
                      </a:rPr>
                      <m:t>(</m:t>
                    </m:r>
                    <m:r>
                      <a:rPr lang="en-US" sz="2200" i="1">
                        <a:latin typeface="Cambria Math" panose="02040503050406030204" pitchFamily="18" charset="0"/>
                      </a:rPr>
                      <m:t>𝑛</m:t>
                    </m:r>
                    <m:r>
                      <a:rPr lang="en-US" sz="2200" i="1">
                        <a:latin typeface="Cambria Math" panose="02040503050406030204" pitchFamily="18" charset="0"/>
                      </a:rPr>
                      <m:t>)</m:t>
                    </m:r>
                  </m:oMath>
                </a14:m>
                <a:endParaRPr lang="en-US" sz="2200" dirty="0">
                  <a:latin typeface="PT Serif" panose="020A0603040505020204" pitchFamily="18" charset="77"/>
                </a:endParaRPr>
              </a:p>
            </p:txBody>
          </p:sp>
        </mc:Choice>
        <mc:Fallback xmlns="">
          <p:sp>
            <p:nvSpPr>
              <p:cNvPr id="4" name="Content Placeholder 2">
                <a:extLst>
                  <a:ext uri="{FF2B5EF4-FFF2-40B4-BE49-F238E27FC236}">
                    <a16:creationId xmlns:a16="http://schemas.microsoft.com/office/drawing/2014/main" id="{F3D5EA2E-A859-FC6E-3B89-F876922B1FF5}"/>
                  </a:ext>
                </a:extLst>
              </p:cNvPr>
              <p:cNvSpPr txBox="1">
                <a:spLocks noRot="1" noChangeAspect="1" noMove="1" noResize="1" noEditPoints="1" noAdjustHandles="1" noChangeArrowheads="1" noChangeShapeType="1" noTextEdit="1"/>
              </p:cNvSpPr>
              <p:nvPr/>
            </p:nvSpPr>
            <p:spPr>
              <a:xfrm>
                <a:off x="297872" y="1189696"/>
                <a:ext cx="10515600" cy="4351338"/>
              </a:xfrm>
              <a:prstGeom prst="rect">
                <a:avLst/>
              </a:prstGeom>
              <a:blipFill>
                <a:blip r:embed="rId3"/>
                <a:stretch>
                  <a:fillRect l="-1206" t="-2326"/>
                </a:stretch>
              </a:blipFill>
            </p:spPr>
            <p:txBody>
              <a:bodyPr/>
              <a:lstStyle/>
              <a:p>
                <a:r>
                  <a:rPr lang="en-US">
                    <a:noFill/>
                  </a:rPr>
                  <a:t> </a:t>
                </a:r>
              </a:p>
            </p:txBody>
          </p:sp>
        </mc:Fallback>
      </mc:AlternateContent>
      <p:pic>
        <p:nvPicPr>
          <p:cNvPr id="5" name="Picture 4" descr="A grey box with green labels&#10;&#10;Description automatically generated">
            <a:extLst>
              <a:ext uri="{FF2B5EF4-FFF2-40B4-BE49-F238E27FC236}">
                <a16:creationId xmlns:a16="http://schemas.microsoft.com/office/drawing/2014/main" id="{F6CDF7FD-CC44-AB6B-C04E-AC385599E099}"/>
              </a:ext>
            </a:extLst>
          </p:cNvPr>
          <p:cNvPicPr>
            <a:picLocks noChangeAspect="1"/>
          </p:cNvPicPr>
          <p:nvPr/>
        </p:nvPicPr>
        <p:blipFill>
          <a:blip r:embed="rId4"/>
          <a:stretch>
            <a:fillRect/>
          </a:stretch>
        </p:blipFill>
        <p:spPr>
          <a:xfrm>
            <a:off x="605368" y="2229693"/>
            <a:ext cx="1223872" cy="1507811"/>
          </a:xfrm>
          <a:prstGeom prst="rect">
            <a:avLst/>
          </a:prstGeom>
        </p:spPr>
      </p:pic>
      <p:pic>
        <p:nvPicPr>
          <p:cNvPr id="6" name="Picture 5" descr="A grey box with green labels&#10;&#10;Description automatically generated">
            <a:extLst>
              <a:ext uri="{FF2B5EF4-FFF2-40B4-BE49-F238E27FC236}">
                <a16:creationId xmlns:a16="http://schemas.microsoft.com/office/drawing/2014/main" id="{C7ED8BBE-0B19-D998-B426-553B41110204}"/>
              </a:ext>
            </a:extLst>
          </p:cNvPr>
          <p:cNvPicPr>
            <a:picLocks noChangeAspect="1"/>
          </p:cNvPicPr>
          <p:nvPr/>
        </p:nvPicPr>
        <p:blipFill>
          <a:blip r:embed="rId4"/>
          <a:stretch>
            <a:fillRect/>
          </a:stretch>
        </p:blipFill>
        <p:spPr>
          <a:xfrm>
            <a:off x="3703630" y="2306543"/>
            <a:ext cx="1223872" cy="1507811"/>
          </a:xfrm>
          <a:prstGeom prst="rect">
            <a:avLst/>
          </a:prstGeom>
        </p:spPr>
      </p:pic>
      <p:pic>
        <p:nvPicPr>
          <p:cNvPr id="7" name="Picture 6" descr="A grey box with green labels&#10;&#10;Description automatically generated">
            <a:extLst>
              <a:ext uri="{FF2B5EF4-FFF2-40B4-BE49-F238E27FC236}">
                <a16:creationId xmlns:a16="http://schemas.microsoft.com/office/drawing/2014/main" id="{BA9F9727-114E-9B4F-107A-09E92B1C3273}"/>
              </a:ext>
            </a:extLst>
          </p:cNvPr>
          <p:cNvPicPr>
            <a:picLocks noChangeAspect="1"/>
          </p:cNvPicPr>
          <p:nvPr/>
        </p:nvPicPr>
        <p:blipFill>
          <a:blip r:embed="rId4"/>
          <a:stretch>
            <a:fillRect/>
          </a:stretch>
        </p:blipFill>
        <p:spPr>
          <a:xfrm>
            <a:off x="6766268" y="2306543"/>
            <a:ext cx="1223872" cy="1507811"/>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9B76749-B9D0-BEA9-4033-6DBA5FE2A2F2}"/>
                  </a:ext>
                </a:extLst>
              </p:cNvPr>
              <p:cNvSpPr txBox="1"/>
              <p:nvPr/>
            </p:nvSpPr>
            <p:spPr>
              <a:xfrm>
                <a:off x="512855" y="3742241"/>
                <a:ext cx="253114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 </m:t>
                      </m:r>
                      <m:sSub>
                        <m:sSubPr>
                          <m:ctrlPr>
                            <a:rPr lang="en-US" sz="2400" b="0" i="1" smtClean="0">
                              <a:solidFill>
                                <a:schemeClr val="accent4">
                                  <a:lumMod val="75000"/>
                                </a:schemeClr>
                              </a:solidFill>
                              <a:latin typeface="Cambria Math" panose="02040503050406030204" pitchFamily="18" charset="0"/>
                            </a:rPr>
                          </m:ctrlPr>
                        </m:sSubPr>
                        <m:e>
                          <m:r>
                            <a:rPr lang="en-US" sz="2400" b="0" i="1" smtClean="0">
                              <a:solidFill>
                                <a:schemeClr val="accent4">
                                  <a:lumMod val="75000"/>
                                </a:schemeClr>
                              </a:solidFill>
                              <a:latin typeface="Cambria Math" panose="02040503050406030204" pitchFamily="18" charset="0"/>
                            </a:rPr>
                            <m:t>𝑥</m:t>
                          </m:r>
                        </m:e>
                        <m:sub>
                          <m:r>
                            <a:rPr lang="en-US" sz="2400" b="0" i="1" smtClean="0">
                              <a:solidFill>
                                <a:schemeClr val="accent4">
                                  <a:lumMod val="75000"/>
                                </a:schemeClr>
                              </a:solidFill>
                              <a:latin typeface="Cambria Math" panose="02040503050406030204" pitchFamily="18" charset="0"/>
                            </a:rPr>
                            <m:t>1</m:t>
                          </m:r>
                        </m:sub>
                      </m:sSub>
                      <m:r>
                        <a:rPr lang="en-US" sz="2400" b="0" i="1" smtClean="0">
                          <a:latin typeface="Cambria Math" panose="02040503050406030204" pitchFamily="18" charset="0"/>
                        </a:rPr>
                        <m:t> , </m:t>
                      </m:r>
                      <m:r>
                        <a:rPr lang="en-US" sz="2400" b="0" i="1" smtClean="0">
                          <a:latin typeface="Cambria Math" panose="02040503050406030204" pitchFamily="18" charset="0"/>
                        </a:rPr>
                        <m:t>𝑔</m:t>
                      </m:r>
                      <m:d>
                        <m:dPr>
                          <m:ctrlPr>
                            <a:rPr lang="en-US" sz="2400" b="0" i="1" smtClean="0">
                              <a:latin typeface="Cambria Math" panose="02040503050406030204" pitchFamily="18" charset="0"/>
                            </a:rPr>
                          </m:ctrlPr>
                        </m:dPr>
                        <m:e>
                          <m:sSub>
                            <m:sSubPr>
                              <m:ctrlPr>
                                <a:rPr lang="en-US" sz="2400" b="0" i="1" smtClean="0">
                                  <a:solidFill>
                                    <a:schemeClr val="accent4">
                                      <a:lumMod val="75000"/>
                                    </a:schemeClr>
                                  </a:solidFill>
                                  <a:latin typeface="Cambria Math" panose="02040503050406030204" pitchFamily="18" charset="0"/>
                                </a:rPr>
                              </m:ctrlPr>
                            </m:sSubPr>
                            <m:e>
                              <m:r>
                                <a:rPr lang="en-US" sz="2400" b="0" i="1" smtClean="0">
                                  <a:solidFill>
                                    <a:schemeClr val="accent4">
                                      <a:lumMod val="75000"/>
                                    </a:schemeClr>
                                  </a:solidFill>
                                  <a:latin typeface="Cambria Math" panose="02040503050406030204" pitchFamily="18" charset="0"/>
                                </a:rPr>
                                <m:t>𝑥</m:t>
                              </m:r>
                            </m:e>
                            <m:sub>
                              <m:r>
                                <a:rPr lang="en-US" sz="2400" b="0" i="1" smtClean="0">
                                  <a:solidFill>
                                    <a:schemeClr val="accent4">
                                      <a:lumMod val="75000"/>
                                    </a:schemeClr>
                                  </a:solidFill>
                                  <a:latin typeface="Cambria Math" panose="02040503050406030204" pitchFamily="18" charset="0"/>
                                </a:rPr>
                                <m:t>1</m:t>
                              </m:r>
                            </m:sub>
                          </m:sSub>
                        </m:e>
                      </m:d>
                      <m:r>
                        <a:rPr lang="en-US" sz="2400" b="0" i="1" smtClean="0">
                          <a:latin typeface="Cambria Math" panose="02040503050406030204" pitchFamily="18" charset="0"/>
                        </a:rPr>
                        <m:t> )</m:t>
                      </m:r>
                    </m:oMath>
                  </m:oMathPara>
                </a14:m>
                <a:endParaRPr lang="en-US" sz="2400" dirty="0"/>
              </a:p>
            </p:txBody>
          </p:sp>
        </mc:Choice>
        <mc:Fallback xmlns="">
          <p:sp>
            <p:nvSpPr>
              <p:cNvPr id="8" name="TextBox 7">
                <a:extLst>
                  <a:ext uri="{FF2B5EF4-FFF2-40B4-BE49-F238E27FC236}">
                    <a16:creationId xmlns:a16="http://schemas.microsoft.com/office/drawing/2014/main" id="{79B76749-B9D0-BEA9-4033-6DBA5FE2A2F2}"/>
                  </a:ext>
                </a:extLst>
              </p:cNvPr>
              <p:cNvSpPr txBox="1">
                <a:spLocks noRot="1" noChangeAspect="1" noMove="1" noResize="1" noEditPoints="1" noAdjustHandles="1" noChangeArrowheads="1" noChangeShapeType="1" noTextEdit="1"/>
              </p:cNvSpPr>
              <p:nvPr/>
            </p:nvSpPr>
            <p:spPr>
              <a:xfrm>
                <a:off x="512855" y="3742241"/>
                <a:ext cx="2531141" cy="369332"/>
              </a:xfrm>
              <a:prstGeom prst="rect">
                <a:avLst/>
              </a:prstGeom>
              <a:blipFill>
                <a:blip r:embed="rId5"/>
                <a:stretch>
                  <a:fillRect l="-1500" t="-10000" r="-4000" b="-3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4DA464D-E449-C8E3-AF39-C8A3867E8E5A}"/>
                  </a:ext>
                </a:extLst>
              </p:cNvPr>
              <p:cNvSpPr txBox="1"/>
              <p:nvPr/>
            </p:nvSpPr>
            <p:spPr>
              <a:xfrm>
                <a:off x="3576993" y="3743739"/>
                <a:ext cx="255249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 </m:t>
                      </m:r>
                      <m:sSub>
                        <m:sSubPr>
                          <m:ctrlPr>
                            <a:rPr lang="en-US" sz="2400" b="0" i="1" smtClean="0">
                              <a:solidFill>
                                <a:schemeClr val="accent4">
                                  <a:lumMod val="75000"/>
                                </a:schemeClr>
                              </a:solidFill>
                              <a:latin typeface="Cambria Math" panose="02040503050406030204" pitchFamily="18" charset="0"/>
                            </a:rPr>
                          </m:ctrlPr>
                        </m:sSubPr>
                        <m:e>
                          <m:r>
                            <a:rPr lang="en-US" sz="2400" b="0" i="1" smtClean="0">
                              <a:solidFill>
                                <a:schemeClr val="accent4">
                                  <a:lumMod val="75000"/>
                                </a:schemeClr>
                              </a:solidFill>
                              <a:latin typeface="Cambria Math" panose="02040503050406030204" pitchFamily="18" charset="0"/>
                            </a:rPr>
                            <m:t>𝑥</m:t>
                          </m:r>
                        </m:e>
                        <m:sub>
                          <m:r>
                            <a:rPr lang="en-US" sz="2400" b="0" i="1" smtClean="0">
                              <a:solidFill>
                                <a:schemeClr val="accent4">
                                  <a:lumMod val="75000"/>
                                </a:schemeClr>
                              </a:solidFill>
                              <a:latin typeface="Cambria Math" panose="02040503050406030204" pitchFamily="18" charset="0"/>
                            </a:rPr>
                            <m:t>2</m:t>
                          </m:r>
                        </m:sub>
                      </m:sSub>
                      <m:r>
                        <a:rPr lang="en-US" sz="2400" b="0" i="1" smtClean="0">
                          <a:latin typeface="Cambria Math" panose="02040503050406030204" pitchFamily="18" charset="0"/>
                        </a:rPr>
                        <m:t> , </m:t>
                      </m:r>
                      <m:r>
                        <a:rPr lang="en-US" sz="2400" b="0" i="1" smtClean="0">
                          <a:latin typeface="Cambria Math" panose="02040503050406030204" pitchFamily="18" charset="0"/>
                        </a:rPr>
                        <m:t>𝑔</m:t>
                      </m:r>
                      <m:d>
                        <m:dPr>
                          <m:ctrlPr>
                            <a:rPr lang="en-US" sz="2400" b="0" i="1" smtClean="0">
                              <a:latin typeface="Cambria Math" panose="02040503050406030204" pitchFamily="18" charset="0"/>
                            </a:rPr>
                          </m:ctrlPr>
                        </m:dPr>
                        <m:e>
                          <m:sSub>
                            <m:sSubPr>
                              <m:ctrlPr>
                                <a:rPr lang="en-US" sz="2400" b="0" i="1" smtClean="0">
                                  <a:solidFill>
                                    <a:schemeClr val="accent4">
                                      <a:lumMod val="75000"/>
                                    </a:schemeClr>
                                  </a:solidFill>
                                  <a:latin typeface="Cambria Math" panose="02040503050406030204" pitchFamily="18" charset="0"/>
                                </a:rPr>
                              </m:ctrlPr>
                            </m:sSubPr>
                            <m:e>
                              <m:r>
                                <a:rPr lang="en-US" sz="2400" b="0" i="1" smtClean="0">
                                  <a:solidFill>
                                    <a:schemeClr val="accent4">
                                      <a:lumMod val="75000"/>
                                    </a:schemeClr>
                                  </a:solidFill>
                                  <a:latin typeface="Cambria Math" panose="02040503050406030204" pitchFamily="18" charset="0"/>
                                </a:rPr>
                                <m:t>𝑥</m:t>
                              </m:r>
                            </m:e>
                            <m:sub>
                              <m:r>
                                <a:rPr lang="en-US" sz="2400" b="0" i="1" smtClean="0">
                                  <a:solidFill>
                                    <a:schemeClr val="accent4">
                                      <a:lumMod val="75000"/>
                                    </a:schemeClr>
                                  </a:solidFill>
                                  <a:latin typeface="Cambria Math" panose="02040503050406030204" pitchFamily="18" charset="0"/>
                                </a:rPr>
                                <m:t>2</m:t>
                              </m:r>
                            </m:sub>
                          </m:sSub>
                        </m:e>
                      </m:d>
                      <m:r>
                        <a:rPr lang="en-US" sz="2400" b="0" i="1" smtClean="0">
                          <a:latin typeface="Cambria Math" panose="02040503050406030204" pitchFamily="18" charset="0"/>
                        </a:rPr>
                        <m:t> )</m:t>
                      </m:r>
                    </m:oMath>
                  </m:oMathPara>
                </a14:m>
                <a:endParaRPr lang="en-US" sz="2400" dirty="0"/>
              </a:p>
            </p:txBody>
          </p:sp>
        </mc:Choice>
        <mc:Fallback xmlns="">
          <p:sp>
            <p:nvSpPr>
              <p:cNvPr id="9" name="TextBox 8">
                <a:extLst>
                  <a:ext uri="{FF2B5EF4-FFF2-40B4-BE49-F238E27FC236}">
                    <a16:creationId xmlns:a16="http://schemas.microsoft.com/office/drawing/2014/main" id="{34DA464D-E449-C8E3-AF39-C8A3867E8E5A}"/>
                  </a:ext>
                </a:extLst>
              </p:cNvPr>
              <p:cNvSpPr txBox="1">
                <a:spLocks noRot="1" noChangeAspect="1" noMove="1" noResize="1" noEditPoints="1" noAdjustHandles="1" noChangeArrowheads="1" noChangeShapeType="1" noTextEdit="1"/>
              </p:cNvSpPr>
              <p:nvPr/>
            </p:nvSpPr>
            <p:spPr>
              <a:xfrm>
                <a:off x="3576993" y="3743739"/>
                <a:ext cx="2552494" cy="369332"/>
              </a:xfrm>
              <a:prstGeom prst="rect">
                <a:avLst/>
              </a:prstGeom>
              <a:blipFill>
                <a:blip r:embed="rId6"/>
                <a:stretch>
                  <a:fillRect l="-990" t="-10000" r="-3960" b="-3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38CF4935-95C2-7B56-C157-722F9AC86A2A}"/>
                  </a:ext>
                </a:extLst>
              </p:cNvPr>
              <p:cNvSpPr txBox="1"/>
              <p:nvPr/>
            </p:nvSpPr>
            <p:spPr>
              <a:xfrm>
                <a:off x="6666639" y="3742241"/>
                <a:ext cx="255249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m:t>
                      </m:r>
                      <m:r>
                        <a:rPr lang="en-US" sz="2400" b="0" i="1" smtClean="0">
                          <a:solidFill>
                            <a:schemeClr val="accent4">
                              <a:lumMod val="75000"/>
                            </a:schemeClr>
                          </a:solidFill>
                          <a:latin typeface="Cambria Math" panose="02040503050406030204" pitchFamily="18" charset="0"/>
                        </a:rPr>
                        <m:t> </m:t>
                      </m:r>
                      <m:sSub>
                        <m:sSubPr>
                          <m:ctrlPr>
                            <a:rPr lang="en-US" sz="2400" b="0" i="1" smtClean="0">
                              <a:solidFill>
                                <a:schemeClr val="accent4">
                                  <a:lumMod val="75000"/>
                                </a:schemeClr>
                              </a:solidFill>
                              <a:latin typeface="Cambria Math" panose="02040503050406030204" pitchFamily="18" charset="0"/>
                            </a:rPr>
                          </m:ctrlPr>
                        </m:sSubPr>
                        <m:e>
                          <m:r>
                            <a:rPr lang="en-US" sz="2400" b="0" i="1" smtClean="0">
                              <a:solidFill>
                                <a:schemeClr val="accent4">
                                  <a:lumMod val="75000"/>
                                </a:schemeClr>
                              </a:solidFill>
                              <a:latin typeface="Cambria Math" panose="02040503050406030204" pitchFamily="18" charset="0"/>
                            </a:rPr>
                            <m:t>𝑥</m:t>
                          </m:r>
                        </m:e>
                        <m:sub>
                          <m:r>
                            <a:rPr lang="en-US" sz="2400" b="0" i="1" smtClean="0">
                              <a:solidFill>
                                <a:schemeClr val="accent4">
                                  <a:lumMod val="75000"/>
                                </a:schemeClr>
                              </a:solidFill>
                              <a:latin typeface="Cambria Math" panose="02040503050406030204" pitchFamily="18" charset="0"/>
                            </a:rPr>
                            <m:t>3</m:t>
                          </m:r>
                        </m:sub>
                      </m:sSub>
                      <m:r>
                        <a:rPr lang="en-US" sz="2400" b="0" i="1" smtClean="0">
                          <a:latin typeface="Cambria Math" panose="02040503050406030204" pitchFamily="18" charset="0"/>
                        </a:rPr>
                        <m:t> , </m:t>
                      </m:r>
                      <m:r>
                        <a:rPr lang="en-US" sz="2400" b="0" i="1" smtClean="0">
                          <a:latin typeface="Cambria Math" panose="02040503050406030204" pitchFamily="18" charset="0"/>
                        </a:rPr>
                        <m:t>𝑔</m:t>
                      </m:r>
                      <m:d>
                        <m:dPr>
                          <m:ctrlPr>
                            <a:rPr lang="en-US" sz="2400" b="0" i="1" smtClean="0">
                              <a:latin typeface="Cambria Math" panose="02040503050406030204" pitchFamily="18" charset="0"/>
                            </a:rPr>
                          </m:ctrlPr>
                        </m:dPr>
                        <m:e>
                          <m:sSub>
                            <m:sSubPr>
                              <m:ctrlPr>
                                <a:rPr lang="en-US" sz="2400" b="0" i="1" smtClean="0">
                                  <a:solidFill>
                                    <a:schemeClr val="accent4">
                                      <a:lumMod val="75000"/>
                                    </a:schemeClr>
                                  </a:solidFill>
                                  <a:latin typeface="Cambria Math" panose="02040503050406030204" pitchFamily="18" charset="0"/>
                                </a:rPr>
                              </m:ctrlPr>
                            </m:sSubPr>
                            <m:e>
                              <m:r>
                                <a:rPr lang="en-US" sz="2400" b="0" i="1" smtClean="0">
                                  <a:solidFill>
                                    <a:schemeClr val="accent4">
                                      <a:lumMod val="75000"/>
                                    </a:schemeClr>
                                  </a:solidFill>
                                  <a:latin typeface="Cambria Math" panose="02040503050406030204" pitchFamily="18" charset="0"/>
                                </a:rPr>
                                <m:t>𝑥</m:t>
                              </m:r>
                            </m:e>
                            <m:sub>
                              <m:r>
                                <a:rPr lang="en-US" sz="2400" b="0" i="1" smtClean="0">
                                  <a:solidFill>
                                    <a:schemeClr val="accent4">
                                      <a:lumMod val="75000"/>
                                    </a:schemeClr>
                                  </a:solidFill>
                                  <a:latin typeface="Cambria Math" panose="02040503050406030204" pitchFamily="18" charset="0"/>
                                </a:rPr>
                                <m:t>3</m:t>
                              </m:r>
                            </m:sub>
                          </m:sSub>
                        </m:e>
                      </m:d>
                      <m:r>
                        <a:rPr lang="en-US" sz="2400" b="0" i="1" smtClean="0">
                          <a:latin typeface="Cambria Math" panose="02040503050406030204" pitchFamily="18" charset="0"/>
                        </a:rPr>
                        <m:t> )</m:t>
                      </m:r>
                    </m:oMath>
                  </m:oMathPara>
                </a14:m>
                <a:endParaRPr lang="en-US" sz="2400" dirty="0"/>
              </a:p>
            </p:txBody>
          </p:sp>
        </mc:Choice>
        <mc:Fallback xmlns="">
          <p:sp>
            <p:nvSpPr>
              <p:cNvPr id="10" name="TextBox 9">
                <a:extLst>
                  <a:ext uri="{FF2B5EF4-FFF2-40B4-BE49-F238E27FC236}">
                    <a16:creationId xmlns:a16="http://schemas.microsoft.com/office/drawing/2014/main" id="{38CF4935-95C2-7B56-C157-722F9AC86A2A}"/>
                  </a:ext>
                </a:extLst>
              </p:cNvPr>
              <p:cNvSpPr txBox="1">
                <a:spLocks noRot="1" noChangeAspect="1" noMove="1" noResize="1" noEditPoints="1" noAdjustHandles="1" noChangeArrowheads="1" noChangeShapeType="1" noTextEdit="1"/>
              </p:cNvSpPr>
              <p:nvPr/>
            </p:nvSpPr>
            <p:spPr>
              <a:xfrm>
                <a:off x="6666639" y="3742241"/>
                <a:ext cx="2552494" cy="369332"/>
              </a:xfrm>
              <a:prstGeom prst="rect">
                <a:avLst/>
              </a:prstGeom>
              <a:blipFill>
                <a:blip r:embed="rId7"/>
                <a:stretch>
                  <a:fillRect l="-1493" t="-10000" r="-3980" b="-36667"/>
                </a:stretch>
              </a:blipFill>
            </p:spPr>
            <p:txBody>
              <a:bodyPr/>
              <a:lstStyle/>
              <a:p>
                <a:r>
                  <a:rPr lang="en-US">
                    <a:noFill/>
                  </a:rPr>
                  <a:t> </a:t>
                </a:r>
              </a:p>
            </p:txBody>
          </p:sp>
        </mc:Fallback>
      </mc:AlternateContent>
      <p:pic>
        <p:nvPicPr>
          <p:cNvPr id="3" name="Picture 2" descr="A grey box with green labels&#10;&#10;Description automatically generated">
            <a:extLst>
              <a:ext uri="{FF2B5EF4-FFF2-40B4-BE49-F238E27FC236}">
                <a16:creationId xmlns:a16="http://schemas.microsoft.com/office/drawing/2014/main" id="{C4068DA6-996A-1073-5AC9-D791E84D9C7F}"/>
              </a:ext>
            </a:extLst>
          </p:cNvPr>
          <p:cNvPicPr>
            <a:picLocks noChangeAspect="1"/>
          </p:cNvPicPr>
          <p:nvPr/>
        </p:nvPicPr>
        <p:blipFill>
          <a:blip r:embed="rId4"/>
          <a:stretch>
            <a:fillRect/>
          </a:stretch>
        </p:blipFill>
        <p:spPr>
          <a:xfrm>
            <a:off x="9589970" y="2305182"/>
            <a:ext cx="1223872" cy="1507811"/>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3E635E78-286F-861D-BB58-5B2252440ACA}"/>
                  </a:ext>
                </a:extLst>
              </p:cNvPr>
              <p:cNvSpPr txBox="1"/>
              <p:nvPr/>
            </p:nvSpPr>
            <p:spPr>
              <a:xfrm>
                <a:off x="9490341" y="3740880"/>
                <a:ext cx="255249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4</m:t>
                          </m:r>
                        </m:sub>
                      </m:sSub>
                      <m:r>
                        <a:rPr lang="en-US" sz="2400" b="0" i="1" smtClean="0">
                          <a:latin typeface="Cambria Math" panose="02040503050406030204" pitchFamily="18" charset="0"/>
                        </a:rPr>
                        <m:t>=(</m:t>
                      </m:r>
                      <m:r>
                        <a:rPr lang="en-US" sz="2400" b="0" i="1" smtClean="0">
                          <a:solidFill>
                            <a:schemeClr val="accent4">
                              <a:lumMod val="75000"/>
                            </a:schemeClr>
                          </a:solidFill>
                          <a:latin typeface="Cambria Math" panose="02040503050406030204" pitchFamily="18" charset="0"/>
                        </a:rPr>
                        <m:t> </m:t>
                      </m:r>
                      <m:sSub>
                        <m:sSubPr>
                          <m:ctrlPr>
                            <a:rPr lang="en-US" sz="2400" b="0" i="1" smtClean="0">
                              <a:solidFill>
                                <a:schemeClr val="accent4">
                                  <a:lumMod val="75000"/>
                                </a:schemeClr>
                              </a:solidFill>
                              <a:latin typeface="Cambria Math" panose="02040503050406030204" pitchFamily="18" charset="0"/>
                            </a:rPr>
                          </m:ctrlPr>
                        </m:sSubPr>
                        <m:e>
                          <m:r>
                            <a:rPr lang="en-US" sz="2400" b="0" i="1" smtClean="0">
                              <a:solidFill>
                                <a:schemeClr val="accent4">
                                  <a:lumMod val="75000"/>
                                </a:schemeClr>
                              </a:solidFill>
                              <a:latin typeface="Cambria Math" panose="02040503050406030204" pitchFamily="18" charset="0"/>
                            </a:rPr>
                            <m:t>𝑥</m:t>
                          </m:r>
                        </m:e>
                        <m:sub>
                          <m:r>
                            <a:rPr lang="en-US" sz="2400" b="0" i="1" smtClean="0">
                              <a:solidFill>
                                <a:schemeClr val="accent4">
                                  <a:lumMod val="75000"/>
                                </a:schemeClr>
                              </a:solidFill>
                              <a:latin typeface="Cambria Math" panose="02040503050406030204" pitchFamily="18" charset="0"/>
                            </a:rPr>
                            <m:t>4</m:t>
                          </m:r>
                        </m:sub>
                      </m:sSub>
                      <m:r>
                        <a:rPr lang="en-US" sz="2400" b="0" i="1" smtClean="0">
                          <a:latin typeface="Cambria Math" panose="02040503050406030204" pitchFamily="18" charset="0"/>
                        </a:rPr>
                        <m:t> , </m:t>
                      </m:r>
                      <m:r>
                        <a:rPr lang="en-US" sz="2400" b="0" i="1" smtClean="0">
                          <a:latin typeface="Cambria Math" panose="02040503050406030204" pitchFamily="18" charset="0"/>
                        </a:rPr>
                        <m:t>𝑔</m:t>
                      </m:r>
                      <m:d>
                        <m:dPr>
                          <m:ctrlPr>
                            <a:rPr lang="en-US" sz="2400" b="0" i="1" smtClean="0">
                              <a:latin typeface="Cambria Math" panose="02040503050406030204" pitchFamily="18" charset="0"/>
                            </a:rPr>
                          </m:ctrlPr>
                        </m:dPr>
                        <m:e>
                          <m:sSub>
                            <m:sSubPr>
                              <m:ctrlPr>
                                <a:rPr lang="en-US" sz="2400" b="0" i="1" smtClean="0">
                                  <a:solidFill>
                                    <a:schemeClr val="accent4">
                                      <a:lumMod val="75000"/>
                                    </a:schemeClr>
                                  </a:solidFill>
                                  <a:latin typeface="Cambria Math" panose="02040503050406030204" pitchFamily="18" charset="0"/>
                                </a:rPr>
                              </m:ctrlPr>
                            </m:sSubPr>
                            <m:e>
                              <m:r>
                                <a:rPr lang="en-US" sz="2400" b="0" i="1" smtClean="0">
                                  <a:solidFill>
                                    <a:schemeClr val="accent4">
                                      <a:lumMod val="75000"/>
                                    </a:schemeClr>
                                  </a:solidFill>
                                  <a:latin typeface="Cambria Math" panose="02040503050406030204" pitchFamily="18" charset="0"/>
                                </a:rPr>
                                <m:t>𝑥</m:t>
                              </m:r>
                            </m:e>
                            <m:sub>
                              <m:r>
                                <a:rPr lang="en-US" sz="2400" b="0" i="1" smtClean="0">
                                  <a:solidFill>
                                    <a:schemeClr val="accent4">
                                      <a:lumMod val="75000"/>
                                    </a:schemeClr>
                                  </a:solidFill>
                                  <a:latin typeface="Cambria Math" panose="02040503050406030204" pitchFamily="18" charset="0"/>
                                </a:rPr>
                                <m:t>4</m:t>
                              </m:r>
                            </m:sub>
                          </m:sSub>
                        </m:e>
                      </m:d>
                      <m:r>
                        <a:rPr lang="en-US" sz="2400" b="0" i="1" smtClean="0">
                          <a:latin typeface="Cambria Math" panose="02040503050406030204" pitchFamily="18" charset="0"/>
                        </a:rPr>
                        <m:t> )</m:t>
                      </m:r>
                    </m:oMath>
                  </m:oMathPara>
                </a14:m>
                <a:endParaRPr lang="en-US" sz="2400" dirty="0"/>
              </a:p>
            </p:txBody>
          </p:sp>
        </mc:Choice>
        <mc:Fallback xmlns="">
          <p:sp>
            <p:nvSpPr>
              <p:cNvPr id="11" name="TextBox 10">
                <a:extLst>
                  <a:ext uri="{FF2B5EF4-FFF2-40B4-BE49-F238E27FC236}">
                    <a16:creationId xmlns:a16="http://schemas.microsoft.com/office/drawing/2014/main" id="{3E635E78-286F-861D-BB58-5B2252440ACA}"/>
                  </a:ext>
                </a:extLst>
              </p:cNvPr>
              <p:cNvSpPr txBox="1">
                <a:spLocks noRot="1" noChangeAspect="1" noMove="1" noResize="1" noEditPoints="1" noAdjustHandles="1" noChangeArrowheads="1" noChangeShapeType="1" noTextEdit="1"/>
              </p:cNvSpPr>
              <p:nvPr/>
            </p:nvSpPr>
            <p:spPr>
              <a:xfrm>
                <a:off x="9490341" y="3740880"/>
                <a:ext cx="2552494" cy="369332"/>
              </a:xfrm>
              <a:prstGeom prst="rect">
                <a:avLst/>
              </a:prstGeom>
              <a:blipFill>
                <a:blip r:embed="rId10"/>
                <a:stretch>
                  <a:fillRect l="-1485" t="-10000" r="-3960" b="-3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Google Shape;518;p45">
                <a:extLst>
                  <a:ext uri="{FF2B5EF4-FFF2-40B4-BE49-F238E27FC236}">
                    <a16:creationId xmlns:a16="http://schemas.microsoft.com/office/drawing/2014/main" id="{F41A1148-3DFE-CEBC-801A-C917AB32A886}"/>
                  </a:ext>
                </a:extLst>
              </p:cNvPr>
              <p:cNvSpPr/>
              <p:nvPr/>
            </p:nvSpPr>
            <p:spPr>
              <a:xfrm>
                <a:off x="3576993" y="4897094"/>
                <a:ext cx="5031512" cy="955066"/>
              </a:xfrm>
              <a:prstGeom prst="cloud">
                <a:avLst/>
              </a:prstGeom>
              <a:solidFill>
                <a:schemeClr val="accent1">
                  <a:lumMod val="20000"/>
                  <a:lumOff val="80000"/>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lvl="0" algn="ctr"/>
                <a14:m>
                  <m:oMath xmlns:m="http://schemas.openxmlformats.org/officeDocument/2006/math">
                    <m:sSub>
                      <m:sSubPr>
                        <m:ctrlPr>
                          <a:rPr lang="en-US" sz="2400" b="0" i="1" smtClean="0">
                            <a:solidFill>
                              <a:schemeClr val="accent4">
                                <a:lumMod val="75000"/>
                              </a:schemeClr>
                            </a:solidFill>
                            <a:latin typeface="Cambria Math" panose="02040503050406030204" pitchFamily="18" charset="0"/>
                          </a:rPr>
                        </m:ctrlPr>
                      </m:sSubPr>
                      <m:e>
                        <m:r>
                          <a:rPr lang="en-US" sz="2400" b="0" i="1" smtClean="0">
                            <a:solidFill>
                              <a:schemeClr val="accent4">
                                <a:lumMod val="75000"/>
                              </a:schemeClr>
                            </a:solidFill>
                            <a:latin typeface="Cambria Math" panose="02040503050406030204" pitchFamily="18" charset="0"/>
                          </a:rPr>
                          <m:t>𝑥</m:t>
                        </m:r>
                      </m:e>
                      <m:sub>
                        <m:r>
                          <a:rPr lang="en-US" sz="2400" b="0" i="1" smtClean="0">
                            <a:solidFill>
                              <a:schemeClr val="accent4">
                                <a:lumMod val="75000"/>
                              </a:schemeClr>
                            </a:solidFill>
                            <a:latin typeface="Cambria Math" panose="02040503050406030204" pitchFamily="18" charset="0"/>
                          </a:rPr>
                          <m:t>𝑖</m:t>
                        </m:r>
                      </m:sub>
                    </m:sSub>
                  </m:oMath>
                </a14:m>
                <a:r>
                  <a:rPr lang="en-US" sz="2200" dirty="0">
                    <a:solidFill>
                      <a:schemeClr val="accent1">
                        <a:lumMod val="50000"/>
                      </a:schemeClr>
                    </a:solidFill>
                    <a:latin typeface="PT Serif"/>
                    <a:ea typeface="PT Serif"/>
                    <a:cs typeface="PT Serif"/>
                    <a:sym typeface="PT Serif"/>
                  </a:rPr>
                  <a:t> known only to server </a:t>
                </a:r>
                <a14:m>
                  <m:oMath xmlns:m="http://schemas.openxmlformats.org/officeDocument/2006/math">
                    <m:r>
                      <a:rPr lang="en-US" sz="2200" b="0" i="1" smtClean="0">
                        <a:solidFill>
                          <a:schemeClr val="accent1">
                            <a:lumMod val="50000"/>
                          </a:schemeClr>
                        </a:solidFill>
                        <a:latin typeface="Cambria Math" panose="02040503050406030204" pitchFamily="18" charset="0"/>
                        <a:ea typeface="PT Serif"/>
                        <a:cs typeface="PT Serif"/>
                        <a:sym typeface="PT Serif"/>
                      </a:rPr>
                      <m:t>𝑖</m:t>
                    </m:r>
                  </m:oMath>
                </a14:m>
                <a:endParaRPr lang="en-US" sz="2200" b="0" dirty="0">
                  <a:solidFill>
                    <a:schemeClr val="accent1">
                      <a:lumMod val="50000"/>
                    </a:schemeClr>
                  </a:solidFill>
                  <a:latin typeface="PT Serif"/>
                  <a:ea typeface="PT Serif"/>
                  <a:cs typeface="PT Serif"/>
                  <a:sym typeface="PT Serif"/>
                </a:endParaRPr>
              </a:p>
              <a:p>
                <a:pPr lvl="0" algn="ctr"/>
                <a:r>
                  <a:rPr lang="en-US" sz="2200" dirty="0">
                    <a:solidFill>
                      <a:schemeClr val="accent1">
                        <a:lumMod val="50000"/>
                      </a:schemeClr>
                    </a:solidFill>
                    <a:latin typeface="PT Serif"/>
                    <a:ea typeface="PT Serif"/>
                    <a:cs typeface="PT Serif"/>
                    <a:sym typeface="PT Serif"/>
                  </a:rPr>
                  <a:t>for all </a:t>
                </a:r>
                <a14:m>
                  <m:oMath xmlns:m="http://schemas.openxmlformats.org/officeDocument/2006/math">
                    <m:r>
                      <a:rPr lang="en-US" sz="2200" b="0" i="1" smtClean="0">
                        <a:solidFill>
                          <a:schemeClr val="accent1">
                            <a:lumMod val="50000"/>
                          </a:schemeClr>
                        </a:solidFill>
                        <a:latin typeface="Cambria Math" panose="02040503050406030204" pitchFamily="18" charset="0"/>
                        <a:ea typeface="PT Serif"/>
                        <a:cs typeface="PT Serif"/>
                        <a:sym typeface="PT Serif"/>
                      </a:rPr>
                      <m:t>𝑖</m:t>
                    </m:r>
                    <m:r>
                      <a:rPr lang="en-US" sz="2200" b="0" i="1" smtClean="0">
                        <a:solidFill>
                          <a:schemeClr val="accent1">
                            <a:lumMod val="50000"/>
                          </a:schemeClr>
                        </a:solidFill>
                        <a:latin typeface="Cambria Math" panose="02040503050406030204" pitchFamily="18" charset="0"/>
                        <a:ea typeface="PT Serif"/>
                        <a:cs typeface="PT Serif"/>
                        <a:sym typeface="PT Serif"/>
                      </a:rPr>
                      <m:t>∈[</m:t>
                    </m:r>
                    <m:r>
                      <a:rPr lang="en-US" sz="2200" b="0" i="1" smtClean="0">
                        <a:solidFill>
                          <a:schemeClr val="accent1">
                            <a:lumMod val="50000"/>
                          </a:schemeClr>
                        </a:solidFill>
                        <a:latin typeface="Cambria Math" panose="02040503050406030204" pitchFamily="18" charset="0"/>
                        <a:ea typeface="PT Serif"/>
                        <a:cs typeface="PT Serif"/>
                        <a:sym typeface="PT Serif"/>
                      </a:rPr>
                      <m:t>𝑛</m:t>
                    </m:r>
                    <m:r>
                      <a:rPr lang="en-US" sz="2200" b="0" i="1" smtClean="0">
                        <a:solidFill>
                          <a:schemeClr val="accent1">
                            <a:lumMod val="50000"/>
                          </a:schemeClr>
                        </a:solidFill>
                        <a:latin typeface="Cambria Math" panose="02040503050406030204" pitchFamily="18" charset="0"/>
                        <a:ea typeface="PT Serif"/>
                        <a:cs typeface="PT Serif"/>
                        <a:sym typeface="PT Serif"/>
                      </a:rPr>
                      <m:t>]</m:t>
                    </m:r>
                  </m:oMath>
                </a14:m>
                <a:endParaRPr sz="2200" dirty="0">
                  <a:solidFill>
                    <a:schemeClr val="accent1">
                      <a:lumMod val="50000"/>
                    </a:schemeClr>
                  </a:solidFill>
                  <a:latin typeface="PT Serif"/>
                  <a:ea typeface="PT Serif"/>
                  <a:cs typeface="PT Serif"/>
                  <a:sym typeface="PT Serif"/>
                </a:endParaRPr>
              </a:p>
            </p:txBody>
          </p:sp>
        </mc:Choice>
        <mc:Fallback xmlns="">
          <p:sp>
            <p:nvSpPr>
              <p:cNvPr id="12" name="Google Shape;518;p45">
                <a:extLst>
                  <a:ext uri="{FF2B5EF4-FFF2-40B4-BE49-F238E27FC236}">
                    <a16:creationId xmlns:a16="http://schemas.microsoft.com/office/drawing/2014/main" id="{F41A1148-3DFE-CEBC-801A-C917AB32A886}"/>
                  </a:ext>
                </a:extLst>
              </p:cNvPr>
              <p:cNvSpPr>
                <a:spLocks noRot="1" noChangeAspect="1" noMove="1" noResize="1" noEditPoints="1" noAdjustHandles="1" noChangeArrowheads="1" noChangeShapeType="1" noTextEdit="1"/>
              </p:cNvSpPr>
              <p:nvPr/>
            </p:nvSpPr>
            <p:spPr>
              <a:xfrm>
                <a:off x="3576993" y="4897094"/>
                <a:ext cx="5031512" cy="955066"/>
              </a:xfrm>
              <a:prstGeom prst="cloud">
                <a:avLst/>
              </a:prstGeom>
              <a:blipFill>
                <a:blip r:embed="rId11"/>
                <a:stretch>
                  <a:fillRect/>
                </a:stretch>
              </a:blipFill>
              <a:ln w="25400" cap="flat" cmpd="sng">
                <a:solidFill>
                  <a:schemeClr val="accent1"/>
                </a:solidFill>
                <a:prstDash val="solid"/>
                <a:round/>
                <a:headEnd type="none" w="sm" len="sm"/>
                <a:tailEnd type="none" w="sm" len="sm"/>
              </a:ln>
            </p:spPr>
            <p:txBody>
              <a:bodyPr/>
              <a:lstStyle/>
              <a:p>
                <a:r>
                  <a:rPr lang="en-US">
                    <a:noFill/>
                  </a:rPr>
                  <a:t> </a:t>
                </a:r>
              </a:p>
            </p:txBody>
          </p:sp>
        </mc:Fallback>
      </mc:AlternateContent>
      <p:sp>
        <p:nvSpPr>
          <p:cNvPr id="13" name="Slide Number Placeholder 12">
            <a:extLst>
              <a:ext uri="{FF2B5EF4-FFF2-40B4-BE49-F238E27FC236}">
                <a16:creationId xmlns:a16="http://schemas.microsoft.com/office/drawing/2014/main" id="{953E363D-8B77-834E-0964-FD855BB49473}"/>
              </a:ext>
            </a:extLst>
          </p:cNvPr>
          <p:cNvSpPr>
            <a:spLocks noGrp="1"/>
          </p:cNvSpPr>
          <p:nvPr>
            <p:ph type="sldNum" sz="quarter" idx="12"/>
          </p:nvPr>
        </p:nvSpPr>
        <p:spPr/>
        <p:txBody>
          <a:bodyPr/>
          <a:lstStyle/>
          <a:p>
            <a:fld id="{2C6E2BD9-12E2-A94F-B436-2026D1C44FCB}" type="slidenum">
              <a:rPr lang="en-US" smtClean="0"/>
              <a:pPr/>
              <a:t>25</a:t>
            </a:fld>
            <a:endParaRPr lang="en-US">
              <a:latin typeface="PT Serif" panose="020A0603040505020204" pitchFamily="18" charset="77"/>
            </a:endParaRPr>
          </a:p>
        </p:txBody>
      </p:sp>
    </p:spTree>
    <p:extLst>
      <p:ext uri="{BB962C8B-B14F-4D97-AF65-F5344CB8AC3E}">
        <p14:creationId xmlns:p14="http://schemas.microsoft.com/office/powerpoint/2010/main" val="143956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0" grpId="0"/>
      <p:bldP spid="11" grpId="0"/>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9E487-C855-73D2-BE6F-422EEA2880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2A8082-AC1F-0D1A-9AFD-1A9D5FFFE9EE}"/>
              </a:ext>
            </a:extLst>
          </p:cNvPr>
          <p:cNvSpPr>
            <a:spLocks noGrp="1"/>
          </p:cNvSpPr>
          <p:nvPr>
            <p:ph type="title"/>
          </p:nvPr>
        </p:nvSpPr>
        <p:spPr>
          <a:xfrm>
            <a:off x="297872" y="94960"/>
            <a:ext cx="11596256" cy="1325563"/>
          </a:xfrm>
        </p:spPr>
        <p:txBody>
          <a:bodyPr/>
          <a:lstStyle/>
          <a:p>
            <a:r>
              <a:rPr lang="en-US" dirty="0">
                <a:latin typeface="PT Serif" panose="020A0603040505020204" pitchFamily="18" charset="77"/>
              </a:rPr>
              <a:t>Shamir-based Traceable Secret Sharing</a:t>
            </a:r>
          </a:p>
        </p:txBody>
      </p:sp>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9737CCB8-33E9-89C0-21F0-71E451D19F4A}"/>
                  </a:ext>
                </a:extLst>
              </p:cNvPr>
              <p:cNvSpPr txBox="1">
                <a:spLocks/>
              </p:cNvSpPr>
              <p:nvPr/>
            </p:nvSpPr>
            <p:spPr>
              <a:xfrm>
                <a:off x="297872" y="1189696"/>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14:m>
                  <m:oMath xmlns:m="http://schemas.openxmlformats.org/officeDocument/2006/math">
                    <m:r>
                      <a:rPr lang="en-US" i="1" smtClean="0">
                        <a:latin typeface="Cambria Math" panose="02040503050406030204" pitchFamily="18" charset="0"/>
                      </a:rPr>
                      <m:t>𝑔</m:t>
                    </m:r>
                  </m:oMath>
                </a14:m>
                <a:r>
                  <a:rPr lang="en-US" dirty="0">
                    <a:latin typeface="PT Serif" panose="020A0603040505020204" pitchFamily="18" charset="77"/>
                  </a:rPr>
                  <a:t>: random polynomial of degree </a:t>
                </a:r>
                <a14:m>
                  <m:oMath xmlns:m="http://schemas.openxmlformats.org/officeDocument/2006/math">
                    <m:r>
                      <a:rPr lang="en-US" i="1">
                        <a:latin typeface="Cambria Math" panose="02040503050406030204" pitchFamily="18" charset="0"/>
                      </a:rPr>
                      <m:t>𝑡</m:t>
                    </m:r>
                    <m:r>
                      <a:rPr lang="en-US" i="1">
                        <a:latin typeface="Cambria Math" panose="02040503050406030204" pitchFamily="18" charset="0"/>
                      </a:rPr>
                      <m:t>−1</m:t>
                    </m:r>
                  </m:oMath>
                </a14:m>
                <a:r>
                  <a:rPr lang="en-US" dirty="0">
                    <a:latin typeface="PT Serif" panose="020A0603040505020204" pitchFamily="18" charset="77"/>
                  </a:rPr>
                  <a:t>  s</a:t>
                </a:r>
                <a:r>
                  <a:rPr lang="en-US" dirty="0" err="1">
                    <a:latin typeface="PT Serif" panose="020A0603040505020204" pitchFamily="18" charset="77"/>
                  </a:rPr>
                  <a:t>.t.</a:t>
                </a:r>
                <a:r>
                  <a:rPr lang="en-US" dirty="0">
                    <a:latin typeface="PT Serif" panose="020A0603040505020204" pitchFamily="18" charset="77"/>
                  </a:rPr>
                  <a:t>  </a:t>
                </a:r>
                <a14:m>
                  <m:oMath xmlns:m="http://schemas.openxmlformats.org/officeDocument/2006/math">
                    <m:r>
                      <a:rPr lang="en-US" i="1">
                        <a:latin typeface="Cambria Math" panose="02040503050406030204" pitchFamily="18" charset="0"/>
                      </a:rPr>
                      <m:t>𝑔</m:t>
                    </m:r>
                    <m:d>
                      <m:dPr>
                        <m:ctrlPr>
                          <a:rPr lang="en-US" i="1">
                            <a:latin typeface="Cambria Math" panose="02040503050406030204" pitchFamily="18" charset="0"/>
                          </a:rPr>
                        </m:ctrlPr>
                      </m:dPr>
                      <m:e>
                        <m:r>
                          <a:rPr lang="en-US">
                            <a:latin typeface="Cambria Math" panose="02040503050406030204" pitchFamily="18" charset="0"/>
                          </a:rPr>
                          <m:t>0</m:t>
                        </m:r>
                      </m:e>
                    </m:d>
                    <m:r>
                      <a:rPr lang="en-US">
                        <a:latin typeface="Cambria Math" panose="02040503050406030204" pitchFamily="18" charset="0"/>
                      </a:rPr>
                      <m:t>=</m:t>
                    </m:r>
                    <m:r>
                      <m:rPr>
                        <m:sty m:val="p"/>
                      </m:rPr>
                      <a:rPr lang="en-US">
                        <a:latin typeface="Cambria Math" panose="02040503050406030204" pitchFamily="18" charset="0"/>
                      </a:rPr>
                      <m:t>s</m:t>
                    </m:r>
                  </m:oMath>
                </a14:m>
                <a:endParaRPr lang="en-US" dirty="0">
                  <a:latin typeface="PT Serif" panose="020A0603040505020204" pitchFamily="18" charset="77"/>
                </a:endParaRPr>
              </a:p>
              <a:p>
                <a:pPr marL="0" indent="0">
                  <a:buNone/>
                </a:pPr>
                <a:r>
                  <a:rPr lang="en-US" dirty="0">
                    <a:latin typeface="PT Serif" panose="020A0603040505020204" pitchFamily="18" charset="77"/>
                  </a:rPr>
                  <a:t>Sample  </a:t>
                </a:r>
                <a14:m>
                  <m:oMath xmlns:m="http://schemas.openxmlformats.org/officeDocument/2006/math">
                    <m:sSub>
                      <m:sSubPr>
                        <m:ctrlPr>
                          <a:rPr lang="en-US" b="0" i="1" smtClean="0">
                            <a:solidFill>
                              <a:schemeClr val="accent4">
                                <a:lumMod val="75000"/>
                              </a:schemeClr>
                            </a:solidFill>
                            <a:latin typeface="Cambria Math" panose="02040503050406030204" pitchFamily="18" charset="0"/>
                          </a:rPr>
                        </m:ctrlPr>
                      </m:sSubPr>
                      <m:e>
                        <m:r>
                          <a:rPr lang="en-US" b="0" i="1" smtClean="0">
                            <a:solidFill>
                              <a:schemeClr val="accent4">
                                <a:lumMod val="75000"/>
                              </a:schemeClr>
                            </a:solidFill>
                            <a:latin typeface="Cambria Math" panose="02040503050406030204" pitchFamily="18" charset="0"/>
                          </a:rPr>
                          <m:t>𝑥</m:t>
                        </m:r>
                      </m:e>
                      <m:sub>
                        <m:r>
                          <a:rPr lang="en-US" b="0" i="1" smtClean="0">
                            <a:solidFill>
                              <a:schemeClr val="accent4">
                                <a:lumMod val="75000"/>
                              </a:schemeClr>
                            </a:solidFill>
                            <a:latin typeface="Cambria Math" panose="02040503050406030204" pitchFamily="18" charset="0"/>
                          </a:rPr>
                          <m:t>1</m:t>
                        </m:r>
                      </m:sub>
                    </m:sSub>
                    <m:r>
                      <a:rPr lang="en-US" b="0" i="1" smtClean="0">
                        <a:solidFill>
                          <a:schemeClr val="accent4">
                            <a:lumMod val="75000"/>
                          </a:schemeClr>
                        </a:solidFill>
                        <a:latin typeface="Cambria Math" panose="02040503050406030204" pitchFamily="18" charset="0"/>
                      </a:rPr>
                      <m:t>, …,</m:t>
                    </m:r>
                    <m:sSub>
                      <m:sSubPr>
                        <m:ctrlPr>
                          <a:rPr lang="en-US" b="0" i="1" smtClean="0">
                            <a:solidFill>
                              <a:schemeClr val="accent4">
                                <a:lumMod val="75000"/>
                              </a:schemeClr>
                            </a:solidFill>
                            <a:latin typeface="Cambria Math" panose="02040503050406030204" pitchFamily="18" charset="0"/>
                          </a:rPr>
                        </m:ctrlPr>
                      </m:sSubPr>
                      <m:e>
                        <m:r>
                          <a:rPr lang="en-US" b="0" i="1" smtClean="0">
                            <a:solidFill>
                              <a:schemeClr val="accent4">
                                <a:lumMod val="75000"/>
                              </a:schemeClr>
                            </a:solidFill>
                            <a:latin typeface="Cambria Math" panose="02040503050406030204" pitchFamily="18" charset="0"/>
                          </a:rPr>
                          <m:t>𝑥</m:t>
                        </m:r>
                      </m:e>
                      <m:sub>
                        <m:r>
                          <a:rPr lang="en-US" b="0" i="1" smtClean="0">
                            <a:solidFill>
                              <a:schemeClr val="accent4">
                                <a:lumMod val="75000"/>
                              </a:schemeClr>
                            </a:solidFill>
                            <a:latin typeface="Cambria Math" panose="02040503050406030204" pitchFamily="18" charset="0"/>
                          </a:rPr>
                          <m:t>𝑛</m:t>
                        </m:r>
                      </m:sub>
                    </m:sSub>
                    <m:r>
                      <a:rPr lang="en-US" b="0" i="1" smtClean="0">
                        <a:solidFill>
                          <a:schemeClr val="accent4">
                            <a:lumMod val="75000"/>
                          </a:schemeClr>
                        </a:solidFill>
                        <a:latin typeface="Cambria Math" panose="02040503050406030204" pitchFamily="18" charset="0"/>
                      </a:rPr>
                      <m:t> </m:t>
                    </m:r>
                    <m:r>
                      <a:rPr lang="en-US" b="0" i="1" smtClean="0">
                        <a:latin typeface="Cambria Math" panose="02040503050406030204" pitchFamily="18" charset="0"/>
                      </a:rPr>
                      <m:t>←</m:t>
                    </m:r>
                  </m:oMath>
                </a14:m>
                <a:r>
                  <a:rPr lang="en-US" sz="2200" dirty="0">
                    <a:latin typeface="PT Serif" panose="020A0603040505020204" pitchFamily="18" charset="77"/>
                  </a:rPr>
                  <a:t>$  </a:t>
                </a:r>
                <a14:m>
                  <m:oMath xmlns:m="http://schemas.openxmlformats.org/officeDocument/2006/math">
                    <m:r>
                      <a:rPr lang="en-US" b="0" i="1" smtClean="0">
                        <a:latin typeface="Cambria Math" panose="02040503050406030204" pitchFamily="18" charset="0"/>
                      </a:rPr>
                      <m:t>𝔽</m:t>
                    </m:r>
                  </m:oMath>
                </a14:m>
                <a:r>
                  <a:rPr lang="en-US" sz="2200" dirty="0">
                    <a:latin typeface="PT Serif" panose="020A0603040505020204" pitchFamily="18" charset="77"/>
                  </a:rPr>
                  <a:t>       //  </a:t>
                </a:r>
                <a14:m>
                  <m:oMath xmlns:m="http://schemas.openxmlformats.org/officeDocument/2006/math">
                    <m:d>
                      <m:dPr>
                        <m:begChr m:val="|"/>
                        <m:endChr m:val="|"/>
                        <m:ctrlPr>
                          <a:rPr lang="en-US" sz="2200" b="0" i="1" smtClean="0">
                            <a:latin typeface="Cambria Math" panose="02040503050406030204" pitchFamily="18" charset="0"/>
                          </a:rPr>
                        </m:ctrlPr>
                      </m:dPr>
                      <m:e>
                        <m:r>
                          <a:rPr lang="en-US" sz="2200" b="0" i="1" smtClean="0">
                            <a:latin typeface="Cambria Math" panose="02040503050406030204" pitchFamily="18" charset="0"/>
                          </a:rPr>
                          <m:t> </m:t>
                        </m:r>
                        <m:r>
                          <a:rPr lang="en-US" sz="2200" b="0" i="1" smtClean="0">
                            <a:latin typeface="Cambria Math" panose="02040503050406030204" pitchFamily="18" charset="0"/>
                          </a:rPr>
                          <m:t>𝔽</m:t>
                        </m:r>
                        <m:r>
                          <a:rPr lang="en-US" sz="2200" b="0" i="1" smtClean="0">
                            <a:latin typeface="Cambria Math" panose="02040503050406030204" pitchFamily="18" charset="0"/>
                          </a:rPr>
                          <m:t> </m:t>
                        </m:r>
                      </m:e>
                    </m:d>
                    <m:r>
                      <a:rPr lang="en-US" sz="2200" b="0" i="1" smtClean="0">
                        <a:latin typeface="Cambria Math" panose="02040503050406030204" pitchFamily="18" charset="0"/>
                      </a:rPr>
                      <m:t>&gt;</m:t>
                    </m:r>
                    <m:r>
                      <a:rPr lang="en-US" sz="2200" i="1">
                        <a:latin typeface="Cambria Math" panose="02040503050406030204" pitchFamily="18" charset="0"/>
                      </a:rPr>
                      <m:t>𝑠𝑢𝑝𝑒𝑟𝑝𝑜𝑙𝑦</m:t>
                    </m:r>
                    <m:r>
                      <a:rPr lang="en-US" sz="2200" i="1">
                        <a:latin typeface="Cambria Math" panose="02040503050406030204" pitchFamily="18" charset="0"/>
                      </a:rPr>
                      <m:t>(</m:t>
                    </m:r>
                    <m:r>
                      <a:rPr lang="en-US" sz="2200" i="1">
                        <a:latin typeface="Cambria Math" panose="02040503050406030204" pitchFamily="18" charset="0"/>
                      </a:rPr>
                      <m:t>𝑛</m:t>
                    </m:r>
                    <m:r>
                      <a:rPr lang="en-US" sz="2200" i="1">
                        <a:latin typeface="Cambria Math" panose="02040503050406030204" pitchFamily="18" charset="0"/>
                      </a:rPr>
                      <m:t>)</m:t>
                    </m:r>
                  </m:oMath>
                </a14:m>
                <a:endParaRPr lang="en-US" sz="2200" dirty="0">
                  <a:latin typeface="PT Serif" panose="020A0603040505020204" pitchFamily="18" charset="77"/>
                </a:endParaRPr>
              </a:p>
            </p:txBody>
          </p:sp>
        </mc:Choice>
        <mc:Fallback xmlns="">
          <p:sp>
            <p:nvSpPr>
              <p:cNvPr id="4" name="Content Placeholder 2">
                <a:extLst>
                  <a:ext uri="{FF2B5EF4-FFF2-40B4-BE49-F238E27FC236}">
                    <a16:creationId xmlns:a16="http://schemas.microsoft.com/office/drawing/2014/main" id="{F3D5EA2E-A859-FC6E-3B89-F876922B1FF5}"/>
                  </a:ext>
                </a:extLst>
              </p:cNvPr>
              <p:cNvSpPr txBox="1">
                <a:spLocks noRot="1" noChangeAspect="1" noMove="1" noResize="1" noEditPoints="1" noAdjustHandles="1" noChangeArrowheads="1" noChangeShapeType="1" noTextEdit="1"/>
              </p:cNvSpPr>
              <p:nvPr/>
            </p:nvSpPr>
            <p:spPr>
              <a:xfrm>
                <a:off x="297872" y="1189696"/>
                <a:ext cx="10515600" cy="4351338"/>
              </a:xfrm>
              <a:prstGeom prst="rect">
                <a:avLst/>
              </a:prstGeom>
              <a:blipFill>
                <a:blip r:embed="rId3"/>
                <a:stretch>
                  <a:fillRect l="-1206" t="-2326"/>
                </a:stretch>
              </a:blipFill>
            </p:spPr>
            <p:txBody>
              <a:bodyPr/>
              <a:lstStyle/>
              <a:p>
                <a:r>
                  <a:rPr lang="en-US">
                    <a:noFill/>
                  </a:rPr>
                  <a:t> </a:t>
                </a:r>
              </a:p>
            </p:txBody>
          </p:sp>
        </mc:Fallback>
      </mc:AlternateContent>
      <p:pic>
        <p:nvPicPr>
          <p:cNvPr id="5" name="Picture 4" descr="A grey box with green labels&#10;&#10;Description automatically generated">
            <a:extLst>
              <a:ext uri="{FF2B5EF4-FFF2-40B4-BE49-F238E27FC236}">
                <a16:creationId xmlns:a16="http://schemas.microsoft.com/office/drawing/2014/main" id="{A0040B33-FA1C-90EA-01AB-761202B8DD25}"/>
              </a:ext>
            </a:extLst>
          </p:cNvPr>
          <p:cNvPicPr>
            <a:picLocks noChangeAspect="1"/>
          </p:cNvPicPr>
          <p:nvPr/>
        </p:nvPicPr>
        <p:blipFill>
          <a:blip r:embed="rId4"/>
          <a:stretch>
            <a:fillRect/>
          </a:stretch>
        </p:blipFill>
        <p:spPr>
          <a:xfrm>
            <a:off x="605368" y="2229693"/>
            <a:ext cx="1223872" cy="1507811"/>
          </a:xfrm>
          <a:prstGeom prst="rect">
            <a:avLst/>
          </a:prstGeom>
        </p:spPr>
      </p:pic>
      <p:pic>
        <p:nvPicPr>
          <p:cNvPr id="6" name="Picture 5" descr="A grey box with green labels&#10;&#10;Description automatically generated">
            <a:extLst>
              <a:ext uri="{FF2B5EF4-FFF2-40B4-BE49-F238E27FC236}">
                <a16:creationId xmlns:a16="http://schemas.microsoft.com/office/drawing/2014/main" id="{320CFA1C-D3A9-1433-9864-F034CA0E2198}"/>
              </a:ext>
            </a:extLst>
          </p:cNvPr>
          <p:cNvPicPr>
            <a:picLocks noChangeAspect="1"/>
          </p:cNvPicPr>
          <p:nvPr/>
        </p:nvPicPr>
        <p:blipFill>
          <a:blip r:embed="rId4"/>
          <a:stretch>
            <a:fillRect/>
          </a:stretch>
        </p:blipFill>
        <p:spPr>
          <a:xfrm>
            <a:off x="3703630" y="2306543"/>
            <a:ext cx="1223872" cy="1507811"/>
          </a:xfrm>
          <a:prstGeom prst="rect">
            <a:avLst/>
          </a:prstGeom>
        </p:spPr>
      </p:pic>
      <p:pic>
        <p:nvPicPr>
          <p:cNvPr id="7" name="Picture 6" descr="A grey box with green labels&#10;&#10;Description automatically generated">
            <a:extLst>
              <a:ext uri="{FF2B5EF4-FFF2-40B4-BE49-F238E27FC236}">
                <a16:creationId xmlns:a16="http://schemas.microsoft.com/office/drawing/2014/main" id="{B0263D03-00F2-B417-0D34-CF0445C4B53F}"/>
              </a:ext>
            </a:extLst>
          </p:cNvPr>
          <p:cNvPicPr>
            <a:picLocks noChangeAspect="1"/>
          </p:cNvPicPr>
          <p:nvPr/>
        </p:nvPicPr>
        <p:blipFill>
          <a:blip r:embed="rId4"/>
          <a:stretch>
            <a:fillRect/>
          </a:stretch>
        </p:blipFill>
        <p:spPr>
          <a:xfrm>
            <a:off x="6766268" y="2306543"/>
            <a:ext cx="1223872" cy="1507811"/>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5DA0976-D7FF-465D-CD26-38D46CABE543}"/>
                  </a:ext>
                </a:extLst>
              </p:cNvPr>
              <p:cNvSpPr txBox="1"/>
              <p:nvPr/>
            </p:nvSpPr>
            <p:spPr>
              <a:xfrm>
                <a:off x="512855" y="3742241"/>
                <a:ext cx="253114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 </m:t>
                      </m:r>
                      <m:sSub>
                        <m:sSubPr>
                          <m:ctrlPr>
                            <a:rPr lang="en-US" sz="2400" b="0" i="1" smtClean="0">
                              <a:solidFill>
                                <a:schemeClr val="accent4">
                                  <a:lumMod val="75000"/>
                                </a:schemeClr>
                              </a:solidFill>
                              <a:latin typeface="Cambria Math" panose="02040503050406030204" pitchFamily="18" charset="0"/>
                            </a:rPr>
                          </m:ctrlPr>
                        </m:sSubPr>
                        <m:e>
                          <m:r>
                            <a:rPr lang="en-US" sz="2400" b="0" i="1" smtClean="0">
                              <a:solidFill>
                                <a:schemeClr val="accent4">
                                  <a:lumMod val="75000"/>
                                </a:schemeClr>
                              </a:solidFill>
                              <a:latin typeface="Cambria Math" panose="02040503050406030204" pitchFamily="18" charset="0"/>
                            </a:rPr>
                            <m:t>𝑥</m:t>
                          </m:r>
                        </m:e>
                        <m:sub>
                          <m:r>
                            <a:rPr lang="en-US" sz="2400" b="0" i="1" smtClean="0">
                              <a:solidFill>
                                <a:schemeClr val="accent4">
                                  <a:lumMod val="75000"/>
                                </a:schemeClr>
                              </a:solidFill>
                              <a:latin typeface="Cambria Math" panose="02040503050406030204" pitchFamily="18" charset="0"/>
                            </a:rPr>
                            <m:t>1</m:t>
                          </m:r>
                        </m:sub>
                      </m:sSub>
                      <m:r>
                        <a:rPr lang="en-US" sz="2400" b="0" i="1" smtClean="0">
                          <a:latin typeface="Cambria Math" panose="02040503050406030204" pitchFamily="18" charset="0"/>
                        </a:rPr>
                        <m:t> , </m:t>
                      </m:r>
                      <m:r>
                        <a:rPr lang="en-US" sz="2400" b="0" i="1" smtClean="0">
                          <a:latin typeface="Cambria Math" panose="02040503050406030204" pitchFamily="18" charset="0"/>
                        </a:rPr>
                        <m:t>𝑔</m:t>
                      </m:r>
                      <m:d>
                        <m:dPr>
                          <m:ctrlPr>
                            <a:rPr lang="en-US" sz="2400" b="0" i="1" smtClean="0">
                              <a:latin typeface="Cambria Math" panose="02040503050406030204" pitchFamily="18" charset="0"/>
                            </a:rPr>
                          </m:ctrlPr>
                        </m:dPr>
                        <m:e>
                          <m:sSub>
                            <m:sSubPr>
                              <m:ctrlPr>
                                <a:rPr lang="en-US" sz="2400" b="0" i="1" smtClean="0">
                                  <a:solidFill>
                                    <a:schemeClr val="accent4">
                                      <a:lumMod val="75000"/>
                                    </a:schemeClr>
                                  </a:solidFill>
                                  <a:latin typeface="Cambria Math" panose="02040503050406030204" pitchFamily="18" charset="0"/>
                                </a:rPr>
                              </m:ctrlPr>
                            </m:sSubPr>
                            <m:e>
                              <m:r>
                                <a:rPr lang="en-US" sz="2400" b="0" i="1" smtClean="0">
                                  <a:solidFill>
                                    <a:schemeClr val="accent4">
                                      <a:lumMod val="75000"/>
                                    </a:schemeClr>
                                  </a:solidFill>
                                  <a:latin typeface="Cambria Math" panose="02040503050406030204" pitchFamily="18" charset="0"/>
                                </a:rPr>
                                <m:t>𝑥</m:t>
                              </m:r>
                            </m:e>
                            <m:sub>
                              <m:r>
                                <a:rPr lang="en-US" sz="2400" b="0" i="1" smtClean="0">
                                  <a:solidFill>
                                    <a:schemeClr val="accent4">
                                      <a:lumMod val="75000"/>
                                    </a:schemeClr>
                                  </a:solidFill>
                                  <a:latin typeface="Cambria Math" panose="02040503050406030204" pitchFamily="18" charset="0"/>
                                </a:rPr>
                                <m:t>1</m:t>
                              </m:r>
                            </m:sub>
                          </m:sSub>
                        </m:e>
                      </m:d>
                      <m:r>
                        <a:rPr lang="en-US" sz="2400" b="0" i="1" smtClean="0">
                          <a:latin typeface="Cambria Math" panose="02040503050406030204" pitchFamily="18" charset="0"/>
                        </a:rPr>
                        <m:t> )</m:t>
                      </m:r>
                    </m:oMath>
                  </m:oMathPara>
                </a14:m>
                <a:endParaRPr lang="en-US" sz="2400" dirty="0"/>
              </a:p>
            </p:txBody>
          </p:sp>
        </mc:Choice>
        <mc:Fallback xmlns="">
          <p:sp>
            <p:nvSpPr>
              <p:cNvPr id="8" name="TextBox 7">
                <a:extLst>
                  <a:ext uri="{FF2B5EF4-FFF2-40B4-BE49-F238E27FC236}">
                    <a16:creationId xmlns:a16="http://schemas.microsoft.com/office/drawing/2014/main" id="{79B76749-B9D0-BEA9-4033-6DBA5FE2A2F2}"/>
                  </a:ext>
                </a:extLst>
              </p:cNvPr>
              <p:cNvSpPr txBox="1">
                <a:spLocks noRot="1" noChangeAspect="1" noMove="1" noResize="1" noEditPoints="1" noAdjustHandles="1" noChangeArrowheads="1" noChangeShapeType="1" noTextEdit="1"/>
              </p:cNvSpPr>
              <p:nvPr/>
            </p:nvSpPr>
            <p:spPr>
              <a:xfrm>
                <a:off x="512855" y="3742241"/>
                <a:ext cx="2531141" cy="369332"/>
              </a:xfrm>
              <a:prstGeom prst="rect">
                <a:avLst/>
              </a:prstGeom>
              <a:blipFill>
                <a:blip r:embed="rId5"/>
                <a:stretch>
                  <a:fillRect l="-1500" t="-10000" r="-4000" b="-3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673E293-2BDD-5816-D25B-5C14E831B310}"/>
                  </a:ext>
                </a:extLst>
              </p:cNvPr>
              <p:cNvSpPr txBox="1"/>
              <p:nvPr/>
            </p:nvSpPr>
            <p:spPr>
              <a:xfrm>
                <a:off x="3576993" y="3743739"/>
                <a:ext cx="255249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 </m:t>
                      </m:r>
                      <m:sSub>
                        <m:sSubPr>
                          <m:ctrlPr>
                            <a:rPr lang="en-US" sz="2400" b="0" i="1" smtClean="0">
                              <a:solidFill>
                                <a:schemeClr val="accent4">
                                  <a:lumMod val="75000"/>
                                </a:schemeClr>
                              </a:solidFill>
                              <a:latin typeface="Cambria Math" panose="02040503050406030204" pitchFamily="18" charset="0"/>
                            </a:rPr>
                          </m:ctrlPr>
                        </m:sSubPr>
                        <m:e>
                          <m:r>
                            <a:rPr lang="en-US" sz="2400" b="0" i="1" smtClean="0">
                              <a:solidFill>
                                <a:schemeClr val="accent4">
                                  <a:lumMod val="75000"/>
                                </a:schemeClr>
                              </a:solidFill>
                              <a:latin typeface="Cambria Math" panose="02040503050406030204" pitchFamily="18" charset="0"/>
                            </a:rPr>
                            <m:t>𝑥</m:t>
                          </m:r>
                        </m:e>
                        <m:sub>
                          <m:r>
                            <a:rPr lang="en-US" sz="2400" b="0" i="1" smtClean="0">
                              <a:solidFill>
                                <a:schemeClr val="accent4">
                                  <a:lumMod val="75000"/>
                                </a:schemeClr>
                              </a:solidFill>
                              <a:latin typeface="Cambria Math" panose="02040503050406030204" pitchFamily="18" charset="0"/>
                            </a:rPr>
                            <m:t>2</m:t>
                          </m:r>
                        </m:sub>
                      </m:sSub>
                      <m:r>
                        <a:rPr lang="en-US" sz="2400" b="0" i="1" smtClean="0">
                          <a:latin typeface="Cambria Math" panose="02040503050406030204" pitchFamily="18" charset="0"/>
                        </a:rPr>
                        <m:t> , </m:t>
                      </m:r>
                      <m:r>
                        <a:rPr lang="en-US" sz="2400" b="0" i="1" smtClean="0">
                          <a:latin typeface="Cambria Math" panose="02040503050406030204" pitchFamily="18" charset="0"/>
                        </a:rPr>
                        <m:t>𝑔</m:t>
                      </m:r>
                      <m:d>
                        <m:dPr>
                          <m:ctrlPr>
                            <a:rPr lang="en-US" sz="2400" b="0" i="1" smtClean="0">
                              <a:latin typeface="Cambria Math" panose="02040503050406030204" pitchFamily="18" charset="0"/>
                            </a:rPr>
                          </m:ctrlPr>
                        </m:dPr>
                        <m:e>
                          <m:sSub>
                            <m:sSubPr>
                              <m:ctrlPr>
                                <a:rPr lang="en-US" sz="2400" b="0" i="1" smtClean="0">
                                  <a:solidFill>
                                    <a:schemeClr val="accent4">
                                      <a:lumMod val="75000"/>
                                    </a:schemeClr>
                                  </a:solidFill>
                                  <a:latin typeface="Cambria Math" panose="02040503050406030204" pitchFamily="18" charset="0"/>
                                </a:rPr>
                              </m:ctrlPr>
                            </m:sSubPr>
                            <m:e>
                              <m:r>
                                <a:rPr lang="en-US" sz="2400" b="0" i="1" smtClean="0">
                                  <a:solidFill>
                                    <a:schemeClr val="accent4">
                                      <a:lumMod val="75000"/>
                                    </a:schemeClr>
                                  </a:solidFill>
                                  <a:latin typeface="Cambria Math" panose="02040503050406030204" pitchFamily="18" charset="0"/>
                                </a:rPr>
                                <m:t>𝑥</m:t>
                              </m:r>
                            </m:e>
                            <m:sub>
                              <m:r>
                                <a:rPr lang="en-US" sz="2400" b="0" i="1" smtClean="0">
                                  <a:solidFill>
                                    <a:schemeClr val="accent4">
                                      <a:lumMod val="75000"/>
                                    </a:schemeClr>
                                  </a:solidFill>
                                  <a:latin typeface="Cambria Math" panose="02040503050406030204" pitchFamily="18" charset="0"/>
                                </a:rPr>
                                <m:t>2</m:t>
                              </m:r>
                            </m:sub>
                          </m:sSub>
                        </m:e>
                      </m:d>
                      <m:r>
                        <a:rPr lang="en-US" sz="2400" b="0" i="1" smtClean="0">
                          <a:latin typeface="Cambria Math" panose="02040503050406030204" pitchFamily="18" charset="0"/>
                        </a:rPr>
                        <m:t> )</m:t>
                      </m:r>
                    </m:oMath>
                  </m:oMathPara>
                </a14:m>
                <a:endParaRPr lang="en-US" sz="2400" dirty="0"/>
              </a:p>
            </p:txBody>
          </p:sp>
        </mc:Choice>
        <mc:Fallback xmlns="">
          <p:sp>
            <p:nvSpPr>
              <p:cNvPr id="9" name="TextBox 8">
                <a:extLst>
                  <a:ext uri="{FF2B5EF4-FFF2-40B4-BE49-F238E27FC236}">
                    <a16:creationId xmlns:a16="http://schemas.microsoft.com/office/drawing/2014/main" id="{34DA464D-E449-C8E3-AF39-C8A3867E8E5A}"/>
                  </a:ext>
                </a:extLst>
              </p:cNvPr>
              <p:cNvSpPr txBox="1">
                <a:spLocks noRot="1" noChangeAspect="1" noMove="1" noResize="1" noEditPoints="1" noAdjustHandles="1" noChangeArrowheads="1" noChangeShapeType="1" noTextEdit="1"/>
              </p:cNvSpPr>
              <p:nvPr/>
            </p:nvSpPr>
            <p:spPr>
              <a:xfrm>
                <a:off x="3576993" y="3743739"/>
                <a:ext cx="2552494" cy="369332"/>
              </a:xfrm>
              <a:prstGeom prst="rect">
                <a:avLst/>
              </a:prstGeom>
              <a:blipFill>
                <a:blip r:embed="rId6"/>
                <a:stretch>
                  <a:fillRect l="-990" t="-10000" r="-3960" b="-3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F3623B0-1837-68E9-3ABC-CC735EE97350}"/>
                  </a:ext>
                </a:extLst>
              </p:cNvPr>
              <p:cNvSpPr txBox="1"/>
              <p:nvPr/>
            </p:nvSpPr>
            <p:spPr>
              <a:xfrm>
                <a:off x="6666639" y="3742241"/>
                <a:ext cx="255249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m:t>
                      </m:r>
                      <m:r>
                        <a:rPr lang="en-US" sz="2400" b="0" i="1" smtClean="0">
                          <a:solidFill>
                            <a:schemeClr val="accent4">
                              <a:lumMod val="75000"/>
                            </a:schemeClr>
                          </a:solidFill>
                          <a:latin typeface="Cambria Math" panose="02040503050406030204" pitchFamily="18" charset="0"/>
                        </a:rPr>
                        <m:t> </m:t>
                      </m:r>
                      <m:sSub>
                        <m:sSubPr>
                          <m:ctrlPr>
                            <a:rPr lang="en-US" sz="2400" b="0" i="1" smtClean="0">
                              <a:solidFill>
                                <a:schemeClr val="accent4">
                                  <a:lumMod val="75000"/>
                                </a:schemeClr>
                              </a:solidFill>
                              <a:latin typeface="Cambria Math" panose="02040503050406030204" pitchFamily="18" charset="0"/>
                            </a:rPr>
                          </m:ctrlPr>
                        </m:sSubPr>
                        <m:e>
                          <m:r>
                            <a:rPr lang="en-US" sz="2400" b="0" i="1" smtClean="0">
                              <a:solidFill>
                                <a:schemeClr val="accent4">
                                  <a:lumMod val="75000"/>
                                </a:schemeClr>
                              </a:solidFill>
                              <a:latin typeface="Cambria Math" panose="02040503050406030204" pitchFamily="18" charset="0"/>
                            </a:rPr>
                            <m:t>𝑥</m:t>
                          </m:r>
                        </m:e>
                        <m:sub>
                          <m:r>
                            <a:rPr lang="en-US" sz="2400" b="0" i="1" smtClean="0">
                              <a:solidFill>
                                <a:schemeClr val="accent4">
                                  <a:lumMod val="75000"/>
                                </a:schemeClr>
                              </a:solidFill>
                              <a:latin typeface="Cambria Math" panose="02040503050406030204" pitchFamily="18" charset="0"/>
                            </a:rPr>
                            <m:t>3</m:t>
                          </m:r>
                        </m:sub>
                      </m:sSub>
                      <m:r>
                        <a:rPr lang="en-US" sz="2400" b="0" i="1" smtClean="0">
                          <a:latin typeface="Cambria Math" panose="02040503050406030204" pitchFamily="18" charset="0"/>
                        </a:rPr>
                        <m:t> , </m:t>
                      </m:r>
                      <m:r>
                        <a:rPr lang="en-US" sz="2400" b="0" i="1" smtClean="0">
                          <a:latin typeface="Cambria Math" panose="02040503050406030204" pitchFamily="18" charset="0"/>
                        </a:rPr>
                        <m:t>𝑔</m:t>
                      </m:r>
                      <m:d>
                        <m:dPr>
                          <m:ctrlPr>
                            <a:rPr lang="en-US" sz="2400" b="0" i="1" smtClean="0">
                              <a:latin typeface="Cambria Math" panose="02040503050406030204" pitchFamily="18" charset="0"/>
                            </a:rPr>
                          </m:ctrlPr>
                        </m:dPr>
                        <m:e>
                          <m:sSub>
                            <m:sSubPr>
                              <m:ctrlPr>
                                <a:rPr lang="en-US" sz="2400" b="0" i="1" smtClean="0">
                                  <a:solidFill>
                                    <a:schemeClr val="accent4">
                                      <a:lumMod val="75000"/>
                                    </a:schemeClr>
                                  </a:solidFill>
                                  <a:latin typeface="Cambria Math" panose="02040503050406030204" pitchFamily="18" charset="0"/>
                                </a:rPr>
                              </m:ctrlPr>
                            </m:sSubPr>
                            <m:e>
                              <m:r>
                                <a:rPr lang="en-US" sz="2400" b="0" i="1" smtClean="0">
                                  <a:solidFill>
                                    <a:schemeClr val="accent4">
                                      <a:lumMod val="75000"/>
                                    </a:schemeClr>
                                  </a:solidFill>
                                  <a:latin typeface="Cambria Math" panose="02040503050406030204" pitchFamily="18" charset="0"/>
                                </a:rPr>
                                <m:t>𝑥</m:t>
                              </m:r>
                            </m:e>
                            <m:sub>
                              <m:r>
                                <a:rPr lang="en-US" sz="2400" b="0" i="1" smtClean="0">
                                  <a:solidFill>
                                    <a:schemeClr val="accent4">
                                      <a:lumMod val="75000"/>
                                    </a:schemeClr>
                                  </a:solidFill>
                                  <a:latin typeface="Cambria Math" panose="02040503050406030204" pitchFamily="18" charset="0"/>
                                </a:rPr>
                                <m:t>3</m:t>
                              </m:r>
                            </m:sub>
                          </m:sSub>
                        </m:e>
                      </m:d>
                      <m:r>
                        <a:rPr lang="en-US" sz="2400" b="0" i="1" smtClean="0">
                          <a:latin typeface="Cambria Math" panose="02040503050406030204" pitchFamily="18" charset="0"/>
                        </a:rPr>
                        <m:t> )</m:t>
                      </m:r>
                    </m:oMath>
                  </m:oMathPara>
                </a14:m>
                <a:endParaRPr lang="en-US" sz="2400" dirty="0"/>
              </a:p>
            </p:txBody>
          </p:sp>
        </mc:Choice>
        <mc:Fallback xmlns="">
          <p:sp>
            <p:nvSpPr>
              <p:cNvPr id="10" name="TextBox 9">
                <a:extLst>
                  <a:ext uri="{FF2B5EF4-FFF2-40B4-BE49-F238E27FC236}">
                    <a16:creationId xmlns:a16="http://schemas.microsoft.com/office/drawing/2014/main" id="{38CF4935-95C2-7B56-C157-722F9AC86A2A}"/>
                  </a:ext>
                </a:extLst>
              </p:cNvPr>
              <p:cNvSpPr txBox="1">
                <a:spLocks noRot="1" noChangeAspect="1" noMove="1" noResize="1" noEditPoints="1" noAdjustHandles="1" noChangeArrowheads="1" noChangeShapeType="1" noTextEdit="1"/>
              </p:cNvSpPr>
              <p:nvPr/>
            </p:nvSpPr>
            <p:spPr>
              <a:xfrm>
                <a:off x="6666639" y="3742241"/>
                <a:ext cx="2552494" cy="369332"/>
              </a:xfrm>
              <a:prstGeom prst="rect">
                <a:avLst/>
              </a:prstGeom>
              <a:blipFill>
                <a:blip r:embed="rId7"/>
                <a:stretch>
                  <a:fillRect l="-1493" t="-10000" r="-3980" b="-3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D277C352-FA90-834A-AEE3-1C0BE3F9DA96}"/>
                  </a:ext>
                </a:extLst>
              </p:cNvPr>
              <p:cNvSpPr txBox="1"/>
              <p:nvPr/>
            </p:nvSpPr>
            <p:spPr>
              <a:xfrm>
                <a:off x="163268" y="5444432"/>
                <a:ext cx="2226821" cy="50590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600" b="0" i="1" smtClean="0">
                              <a:latin typeface="Cambria Math" panose="02040503050406030204" pitchFamily="18" charset="0"/>
                            </a:rPr>
                          </m:ctrlPr>
                        </m:sSubPr>
                        <m:e>
                          <m:d>
                            <m:dPr>
                              <m:begChr m:val="{"/>
                              <m:endChr m:val="}"/>
                              <m:ctrlPr>
                                <a:rPr lang="en-US" sz="2600" b="0" i="1" smtClean="0">
                                  <a:latin typeface="Cambria Math" panose="02040503050406030204" pitchFamily="18" charset="0"/>
                                </a:rPr>
                              </m:ctrlPr>
                            </m:dPr>
                            <m:e>
                              <m:r>
                                <a:rPr lang="en-US" sz="2600" b="0" i="1" smtClean="0">
                                  <a:latin typeface="Cambria Math" panose="02040503050406030204" pitchFamily="18" charset="0"/>
                                </a:rPr>
                                <m:t> </m:t>
                              </m:r>
                              <m:d>
                                <m:dPr>
                                  <m:ctrlPr>
                                    <a:rPr lang="en-US" sz="2600" b="0" i="1" smtClean="0">
                                      <a:solidFill>
                                        <a:schemeClr val="accent4">
                                          <a:lumMod val="75000"/>
                                        </a:schemeClr>
                                      </a:solidFill>
                                      <a:latin typeface="Cambria Math" panose="02040503050406030204" pitchFamily="18" charset="0"/>
                                    </a:rPr>
                                  </m:ctrlPr>
                                </m:dPr>
                                <m:e>
                                  <m:sSub>
                                    <m:sSubPr>
                                      <m:ctrlPr>
                                        <a:rPr lang="en-US" sz="2600" b="0" i="1" smtClean="0">
                                          <a:solidFill>
                                            <a:schemeClr val="accent4">
                                              <a:lumMod val="75000"/>
                                            </a:schemeClr>
                                          </a:solidFill>
                                          <a:latin typeface="Cambria Math" panose="02040503050406030204" pitchFamily="18" charset="0"/>
                                        </a:rPr>
                                      </m:ctrlPr>
                                    </m:sSubPr>
                                    <m:e>
                                      <m:r>
                                        <a:rPr lang="en-US" sz="2600" b="0" i="1" smtClean="0">
                                          <a:solidFill>
                                            <a:schemeClr val="accent4">
                                              <a:lumMod val="75000"/>
                                            </a:schemeClr>
                                          </a:solidFill>
                                          <a:latin typeface="Cambria Math" panose="02040503050406030204" pitchFamily="18" charset="0"/>
                                        </a:rPr>
                                        <m:t>𝑥</m:t>
                                      </m:r>
                                    </m:e>
                                    <m:sub>
                                      <m:r>
                                        <a:rPr lang="en-US" sz="2600" b="0" i="1" smtClean="0">
                                          <a:solidFill>
                                            <a:schemeClr val="accent4">
                                              <a:lumMod val="75000"/>
                                            </a:schemeClr>
                                          </a:solidFill>
                                          <a:latin typeface="Cambria Math" panose="02040503050406030204" pitchFamily="18" charset="0"/>
                                        </a:rPr>
                                        <m:t>𝑖</m:t>
                                      </m:r>
                                    </m:sub>
                                  </m:sSub>
                                  <m:r>
                                    <a:rPr lang="en-US" sz="2600" b="0" i="1" smtClean="0">
                                      <a:solidFill>
                                        <a:schemeClr val="accent4">
                                          <a:lumMod val="75000"/>
                                        </a:schemeClr>
                                      </a:solidFill>
                                      <a:latin typeface="Cambria Math" panose="02040503050406030204" pitchFamily="18" charset="0"/>
                                    </a:rPr>
                                    <m:t> </m:t>
                                  </m:r>
                                  <m:r>
                                    <a:rPr lang="en-US" sz="2600" b="0" i="1" smtClean="0">
                                      <a:latin typeface="Cambria Math" panose="02040503050406030204" pitchFamily="18" charset="0"/>
                                    </a:rPr>
                                    <m:t>,</m:t>
                                  </m:r>
                                  <m:r>
                                    <a:rPr lang="en-US" sz="2600" b="0" i="1" smtClean="0">
                                      <a:latin typeface="Cambria Math" panose="02040503050406030204" pitchFamily="18" charset="0"/>
                                    </a:rPr>
                                    <m:t>𝑔</m:t>
                                  </m:r>
                                  <m:d>
                                    <m:dPr>
                                      <m:ctrlPr>
                                        <a:rPr lang="en-US" sz="2600" b="0" i="1" smtClean="0">
                                          <a:latin typeface="Cambria Math" panose="02040503050406030204" pitchFamily="18" charset="0"/>
                                        </a:rPr>
                                      </m:ctrlPr>
                                    </m:dPr>
                                    <m:e>
                                      <m:sSub>
                                        <m:sSubPr>
                                          <m:ctrlPr>
                                            <a:rPr lang="en-US" sz="2600" b="0" i="1" smtClean="0">
                                              <a:solidFill>
                                                <a:schemeClr val="accent4">
                                                  <a:lumMod val="75000"/>
                                                </a:schemeClr>
                                              </a:solidFill>
                                              <a:latin typeface="Cambria Math" panose="02040503050406030204" pitchFamily="18" charset="0"/>
                                            </a:rPr>
                                          </m:ctrlPr>
                                        </m:sSubPr>
                                        <m:e>
                                          <m:r>
                                            <a:rPr lang="en-US" sz="2600" b="0" i="1" smtClean="0">
                                              <a:solidFill>
                                                <a:schemeClr val="accent4">
                                                  <a:lumMod val="75000"/>
                                                </a:schemeClr>
                                              </a:solidFill>
                                              <a:latin typeface="Cambria Math" panose="02040503050406030204" pitchFamily="18" charset="0"/>
                                            </a:rPr>
                                            <m:t>𝑥</m:t>
                                          </m:r>
                                        </m:e>
                                        <m:sub>
                                          <m:r>
                                            <a:rPr lang="en-US" sz="2600" b="0" i="1" smtClean="0">
                                              <a:solidFill>
                                                <a:schemeClr val="accent4">
                                                  <a:lumMod val="75000"/>
                                                </a:schemeClr>
                                              </a:solidFill>
                                              <a:latin typeface="Cambria Math" panose="02040503050406030204" pitchFamily="18" charset="0"/>
                                            </a:rPr>
                                            <m:t>𝑖</m:t>
                                          </m:r>
                                        </m:sub>
                                      </m:sSub>
                                    </m:e>
                                  </m:d>
                                </m:e>
                              </m:d>
                            </m:e>
                          </m:d>
                        </m:e>
                        <m:sub>
                          <m:r>
                            <a:rPr lang="en-US" sz="2600" b="0" i="1" smtClean="0">
                              <a:latin typeface="Cambria Math" panose="02040503050406030204" pitchFamily="18" charset="0"/>
                            </a:rPr>
                            <m:t>𝑖</m:t>
                          </m:r>
                          <m:r>
                            <a:rPr lang="en-US" sz="2600" b="0" i="1" smtClean="0">
                              <a:latin typeface="Cambria Math" panose="02040503050406030204" pitchFamily="18" charset="0"/>
                            </a:rPr>
                            <m:t> ∈ </m:t>
                          </m:r>
                          <m:r>
                            <a:rPr lang="en-US" sz="2600" b="0" i="1" smtClean="0">
                              <a:latin typeface="Cambria Math" panose="02040503050406030204" pitchFamily="18" charset="0"/>
                            </a:rPr>
                            <m:t>𝑇</m:t>
                          </m:r>
                        </m:sub>
                      </m:sSub>
                    </m:oMath>
                  </m:oMathPara>
                </a14:m>
                <a:endParaRPr lang="en-US" sz="2600" dirty="0"/>
              </a:p>
            </p:txBody>
          </p:sp>
        </mc:Choice>
        <mc:Fallback xmlns="">
          <p:sp>
            <p:nvSpPr>
              <p:cNvPr id="15" name="TextBox 14">
                <a:extLst>
                  <a:ext uri="{FF2B5EF4-FFF2-40B4-BE49-F238E27FC236}">
                    <a16:creationId xmlns:a16="http://schemas.microsoft.com/office/drawing/2014/main" id="{EF0255E7-7135-3D16-4F05-439621DB6329}"/>
                  </a:ext>
                </a:extLst>
              </p:cNvPr>
              <p:cNvSpPr txBox="1">
                <a:spLocks noRot="1" noChangeAspect="1" noMove="1" noResize="1" noEditPoints="1" noAdjustHandles="1" noChangeArrowheads="1" noChangeShapeType="1" noTextEdit="1"/>
              </p:cNvSpPr>
              <p:nvPr/>
            </p:nvSpPr>
            <p:spPr>
              <a:xfrm>
                <a:off x="163268" y="5444432"/>
                <a:ext cx="2226821" cy="505908"/>
              </a:xfrm>
              <a:prstGeom prst="rect">
                <a:avLst/>
              </a:prstGeom>
              <a:blipFill>
                <a:blip r:embed="rId8"/>
                <a:stretch>
                  <a:fillRect l="-1695" r="-9040" b="-31707"/>
                </a:stretch>
              </a:blipFill>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ED8B0055-E3A5-4E60-7486-A6F392865098}"/>
              </a:ext>
            </a:extLst>
          </p:cNvPr>
          <p:cNvCxnSpPr>
            <a:cxnSpLocks/>
            <a:stCxn id="15" idx="3"/>
          </p:cNvCxnSpPr>
          <p:nvPr/>
        </p:nvCxnSpPr>
        <p:spPr>
          <a:xfrm>
            <a:off x="2390089" y="5697386"/>
            <a:ext cx="456307" cy="285"/>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pic>
        <p:nvPicPr>
          <p:cNvPr id="20" name="Google Shape;1025;p68">
            <a:extLst>
              <a:ext uri="{FF2B5EF4-FFF2-40B4-BE49-F238E27FC236}">
                <a16:creationId xmlns:a16="http://schemas.microsoft.com/office/drawing/2014/main" id="{C0734846-6B05-C948-3023-6234E10FC397}"/>
              </a:ext>
            </a:extLst>
          </p:cNvPr>
          <p:cNvPicPr preferRelativeResize="0"/>
          <p:nvPr/>
        </p:nvPicPr>
        <p:blipFill>
          <a:blip r:embed="rId9">
            <a:alphaModFix/>
          </a:blip>
          <a:stretch>
            <a:fillRect/>
          </a:stretch>
        </p:blipFill>
        <p:spPr>
          <a:xfrm>
            <a:off x="11266615" y="4974930"/>
            <a:ext cx="866207" cy="722740"/>
          </a:xfrm>
          <a:prstGeom prst="rect">
            <a:avLst/>
          </a:prstGeom>
          <a:noFill/>
          <a:ln>
            <a:noFill/>
          </a:ln>
        </p:spPr>
      </p:pic>
      <p:pic>
        <p:nvPicPr>
          <p:cNvPr id="3" name="Picture 2" descr="A grey box with green labels&#10;&#10;Description automatically generated">
            <a:extLst>
              <a:ext uri="{FF2B5EF4-FFF2-40B4-BE49-F238E27FC236}">
                <a16:creationId xmlns:a16="http://schemas.microsoft.com/office/drawing/2014/main" id="{C6A9DA30-4C54-E0EE-6CDE-C1503A3C55F0}"/>
              </a:ext>
            </a:extLst>
          </p:cNvPr>
          <p:cNvPicPr>
            <a:picLocks noChangeAspect="1"/>
          </p:cNvPicPr>
          <p:nvPr/>
        </p:nvPicPr>
        <p:blipFill>
          <a:blip r:embed="rId4"/>
          <a:stretch>
            <a:fillRect/>
          </a:stretch>
        </p:blipFill>
        <p:spPr>
          <a:xfrm>
            <a:off x="9589970" y="2305182"/>
            <a:ext cx="1223872" cy="1507811"/>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3BED0EC8-94CD-5609-1F30-15EF35D925BC}"/>
                  </a:ext>
                </a:extLst>
              </p:cNvPr>
              <p:cNvSpPr txBox="1"/>
              <p:nvPr/>
            </p:nvSpPr>
            <p:spPr>
              <a:xfrm>
                <a:off x="9490341" y="3740880"/>
                <a:ext cx="255249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4</m:t>
                          </m:r>
                        </m:sub>
                      </m:sSub>
                      <m:r>
                        <a:rPr lang="en-US" sz="2400" b="0" i="1" smtClean="0">
                          <a:latin typeface="Cambria Math" panose="02040503050406030204" pitchFamily="18" charset="0"/>
                        </a:rPr>
                        <m:t>=(</m:t>
                      </m:r>
                      <m:r>
                        <a:rPr lang="en-US" sz="2400" b="0" i="1" smtClean="0">
                          <a:solidFill>
                            <a:schemeClr val="accent4">
                              <a:lumMod val="75000"/>
                            </a:schemeClr>
                          </a:solidFill>
                          <a:latin typeface="Cambria Math" panose="02040503050406030204" pitchFamily="18" charset="0"/>
                        </a:rPr>
                        <m:t> </m:t>
                      </m:r>
                      <m:sSub>
                        <m:sSubPr>
                          <m:ctrlPr>
                            <a:rPr lang="en-US" sz="2400" b="0" i="1" smtClean="0">
                              <a:solidFill>
                                <a:schemeClr val="accent4">
                                  <a:lumMod val="75000"/>
                                </a:schemeClr>
                              </a:solidFill>
                              <a:latin typeface="Cambria Math" panose="02040503050406030204" pitchFamily="18" charset="0"/>
                            </a:rPr>
                          </m:ctrlPr>
                        </m:sSubPr>
                        <m:e>
                          <m:r>
                            <a:rPr lang="en-US" sz="2400" b="0" i="1" smtClean="0">
                              <a:solidFill>
                                <a:schemeClr val="accent4">
                                  <a:lumMod val="75000"/>
                                </a:schemeClr>
                              </a:solidFill>
                              <a:latin typeface="Cambria Math" panose="02040503050406030204" pitchFamily="18" charset="0"/>
                            </a:rPr>
                            <m:t>𝑥</m:t>
                          </m:r>
                        </m:e>
                        <m:sub>
                          <m:r>
                            <a:rPr lang="en-US" sz="2400" b="0" i="1" smtClean="0">
                              <a:solidFill>
                                <a:schemeClr val="accent4">
                                  <a:lumMod val="75000"/>
                                </a:schemeClr>
                              </a:solidFill>
                              <a:latin typeface="Cambria Math" panose="02040503050406030204" pitchFamily="18" charset="0"/>
                            </a:rPr>
                            <m:t>4</m:t>
                          </m:r>
                        </m:sub>
                      </m:sSub>
                      <m:r>
                        <a:rPr lang="en-US" sz="2400" b="0" i="1" smtClean="0">
                          <a:latin typeface="Cambria Math" panose="02040503050406030204" pitchFamily="18" charset="0"/>
                        </a:rPr>
                        <m:t> , </m:t>
                      </m:r>
                      <m:r>
                        <a:rPr lang="en-US" sz="2400" b="0" i="1" smtClean="0">
                          <a:latin typeface="Cambria Math" panose="02040503050406030204" pitchFamily="18" charset="0"/>
                        </a:rPr>
                        <m:t>𝑔</m:t>
                      </m:r>
                      <m:d>
                        <m:dPr>
                          <m:ctrlPr>
                            <a:rPr lang="en-US" sz="2400" b="0" i="1" smtClean="0">
                              <a:latin typeface="Cambria Math" panose="02040503050406030204" pitchFamily="18" charset="0"/>
                            </a:rPr>
                          </m:ctrlPr>
                        </m:dPr>
                        <m:e>
                          <m:sSub>
                            <m:sSubPr>
                              <m:ctrlPr>
                                <a:rPr lang="en-US" sz="2400" b="0" i="1" smtClean="0">
                                  <a:solidFill>
                                    <a:schemeClr val="accent4">
                                      <a:lumMod val="75000"/>
                                    </a:schemeClr>
                                  </a:solidFill>
                                  <a:latin typeface="Cambria Math" panose="02040503050406030204" pitchFamily="18" charset="0"/>
                                </a:rPr>
                              </m:ctrlPr>
                            </m:sSubPr>
                            <m:e>
                              <m:r>
                                <a:rPr lang="en-US" sz="2400" b="0" i="1" smtClean="0">
                                  <a:solidFill>
                                    <a:schemeClr val="accent4">
                                      <a:lumMod val="75000"/>
                                    </a:schemeClr>
                                  </a:solidFill>
                                  <a:latin typeface="Cambria Math" panose="02040503050406030204" pitchFamily="18" charset="0"/>
                                </a:rPr>
                                <m:t>𝑥</m:t>
                              </m:r>
                            </m:e>
                            <m:sub>
                              <m:r>
                                <a:rPr lang="en-US" sz="2400" b="0" i="1" smtClean="0">
                                  <a:solidFill>
                                    <a:schemeClr val="accent4">
                                      <a:lumMod val="75000"/>
                                    </a:schemeClr>
                                  </a:solidFill>
                                  <a:latin typeface="Cambria Math" panose="02040503050406030204" pitchFamily="18" charset="0"/>
                                </a:rPr>
                                <m:t>4</m:t>
                              </m:r>
                            </m:sub>
                          </m:sSub>
                        </m:e>
                      </m:d>
                      <m:r>
                        <a:rPr lang="en-US" sz="2400" b="0" i="1" smtClean="0">
                          <a:latin typeface="Cambria Math" panose="02040503050406030204" pitchFamily="18" charset="0"/>
                        </a:rPr>
                        <m:t> )</m:t>
                      </m:r>
                    </m:oMath>
                  </m:oMathPara>
                </a14:m>
                <a:endParaRPr lang="en-US" sz="2400" dirty="0"/>
              </a:p>
            </p:txBody>
          </p:sp>
        </mc:Choice>
        <mc:Fallback xmlns="">
          <p:sp>
            <p:nvSpPr>
              <p:cNvPr id="11" name="TextBox 10">
                <a:extLst>
                  <a:ext uri="{FF2B5EF4-FFF2-40B4-BE49-F238E27FC236}">
                    <a16:creationId xmlns:a16="http://schemas.microsoft.com/office/drawing/2014/main" id="{3E635E78-286F-861D-BB58-5B2252440ACA}"/>
                  </a:ext>
                </a:extLst>
              </p:cNvPr>
              <p:cNvSpPr txBox="1">
                <a:spLocks noRot="1" noChangeAspect="1" noMove="1" noResize="1" noEditPoints="1" noAdjustHandles="1" noChangeArrowheads="1" noChangeShapeType="1" noTextEdit="1"/>
              </p:cNvSpPr>
              <p:nvPr/>
            </p:nvSpPr>
            <p:spPr>
              <a:xfrm>
                <a:off x="9490341" y="3740880"/>
                <a:ext cx="2552494" cy="369332"/>
              </a:xfrm>
              <a:prstGeom prst="rect">
                <a:avLst/>
              </a:prstGeom>
              <a:blipFill>
                <a:blip r:embed="rId10"/>
                <a:stretch>
                  <a:fillRect l="-1485" t="-10000" r="-3960" b="-3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ounded Rectangle 20">
                <a:extLst>
                  <a:ext uri="{FF2B5EF4-FFF2-40B4-BE49-F238E27FC236}">
                    <a16:creationId xmlns:a16="http://schemas.microsoft.com/office/drawing/2014/main" id="{1B229373-D791-0F62-7583-05D1C1953428}"/>
                  </a:ext>
                </a:extLst>
              </p:cNvPr>
              <p:cNvSpPr/>
              <p:nvPr/>
            </p:nvSpPr>
            <p:spPr>
              <a:xfrm>
                <a:off x="2846396" y="4710156"/>
                <a:ext cx="7045749" cy="197502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600" dirty="0">
                    <a:latin typeface="PT Serif" panose="020A0603040505020204" pitchFamily="18" charset="77"/>
                  </a:rPr>
                  <a:t> If   </a:t>
                </a:r>
                <a14:m>
                  <m:oMath xmlns:m="http://schemas.openxmlformats.org/officeDocument/2006/math">
                    <m:r>
                      <a:rPr lang="en-US" sz="2800" b="0" i="1" smtClean="0">
                        <a:latin typeface="Cambria Math" panose="02040503050406030204" pitchFamily="18" charset="0"/>
                      </a:rPr>
                      <m:t>𝑇</m:t>
                    </m:r>
                    <m:r>
                      <a:rPr lang="en-US" sz="2800" b="0" i="1" smtClean="0">
                        <a:latin typeface="Cambria Math" panose="02040503050406030204" pitchFamily="18" charset="0"/>
                      </a:rPr>
                      <m:t>∩</m:t>
                    </m:r>
                    <m:r>
                      <a:rPr lang="en-US" sz="2800" i="1" smtClean="0">
                        <a:latin typeface="Cambria Math" panose="02040503050406030204" pitchFamily="18" charset="0"/>
                        <a:ea typeface="Cambria Math" panose="02040503050406030204" pitchFamily="18" charset="0"/>
                      </a:rPr>
                      <m:t>𝒥</m:t>
                    </m:r>
                    <m:r>
                      <a:rPr lang="en-US" sz="2800" b="0" i="1" smtClean="0">
                        <a:latin typeface="Cambria Math" panose="02040503050406030204" pitchFamily="18" charset="0"/>
                        <a:ea typeface="Cambria Math" panose="02040503050406030204" pitchFamily="18" charset="0"/>
                      </a:rPr>
                      <m:t>≠</m:t>
                    </m:r>
                    <m:r>
                      <a:rPr lang="en-US" sz="2800" b="0" i="1" smtClean="0">
                        <a:latin typeface="Cambria Math" panose="02040503050406030204" pitchFamily="18" charset="0"/>
                        <a:ea typeface="Cambria Math" panose="02040503050406030204" pitchFamily="18" charset="0"/>
                      </a:rPr>
                      <m:t>𝜙</m:t>
                    </m:r>
                  </m:oMath>
                </a14:m>
                <a:r>
                  <a:rPr lang="en-US" sz="2600" dirty="0">
                    <a:latin typeface="PT Serif" panose="020A0603040505020204" pitchFamily="18" charset="77"/>
                  </a:rPr>
                  <a:t> :</a:t>
                </a:r>
              </a:p>
              <a:p>
                <a:r>
                  <a:rPr lang="en-US" sz="2600" dirty="0">
                    <a:latin typeface="PT Serif" panose="020A0603040505020204" pitchFamily="18" charset="77"/>
                  </a:rPr>
                  <a:t>	Output </a:t>
                </a:r>
                <a14:m>
                  <m:oMath xmlns:m="http://schemas.openxmlformats.org/officeDocument/2006/math">
                    <m:r>
                      <a:rPr lang="en-US" sz="2600" b="0" i="1" smtClean="0">
                        <a:latin typeface="Cambria Math" panose="02040503050406030204" pitchFamily="18" charset="0"/>
                      </a:rPr>
                      <m:t>⊥</m:t>
                    </m:r>
                  </m:oMath>
                </a14:m>
                <a:endParaRPr lang="en-US" sz="2600" b="0" dirty="0">
                  <a:latin typeface="PT Serif" panose="020A0603040505020204" pitchFamily="18" charset="77"/>
                </a:endParaRPr>
              </a:p>
              <a:p>
                <a:r>
                  <a:rPr lang="en-US" sz="2600" dirty="0">
                    <a:latin typeface="PT Serif" panose="020A0603040505020204" pitchFamily="18" charset="77"/>
                  </a:rPr>
                  <a:t> Otherwise:</a:t>
                </a:r>
              </a:p>
              <a:p>
                <a:r>
                  <a:rPr lang="en-US" sz="2600" dirty="0">
                    <a:latin typeface="PT Serif" panose="020A0603040505020204" pitchFamily="18" charset="77"/>
                  </a:rPr>
                  <a:t>	 Output Rec (</a:t>
                </a:r>
                <a14:m>
                  <m:oMath xmlns:m="http://schemas.openxmlformats.org/officeDocument/2006/math">
                    <m:r>
                      <a:rPr lang="en-US" sz="2600" b="0" i="1" smtClean="0">
                        <a:latin typeface="Cambria Math" panose="02040503050406030204" pitchFamily="18" charset="0"/>
                      </a:rPr>
                      <m:t> </m:t>
                    </m:r>
                    <m:sSub>
                      <m:sSubPr>
                        <m:ctrlPr>
                          <a:rPr lang="en-US" sz="2600" b="0" i="1" smtClean="0">
                            <a:latin typeface="Cambria Math" panose="02040503050406030204" pitchFamily="18" charset="0"/>
                          </a:rPr>
                        </m:ctrlPr>
                      </m:sSubPr>
                      <m:e>
                        <m:d>
                          <m:dPr>
                            <m:begChr m:val="{"/>
                            <m:endChr m:val="}"/>
                            <m:ctrlPr>
                              <a:rPr lang="en-US" sz="2600" b="0" i="1" smtClean="0">
                                <a:latin typeface="Cambria Math" panose="02040503050406030204" pitchFamily="18" charset="0"/>
                              </a:rPr>
                            </m:ctrlPr>
                          </m:dPr>
                          <m:e>
                            <m:r>
                              <a:rPr lang="en-US" sz="2600" b="0" i="1" smtClean="0">
                                <a:latin typeface="Cambria Math" panose="02040503050406030204" pitchFamily="18" charset="0"/>
                              </a:rPr>
                              <m:t>𝑠</m:t>
                            </m:r>
                            <m:sSub>
                              <m:sSubPr>
                                <m:ctrlPr>
                                  <a:rPr lang="en-US" sz="2600" b="0" i="1" smtClean="0">
                                    <a:latin typeface="Cambria Math" panose="02040503050406030204" pitchFamily="18" charset="0"/>
                                  </a:rPr>
                                </m:ctrlPr>
                              </m:sSubPr>
                              <m:e>
                                <m:r>
                                  <a:rPr lang="en-US" sz="2600" b="0" i="1" smtClean="0">
                                    <a:latin typeface="Cambria Math" panose="02040503050406030204" pitchFamily="18" charset="0"/>
                                  </a:rPr>
                                  <m:t>h</m:t>
                                </m:r>
                              </m:e>
                              <m:sub>
                                <m:r>
                                  <a:rPr lang="en-US" sz="2600" b="0" i="1" smtClean="0">
                                    <a:latin typeface="Cambria Math" panose="02040503050406030204" pitchFamily="18" charset="0"/>
                                  </a:rPr>
                                  <m:t>𝑖</m:t>
                                </m:r>
                              </m:sub>
                            </m:sSub>
                          </m:e>
                        </m:d>
                      </m:e>
                      <m:sub>
                        <m:r>
                          <a:rPr lang="en-US" sz="2600" b="0" i="1" smtClean="0">
                            <a:latin typeface="Cambria Math" panose="02040503050406030204" pitchFamily="18" charset="0"/>
                          </a:rPr>
                          <m:t>𝑖</m:t>
                        </m:r>
                        <m:r>
                          <a:rPr lang="en-US" sz="2600" b="0" i="1" smtClean="0">
                            <a:latin typeface="Cambria Math" panose="02040503050406030204" pitchFamily="18" charset="0"/>
                          </a:rPr>
                          <m:t>∈</m:t>
                        </m:r>
                        <m:r>
                          <a:rPr lang="en-US" sz="2800" i="1" smtClean="0">
                            <a:latin typeface="Cambria Math" panose="02040503050406030204" pitchFamily="18" charset="0"/>
                            <a:ea typeface="Cambria Math" panose="02040503050406030204" pitchFamily="18" charset="0"/>
                          </a:rPr>
                          <m:t>𝒥</m:t>
                        </m:r>
                      </m:sub>
                    </m:sSub>
                    <m:r>
                      <a:rPr lang="en-US" sz="2600" b="0" i="1" smtClean="0">
                        <a:latin typeface="Cambria Math" panose="02040503050406030204" pitchFamily="18" charset="0"/>
                      </a:rPr>
                      <m:t> , </m:t>
                    </m:r>
                    <m:sSub>
                      <m:sSubPr>
                        <m:ctrlPr>
                          <a:rPr lang="en-US" sz="2600" b="0" i="1" smtClean="0">
                            <a:latin typeface="Cambria Math" panose="02040503050406030204" pitchFamily="18" charset="0"/>
                          </a:rPr>
                        </m:ctrlPr>
                      </m:sSubPr>
                      <m:e>
                        <m:d>
                          <m:dPr>
                            <m:begChr m:val="{"/>
                            <m:endChr m:val="}"/>
                            <m:ctrlPr>
                              <a:rPr lang="en-US" sz="2600" b="0" i="1" smtClean="0">
                                <a:latin typeface="Cambria Math" panose="02040503050406030204" pitchFamily="18" charset="0"/>
                              </a:rPr>
                            </m:ctrlPr>
                          </m:dPr>
                          <m:e>
                            <m:r>
                              <a:rPr lang="en-US" sz="2600" b="0" i="1" smtClean="0">
                                <a:latin typeface="Cambria Math" panose="02040503050406030204" pitchFamily="18" charset="0"/>
                              </a:rPr>
                              <m:t> </m:t>
                            </m:r>
                            <m:d>
                              <m:dPr>
                                <m:ctrlPr>
                                  <a:rPr lang="en-US" sz="2600" b="0" i="1" smtClean="0">
                                    <a:latin typeface="Cambria Math" panose="02040503050406030204" pitchFamily="18" charset="0"/>
                                  </a:rPr>
                                </m:ctrlPr>
                              </m:dPr>
                              <m:e>
                                <m:r>
                                  <a:rPr lang="en-US" sz="2600" b="0" i="1" smtClean="0">
                                    <a:latin typeface="Cambria Math" panose="02040503050406030204" pitchFamily="18" charset="0"/>
                                  </a:rPr>
                                  <m:t> </m:t>
                                </m:r>
                                <m:r>
                                  <a:rPr lang="en-US" sz="2600" b="0" i="1" smtClean="0">
                                    <a:latin typeface="Cambria Math" panose="02040503050406030204" pitchFamily="18" charset="0"/>
                                  </a:rPr>
                                  <m:t>𝑖</m:t>
                                </m:r>
                                <m:r>
                                  <a:rPr lang="en-US" sz="2600" b="0" i="1" smtClean="0">
                                    <a:latin typeface="Cambria Math" panose="02040503050406030204" pitchFamily="18" charset="0"/>
                                  </a:rPr>
                                  <m:t>,</m:t>
                                </m:r>
                                <m:r>
                                  <a:rPr lang="en-US" sz="2600" b="0" i="1" smtClean="0">
                                    <a:latin typeface="Cambria Math" panose="02040503050406030204" pitchFamily="18" charset="0"/>
                                  </a:rPr>
                                  <m:t>𝑔</m:t>
                                </m:r>
                                <m:d>
                                  <m:dPr>
                                    <m:ctrlPr>
                                      <a:rPr lang="en-US" sz="2600" b="0" i="1" smtClean="0">
                                        <a:latin typeface="Cambria Math" panose="02040503050406030204" pitchFamily="18" charset="0"/>
                                      </a:rPr>
                                    </m:ctrlPr>
                                  </m:dPr>
                                  <m:e>
                                    <m:r>
                                      <a:rPr lang="en-US" sz="2600" b="0" i="1" smtClean="0">
                                        <a:latin typeface="Cambria Math" panose="02040503050406030204" pitchFamily="18" charset="0"/>
                                      </a:rPr>
                                      <m:t>𝑖</m:t>
                                    </m:r>
                                  </m:e>
                                </m:d>
                                <m:r>
                                  <a:rPr lang="en-US" sz="2600" b="0" i="1" smtClean="0">
                                    <a:latin typeface="Cambria Math" panose="02040503050406030204" pitchFamily="18" charset="0"/>
                                  </a:rPr>
                                  <m:t> </m:t>
                                </m:r>
                              </m:e>
                            </m:d>
                            <m:r>
                              <a:rPr lang="en-US" sz="2600" b="0" i="1" smtClean="0">
                                <a:latin typeface="Cambria Math" panose="02040503050406030204" pitchFamily="18" charset="0"/>
                              </a:rPr>
                              <m:t> </m:t>
                            </m:r>
                          </m:e>
                        </m:d>
                      </m:e>
                      <m:sub>
                        <m:r>
                          <a:rPr lang="en-US" sz="2600" b="0" i="1" smtClean="0">
                            <a:latin typeface="Cambria Math" panose="02040503050406030204" pitchFamily="18" charset="0"/>
                          </a:rPr>
                          <m:t>𝑖</m:t>
                        </m:r>
                        <m:r>
                          <a:rPr lang="en-US" sz="2600" b="0" i="1" smtClean="0">
                            <a:latin typeface="Cambria Math" panose="02040503050406030204" pitchFamily="18" charset="0"/>
                          </a:rPr>
                          <m:t> ∈ </m:t>
                        </m:r>
                        <m:r>
                          <a:rPr lang="en-US" sz="2600" b="0" i="1" smtClean="0">
                            <a:latin typeface="Cambria Math" panose="02040503050406030204" pitchFamily="18" charset="0"/>
                          </a:rPr>
                          <m:t>𝑇</m:t>
                        </m:r>
                      </m:sub>
                    </m:sSub>
                  </m:oMath>
                </a14:m>
                <a:r>
                  <a:rPr lang="en-US" sz="2600" dirty="0">
                    <a:latin typeface="PT Serif" panose="020A0603040505020204" pitchFamily="18" charset="77"/>
                  </a:rPr>
                  <a:t> )</a:t>
                </a:r>
              </a:p>
            </p:txBody>
          </p:sp>
        </mc:Choice>
        <mc:Fallback xmlns="">
          <p:sp>
            <p:nvSpPr>
              <p:cNvPr id="21" name="Rounded Rectangle 20">
                <a:extLst>
                  <a:ext uri="{FF2B5EF4-FFF2-40B4-BE49-F238E27FC236}">
                    <a16:creationId xmlns:a16="http://schemas.microsoft.com/office/drawing/2014/main" id="{91FACAD3-442A-CF88-A2D5-96436577193D}"/>
                  </a:ext>
                </a:extLst>
              </p:cNvPr>
              <p:cNvSpPr>
                <a:spLocks noRot="1" noChangeAspect="1" noMove="1" noResize="1" noEditPoints="1" noAdjustHandles="1" noChangeArrowheads="1" noChangeShapeType="1" noTextEdit="1"/>
              </p:cNvSpPr>
              <p:nvPr/>
            </p:nvSpPr>
            <p:spPr>
              <a:xfrm>
                <a:off x="2846396" y="4710156"/>
                <a:ext cx="7045749" cy="1975029"/>
              </a:xfrm>
              <a:prstGeom prst="round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Google Shape;518;p45">
                <a:extLst>
                  <a:ext uri="{FF2B5EF4-FFF2-40B4-BE49-F238E27FC236}">
                    <a16:creationId xmlns:a16="http://schemas.microsoft.com/office/drawing/2014/main" id="{CC0FB007-2D79-C5A3-1387-52A4039294B8}"/>
                  </a:ext>
                </a:extLst>
              </p:cNvPr>
              <p:cNvSpPr/>
              <p:nvPr/>
            </p:nvSpPr>
            <p:spPr>
              <a:xfrm>
                <a:off x="6272135" y="4761721"/>
                <a:ext cx="4920539" cy="1303657"/>
              </a:xfrm>
              <a:prstGeom prst="cloud">
                <a:avLst/>
              </a:prstGeom>
              <a:solidFill>
                <a:schemeClr val="accent1">
                  <a:lumMod val="20000"/>
                  <a:lumOff val="80000"/>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lvl="0" algn="ctr"/>
                <a:r>
                  <a:rPr lang="en-US" sz="2200" dirty="0">
                    <a:solidFill>
                      <a:schemeClr val="accent1">
                        <a:lumMod val="50000"/>
                      </a:schemeClr>
                    </a:solidFill>
                    <a:latin typeface="PT Serif"/>
                    <a:ea typeface="PT Serif"/>
                    <a:cs typeface="PT Serif"/>
                    <a:sym typeface="PT Serif"/>
                  </a:rPr>
                  <a:t>R cannot link </a:t>
                </a:r>
                <a14:m>
                  <m:oMath xmlns:m="http://schemas.openxmlformats.org/officeDocument/2006/math">
                    <m:r>
                      <a:rPr lang="en-US" sz="2400" b="0" i="1" smtClean="0">
                        <a:latin typeface="Cambria Math" panose="02040503050406030204" pitchFamily="18" charset="0"/>
                      </a:rPr>
                      <m:t>(</m:t>
                    </m:r>
                    <m:sSub>
                      <m:sSubPr>
                        <m:ctrlPr>
                          <a:rPr lang="en-US" sz="2400" b="0" i="1" smtClean="0">
                            <a:solidFill>
                              <a:schemeClr val="accent4">
                                <a:lumMod val="75000"/>
                              </a:schemeClr>
                            </a:solidFill>
                            <a:latin typeface="Cambria Math" panose="02040503050406030204" pitchFamily="18" charset="0"/>
                          </a:rPr>
                        </m:ctrlPr>
                      </m:sSubPr>
                      <m:e>
                        <m:r>
                          <a:rPr lang="en-US" sz="2400" b="0" i="1" smtClean="0">
                            <a:solidFill>
                              <a:schemeClr val="accent4">
                                <a:lumMod val="75000"/>
                              </a:schemeClr>
                            </a:solidFill>
                            <a:latin typeface="Cambria Math" panose="02040503050406030204" pitchFamily="18" charset="0"/>
                          </a:rPr>
                          <m:t>𝑥</m:t>
                        </m:r>
                      </m:e>
                      <m:sub>
                        <m:r>
                          <a:rPr lang="en-US" sz="2400" b="0" i="1" smtClean="0">
                            <a:solidFill>
                              <a:schemeClr val="accent4">
                                <a:lumMod val="75000"/>
                              </a:schemeClr>
                            </a:solidFill>
                            <a:latin typeface="Cambria Math" panose="02040503050406030204" pitchFamily="18" charset="0"/>
                          </a:rPr>
                          <m:t>𝑖</m:t>
                        </m:r>
                      </m:sub>
                    </m:sSub>
                    <m:r>
                      <a:rPr lang="en-US" sz="2400" b="0" i="1" smtClean="0">
                        <a:latin typeface="Cambria Math" panose="02040503050406030204" pitchFamily="18" charset="0"/>
                      </a:rPr>
                      <m:t>,</m:t>
                    </m:r>
                    <m:r>
                      <a:rPr lang="en-US" sz="2400" b="0" i="1" smtClean="0">
                        <a:latin typeface="Cambria Math" panose="02040503050406030204" pitchFamily="18" charset="0"/>
                      </a:rPr>
                      <m:t>𝑔</m:t>
                    </m:r>
                    <m:r>
                      <a:rPr lang="en-US" sz="2400" b="0" i="1" smtClean="0">
                        <a:latin typeface="Cambria Math" panose="02040503050406030204" pitchFamily="18" charset="0"/>
                      </a:rPr>
                      <m:t>(</m:t>
                    </m:r>
                    <m:sSub>
                      <m:sSubPr>
                        <m:ctrlPr>
                          <a:rPr lang="en-US" sz="2400" b="0" i="1" smtClean="0">
                            <a:solidFill>
                              <a:schemeClr val="accent4">
                                <a:lumMod val="75000"/>
                              </a:schemeClr>
                            </a:solidFill>
                            <a:latin typeface="Cambria Math" panose="02040503050406030204" pitchFamily="18" charset="0"/>
                          </a:rPr>
                        </m:ctrlPr>
                      </m:sSubPr>
                      <m:e>
                        <m:r>
                          <a:rPr lang="en-US" sz="2400" b="0" i="1" smtClean="0">
                            <a:solidFill>
                              <a:schemeClr val="accent4">
                                <a:lumMod val="75000"/>
                              </a:schemeClr>
                            </a:solidFill>
                            <a:latin typeface="Cambria Math" panose="02040503050406030204" pitchFamily="18" charset="0"/>
                          </a:rPr>
                          <m:t>𝑥</m:t>
                        </m:r>
                      </m:e>
                      <m:sub>
                        <m:r>
                          <a:rPr lang="en-US" sz="2400" b="0" i="1" smtClean="0">
                            <a:solidFill>
                              <a:schemeClr val="accent4">
                                <a:lumMod val="75000"/>
                              </a:schemeClr>
                            </a:solidFill>
                            <a:latin typeface="Cambria Math" panose="02040503050406030204" pitchFamily="18" charset="0"/>
                          </a:rPr>
                          <m:t>𝑖</m:t>
                        </m:r>
                      </m:sub>
                    </m:sSub>
                    <m:r>
                      <a:rPr lang="en-US" sz="2400" b="0" i="1" smtClean="0">
                        <a:latin typeface="Cambria Math" panose="02040503050406030204" pitchFamily="18" charset="0"/>
                      </a:rPr>
                      <m:t>))</m:t>
                    </m:r>
                  </m:oMath>
                </a14:m>
                <a:r>
                  <a:rPr lang="en-US" sz="2200" dirty="0">
                    <a:solidFill>
                      <a:schemeClr val="accent1">
                        <a:lumMod val="50000"/>
                      </a:schemeClr>
                    </a:solidFill>
                    <a:latin typeface="PT Serif"/>
                    <a:ea typeface="PT Serif"/>
                    <a:cs typeface="PT Serif"/>
                    <a:sym typeface="PT Serif"/>
                  </a:rPr>
                  <a:t> to server </a:t>
                </a:r>
                <a14:m>
                  <m:oMath xmlns:m="http://schemas.openxmlformats.org/officeDocument/2006/math">
                    <m:r>
                      <a:rPr lang="en-US" sz="2200" b="0" i="1" smtClean="0">
                        <a:solidFill>
                          <a:schemeClr val="accent1">
                            <a:lumMod val="50000"/>
                          </a:schemeClr>
                        </a:solidFill>
                        <a:latin typeface="Cambria Math" panose="02040503050406030204" pitchFamily="18" charset="0"/>
                        <a:ea typeface="PT Serif"/>
                        <a:cs typeface="PT Serif"/>
                        <a:sym typeface="PT Serif"/>
                      </a:rPr>
                      <m:t>𝑖</m:t>
                    </m:r>
                  </m:oMath>
                </a14:m>
                <a:endParaRPr sz="2200" dirty="0">
                  <a:solidFill>
                    <a:schemeClr val="accent1">
                      <a:lumMod val="50000"/>
                    </a:schemeClr>
                  </a:solidFill>
                  <a:latin typeface="PT Serif"/>
                  <a:ea typeface="PT Serif"/>
                  <a:cs typeface="PT Serif"/>
                  <a:sym typeface="PT Serif"/>
                </a:endParaRPr>
              </a:p>
            </p:txBody>
          </p:sp>
        </mc:Choice>
        <mc:Fallback xmlns="">
          <p:sp>
            <p:nvSpPr>
              <p:cNvPr id="17" name="Google Shape;518;p45">
                <a:extLst>
                  <a:ext uri="{FF2B5EF4-FFF2-40B4-BE49-F238E27FC236}">
                    <a16:creationId xmlns:a16="http://schemas.microsoft.com/office/drawing/2014/main" id="{7D12A455-58B8-1DC2-7BBD-3E26BCECC394}"/>
                  </a:ext>
                </a:extLst>
              </p:cNvPr>
              <p:cNvSpPr>
                <a:spLocks noRot="1" noChangeAspect="1" noMove="1" noResize="1" noEditPoints="1" noAdjustHandles="1" noChangeArrowheads="1" noChangeShapeType="1" noTextEdit="1"/>
              </p:cNvSpPr>
              <p:nvPr/>
            </p:nvSpPr>
            <p:spPr>
              <a:xfrm>
                <a:off x="6272135" y="4761721"/>
                <a:ext cx="4920539" cy="1303657"/>
              </a:xfrm>
              <a:prstGeom prst="cloud">
                <a:avLst/>
              </a:prstGeom>
              <a:blipFill>
                <a:blip r:embed="rId12"/>
                <a:stretch>
                  <a:fillRect/>
                </a:stretch>
              </a:blipFill>
              <a:ln w="25400" cap="flat" cmpd="sng">
                <a:solidFill>
                  <a:schemeClr val="accent1"/>
                </a:solidFill>
                <a:prstDash val="solid"/>
                <a:round/>
                <a:headEnd type="none" w="sm" len="sm"/>
                <a:tailEnd type="none" w="sm" len="sm"/>
              </a:ln>
            </p:spPr>
            <p:txBody>
              <a:bodyPr/>
              <a:lstStyle/>
              <a:p>
                <a:r>
                  <a:rPr lang="en-US">
                    <a:noFill/>
                  </a:rPr>
                  <a:t> </a:t>
                </a:r>
              </a:p>
            </p:txBody>
          </p:sp>
        </mc:Fallback>
      </mc:AlternateContent>
      <p:sp>
        <p:nvSpPr>
          <p:cNvPr id="12" name="Slide Number Placeholder 11">
            <a:extLst>
              <a:ext uri="{FF2B5EF4-FFF2-40B4-BE49-F238E27FC236}">
                <a16:creationId xmlns:a16="http://schemas.microsoft.com/office/drawing/2014/main" id="{9FC5CFA1-5249-B604-EB08-29B7DC3CBB59}"/>
              </a:ext>
            </a:extLst>
          </p:cNvPr>
          <p:cNvSpPr>
            <a:spLocks noGrp="1"/>
          </p:cNvSpPr>
          <p:nvPr>
            <p:ph type="sldNum" sz="quarter" idx="12"/>
          </p:nvPr>
        </p:nvSpPr>
        <p:spPr/>
        <p:txBody>
          <a:bodyPr/>
          <a:lstStyle/>
          <a:p>
            <a:fld id="{2C6E2BD9-12E2-A94F-B436-2026D1C44FCB}" type="slidenum">
              <a:rPr lang="en-US" smtClean="0"/>
              <a:pPr/>
              <a:t>26</a:t>
            </a:fld>
            <a:endParaRPr lang="en-US">
              <a:latin typeface="PT Serif" panose="020A0603040505020204" pitchFamily="18" charset="77"/>
            </a:endParaRPr>
          </a:p>
        </p:txBody>
      </p:sp>
    </p:spTree>
    <p:extLst>
      <p:ext uri="{BB962C8B-B14F-4D97-AF65-F5344CB8AC3E}">
        <p14:creationId xmlns:p14="http://schemas.microsoft.com/office/powerpoint/2010/main" val="2946699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1" grpId="0" animBg="1"/>
      <p:bldP spid="1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CA96D-39C3-94E2-84C7-B4A74BD73E0B}"/>
              </a:ext>
            </a:extLst>
          </p:cNvPr>
          <p:cNvSpPr>
            <a:spLocks noGrp="1"/>
          </p:cNvSpPr>
          <p:nvPr>
            <p:ph type="title"/>
          </p:nvPr>
        </p:nvSpPr>
        <p:spPr>
          <a:xfrm>
            <a:off x="297871" y="94960"/>
            <a:ext cx="11249359" cy="1325563"/>
          </a:xfrm>
        </p:spPr>
        <p:txBody>
          <a:bodyPr/>
          <a:lstStyle/>
          <a:p>
            <a:r>
              <a:rPr lang="en-US" dirty="0">
                <a:latin typeface="PT Serif" panose="020A0603040505020204" pitchFamily="18" charset="77"/>
              </a:rPr>
              <a:t>Shamir-based Traceable Secret Sharing</a:t>
            </a:r>
            <a:endParaRPr lang="en-US" dirty="0"/>
          </a:p>
        </p:txBody>
      </p:sp>
      <p:sp>
        <p:nvSpPr>
          <p:cNvPr id="3" name="Content Placeholder 2">
            <a:extLst>
              <a:ext uri="{FF2B5EF4-FFF2-40B4-BE49-F238E27FC236}">
                <a16:creationId xmlns:a16="http://schemas.microsoft.com/office/drawing/2014/main" id="{104EFF1A-F801-702C-FD9C-C7A7CBA2A4C7}"/>
              </a:ext>
            </a:extLst>
          </p:cNvPr>
          <p:cNvSpPr>
            <a:spLocks noGrp="1"/>
          </p:cNvSpPr>
          <p:nvPr>
            <p:ph idx="1"/>
          </p:nvPr>
        </p:nvSpPr>
        <p:spPr/>
        <p:txBody>
          <a:bodyPr>
            <a:normAutofit/>
          </a:bodyPr>
          <a:lstStyle/>
          <a:p>
            <a:pPr>
              <a:lnSpc>
                <a:spcPct val="165000"/>
              </a:lnSpc>
            </a:pPr>
            <a:r>
              <a:rPr lang="en-US" dirty="0">
                <a:solidFill>
                  <a:schemeClr val="tx1"/>
                </a:solidFill>
                <a:latin typeface="PT Serif" panose="020A0603040505020204" pitchFamily="18" charset="77"/>
              </a:rPr>
              <a:t>Correctness</a:t>
            </a:r>
            <a:endParaRPr lang="en-US" sz="2200" dirty="0">
              <a:solidFill>
                <a:schemeClr val="tx1"/>
              </a:solidFill>
              <a:latin typeface="PT Serif" panose="020A0603040505020204" pitchFamily="18" charset="77"/>
            </a:endParaRPr>
          </a:p>
          <a:p>
            <a:pPr>
              <a:lnSpc>
                <a:spcPct val="165000"/>
              </a:lnSpc>
            </a:pPr>
            <a:r>
              <a:rPr lang="en-US" dirty="0">
                <a:solidFill>
                  <a:schemeClr val="tx1"/>
                </a:solidFill>
                <a:latin typeface="PT Serif" panose="020A0603040505020204" pitchFamily="18" charset="77"/>
              </a:rPr>
              <a:t>Statistical Secrecy</a:t>
            </a:r>
          </a:p>
          <a:p>
            <a:pPr>
              <a:lnSpc>
                <a:spcPct val="165000"/>
              </a:lnSpc>
            </a:pPr>
            <a:r>
              <a:rPr lang="en-US" dirty="0">
                <a:solidFill>
                  <a:schemeClr val="tx1"/>
                </a:solidFill>
                <a:latin typeface="PT Serif" panose="020A0603040505020204" pitchFamily="18" charset="77"/>
              </a:rPr>
              <a:t>Traceability</a:t>
            </a:r>
          </a:p>
          <a:p>
            <a:pPr>
              <a:lnSpc>
                <a:spcPct val="165000"/>
              </a:lnSpc>
            </a:pPr>
            <a:r>
              <a:rPr lang="en-US" sz="2600" dirty="0">
                <a:latin typeface="PT Serif" panose="020A0603040505020204" pitchFamily="18" charset="77"/>
              </a:rPr>
              <a:t>Tracer Secrecy</a:t>
            </a:r>
            <a:endParaRPr lang="en-US" sz="2600" dirty="0">
              <a:solidFill>
                <a:schemeClr val="tx1"/>
              </a:solidFill>
              <a:latin typeface="PT Serif" panose="020A0603040505020204" pitchFamily="18" charset="77"/>
            </a:endParaRPr>
          </a:p>
          <a:p>
            <a:pPr>
              <a:lnSpc>
                <a:spcPct val="165000"/>
              </a:lnSpc>
            </a:pPr>
            <a:r>
              <a:rPr lang="en-US" dirty="0">
                <a:solidFill>
                  <a:schemeClr val="tx1"/>
                </a:solidFill>
                <a:latin typeface="PT Serif" panose="020A0603040505020204" pitchFamily="18" charset="77"/>
              </a:rPr>
              <a:t>Non-</a:t>
            </a:r>
            <a:r>
              <a:rPr lang="en-US" dirty="0" err="1">
                <a:solidFill>
                  <a:schemeClr val="tx1"/>
                </a:solidFill>
                <a:latin typeface="PT Serif" panose="020A0603040505020204" pitchFamily="18" charset="77"/>
              </a:rPr>
              <a:t>imputability</a:t>
            </a:r>
            <a:endParaRPr lang="en-US" dirty="0"/>
          </a:p>
        </p:txBody>
      </p:sp>
      <p:pic>
        <p:nvPicPr>
          <p:cNvPr id="5" name="Picture 4" descr="A green thumb up symbol&#10;&#10;Description automatically generated">
            <a:extLst>
              <a:ext uri="{FF2B5EF4-FFF2-40B4-BE49-F238E27FC236}">
                <a16:creationId xmlns:a16="http://schemas.microsoft.com/office/drawing/2014/main" id="{180B6BAD-0E26-C8BF-22E6-6F60A046807A}"/>
              </a:ext>
            </a:extLst>
          </p:cNvPr>
          <p:cNvPicPr>
            <a:picLocks noChangeAspect="1"/>
          </p:cNvPicPr>
          <p:nvPr/>
        </p:nvPicPr>
        <p:blipFill>
          <a:blip r:embed="rId3"/>
          <a:stretch>
            <a:fillRect/>
          </a:stretch>
        </p:blipFill>
        <p:spPr>
          <a:xfrm>
            <a:off x="4130585" y="1420523"/>
            <a:ext cx="976961" cy="910046"/>
          </a:xfrm>
          <a:prstGeom prst="rect">
            <a:avLst/>
          </a:prstGeom>
        </p:spPr>
      </p:pic>
      <p:pic>
        <p:nvPicPr>
          <p:cNvPr id="6" name="Picture 5" descr="A green thumb up symbol&#10;&#10;Description automatically generated">
            <a:extLst>
              <a:ext uri="{FF2B5EF4-FFF2-40B4-BE49-F238E27FC236}">
                <a16:creationId xmlns:a16="http://schemas.microsoft.com/office/drawing/2014/main" id="{4E145E1E-560E-C653-44E1-F69C3B1FBE06}"/>
              </a:ext>
            </a:extLst>
          </p:cNvPr>
          <p:cNvPicPr>
            <a:picLocks noChangeAspect="1"/>
          </p:cNvPicPr>
          <p:nvPr/>
        </p:nvPicPr>
        <p:blipFill>
          <a:blip r:embed="rId3"/>
          <a:stretch>
            <a:fillRect/>
          </a:stretch>
        </p:blipFill>
        <p:spPr>
          <a:xfrm>
            <a:off x="4130585" y="2330569"/>
            <a:ext cx="976961" cy="910046"/>
          </a:xfrm>
          <a:prstGeom prst="rect">
            <a:avLst/>
          </a:prstGeom>
        </p:spPr>
      </p:pic>
      <p:sp>
        <p:nvSpPr>
          <p:cNvPr id="4" name="Slide Number Placeholder 3">
            <a:extLst>
              <a:ext uri="{FF2B5EF4-FFF2-40B4-BE49-F238E27FC236}">
                <a16:creationId xmlns:a16="http://schemas.microsoft.com/office/drawing/2014/main" id="{1773C0C4-28DE-955E-0CA2-3CC672AF3894}"/>
              </a:ext>
            </a:extLst>
          </p:cNvPr>
          <p:cNvSpPr>
            <a:spLocks noGrp="1"/>
          </p:cNvSpPr>
          <p:nvPr>
            <p:ph type="sldNum" sz="quarter" idx="12"/>
          </p:nvPr>
        </p:nvSpPr>
        <p:spPr/>
        <p:txBody>
          <a:bodyPr/>
          <a:lstStyle/>
          <a:p>
            <a:fld id="{2C6E2BD9-12E2-A94F-B436-2026D1C44FCB}" type="slidenum">
              <a:rPr lang="en-US" smtClean="0"/>
              <a:pPr/>
              <a:t>27</a:t>
            </a:fld>
            <a:endParaRPr lang="en-US">
              <a:latin typeface="PT Serif" panose="020A0603040505020204" pitchFamily="18" charset="77"/>
            </a:endParaRPr>
          </a:p>
        </p:txBody>
      </p:sp>
    </p:spTree>
    <p:extLst>
      <p:ext uri="{BB962C8B-B14F-4D97-AF65-F5344CB8AC3E}">
        <p14:creationId xmlns:p14="http://schemas.microsoft.com/office/powerpoint/2010/main" val="4050556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89710-0216-EBEF-9F4C-50C5C7E194E9}"/>
              </a:ext>
            </a:extLst>
          </p:cNvPr>
          <p:cNvSpPr>
            <a:spLocks noGrp="1"/>
          </p:cNvSpPr>
          <p:nvPr>
            <p:ph type="title"/>
          </p:nvPr>
        </p:nvSpPr>
        <p:spPr>
          <a:xfrm>
            <a:off x="297871" y="94960"/>
            <a:ext cx="11788111" cy="1325563"/>
          </a:xfrm>
        </p:spPr>
        <p:txBody>
          <a:bodyPr/>
          <a:lstStyle/>
          <a:p>
            <a:r>
              <a:rPr lang="en-US" dirty="0">
                <a:latin typeface="PT Serif" panose="020A0603040505020204" pitchFamily="18" charset="77"/>
              </a:rPr>
              <a:t>Shamir-based Traceable Secret Sharing: Trace</a:t>
            </a:r>
            <a:endParaRPr lang="en-US" dirty="0"/>
          </a:p>
        </p:txBody>
      </p:sp>
      <p:pic>
        <p:nvPicPr>
          <p:cNvPr id="4" name="Picture 3" descr="A grey box with green labels&#10;&#10;Description automatically generated">
            <a:extLst>
              <a:ext uri="{FF2B5EF4-FFF2-40B4-BE49-F238E27FC236}">
                <a16:creationId xmlns:a16="http://schemas.microsoft.com/office/drawing/2014/main" id="{1348EF26-72A1-ADE9-D9AB-15187F0B9EA1}"/>
              </a:ext>
            </a:extLst>
          </p:cNvPr>
          <p:cNvPicPr>
            <a:picLocks noChangeAspect="1"/>
          </p:cNvPicPr>
          <p:nvPr/>
        </p:nvPicPr>
        <p:blipFill>
          <a:blip r:embed="rId3"/>
          <a:stretch>
            <a:fillRect/>
          </a:stretch>
        </p:blipFill>
        <p:spPr>
          <a:xfrm>
            <a:off x="701556" y="1037307"/>
            <a:ext cx="1195041" cy="1472290"/>
          </a:xfrm>
          <a:prstGeom prst="rect">
            <a:avLst/>
          </a:prstGeom>
        </p:spPr>
      </p:pic>
      <p:pic>
        <p:nvPicPr>
          <p:cNvPr id="5" name="Picture 4" descr="A grey box with green labels&#10;&#10;Description automatically generated">
            <a:extLst>
              <a:ext uri="{FF2B5EF4-FFF2-40B4-BE49-F238E27FC236}">
                <a16:creationId xmlns:a16="http://schemas.microsoft.com/office/drawing/2014/main" id="{C15AFB40-4608-1D9A-677C-5232A18B79E2}"/>
              </a:ext>
            </a:extLst>
          </p:cNvPr>
          <p:cNvPicPr>
            <a:picLocks noChangeAspect="1"/>
          </p:cNvPicPr>
          <p:nvPr/>
        </p:nvPicPr>
        <p:blipFill>
          <a:blip r:embed="rId3"/>
          <a:stretch>
            <a:fillRect/>
          </a:stretch>
        </p:blipFill>
        <p:spPr>
          <a:xfrm>
            <a:off x="4072950" y="1114157"/>
            <a:ext cx="1195041" cy="1472290"/>
          </a:xfrm>
          <a:prstGeom prst="rect">
            <a:avLst/>
          </a:prstGeom>
        </p:spPr>
      </p:pic>
      <p:pic>
        <p:nvPicPr>
          <p:cNvPr id="6" name="Picture 5" descr="A grey box with green labels&#10;&#10;Description automatically generated">
            <a:extLst>
              <a:ext uri="{FF2B5EF4-FFF2-40B4-BE49-F238E27FC236}">
                <a16:creationId xmlns:a16="http://schemas.microsoft.com/office/drawing/2014/main" id="{2F3ED950-4681-9556-6FBD-AAFD197B4ACF}"/>
              </a:ext>
            </a:extLst>
          </p:cNvPr>
          <p:cNvPicPr>
            <a:picLocks noChangeAspect="1"/>
          </p:cNvPicPr>
          <p:nvPr/>
        </p:nvPicPr>
        <p:blipFill>
          <a:blip r:embed="rId3"/>
          <a:stretch>
            <a:fillRect/>
          </a:stretch>
        </p:blipFill>
        <p:spPr>
          <a:xfrm>
            <a:off x="7365966" y="1114157"/>
            <a:ext cx="1195041" cy="1472290"/>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74421CA-212F-4170-9965-DC0D732219AA}"/>
                  </a:ext>
                </a:extLst>
              </p:cNvPr>
              <p:cNvSpPr txBox="1"/>
              <p:nvPr/>
            </p:nvSpPr>
            <p:spPr>
              <a:xfrm>
                <a:off x="234698" y="2477165"/>
                <a:ext cx="188263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m:t>
                      </m:r>
                    </m:oMath>
                  </m:oMathPara>
                </a14:m>
                <a:endParaRPr lang="en-US" sz="2400" dirty="0"/>
              </a:p>
            </p:txBody>
          </p:sp>
        </mc:Choice>
        <mc:Fallback xmlns="">
          <p:sp>
            <p:nvSpPr>
              <p:cNvPr id="7" name="TextBox 6">
                <a:extLst>
                  <a:ext uri="{FF2B5EF4-FFF2-40B4-BE49-F238E27FC236}">
                    <a16:creationId xmlns:a16="http://schemas.microsoft.com/office/drawing/2014/main" id="{374421CA-212F-4170-9965-DC0D732219AA}"/>
                  </a:ext>
                </a:extLst>
              </p:cNvPr>
              <p:cNvSpPr txBox="1">
                <a:spLocks noRot="1" noChangeAspect="1" noMove="1" noResize="1" noEditPoints="1" noAdjustHandles="1" noChangeArrowheads="1" noChangeShapeType="1" noTextEdit="1"/>
              </p:cNvSpPr>
              <p:nvPr/>
            </p:nvSpPr>
            <p:spPr>
              <a:xfrm>
                <a:off x="234698" y="2477165"/>
                <a:ext cx="1882631" cy="369332"/>
              </a:xfrm>
              <a:prstGeom prst="rect">
                <a:avLst/>
              </a:prstGeom>
              <a:blipFill>
                <a:blip r:embed="rId4"/>
                <a:stretch>
                  <a:fillRect l="-2013" r="-5369" b="-290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2AF2234-D51C-8883-D549-FA22D23FDD89}"/>
                  </a:ext>
                </a:extLst>
              </p:cNvPr>
              <p:cNvSpPr txBox="1"/>
              <p:nvPr/>
            </p:nvSpPr>
            <p:spPr>
              <a:xfrm>
                <a:off x="3638735" y="2477165"/>
                <a:ext cx="190398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m:t>
                      </m:r>
                    </m:oMath>
                  </m:oMathPara>
                </a14:m>
                <a:endParaRPr lang="en-US" sz="2400" dirty="0"/>
              </a:p>
            </p:txBody>
          </p:sp>
        </mc:Choice>
        <mc:Fallback xmlns="">
          <p:sp>
            <p:nvSpPr>
              <p:cNvPr id="8" name="TextBox 7">
                <a:extLst>
                  <a:ext uri="{FF2B5EF4-FFF2-40B4-BE49-F238E27FC236}">
                    <a16:creationId xmlns:a16="http://schemas.microsoft.com/office/drawing/2014/main" id="{72AF2234-D51C-8883-D549-FA22D23FDD89}"/>
                  </a:ext>
                </a:extLst>
              </p:cNvPr>
              <p:cNvSpPr txBox="1">
                <a:spLocks noRot="1" noChangeAspect="1" noMove="1" noResize="1" noEditPoints="1" noAdjustHandles="1" noChangeArrowheads="1" noChangeShapeType="1" noTextEdit="1"/>
              </p:cNvSpPr>
              <p:nvPr/>
            </p:nvSpPr>
            <p:spPr>
              <a:xfrm>
                <a:off x="3638735" y="2477165"/>
                <a:ext cx="1903983" cy="369332"/>
              </a:xfrm>
              <a:prstGeom prst="rect">
                <a:avLst/>
              </a:prstGeom>
              <a:blipFill>
                <a:blip r:embed="rId5"/>
                <a:stretch>
                  <a:fillRect l="-1987" r="-5298" b="-290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9E0B0AC-18A4-F48F-C7A9-06ADC9A42C64}"/>
                  </a:ext>
                </a:extLst>
              </p:cNvPr>
              <p:cNvSpPr txBox="1"/>
              <p:nvPr/>
            </p:nvSpPr>
            <p:spPr>
              <a:xfrm>
                <a:off x="6949018" y="2477165"/>
                <a:ext cx="190398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m:t>
                      </m:r>
                    </m:oMath>
                  </m:oMathPara>
                </a14:m>
                <a:endParaRPr lang="en-US" sz="2400" dirty="0"/>
              </a:p>
            </p:txBody>
          </p:sp>
        </mc:Choice>
        <mc:Fallback xmlns="">
          <p:sp>
            <p:nvSpPr>
              <p:cNvPr id="9" name="TextBox 8">
                <a:extLst>
                  <a:ext uri="{FF2B5EF4-FFF2-40B4-BE49-F238E27FC236}">
                    <a16:creationId xmlns:a16="http://schemas.microsoft.com/office/drawing/2014/main" id="{D9E0B0AC-18A4-F48F-C7A9-06ADC9A42C64}"/>
                  </a:ext>
                </a:extLst>
              </p:cNvPr>
              <p:cNvSpPr txBox="1">
                <a:spLocks noRot="1" noChangeAspect="1" noMove="1" noResize="1" noEditPoints="1" noAdjustHandles="1" noChangeArrowheads="1" noChangeShapeType="1" noTextEdit="1"/>
              </p:cNvSpPr>
              <p:nvPr/>
            </p:nvSpPr>
            <p:spPr>
              <a:xfrm>
                <a:off x="6949018" y="2477165"/>
                <a:ext cx="1903983" cy="369332"/>
              </a:xfrm>
              <a:prstGeom prst="rect">
                <a:avLst/>
              </a:prstGeom>
              <a:blipFill>
                <a:blip r:embed="rId6"/>
                <a:stretch>
                  <a:fillRect l="-2000" r="-6000" b="-29032"/>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7D2DA5DD-CF22-4000-7105-0B1AF687279C}"/>
              </a:ext>
            </a:extLst>
          </p:cNvPr>
          <p:cNvCxnSpPr>
            <a:cxnSpLocks/>
            <a:stCxn id="7" idx="2"/>
          </p:cNvCxnSpPr>
          <p:nvPr/>
        </p:nvCxnSpPr>
        <p:spPr>
          <a:xfrm>
            <a:off x="1176014" y="2846497"/>
            <a:ext cx="819041" cy="1663658"/>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Rounded Rectangle 10">
                <a:extLst>
                  <a:ext uri="{FF2B5EF4-FFF2-40B4-BE49-F238E27FC236}">
                    <a16:creationId xmlns:a16="http://schemas.microsoft.com/office/drawing/2014/main" id="{E2DFCF3B-F6B5-A944-0671-1D95C8A8FA76}"/>
                  </a:ext>
                </a:extLst>
              </p:cNvPr>
              <p:cNvSpPr/>
              <p:nvPr/>
            </p:nvSpPr>
            <p:spPr>
              <a:xfrm>
                <a:off x="1677379" y="4547201"/>
                <a:ext cx="1341685" cy="10844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𝑅</m:t>
                      </m:r>
                    </m:oMath>
                  </m:oMathPara>
                </a14:m>
                <a:endParaRPr lang="en-US" sz="2600" dirty="0"/>
              </a:p>
            </p:txBody>
          </p:sp>
        </mc:Choice>
        <mc:Fallback xmlns="">
          <p:sp>
            <p:nvSpPr>
              <p:cNvPr id="11" name="Rounded Rectangle 10">
                <a:extLst>
                  <a:ext uri="{FF2B5EF4-FFF2-40B4-BE49-F238E27FC236}">
                    <a16:creationId xmlns:a16="http://schemas.microsoft.com/office/drawing/2014/main" id="{E2DFCF3B-F6B5-A944-0671-1D95C8A8FA76}"/>
                  </a:ext>
                </a:extLst>
              </p:cNvPr>
              <p:cNvSpPr>
                <a:spLocks noRot="1" noChangeAspect="1" noMove="1" noResize="1" noEditPoints="1" noAdjustHandles="1" noChangeArrowheads="1" noChangeShapeType="1" noTextEdit="1"/>
              </p:cNvSpPr>
              <p:nvPr/>
            </p:nvSpPr>
            <p:spPr>
              <a:xfrm>
                <a:off x="1677379" y="4547201"/>
                <a:ext cx="1341685" cy="1084407"/>
              </a:xfrm>
              <a:prstGeom prst="round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3A533D5-06C2-7E5C-D92D-595DF50034DE}"/>
                  </a:ext>
                </a:extLst>
              </p:cNvPr>
              <p:cNvSpPr txBox="1"/>
              <p:nvPr/>
            </p:nvSpPr>
            <p:spPr>
              <a:xfrm>
                <a:off x="84118" y="4887355"/>
                <a:ext cx="927055" cy="40011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m:t>
                      </m:r>
                      <m:r>
                        <a:rPr lang="en-US" sz="2600" b="0" i="1" smtClean="0">
                          <a:latin typeface="Cambria Math" panose="02040503050406030204" pitchFamily="18" charset="0"/>
                        </a:rPr>
                        <m:t>𝑥</m:t>
                      </m:r>
                      <m:r>
                        <a:rPr lang="en-US" sz="2600" b="0" i="1" smtClean="0">
                          <a:latin typeface="Cambria Math" panose="02040503050406030204" pitchFamily="18" charset="0"/>
                        </a:rPr>
                        <m:t>,</m:t>
                      </m:r>
                      <m:r>
                        <a:rPr lang="en-US" sz="2600" b="0" i="1" smtClean="0">
                          <a:latin typeface="Cambria Math" panose="02040503050406030204" pitchFamily="18" charset="0"/>
                        </a:rPr>
                        <m:t>𝑦</m:t>
                      </m:r>
                      <m:r>
                        <a:rPr lang="en-US" sz="2600" b="0" i="1" smtClean="0">
                          <a:latin typeface="Cambria Math" panose="02040503050406030204" pitchFamily="18" charset="0"/>
                        </a:rPr>
                        <m:t>)</m:t>
                      </m:r>
                    </m:oMath>
                  </m:oMathPara>
                </a14:m>
                <a:endParaRPr lang="en-US" sz="2600" dirty="0"/>
              </a:p>
            </p:txBody>
          </p:sp>
        </mc:Choice>
        <mc:Fallback xmlns="">
          <p:sp>
            <p:nvSpPr>
              <p:cNvPr id="14" name="TextBox 13">
                <a:extLst>
                  <a:ext uri="{FF2B5EF4-FFF2-40B4-BE49-F238E27FC236}">
                    <a16:creationId xmlns:a16="http://schemas.microsoft.com/office/drawing/2014/main" id="{D3A533D5-06C2-7E5C-D92D-595DF50034DE}"/>
                  </a:ext>
                </a:extLst>
              </p:cNvPr>
              <p:cNvSpPr txBox="1">
                <a:spLocks noRot="1" noChangeAspect="1" noMove="1" noResize="1" noEditPoints="1" noAdjustHandles="1" noChangeArrowheads="1" noChangeShapeType="1" noTextEdit="1"/>
              </p:cNvSpPr>
              <p:nvPr/>
            </p:nvSpPr>
            <p:spPr>
              <a:xfrm>
                <a:off x="84118" y="4887355"/>
                <a:ext cx="927055" cy="400110"/>
              </a:xfrm>
              <a:prstGeom prst="rect">
                <a:avLst/>
              </a:prstGeom>
              <a:blipFill>
                <a:blip r:embed="rId8"/>
                <a:stretch>
                  <a:fillRect l="-8108" r="-8108" b="-33333"/>
                </a:stretch>
              </a:blipFill>
            </p:spPr>
            <p:txBody>
              <a:bodyPr/>
              <a:lstStyle/>
              <a:p>
                <a:r>
                  <a:rPr lang="en-US">
                    <a:noFill/>
                  </a:rPr>
                  <a:t> </a:t>
                </a:r>
              </a:p>
            </p:txBody>
          </p:sp>
        </mc:Fallback>
      </mc:AlternateContent>
      <p:cxnSp>
        <p:nvCxnSpPr>
          <p:cNvPr id="15" name="Straight Arrow Connector 14">
            <a:extLst>
              <a:ext uri="{FF2B5EF4-FFF2-40B4-BE49-F238E27FC236}">
                <a16:creationId xmlns:a16="http://schemas.microsoft.com/office/drawing/2014/main" id="{7BE43D91-85BF-C27A-7203-CE51D69C8D36}"/>
              </a:ext>
            </a:extLst>
          </p:cNvPr>
          <p:cNvCxnSpPr>
            <a:cxnSpLocks/>
            <a:stCxn id="14" idx="3"/>
            <a:endCxn id="11" idx="1"/>
          </p:cNvCxnSpPr>
          <p:nvPr/>
        </p:nvCxnSpPr>
        <p:spPr>
          <a:xfrm>
            <a:off x="1011173" y="5087410"/>
            <a:ext cx="666206" cy="1995"/>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724C87F7-1C6C-7523-CE06-AB5260A58342}"/>
                  </a:ext>
                </a:extLst>
              </p:cNvPr>
              <p:cNvSpPr txBox="1"/>
              <p:nvPr/>
            </p:nvSpPr>
            <p:spPr>
              <a:xfrm>
                <a:off x="3611044" y="4887355"/>
                <a:ext cx="666206" cy="40011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rPr>
                            <m:t>𝑠</m:t>
                          </m:r>
                        </m:e>
                        <m:sup>
                          <m:r>
                            <a:rPr lang="en-US" sz="2600" b="0" i="1" smtClean="0">
                              <a:latin typeface="Cambria Math" panose="02040503050406030204" pitchFamily="18" charset="0"/>
                            </a:rPr>
                            <m:t>∗</m:t>
                          </m:r>
                        </m:sup>
                      </m:sSup>
                    </m:oMath>
                  </m:oMathPara>
                </a14:m>
                <a:endParaRPr lang="en-US" sz="2600" dirty="0"/>
              </a:p>
            </p:txBody>
          </p:sp>
        </mc:Choice>
        <mc:Fallback xmlns="">
          <p:sp>
            <p:nvSpPr>
              <p:cNvPr id="20" name="TextBox 19">
                <a:extLst>
                  <a:ext uri="{FF2B5EF4-FFF2-40B4-BE49-F238E27FC236}">
                    <a16:creationId xmlns:a16="http://schemas.microsoft.com/office/drawing/2014/main" id="{724C87F7-1C6C-7523-CE06-AB5260A58342}"/>
                  </a:ext>
                </a:extLst>
              </p:cNvPr>
              <p:cNvSpPr txBox="1">
                <a:spLocks noRot="1" noChangeAspect="1" noMove="1" noResize="1" noEditPoints="1" noAdjustHandles="1" noChangeArrowheads="1" noChangeShapeType="1" noTextEdit="1"/>
              </p:cNvSpPr>
              <p:nvPr/>
            </p:nvSpPr>
            <p:spPr>
              <a:xfrm>
                <a:off x="3611044" y="4887355"/>
                <a:ext cx="666206" cy="400110"/>
              </a:xfrm>
              <a:prstGeom prst="rect">
                <a:avLst/>
              </a:prstGeom>
              <a:blipFill>
                <a:blip r:embed="rId9"/>
                <a:stretch>
                  <a:fillRect/>
                </a:stretch>
              </a:blipFill>
            </p:spPr>
            <p:txBody>
              <a:bodyPr/>
              <a:lstStyle/>
              <a:p>
                <a:r>
                  <a:rPr lang="en-US">
                    <a:noFill/>
                  </a:rPr>
                  <a:t> </a:t>
                </a:r>
              </a:p>
            </p:txBody>
          </p:sp>
        </mc:Fallback>
      </mc:AlternateContent>
      <p:cxnSp>
        <p:nvCxnSpPr>
          <p:cNvPr id="22" name="Straight Arrow Connector 21">
            <a:extLst>
              <a:ext uri="{FF2B5EF4-FFF2-40B4-BE49-F238E27FC236}">
                <a16:creationId xmlns:a16="http://schemas.microsoft.com/office/drawing/2014/main" id="{6A0CDB04-E189-AE0D-0DEA-70D717A01BC2}"/>
              </a:ext>
            </a:extLst>
          </p:cNvPr>
          <p:cNvCxnSpPr>
            <a:cxnSpLocks/>
            <a:stCxn id="11" idx="3"/>
            <a:endCxn id="20" idx="1"/>
          </p:cNvCxnSpPr>
          <p:nvPr/>
        </p:nvCxnSpPr>
        <p:spPr>
          <a:xfrm flipV="1">
            <a:off x="3019064" y="5087410"/>
            <a:ext cx="591980" cy="199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2" name="Picture 11" descr="A grey box with green labels&#10;&#10;Description automatically generated">
            <a:extLst>
              <a:ext uri="{FF2B5EF4-FFF2-40B4-BE49-F238E27FC236}">
                <a16:creationId xmlns:a16="http://schemas.microsoft.com/office/drawing/2014/main" id="{D9027C5F-FFC4-18CC-7282-22E1E4AABC66}"/>
              </a:ext>
            </a:extLst>
          </p:cNvPr>
          <p:cNvPicPr>
            <a:picLocks noChangeAspect="1"/>
          </p:cNvPicPr>
          <p:nvPr/>
        </p:nvPicPr>
        <p:blipFill>
          <a:blip r:embed="rId3"/>
          <a:stretch>
            <a:fillRect/>
          </a:stretch>
        </p:blipFill>
        <p:spPr>
          <a:xfrm>
            <a:off x="10384255" y="1114157"/>
            <a:ext cx="1195041" cy="1472290"/>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96ABFC12-29FC-AE0E-4C7E-71CC7DDDC30B}"/>
                  </a:ext>
                </a:extLst>
              </p:cNvPr>
              <p:cNvSpPr txBox="1"/>
              <p:nvPr/>
            </p:nvSpPr>
            <p:spPr>
              <a:xfrm>
                <a:off x="9967307" y="2477165"/>
                <a:ext cx="189083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4</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4</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4</m:t>
                          </m:r>
                        </m:sub>
                      </m:sSub>
                      <m:r>
                        <a:rPr lang="en-US" sz="2400" b="0" i="1" smtClean="0">
                          <a:latin typeface="Cambria Math" panose="02040503050406030204" pitchFamily="18" charset="0"/>
                        </a:rPr>
                        <m:t>)</m:t>
                      </m:r>
                    </m:oMath>
                  </m:oMathPara>
                </a14:m>
                <a:endParaRPr lang="en-US" sz="2400" dirty="0"/>
              </a:p>
            </p:txBody>
          </p:sp>
        </mc:Choice>
        <mc:Fallback xmlns="">
          <p:sp>
            <p:nvSpPr>
              <p:cNvPr id="13" name="TextBox 12">
                <a:extLst>
                  <a:ext uri="{FF2B5EF4-FFF2-40B4-BE49-F238E27FC236}">
                    <a16:creationId xmlns:a16="http://schemas.microsoft.com/office/drawing/2014/main" id="{96ABFC12-29FC-AE0E-4C7E-71CC7DDDC30B}"/>
                  </a:ext>
                </a:extLst>
              </p:cNvPr>
              <p:cNvSpPr txBox="1">
                <a:spLocks noRot="1" noChangeAspect="1" noMove="1" noResize="1" noEditPoints="1" noAdjustHandles="1" noChangeArrowheads="1" noChangeShapeType="1" noTextEdit="1"/>
              </p:cNvSpPr>
              <p:nvPr/>
            </p:nvSpPr>
            <p:spPr>
              <a:xfrm>
                <a:off x="9967307" y="2477165"/>
                <a:ext cx="1890838" cy="369332"/>
              </a:xfrm>
              <a:prstGeom prst="rect">
                <a:avLst/>
              </a:prstGeom>
              <a:blipFill>
                <a:blip r:embed="rId12"/>
                <a:stretch>
                  <a:fillRect l="-1333" r="-5333" b="-29032"/>
                </a:stretch>
              </a:blipFill>
            </p:spPr>
            <p:txBody>
              <a:bodyPr/>
              <a:lstStyle/>
              <a:p>
                <a:r>
                  <a:rPr lang="en-US">
                    <a:noFill/>
                  </a:rPr>
                  <a:t> </a:t>
                </a:r>
              </a:p>
            </p:txBody>
          </p:sp>
        </mc:Fallback>
      </mc:AlternateContent>
      <p:cxnSp>
        <p:nvCxnSpPr>
          <p:cNvPr id="18" name="Straight Arrow Connector 17">
            <a:extLst>
              <a:ext uri="{FF2B5EF4-FFF2-40B4-BE49-F238E27FC236}">
                <a16:creationId xmlns:a16="http://schemas.microsoft.com/office/drawing/2014/main" id="{F11EB883-364C-E87C-8787-D4BABF528141}"/>
              </a:ext>
            </a:extLst>
          </p:cNvPr>
          <p:cNvCxnSpPr>
            <a:cxnSpLocks/>
            <a:stCxn id="8" idx="2"/>
          </p:cNvCxnSpPr>
          <p:nvPr/>
        </p:nvCxnSpPr>
        <p:spPr>
          <a:xfrm flipH="1">
            <a:off x="2743200" y="2846497"/>
            <a:ext cx="1847527" cy="1663658"/>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428FA549-7CD4-21E5-1195-84CE3EC8144E}"/>
                  </a:ext>
                </a:extLst>
              </p:cNvPr>
              <p:cNvSpPr txBox="1"/>
              <p:nvPr/>
            </p:nvSpPr>
            <p:spPr>
              <a:xfrm>
                <a:off x="5932412" y="4062257"/>
                <a:ext cx="6025126" cy="1723549"/>
              </a:xfrm>
              <a:prstGeom prst="rect">
                <a:avLst/>
              </a:prstGeom>
              <a:noFill/>
              <a:ln w="15875">
                <a:solidFill>
                  <a:srgbClr val="002060"/>
                </a:solidFill>
              </a:ln>
            </p:spPr>
            <p:txBody>
              <a:bodyPr wrap="square" rtlCol="0">
                <a:spAutoFit/>
              </a:bodyPr>
              <a:lstStyle/>
              <a:p>
                <a:pPr algn="ctr"/>
                <a:r>
                  <a:rPr lang="en-US" sz="2400" b="1" dirty="0">
                    <a:latin typeface="PT Serif" panose="020A0603040505020204" pitchFamily="18" charset="77"/>
                  </a:rPr>
                  <a:t>High level approach</a:t>
                </a:r>
                <a:r>
                  <a:rPr lang="en-US" sz="2400" dirty="0">
                    <a:latin typeface="PT Serif" panose="020A0603040505020204" pitchFamily="18" charset="77"/>
                  </a:rPr>
                  <a:t>:</a:t>
                </a:r>
              </a:p>
              <a:p>
                <a:pPr marL="457200" indent="-457200">
                  <a:spcAft>
                    <a:spcPts val="1200"/>
                  </a:spcAft>
                  <a:buFont typeface="+mj-lt"/>
                  <a:buAutoNum type="arabicPeriod"/>
                </a:pPr>
                <a:r>
                  <a:rPr lang="en-IL" sz="2400">
                    <a:latin typeface="PT Serif" panose="020A0603040505020204" pitchFamily="18" charset="77"/>
                  </a:rPr>
                  <a:t>Find the </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𝑥</m:t>
                        </m:r>
                      </m:e>
                      <m:sub>
                        <m:r>
                          <a:rPr lang="en-US" sz="2400" i="1">
                            <a:latin typeface="Cambria Math" panose="02040503050406030204" pitchFamily="18" charset="0"/>
                          </a:rPr>
                          <m:t>𝑖</m:t>
                        </m:r>
                      </m:sub>
                    </m:sSub>
                  </m:oMath>
                </a14:m>
                <a:r>
                  <a:rPr lang="en-IL" sz="2400">
                    <a:latin typeface="PT Serif" panose="020A0603040505020204" pitchFamily="18" charset="77"/>
                  </a:rPr>
                  <a:t> values in the shares “hardcoded” in </a:t>
                </a:r>
                <a14:m>
                  <m:oMath xmlns:m="http://schemas.openxmlformats.org/officeDocument/2006/math">
                    <m:r>
                      <a:rPr lang="en-US" sz="2400" i="1">
                        <a:latin typeface="Cambria Math" panose="02040503050406030204" pitchFamily="18" charset="0"/>
                      </a:rPr>
                      <m:t>𝑅</m:t>
                    </m:r>
                  </m:oMath>
                </a14:m>
                <a:endParaRPr lang="en-IL" sz="2400">
                  <a:latin typeface="PT Serif" panose="020A0603040505020204" pitchFamily="18" charset="77"/>
                </a:endParaRPr>
              </a:p>
              <a:p>
                <a:pPr marL="457200" indent="-457200">
                  <a:spcAft>
                    <a:spcPts val="1200"/>
                  </a:spcAft>
                  <a:buFont typeface="+mj-lt"/>
                  <a:buAutoNum type="arabicPeriod"/>
                </a:pPr>
                <a:r>
                  <a:rPr lang="en-IL" sz="2400">
                    <a:latin typeface="PT Serif" panose="020A0603040505020204" pitchFamily="18" charset="77"/>
                  </a:rPr>
                  <a:t>Map them back to the corrupted parties</a:t>
                </a:r>
              </a:p>
            </p:txBody>
          </p:sp>
        </mc:Choice>
        <mc:Fallback xmlns="">
          <p:sp>
            <p:nvSpPr>
              <p:cNvPr id="16" name="TextBox 15">
                <a:extLst>
                  <a:ext uri="{FF2B5EF4-FFF2-40B4-BE49-F238E27FC236}">
                    <a16:creationId xmlns:a16="http://schemas.microsoft.com/office/drawing/2014/main" id="{428FA549-7CD4-21E5-1195-84CE3EC8144E}"/>
                  </a:ext>
                </a:extLst>
              </p:cNvPr>
              <p:cNvSpPr txBox="1">
                <a:spLocks noRot="1" noChangeAspect="1" noMove="1" noResize="1" noEditPoints="1" noAdjustHandles="1" noChangeArrowheads="1" noChangeShapeType="1" noTextEdit="1"/>
              </p:cNvSpPr>
              <p:nvPr/>
            </p:nvSpPr>
            <p:spPr>
              <a:xfrm>
                <a:off x="5932412" y="4062257"/>
                <a:ext cx="6025126" cy="1723549"/>
              </a:xfrm>
              <a:prstGeom prst="rect">
                <a:avLst/>
              </a:prstGeom>
              <a:blipFill>
                <a:blip r:embed="rId13"/>
                <a:stretch>
                  <a:fillRect l="-1677" t="-2899" r="-1048" b="-7971"/>
                </a:stretch>
              </a:blipFill>
              <a:ln w="15875">
                <a:solidFill>
                  <a:srgbClr val="002060"/>
                </a:solidFill>
              </a:ln>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990B310B-52AD-94BA-391B-FE8FB32BBBF8}"/>
              </a:ext>
            </a:extLst>
          </p:cNvPr>
          <p:cNvSpPr>
            <a:spLocks noGrp="1"/>
          </p:cNvSpPr>
          <p:nvPr>
            <p:ph type="sldNum" sz="quarter" idx="12"/>
          </p:nvPr>
        </p:nvSpPr>
        <p:spPr/>
        <p:txBody>
          <a:bodyPr/>
          <a:lstStyle/>
          <a:p>
            <a:fld id="{2C6E2BD9-12E2-A94F-B436-2026D1C44FCB}" type="slidenum">
              <a:rPr lang="en-US" smtClean="0"/>
              <a:pPr/>
              <a:t>28</a:t>
            </a:fld>
            <a:endParaRPr lang="en-US">
              <a:latin typeface="PT Serif" panose="020A0603040505020204" pitchFamily="18" charset="77"/>
            </a:endParaRPr>
          </a:p>
        </p:txBody>
      </p:sp>
    </p:spTree>
    <p:extLst>
      <p:ext uri="{BB962C8B-B14F-4D97-AF65-F5344CB8AC3E}">
        <p14:creationId xmlns:p14="http://schemas.microsoft.com/office/powerpoint/2010/main" val="2103437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p:bldP spid="20" grpId="0"/>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EB1ED-23BF-9987-EE2F-0E167B389D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8E8CE4-C67B-929D-63BF-A300BFC392F0}"/>
              </a:ext>
            </a:extLst>
          </p:cNvPr>
          <p:cNvSpPr>
            <a:spLocks noGrp="1"/>
          </p:cNvSpPr>
          <p:nvPr>
            <p:ph type="title"/>
          </p:nvPr>
        </p:nvSpPr>
        <p:spPr>
          <a:xfrm>
            <a:off x="297871" y="94960"/>
            <a:ext cx="11788111" cy="1325563"/>
          </a:xfrm>
        </p:spPr>
        <p:txBody>
          <a:bodyPr/>
          <a:lstStyle/>
          <a:p>
            <a:r>
              <a:rPr lang="en-US" dirty="0">
                <a:latin typeface="PT Serif" panose="020A0603040505020204" pitchFamily="18" charset="77"/>
              </a:rPr>
              <a:t>Shamir-based Traceable Secret Sharing: Trace</a:t>
            </a:r>
            <a:endParaRPr lang="en-US" dirty="0"/>
          </a:p>
        </p:txBody>
      </p:sp>
      <p:pic>
        <p:nvPicPr>
          <p:cNvPr id="4" name="Picture 3" descr="A grey box with green labels&#10;&#10;Description automatically generated">
            <a:extLst>
              <a:ext uri="{FF2B5EF4-FFF2-40B4-BE49-F238E27FC236}">
                <a16:creationId xmlns:a16="http://schemas.microsoft.com/office/drawing/2014/main" id="{804C5A8F-2A93-9AB1-F245-02B5B4BBFFD0}"/>
              </a:ext>
            </a:extLst>
          </p:cNvPr>
          <p:cNvPicPr>
            <a:picLocks noChangeAspect="1"/>
          </p:cNvPicPr>
          <p:nvPr/>
        </p:nvPicPr>
        <p:blipFill>
          <a:blip r:embed="rId3"/>
          <a:stretch>
            <a:fillRect/>
          </a:stretch>
        </p:blipFill>
        <p:spPr>
          <a:xfrm>
            <a:off x="701556" y="1037307"/>
            <a:ext cx="1195041" cy="1472290"/>
          </a:xfrm>
          <a:prstGeom prst="rect">
            <a:avLst/>
          </a:prstGeom>
        </p:spPr>
      </p:pic>
      <p:pic>
        <p:nvPicPr>
          <p:cNvPr id="5" name="Picture 4" descr="A grey box with green labels&#10;&#10;Description automatically generated">
            <a:extLst>
              <a:ext uri="{FF2B5EF4-FFF2-40B4-BE49-F238E27FC236}">
                <a16:creationId xmlns:a16="http://schemas.microsoft.com/office/drawing/2014/main" id="{022A5350-1EA5-03BB-E3AD-CA9D80A1D1E1}"/>
              </a:ext>
            </a:extLst>
          </p:cNvPr>
          <p:cNvPicPr>
            <a:picLocks noChangeAspect="1"/>
          </p:cNvPicPr>
          <p:nvPr/>
        </p:nvPicPr>
        <p:blipFill>
          <a:blip r:embed="rId3"/>
          <a:stretch>
            <a:fillRect/>
          </a:stretch>
        </p:blipFill>
        <p:spPr>
          <a:xfrm>
            <a:off x="4072950" y="1114157"/>
            <a:ext cx="1195041" cy="1472290"/>
          </a:xfrm>
          <a:prstGeom prst="rect">
            <a:avLst/>
          </a:prstGeom>
        </p:spPr>
      </p:pic>
      <p:pic>
        <p:nvPicPr>
          <p:cNvPr id="6" name="Picture 5" descr="A grey box with green labels&#10;&#10;Description automatically generated">
            <a:extLst>
              <a:ext uri="{FF2B5EF4-FFF2-40B4-BE49-F238E27FC236}">
                <a16:creationId xmlns:a16="http://schemas.microsoft.com/office/drawing/2014/main" id="{F1F8ECC0-D4A0-A98B-1A60-C34B8F08D65C}"/>
              </a:ext>
            </a:extLst>
          </p:cNvPr>
          <p:cNvPicPr>
            <a:picLocks noChangeAspect="1"/>
          </p:cNvPicPr>
          <p:nvPr/>
        </p:nvPicPr>
        <p:blipFill>
          <a:blip r:embed="rId3"/>
          <a:stretch>
            <a:fillRect/>
          </a:stretch>
        </p:blipFill>
        <p:spPr>
          <a:xfrm>
            <a:off x="7365966" y="1114157"/>
            <a:ext cx="1195041" cy="1472290"/>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2AF5366-FC74-89B9-2474-21FDDDF9462B}"/>
                  </a:ext>
                </a:extLst>
              </p:cNvPr>
              <p:cNvSpPr txBox="1"/>
              <p:nvPr/>
            </p:nvSpPr>
            <p:spPr>
              <a:xfrm>
                <a:off x="234698" y="2477165"/>
                <a:ext cx="188263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m:t>
                      </m:r>
                    </m:oMath>
                  </m:oMathPara>
                </a14:m>
                <a:endParaRPr lang="en-US" sz="2400" dirty="0"/>
              </a:p>
            </p:txBody>
          </p:sp>
        </mc:Choice>
        <mc:Fallback xmlns="">
          <p:sp>
            <p:nvSpPr>
              <p:cNvPr id="7" name="TextBox 6">
                <a:extLst>
                  <a:ext uri="{FF2B5EF4-FFF2-40B4-BE49-F238E27FC236}">
                    <a16:creationId xmlns:a16="http://schemas.microsoft.com/office/drawing/2014/main" id="{374421CA-212F-4170-9965-DC0D732219AA}"/>
                  </a:ext>
                </a:extLst>
              </p:cNvPr>
              <p:cNvSpPr txBox="1">
                <a:spLocks noRot="1" noChangeAspect="1" noMove="1" noResize="1" noEditPoints="1" noAdjustHandles="1" noChangeArrowheads="1" noChangeShapeType="1" noTextEdit="1"/>
              </p:cNvSpPr>
              <p:nvPr/>
            </p:nvSpPr>
            <p:spPr>
              <a:xfrm>
                <a:off x="234698" y="2477165"/>
                <a:ext cx="1882631" cy="369332"/>
              </a:xfrm>
              <a:prstGeom prst="rect">
                <a:avLst/>
              </a:prstGeom>
              <a:blipFill>
                <a:blip r:embed="rId4"/>
                <a:stretch>
                  <a:fillRect l="-2013" r="-5369" b="-290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D08B64A-CF86-0703-9428-F710F8C6623F}"/>
                  </a:ext>
                </a:extLst>
              </p:cNvPr>
              <p:cNvSpPr txBox="1"/>
              <p:nvPr/>
            </p:nvSpPr>
            <p:spPr>
              <a:xfrm>
                <a:off x="3638735" y="2477165"/>
                <a:ext cx="190398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m:t>
                      </m:r>
                    </m:oMath>
                  </m:oMathPara>
                </a14:m>
                <a:endParaRPr lang="en-US" sz="2400" dirty="0"/>
              </a:p>
            </p:txBody>
          </p:sp>
        </mc:Choice>
        <mc:Fallback xmlns="">
          <p:sp>
            <p:nvSpPr>
              <p:cNvPr id="8" name="TextBox 7">
                <a:extLst>
                  <a:ext uri="{FF2B5EF4-FFF2-40B4-BE49-F238E27FC236}">
                    <a16:creationId xmlns:a16="http://schemas.microsoft.com/office/drawing/2014/main" id="{72AF2234-D51C-8883-D549-FA22D23FDD89}"/>
                  </a:ext>
                </a:extLst>
              </p:cNvPr>
              <p:cNvSpPr txBox="1">
                <a:spLocks noRot="1" noChangeAspect="1" noMove="1" noResize="1" noEditPoints="1" noAdjustHandles="1" noChangeArrowheads="1" noChangeShapeType="1" noTextEdit="1"/>
              </p:cNvSpPr>
              <p:nvPr/>
            </p:nvSpPr>
            <p:spPr>
              <a:xfrm>
                <a:off x="3638735" y="2477165"/>
                <a:ext cx="1903983" cy="369332"/>
              </a:xfrm>
              <a:prstGeom prst="rect">
                <a:avLst/>
              </a:prstGeom>
              <a:blipFill>
                <a:blip r:embed="rId5"/>
                <a:stretch>
                  <a:fillRect l="-1987" r="-5298" b="-290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C851D25-8628-6A92-12CB-CD1649B1D3A2}"/>
                  </a:ext>
                </a:extLst>
              </p:cNvPr>
              <p:cNvSpPr txBox="1"/>
              <p:nvPr/>
            </p:nvSpPr>
            <p:spPr>
              <a:xfrm>
                <a:off x="6949018" y="2477165"/>
                <a:ext cx="190398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m:t>
                      </m:r>
                    </m:oMath>
                  </m:oMathPara>
                </a14:m>
                <a:endParaRPr lang="en-US" sz="2400" dirty="0"/>
              </a:p>
            </p:txBody>
          </p:sp>
        </mc:Choice>
        <mc:Fallback xmlns="">
          <p:sp>
            <p:nvSpPr>
              <p:cNvPr id="9" name="TextBox 8">
                <a:extLst>
                  <a:ext uri="{FF2B5EF4-FFF2-40B4-BE49-F238E27FC236}">
                    <a16:creationId xmlns:a16="http://schemas.microsoft.com/office/drawing/2014/main" id="{D9E0B0AC-18A4-F48F-C7A9-06ADC9A42C64}"/>
                  </a:ext>
                </a:extLst>
              </p:cNvPr>
              <p:cNvSpPr txBox="1">
                <a:spLocks noRot="1" noChangeAspect="1" noMove="1" noResize="1" noEditPoints="1" noAdjustHandles="1" noChangeArrowheads="1" noChangeShapeType="1" noTextEdit="1"/>
              </p:cNvSpPr>
              <p:nvPr/>
            </p:nvSpPr>
            <p:spPr>
              <a:xfrm>
                <a:off x="6949018" y="2477165"/>
                <a:ext cx="1903983" cy="369332"/>
              </a:xfrm>
              <a:prstGeom prst="rect">
                <a:avLst/>
              </a:prstGeom>
              <a:blipFill>
                <a:blip r:embed="rId6"/>
                <a:stretch>
                  <a:fillRect l="-2000" r="-6000" b="-29032"/>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38DCA7FB-06CA-6336-C1E8-F4D6C742AB6E}"/>
              </a:ext>
            </a:extLst>
          </p:cNvPr>
          <p:cNvCxnSpPr>
            <a:cxnSpLocks/>
            <a:stCxn id="7" idx="2"/>
          </p:cNvCxnSpPr>
          <p:nvPr/>
        </p:nvCxnSpPr>
        <p:spPr>
          <a:xfrm>
            <a:off x="1176014" y="2846497"/>
            <a:ext cx="819041" cy="1663658"/>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Rounded Rectangle 10">
                <a:extLst>
                  <a:ext uri="{FF2B5EF4-FFF2-40B4-BE49-F238E27FC236}">
                    <a16:creationId xmlns:a16="http://schemas.microsoft.com/office/drawing/2014/main" id="{078F35FA-3DC0-270F-FFF2-B114E1BBB91B}"/>
                  </a:ext>
                </a:extLst>
              </p:cNvPr>
              <p:cNvSpPr/>
              <p:nvPr/>
            </p:nvSpPr>
            <p:spPr>
              <a:xfrm>
                <a:off x="1677379" y="4547201"/>
                <a:ext cx="1341685" cy="10844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𝑅</m:t>
                      </m:r>
                    </m:oMath>
                  </m:oMathPara>
                </a14:m>
                <a:endParaRPr lang="en-US" sz="2600" dirty="0"/>
              </a:p>
            </p:txBody>
          </p:sp>
        </mc:Choice>
        <mc:Fallback xmlns="">
          <p:sp>
            <p:nvSpPr>
              <p:cNvPr id="11" name="Rounded Rectangle 10">
                <a:extLst>
                  <a:ext uri="{FF2B5EF4-FFF2-40B4-BE49-F238E27FC236}">
                    <a16:creationId xmlns:a16="http://schemas.microsoft.com/office/drawing/2014/main" id="{E2DFCF3B-F6B5-A944-0671-1D95C8A8FA76}"/>
                  </a:ext>
                </a:extLst>
              </p:cNvPr>
              <p:cNvSpPr>
                <a:spLocks noRot="1" noChangeAspect="1" noMove="1" noResize="1" noEditPoints="1" noAdjustHandles="1" noChangeArrowheads="1" noChangeShapeType="1" noTextEdit="1"/>
              </p:cNvSpPr>
              <p:nvPr/>
            </p:nvSpPr>
            <p:spPr>
              <a:xfrm>
                <a:off x="1677379" y="4547201"/>
                <a:ext cx="1341685" cy="1084407"/>
              </a:xfrm>
              <a:prstGeom prst="round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C4BD196-8483-819E-8CFD-AD5D7D49C1FA}"/>
                  </a:ext>
                </a:extLst>
              </p:cNvPr>
              <p:cNvSpPr txBox="1"/>
              <p:nvPr/>
            </p:nvSpPr>
            <p:spPr>
              <a:xfrm>
                <a:off x="84118" y="4887355"/>
                <a:ext cx="927055" cy="40011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m:t>
                      </m:r>
                      <m:r>
                        <a:rPr lang="en-US" sz="2600" b="0" i="1" smtClean="0">
                          <a:latin typeface="Cambria Math" panose="02040503050406030204" pitchFamily="18" charset="0"/>
                        </a:rPr>
                        <m:t>𝑥</m:t>
                      </m:r>
                      <m:r>
                        <a:rPr lang="en-US" sz="2600" b="0" i="1" smtClean="0">
                          <a:latin typeface="Cambria Math" panose="02040503050406030204" pitchFamily="18" charset="0"/>
                        </a:rPr>
                        <m:t>,</m:t>
                      </m:r>
                      <m:r>
                        <a:rPr lang="en-US" sz="2600" b="0" i="1" smtClean="0">
                          <a:latin typeface="Cambria Math" panose="02040503050406030204" pitchFamily="18" charset="0"/>
                        </a:rPr>
                        <m:t>𝑦</m:t>
                      </m:r>
                      <m:r>
                        <a:rPr lang="en-US" sz="2600" b="0" i="1" smtClean="0">
                          <a:latin typeface="Cambria Math" panose="02040503050406030204" pitchFamily="18" charset="0"/>
                        </a:rPr>
                        <m:t>)</m:t>
                      </m:r>
                    </m:oMath>
                  </m:oMathPara>
                </a14:m>
                <a:endParaRPr lang="en-US" sz="2600" dirty="0"/>
              </a:p>
            </p:txBody>
          </p:sp>
        </mc:Choice>
        <mc:Fallback xmlns="">
          <p:sp>
            <p:nvSpPr>
              <p:cNvPr id="14" name="TextBox 13">
                <a:extLst>
                  <a:ext uri="{FF2B5EF4-FFF2-40B4-BE49-F238E27FC236}">
                    <a16:creationId xmlns:a16="http://schemas.microsoft.com/office/drawing/2014/main" id="{D3A533D5-06C2-7E5C-D92D-595DF50034DE}"/>
                  </a:ext>
                </a:extLst>
              </p:cNvPr>
              <p:cNvSpPr txBox="1">
                <a:spLocks noRot="1" noChangeAspect="1" noMove="1" noResize="1" noEditPoints="1" noAdjustHandles="1" noChangeArrowheads="1" noChangeShapeType="1" noTextEdit="1"/>
              </p:cNvSpPr>
              <p:nvPr/>
            </p:nvSpPr>
            <p:spPr>
              <a:xfrm>
                <a:off x="84118" y="4887355"/>
                <a:ext cx="927055" cy="400110"/>
              </a:xfrm>
              <a:prstGeom prst="rect">
                <a:avLst/>
              </a:prstGeom>
              <a:blipFill>
                <a:blip r:embed="rId8"/>
                <a:stretch>
                  <a:fillRect l="-8108" r="-8108" b="-33333"/>
                </a:stretch>
              </a:blipFill>
            </p:spPr>
            <p:txBody>
              <a:bodyPr/>
              <a:lstStyle/>
              <a:p>
                <a:r>
                  <a:rPr lang="en-US">
                    <a:noFill/>
                  </a:rPr>
                  <a:t> </a:t>
                </a:r>
              </a:p>
            </p:txBody>
          </p:sp>
        </mc:Fallback>
      </mc:AlternateContent>
      <p:cxnSp>
        <p:nvCxnSpPr>
          <p:cNvPr id="15" name="Straight Arrow Connector 14">
            <a:extLst>
              <a:ext uri="{FF2B5EF4-FFF2-40B4-BE49-F238E27FC236}">
                <a16:creationId xmlns:a16="http://schemas.microsoft.com/office/drawing/2014/main" id="{C1728CDB-80A5-6AC0-EF64-B41B0DE12BB3}"/>
              </a:ext>
            </a:extLst>
          </p:cNvPr>
          <p:cNvCxnSpPr>
            <a:cxnSpLocks/>
            <a:stCxn id="14" idx="3"/>
            <a:endCxn id="11" idx="1"/>
          </p:cNvCxnSpPr>
          <p:nvPr/>
        </p:nvCxnSpPr>
        <p:spPr>
          <a:xfrm>
            <a:off x="1011173" y="5087410"/>
            <a:ext cx="666206" cy="1995"/>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7E5A8E4C-9576-1CF8-3E08-F47383E40263}"/>
                  </a:ext>
                </a:extLst>
              </p:cNvPr>
              <p:cNvSpPr txBox="1"/>
              <p:nvPr/>
            </p:nvSpPr>
            <p:spPr>
              <a:xfrm>
                <a:off x="3611044" y="4887355"/>
                <a:ext cx="666206" cy="40011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rPr>
                            <m:t>𝑠</m:t>
                          </m:r>
                        </m:e>
                        <m:sup>
                          <m:r>
                            <a:rPr lang="en-US" sz="2600" b="0" i="1" smtClean="0">
                              <a:latin typeface="Cambria Math" panose="02040503050406030204" pitchFamily="18" charset="0"/>
                            </a:rPr>
                            <m:t>∗</m:t>
                          </m:r>
                        </m:sup>
                      </m:sSup>
                    </m:oMath>
                  </m:oMathPara>
                </a14:m>
                <a:endParaRPr lang="en-US" sz="2600" dirty="0"/>
              </a:p>
            </p:txBody>
          </p:sp>
        </mc:Choice>
        <mc:Fallback xmlns="">
          <p:sp>
            <p:nvSpPr>
              <p:cNvPr id="20" name="TextBox 19">
                <a:extLst>
                  <a:ext uri="{FF2B5EF4-FFF2-40B4-BE49-F238E27FC236}">
                    <a16:creationId xmlns:a16="http://schemas.microsoft.com/office/drawing/2014/main" id="{724C87F7-1C6C-7523-CE06-AB5260A58342}"/>
                  </a:ext>
                </a:extLst>
              </p:cNvPr>
              <p:cNvSpPr txBox="1">
                <a:spLocks noRot="1" noChangeAspect="1" noMove="1" noResize="1" noEditPoints="1" noAdjustHandles="1" noChangeArrowheads="1" noChangeShapeType="1" noTextEdit="1"/>
              </p:cNvSpPr>
              <p:nvPr/>
            </p:nvSpPr>
            <p:spPr>
              <a:xfrm>
                <a:off x="3611044" y="4887355"/>
                <a:ext cx="666206" cy="400110"/>
              </a:xfrm>
              <a:prstGeom prst="rect">
                <a:avLst/>
              </a:prstGeom>
              <a:blipFill>
                <a:blip r:embed="rId9"/>
                <a:stretch>
                  <a:fillRect/>
                </a:stretch>
              </a:blipFill>
            </p:spPr>
            <p:txBody>
              <a:bodyPr/>
              <a:lstStyle/>
              <a:p>
                <a:r>
                  <a:rPr lang="en-US">
                    <a:noFill/>
                  </a:rPr>
                  <a:t> </a:t>
                </a:r>
              </a:p>
            </p:txBody>
          </p:sp>
        </mc:Fallback>
      </mc:AlternateContent>
      <p:cxnSp>
        <p:nvCxnSpPr>
          <p:cNvPr id="22" name="Straight Arrow Connector 21">
            <a:extLst>
              <a:ext uri="{FF2B5EF4-FFF2-40B4-BE49-F238E27FC236}">
                <a16:creationId xmlns:a16="http://schemas.microsoft.com/office/drawing/2014/main" id="{533253EA-4483-271E-7380-0AF8F691CA4A}"/>
              </a:ext>
            </a:extLst>
          </p:cNvPr>
          <p:cNvCxnSpPr>
            <a:cxnSpLocks/>
            <a:stCxn id="11" idx="3"/>
            <a:endCxn id="20" idx="1"/>
          </p:cNvCxnSpPr>
          <p:nvPr/>
        </p:nvCxnSpPr>
        <p:spPr>
          <a:xfrm flipV="1">
            <a:off x="3019064" y="5087410"/>
            <a:ext cx="591980" cy="199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9" name="Rounded Rectangular Callout 28">
                <a:extLst>
                  <a:ext uri="{FF2B5EF4-FFF2-40B4-BE49-F238E27FC236}">
                    <a16:creationId xmlns:a16="http://schemas.microsoft.com/office/drawing/2014/main" id="{FDC3C1F7-3A31-A071-A91E-51AB48931B81}"/>
                  </a:ext>
                </a:extLst>
              </p:cNvPr>
              <p:cNvSpPr/>
              <p:nvPr/>
            </p:nvSpPr>
            <p:spPr>
              <a:xfrm>
                <a:off x="4737039" y="3828724"/>
                <a:ext cx="7370843" cy="1776778"/>
              </a:xfrm>
              <a:prstGeom prst="wedgeRoundRectCallout">
                <a:avLst>
                  <a:gd name="adj1" fmla="val -58239"/>
                  <a:gd name="adj2" fmla="val 24225"/>
                  <a:gd name="adj3" fmla="val 16667"/>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40000"/>
                  </a:lnSpc>
                  <a:spcBef>
                    <a:spcPts val="300"/>
                  </a:spcBef>
                  <a:spcAft>
                    <a:spcPts val="300"/>
                  </a:spcAft>
                </a:pPr>
                <a:r>
                  <a:rPr lang="en-US" sz="2300" b="0" dirty="0">
                    <a:solidFill>
                      <a:schemeClr val="tx1"/>
                    </a:solidFill>
                    <a:latin typeface="PT Serif" panose="020A0603040505020204" pitchFamily="18" charset="77"/>
                  </a:rPr>
                  <a:t>R is “good” </a:t>
                </a:r>
                <a:r>
                  <a:rPr lang="en-US" sz="2300" b="0" dirty="0" err="1">
                    <a:solidFill>
                      <a:schemeClr val="tx1"/>
                    </a:solidFill>
                    <a:latin typeface="PT Serif" panose="020A0603040505020204" pitchFamily="18" charset="77"/>
                  </a:rPr>
                  <a:t>w.r.t.</a:t>
                </a:r>
                <a:r>
                  <a:rPr lang="en-US" sz="2300" b="0" dirty="0">
                    <a:solidFill>
                      <a:schemeClr val="tx1"/>
                    </a:solidFill>
                    <a:latin typeface="PT Serif" panose="020A0603040505020204" pitchFamily="18" charset="77"/>
                  </a:rPr>
                  <a:t> </a:t>
                </a:r>
                <a14:m>
                  <m:oMath xmlns:m="http://schemas.openxmlformats.org/officeDocument/2006/math">
                    <m:r>
                      <a:rPr lang="en-US" sz="2300" b="0" i="1" smtClean="0">
                        <a:solidFill>
                          <a:schemeClr val="tx1"/>
                        </a:solidFill>
                        <a:latin typeface="Cambria Math" panose="02040503050406030204" pitchFamily="18" charset="0"/>
                      </a:rPr>
                      <m:t>𝜖</m:t>
                    </m:r>
                  </m:oMath>
                </a14:m>
                <a:r>
                  <a:rPr lang="en-US" sz="2300" b="0" dirty="0">
                    <a:solidFill>
                      <a:schemeClr val="tx1"/>
                    </a:solidFill>
                    <a:latin typeface="PT Serif" panose="020A0603040505020204" pitchFamily="18" charset="77"/>
                  </a:rPr>
                  <a:t> </a:t>
                </a:r>
                <a14:m>
                  <m:oMath xmlns:m="http://schemas.openxmlformats.org/officeDocument/2006/math">
                    <m:r>
                      <a:rPr lang="en-US" sz="2300" b="0" i="1" smtClean="0">
                        <a:solidFill>
                          <a:schemeClr val="tx1"/>
                        </a:solidFill>
                        <a:latin typeface="Cambria Math" panose="02040503050406030204" pitchFamily="18" charset="0"/>
                        <a:ea typeface="Cambria Math" panose="02040503050406030204" pitchFamily="18" charset="0"/>
                      </a:rPr>
                      <m:t>⟹</m:t>
                    </m:r>
                  </m:oMath>
                </a14:m>
                <a:endParaRPr lang="en-US" sz="2300" b="0" dirty="0">
                  <a:solidFill>
                    <a:schemeClr val="tx1"/>
                  </a:solidFill>
                  <a:latin typeface="PT Serif" panose="020A0603040505020204" pitchFamily="18" charset="77"/>
                </a:endParaRPr>
              </a:p>
              <a:p>
                <a:pPr algn="ctr">
                  <a:lnSpc>
                    <a:spcPct val="140000"/>
                  </a:lnSpc>
                  <a:spcBef>
                    <a:spcPts val="300"/>
                  </a:spcBef>
                  <a:spcAft>
                    <a:spcPts val="300"/>
                  </a:spcAft>
                </a:pPr>
                <a14:m>
                  <m:oMathPara xmlns:m="http://schemas.openxmlformats.org/officeDocument/2006/math">
                    <m:oMathParaPr>
                      <m:jc m:val="centerGroup"/>
                    </m:oMathParaPr>
                    <m:oMath xmlns:m="http://schemas.openxmlformats.org/officeDocument/2006/math">
                      <m:func>
                        <m:funcPr>
                          <m:ctrlPr>
                            <a:rPr lang="en-US" sz="2200" b="0" i="1" smtClean="0">
                              <a:solidFill>
                                <a:schemeClr val="tx1"/>
                              </a:solidFill>
                              <a:latin typeface="Cambria Math" panose="02040503050406030204" pitchFamily="18" charset="0"/>
                            </a:rPr>
                          </m:ctrlPr>
                        </m:funcPr>
                        <m:fName>
                          <m:r>
                            <m:rPr>
                              <m:sty m:val="p"/>
                            </m:rPr>
                            <a:rPr lang="en-US" sz="2200" b="0" i="0" smtClean="0">
                              <a:solidFill>
                                <a:schemeClr val="tx1"/>
                              </a:solidFill>
                              <a:latin typeface="Cambria Math" panose="02040503050406030204" pitchFamily="18" charset="0"/>
                            </a:rPr>
                            <m:t>Pr</m:t>
                          </m:r>
                        </m:fName>
                        <m:e>
                          <m:d>
                            <m:dPr>
                              <m:begChr m:val="["/>
                              <m:endChr m:val="]"/>
                              <m:ctrlPr>
                                <a:rPr lang="en-US" sz="2200" b="0" i="1" smtClean="0">
                                  <a:solidFill>
                                    <a:schemeClr val="tx1"/>
                                  </a:solidFill>
                                  <a:latin typeface="Cambria Math" panose="02040503050406030204" pitchFamily="18" charset="0"/>
                                </a:rPr>
                              </m:ctrlPr>
                            </m:dPr>
                            <m:e>
                              <m:sSup>
                                <m:sSupPr>
                                  <m:ctrlPr>
                                    <a:rPr lang="en-US" sz="2200" i="1">
                                      <a:solidFill>
                                        <a:schemeClr val="tx1"/>
                                      </a:solidFill>
                                      <a:latin typeface="Cambria Math" panose="02040503050406030204" pitchFamily="18" charset="0"/>
                                    </a:rPr>
                                  </m:ctrlPr>
                                </m:sSupPr>
                                <m:e>
                                  <m:r>
                                    <a:rPr lang="en-US" sz="2200" i="1">
                                      <a:solidFill>
                                        <a:schemeClr val="tx1"/>
                                      </a:solidFill>
                                      <a:latin typeface="Cambria Math" panose="02040503050406030204" pitchFamily="18" charset="0"/>
                                    </a:rPr>
                                    <m:t>𝑠</m:t>
                                  </m:r>
                                </m:e>
                                <m:sup>
                                  <m:r>
                                    <a:rPr lang="en-US" sz="2200" i="1">
                                      <a:solidFill>
                                        <a:schemeClr val="tx1"/>
                                      </a:solidFill>
                                      <a:latin typeface="Cambria Math" panose="02040503050406030204" pitchFamily="18" charset="0"/>
                                    </a:rPr>
                                    <m:t>∗</m:t>
                                  </m:r>
                                </m:sup>
                              </m:sSup>
                              <m:r>
                                <a:rPr lang="en-US" sz="2200" i="1">
                                  <a:solidFill>
                                    <a:schemeClr val="tx1"/>
                                  </a:solidFill>
                                  <a:latin typeface="Cambria Math" panose="02040503050406030204" pitchFamily="18" charset="0"/>
                                </a:rPr>
                                <m:t>=</m:t>
                              </m:r>
                              <m:sSubSup>
                                <m:sSubSupPr>
                                  <m:ctrlPr>
                                    <a:rPr lang="en-US" sz="2200" i="1">
                                      <a:solidFill>
                                        <a:schemeClr val="tx1"/>
                                      </a:solidFill>
                                      <a:latin typeface="Cambria Math" panose="02040503050406030204" pitchFamily="18" charset="0"/>
                                    </a:rPr>
                                  </m:ctrlPr>
                                </m:sSubSupPr>
                                <m:e>
                                  <m:r>
                                    <a:rPr lang="en-US" sz="2200" i="1">
                                      <a:solidFill>
                                        <a:schemeClr val="tx1"/>
                                      </a:solidFill>
                                      <a:latin typeface="Cambria Math" panose="02040503050406030204" pitchFamily="18" charset="0"/>
                                    </a:rPr>
                                    <m:t>𝜆</m:t>
                                  </m:r>
                                </m:e>
                                <m:sub>
                                  <m:r>
                                    <a:rPr lang="en-US" sz="2200" i="1">
                                      <a:solidFill>
                                        <a:schemeClr val="tx1"/>
                                      </a:solidFill>
                                      <a:latin typeface="Cambria Math" panose="02040503050406030204" pitchFamily="18" charset="0"/>
                                    </a:rPr>
                                    <m:t>𝑥</m:t>
                                  </m:r>
                                </m:sub>
                                <m:sup>
                                  <m:d>
                                    <m:dPr>
                                      <m:begChr m:val="{"/>
                                      <m:endChr m:val="}"/>
                                      <m:ctrlPr>
                                        <a:rPr lang="en-US" sz="2200" i="1">
                                          <a:solidFill>
                                            <a:schemeClr val="tx1"/>
                                          </a:solidFill>
                                          <a:latin typeface="Cambria Math" panose="02040503050406030204" pitchFamily="18" charset="0"/>
                                        </a:rPr>
                                      </m:ctrlPr>
                                    </m:dPr>
                                    <m:e>
                                      <m:r>
                                        <a:rPr lang="en-US" sz="2200" i="1">
                                          <a:solidFill>
                                            <a:schemeClr val="tx1"/>
                                          </a:solidFill>
                                          <a:latin typeface="Cambria Math" panose="02040503050406030204" pitchFamily="18" charset="0"/>
                                        </a:rPr>
                                        <m:t>𝑥</m:t>
                                      </m:r>
                                      <m:r>
                                        <a:rPr lang="en-US" sz="2200" i="1">
                                          <a:solidFill>
                                            <a:schemeClr val="tx1"/>
                                          </a:solidFill>
                                          <a:latin typeface="Cambria Math" panose="02040503050406030204" pitchFamily="18" charset="0"/>
                                        </a:rPr>
                                        <m:t> ,   </m:t>
                                      </m:r>
                                      <m:sSub>
                                        <m:sSubPr>
                                          <m:ctrlPr>
                                            <a:rPr lang="en-US" sz="2200" i="1">
                                              <a:solidFill>
                                                <a:schemeClr val="tx1"/>
                                              </a:solidFill>
                                              <a:latin typeface="Cambria Math" panose="02040503050406030204" pitchFamily="18" charset="0"/>
                                            </a:rPr>
                                          </m:ctrlPr>
                                        </m:sSubPr>
                                        <m:e>
                                          <m:r>
                                            <a:rPr lang="en-US" sz="2200" i="1">
                                              <a:solidFill>
                                                <a:schemeClr val="tx1"/>
                                              </a:solidFill>
                                              <a:latin typeface="Cambria Math" panose="02040503050406030204" pitchFamily="18" charset="0"/>
                                            </a:rPr>
                                            <m:t>𝑥</m:t>
                                          </m:r>
                                        </m:e>
                                        <m:sub>
                                          <m:r>
                                            <a:rPr lang="en-US" sz="2200" i="1">
                                              <a:solidFill>
                                                <a:schemeClr val="tx1"/>
                                              </a:solidFill>
                                              <a:latin typeface="Cambria Math" panose="02040503050406030204" pitchFamily="18" charset="0"/>
                                            </a:rPr>
                                            <m:t>1</m:t>
                                          </m:r>
                                        </m:sub>
                                      </m:sSub>
                                      <m:r>
                                        <a:rPr lang="en-US" sz="2200" b="0" i="1" smtClean="0">
                                          <a:solidFill>
                                            <a:schemeClr val="tx1"/>
                                          </a:solidFill>
                                          <a:latin typeface="Cambria Math" panose="02040503050406030204" pitchFamily="18" charset="0"/>
                                        </a:rPr>
                                        <m:t>,</m:t>
                                      </m:r>
                                      <m:sSub>
                                        <m:sSubPr>
                                          <m:ctrlPr>
                                            <a:rPr lang="en-US" sz="2200" b="0" i="1" smtClean="0">
                                              <a:solidFill>
                                                <a:schemeClr val="tx1"/>
                                              </a:solidFill>
                                              <a:latin typeface="Cambria Math" panose="02040503050406030204" pitchFamily="18" charset="0"/>
                                            </a:rPr>
                                          </m:ctrlPr>
                                        </m:sSubPr>
                                        <m:e>
                                          <m:r>
                                            <a:rPr lang="en-US" sz="2200" b="0" i="1" smtClean="0">
                                              <a:solidFill>
                                                <a:schemeClr val="tx1"/>
                                              </a:solidFill>
                                              <a:latin typeface="Cambria Math" panose="02040503050406030204" pitchFamily="18" charset="0"/>
                                            </a:rPr>
                                            <m:t> </m:t>
                                          </m:r>
                                          <m:r>
                                            <a:rPr lang="en-US" sz="2200" b="0" i="1" smtClean="0">
                                              <a:solidFill>
                                                <a:schemeClr val="tx1"/>
                                              </a:solidFill>
                                              <a:latin typeface="Cambria Math" panose="02040503050406030204" pitchFamily="18" charset="0"/>
                                            </a:rPr>
                                            <m:t>𝑥</m:t>
                                          </m:r>
                                        </m:e>
                                        <m:sub>
                                          <m:r>
                                            <a:rPr lang="en-US" sz="2200" b="0" i="1" smtClean="0">
                                              <a:solidFill>
                                                <a:schemeClr val="tx1"/>
                                              </a:solidFill>
                                              <a:latin typeface="Cambria Math" panose="02040503050406030204" pitchFamily="18" charset="0"/>
                                            </a:rPr>
                                            <m:t>2</m:t>
                                          </m:r>
                                        </m:sub>
                                      </m:sSub>
                                    </m:e>
                                  </m:d>
                                </m:sup>
                              </m:sSubSup>
                              <m:r>
                                <a:rPr lang="en-US" sz="2200" i="1">
                                  <a:solidFill>
                                    <a:schemeClr val="tx1"/>
                                  </a:solidFill>
                                  <a:latin typeface="Cambria Math" panose="02040503050406030204" pitchFamily="18" charset="0"/>
                                </a:rPr>
                                <m:t>⋅ </m:t>
                              </m:r>
                              <m:r>
                                <a:rPr lang="en-US" sz="2200" i="1">
                                  <a:solidFill>
                                    <a:schemeClr val="tx1"/>
                                  </a:solidFill>
                                  <a:latin typeface="Cambria Math" panose="02040503050406030204" pitchFamily="18" charset="0"/>
                                </a:rPr>
                                <m:t>𝑦</m:t>
                              </m:r>
                              <m:r>
                                <a:rPr lang="en-US" sz="2200" i="1">
                                  <a:solidFill>
                                    <a:schemeClr val="tx1"/>
                                  </a:solidFill>
                                  <a:latin typeface="Cambria Math" panose="02040503050406030204" pitchFamily="18" charset="0"/>
                                </a:rPr>
                                <m:t>+</m:t>
                              </m:r>
                              <m:sSubSup>
                                <m:sSubSupPr>
                                  <m:ctrlPr>
                                    <a:rPr lang="en-US" sz="2200" i="1">
                                      <a:solidFill>
                                        <a:schemeClr val="tx1"/>
                                      </a:solidFill>
                                      <a:latin typeface="Cambria Math" panose="02040503050406030204" pitchFamily="18" charset="0"/>
                                    </a:rPr>
                                  </m:ctrlPr>
                                </m:sSubSupPr>
                                <m:e>
                                  <m:r>
                                    <a:rPr lang="en-US" sz="2200" i="1">
                                      <a:solidFill>
                                        <a:schemeClr val="tx1"/>
                                      </a:solidFill>
                                      <a:latin typeface="Cambria Math" panose="02040503050406030204" pitchFamily="18" charset="0"/>
                                    </a:rPr>
                                    <m:t>𝜆</m:t>
                                  </m:r>
                                </m:e>
                                <m:sub>
                                  <m:sSub>
                                    <m:sSubPr>
                                      <m:ctrlPr>
                                        <a:rPr lang="en-US" sz="2200" i="1">
                                          <a:solidFill>
                                            <a:schemeClr val="tx1"/>
                                          </a:solidFill>
                                          <a:latin typeface="Cambria Math" panose="02040503050406030204" pitchFamily="18" charset="0"/>
                                        </a:rPr>
                                      </m:ctrlPr>
                                    </m:sSubPr>
                                    <m:e>
                                      <m:r>
                                        <a:rPr lang="en-US" sz="2200" i="1">
                                          <a:solidFill>
                                            <a:schemeClr val="tx1"/>
                                          </a:solidFill>
                                          <a:latin typeface="Cambria Math" panose="02040503050406030204" pitchFamily="18" charset="0"/>
                                        </a:rPr>
                                        <m:t>𝑥</m:t>
                                      </m:r>
                                    </m:e>
                                    <m:sub>
                                      <m:r>
                                        <a:rPr lang="en-US" sz="2200" i="1">
                                          <a:solidFill>
                                            <a:schemeClr val="tx1"/>
                                          </a:solidFill>
                                          <a:latin typeface="Cambria Math" panose="02040503050406030204" pitchFamily="18" charset="0"/>
                                        </a:rPr>
                                        <m:t>1</m:t>
                                      </m:r>
                                    </m:sub>
                                  </m:sSub>
                                </m:sub>
                                <m:sup>
                                  <m:d>
                                    <m:dPr>
                                      <m:begChr m:val="{"/>
                                      <m:endChr m:val="}"/>
                                      <m:ctrlPr>
                                        <a:rPr lang="en-US" sz="2200" i="1">
                                          <a:solidFill>
                                            <a:schemeClr val="tx1"/>
                                          </a:solidFill>
                                          <a:latin typeface="Cambria Math" panose="02040503050406030204" pitchFamily="18" charset="0"/>
                                        </a:rPr>
                                      </m:ctrlPr>
                                    </m:dPr>
                                    <m:e>
                                      <m:r>
                                        <a:rPr lang="en-US" sz="2200" i="1">
                                          <a:solidFill>
                                            <a:schemeClr val="tx1"/>
                                          </a:solidFill>
                                          <a:latin typeface="Cambria Math" panose="02040503050406030204" pitchFamily="18" charset="0"/>
                                        </a:rPr>
                                        <m:t>𝑥</m:t>
                                      </m:r>
                                      <m:r>
                                        <a:rPr lang="en-US" sz="2200" i="1">
                                          <a:solidFill>
                                            <a:schemeClr val="tx1"/>
                                          </a:solidFill>
                                          <a:latin typeface="Cambria Math" panose="02040503050406030204" pitchFamily="18" charset="0"/>
                                        </a:rPr>
                                        <m:t>,   </m:t>
                                      </m:r>
                                      <m:sSub>
                                        <m:sSubPr>
                                          <m:ctrlPr>
                                            <a:rPr lang="en-US" sz="2200" i="1">
                                              <a:solidFill>
                                                <a:schemeClr val="tx1"/>
                                              </a:solidFill>
                                              <a:latin typeface="Cambria Math" panose="02040503050406030204" pitchFamily="18" charset="0"/>
                                            </a:rPr>
                                          </m:ctrlPr>
                                        </m:sSubPr>
                                        <m:e>
                                          <m:r>
                                            <a:rPr lang="en-US" sz="2200" i="1">
                                              <a:solidFill>
                                                <a:schemeClr val="tx1"/>
                                              </a:solidFill>
                                              <a:latin typeface="Cambria Math" panose="02040503050406030204" pitchFamily="18" charset="0"/>
                                            </a:rPr>
                                            <m:t>𝑥</m:t>
                                          </m:r>
                                        </m:e>
                                        <m:sub>
                                          <m:r>
                                            <a:rPr lang="en-US" sz="2200" i="1">
                                              <a:solidFill>
                                                <a:schemeClr val="tx1"/>
                                              </a:solidFill>
                                              <a:latin typeface="Cambria Math" panose="02040503050406030204" pitchFamily="18" charset="0"/>
                                            </a:rPr>
                                            <m:t>1</m:t>
                                          </m:r>
                                        </m:sub>
                                      </m:sSub>
                                      <m:r>
                                        <a:rPr lang="en-US" sz="2200" b="0" i="1" smtClean="0">
                                          <a:solidFill>
                                            <a:schemeClr val="tx1"/>
                                          </a:solidFill>
                                          <a:latin typeface="Cambria Math" panose="02040503050406030204" pitchFamily="18" charset="0"/>
                                        </a:rPr>
                                        <m:t>, </m:t>
                                      </m:r>
                                      <m:sSub>
                                        <m:sSubPr>
                                          <m:ctrlPr>
                                            <a:rPr lang="en-US" sz="2200" b="0" i="1" smtClean="0">
                                              <a:solidFill>
                                                <a:schemeClr val="tx1"/>
                                              </a:solidFill>
                                              <a:latin typeface="Cambria Math" panose="02040503050406030204" pitchFamily="18" charset="0"/>
                                            </a:rPr>
                                          </m:ctrlPr>
                                        </m:sSubPr>
                                        <m:e>
                                          <m:r>
                                            <a:rPr lang="en-US" sz="2200" b="0" i="1" smtClean="0">
                                              <a:solidFill>
                                                <a:schemeClr val="tx1"/>
                                              </a:solidFill>
                                              <a:latin typeface="Cambria Math" panose="02040503050406030204" pitchFamily="18" charset="0"/>
                                            </a:rPr>
                                            <m:t> </m:t>
                                          </m:r>
                                          <m:r>
                                            <a:rPr lang="en-US" sz="2200" b="0" i="1" smtClean="0">
                                              <a:solidFill>
                                                <a:schemeClr val="tx1"/>
                                              </a:solidFill>
                                              <a:latin typeface="Cambria Math" panose="02040503050406030204" pitchFamily="18" charset="0"/>
                                            </a:rPr>
                                            <m:t>𝑥</m:t>
                                          </m:r>
                                        </m:e>
                                        <m:sub>
                                          <m:r>
                                            <a:rPr lang="en-US" sz="2200" b="0" i="1" smtClean="0">
                                              <a:solidFill>
                                                <a:schemeClr val="tx1"/>
                                              </a:solidFill>
                                              <a:latin typeface="Cambria Math" panose="02040503050406030204" pitchFamily="18" charset="0"/>
                                            </a:rPr>
                                            <m:t>2</m:t>
                                          </m:r>
                                        </m:sub>
                                      </m:sSub>
                                    </m:e>
                                  </m:d>
                                </m:sup>
                              </m:sSubSup>
                              <m:r>
                                <a:rPr lang="en-US" sz="2200" i="1">
                                  <a:solidFill>
                                    <a:schemeClr val="tx1"/>
                                  </a:solidFill>
                                  <a:latin typeface="Cambria Math" panose="02040503050406030204" pitchFamily="18" charset="0"/>
                                </a:rPr>
                                <m:t>⋅</m:t>
                              </m:r>
                              <m:sSub>
                                <m:sSubPr>
                                  <m:ctrlPr>
                                    <a:rPr lang="en-US" sz="2200" i="1">
                                      <a:solidFill>
                                        <a:schemeClr val="tx1"/>
                                      </a:solidFill>
                                      <a:latin typeface="Cambria Math" panose="02040503050406030204" pitchFamily="18" charset="0"/>
                                    </a:rPr>
                                  </m:ctrlPr>
                                </m:sSubPr>
                                <m:e>
                                  <m:r>
                                    <a:rPr lang="en-US" sz="2200" i="1">
                                      <a:solidFill>
                                        <a:schemeClr val="tx1"/>
                                      </a:solidFill>
                                      <a:latin typeface="Cambria Math" panose="02040503050406030204" pitchFamily="18" charset="0"/>
                                    </a:rPr>
                                    <m:t>𝑦</m:t>
                                  </m:r>
                                </m:e>
                                <m:sub>
                                  <m:r>
                                    <a:rPr lang="en-US" sz="2200" i="1">
                                      <a:solidFill>
                                        <a:schemeClr val="tx1"/>
                                      </a:solidFill>
                                      <a:latin typeface="Cambria Math" panose="02040503050406030204" pitchFamily="18" charset="0"/>
                                    </a:rPr>
                                    <m:t>1</m:t>
                                  </m:r>
                                </m:sub>
                              </m:sSub>
                              <m:r>
                                <a:rPr lang="en-US" sz="2200" i="1">
                                  <a:solidFill>
                                    <a:schemeClr val="tx1"/>
                                  </a:solidFill>
                                  <a:latin typeface="Cambria Math" panose="02040503050406030204" pitchFamily="18" charset="0"/>
                                </a:rPr>
                                <m:t>+</m:t>
                              </m:r>
                              <m:sSubSup>
                                <m:sSubSupPr>
                                  <m:ctrlPr>
                                    <a:rPr lang="en-US" sz="2200" i="1">
                                      <a:solidFill>
                                        <a:schemeClr val="tx1"/>
                                      </a:solidFill>
                                      <a:latin typeface="Cambria Math" panose="02040503050406030204" pitchFamily="18" charset="0"/>
                                    </a:rPr>
                                  </m:ctrlPr>
                                </m:sSubSupPr>
                                <m:e>
                                  <m:r>
                                    <a:rPr lang="en-US" sz="2200" i="1">
                                      <a:solidFill>
                                        <a:schemeClr val="tx1"/>
                                      </a:solidFill>
                                      <a:latin typeface="Cambria Math" panose="02040503050406030204" pitchFamily="18" charset="0"/>
                                    </a:rPr>
                                    <m:t>𝜆</m:t>
                                  </m:r>
                                </m:e>
                                <m:sub>
                                  <m:sSub>
                                    <m:sSubPr>
                                      <m:ctrlPr>
                                        <a:rPr lang="en-US" sz="2200" i="1">
                                          <a:solidFill>
                                            <a:schemeClr val="tx1"/>
                                          </a:solidFill>
                                          <a:latin typeface="Cambria Math" panose="02040503050406030204" pitchFamily="18" charset="0"/>
                                        </a:rPr>
                                      </m:ctrlPr>
                                    </m:sSubPr>
                                    <m:e>
                                      <m:r>
                                        <a:rPr lang="en-US" sz="2200" i="1">
                                          <a:solidFill>
                                            <a:schemeClr val="tx1"/>
                                          </a:solidFill>
                                          <a:latin typeface="Cambria Math" panose="02040503050406030204" pitchFamily="18" charset="0"/>
                                        </a:rPr>
                                        <m:t>𝑥</m:t>
                                      </m:r>
                                    </m:e>
                                    <m:sub>
                                      <m:r>
                                        <a:rPr lang="en-US" sz="2200" b="0" i="1" smtClean="0">
                                          <a:solidFill>
                                            <a:schemeClr val="tx1"/>
                                          </a:solidFill>
                                          <a:latin typeface="Cambria Math" panose="02040503050406030204" pitchFamily="18" charset="0"/>
                                        </a:rPr>
                                        <m:t>2</m:t>
                                      </m:r>
                                    </m:sub>
                                  </m:sSub>
                                </m:sub>
                                <m:sup>
                                  <m:d>
                                    <m:dPr>
                                      <m:begChr m:val="{"/>
                                      <m:endChr m:val="}"/>
                                      <m:ctrlPr>
                                        <a:rPr lang="en-US" sz="2200" i="1">
                                          <a:solidFill>
                                            <a:schemeClr val="tx1"/>
                                          </a:solidFill>
                                          <a:latin typeface="Cambria Math" panose="02040503050406030204" pitchFamily="18" charset="0"/>
                                        </a:rPr>
                                      </m:ctrlPr>
                                    </m:dPr>
                                    <m:e>
                                      <m:r>
                                        <a:rPr lang="en-US" sz="2200" i="1">
                                          <a:solidFill>
                                            <a:schemeClr val="tx1"/>
                                          </a:solidFill>
                                          <a:latin typeface="Cambria Math" panose="02040503050406030204" pitchFamily="18" charset="0"/>
                                        </a:rPr>
                                        <m:t>𝑥</m:t>
                                      </m:r>
                                      <m:r>
                                        <a:rPr lang="en-US" sz="2200" i="1">
                                          <a:solidFill>
                                            <a:schemeClr val="tx1"/>
                                          </a:solidFill>
                                          <a:latin typeface="Cambria Math" panose="02040503050406030204" pitchFamily="18" charset="0"/>
                                        </a:rPr>
                                        <m:t>,   </m:t>
                                      </m:r>
                                      <m:sSub>
                                        <m:sSubPr>
                                          <m:ctrlPr>
                                            <a:rPr lang="en-US" sz="2200" i="1">
                                              <a:solidFill>
                                                <a:schemeClr val="tx1"/>
                                              </a:solidFill>
                                              <a:latin typeface="Cambria Math" panose="02040503050406030204" pitchFamily="18" charset="0"/>
                                            </a:rPr>
                                          </m:ctrlPr>
                                        </m:sSubPr>
                                        <m:e>
                                          <m:r>
                                            <a:rPr lang="en-US" sz="2200" i="1">
                                              <a:solidFill>
                                                <a:schemeClr val="tx1"/>
                                              </a:solidFill>
                                              <a:latin typeface="Cambria Math" panose="02040503050406030204" pitchFamily="18" charset="0"/>
                                            </a:rPr>
                                            <m:t>𝑥</m:t>
                                          </m:r>
                                        </m:e>
                                        <m:sub>
                                          <m:r>
                                            <a:rPr lang="en-US" sz="2200" i="1">
                                              <a:solidFill>
                                                <a:schemeClr val="tx1"/>
                                              </a:solidFill>
                                              <a:latin typeface="Cambria Math" panose="02040503050406030204" pitchFamily="18" charset="0"/>
                                            </a:rPr>
                                            <m:t>1</m:t>
                                          </m:r>
                                        </m:sub>
                                      </m:sSub>
                                      <m:r>
                                        <a:rPr lang="en-US" sz="2200" i="1">
                                          <a:solidFill>
                                            <a:schemeClr val="tx1"/>
                                          </a:solidFill>
                                          <a:latin typeface="Cambria Math" panose="02040503050406030204" pitchFamily="18" charset="0"/>
                                        </a:rPr>
                                        <m:t>, </m:t>
                                      </m:r>
                                      <m:sSub>
                                        <m:sSubPr>
                                          <m:ctrlPr>
                                            <a:rPr lang="en-US" sz="2200" i="1">
                                              <a:solidFill>
                                                <a:schemeClr val="tx1"/>
                                              </a:solidFill>
                                              <a:latin typeface="Cambria Math" panose="02040503050406030204" pitchFamily="18" charset="0"/>
                                            </a:rPr>
                                          </m:ctrlPr>
                                        </m:sSubPr>
                                        <m:e>
                                          <m:r>
                                            <a:rPr lang="en-US" sz="2200" i="1">
                                              <a:solidFill>
                                                <a:schemeClr val="tx1"/>
                                              </a:solidFill>
                                              <a:latin typeface="Cambria Math" panose="02040503050406030204" pitchFamily="18" charset="0"/>
                                            </a:rPr>
                                            <m:t> </m:t>
                                          </m:r>
                                          <m:r>
                                            <a:rPr lang="en-US" sz="2200" i="1">
                                              <a:solidFill>
                                                <a:schemeClr val="tx1"/>
                                              </a:solidFill>
                                              <a:latin typeface="Cambria Math" panose="02040503050406030204" pitchFamily="18" charset="0"/>
                                            </a:rPr>
                                            <m:t>𝑥</m:t>
                                          </m:r>
                                        </m:e>
                                        <m:sub>
                                          <m:r>
                                            <a:rPr lang="en-US" sz="2200" i="1">
                                              <a:solidFill>
                                                <a:schemeClr val="tx1"/>
                                              </a:solidFill>
                                              <a:latin typeface="Cambria Math" panose="02040503050406030204" pitchFamily="18" charset="0"/>
                                            </a:rPr>
                                            <m:t>2</m:t>
                                          </m:r>
                                        </m:sub>
                                      </m:sSub>
                                    </m:e>
                                  </m:d>
                                </m:sup>
                              </m:sSubSup>
                              <m:r>
                                <a:rPr lang="en-US" sz="2200" i="1">
                                  <a:solidFill>
                                    <a:schemeClr val="tx1"/>
                                  </a:solidFill>
                                  <a:latin typeface="Cambria Math" panose="02040503050406030204" pitchFamily="18" charset="0"/>
                                </a:rPr>
                                <m:t>⋅</m:t>
                              </m:r>
                              <m:sSub>
                                <m:sSubPr>
                                  <m:ctrlPr>
                                    <a:rPr lang="en-US" sz="2200" i="1">
                                      <a:solidFill>
                                        <a:schemeClr val="tx1"/>
                                      </a:solidFill>
                                      <a:latin typeface="Cambria Math" panose="02040503050406030204" pitchFamily="18" charset="0"/>
                                    </a:rPr>
                                  </m:ctrlPr>
                                </m:sSubPr>
                                <m:e>
                                  <m:r>
                                    <a:rPr lang="en-US" sz="2200" i="1">
                                      <a:solidFill>
                                        <a:schemeClr val="tx1"/>
                                      </a:solidFill>
                                      <a:latin typeface="Cambria Math" panose="02040503050406030204" pitchFamily="18" charset="0"/>
                                    </a:rPr>
                                    <m:t>𝑦</m:t>
                                  </m:r>
                                </m:e>
                                <m:sub>
                                  <m:r>
                                    <a:rPr lang="en-US" sz="2200" b="0" i="1" smtClean="0">
                                      <a:solidFill>
                                        <a:schemeClr val="tx1"/>
                                      </a:solidFill>
                                      <a:latin typeface="Cambria Math" panose="02040503050406030204" pitchFamily="18" charset="0"/>
                                    </a:rPr>
                                    <m:t>2</m:t>
                                  </m:r>
                                </m:sub>
                              </m:sSub>
                            </m:e>
                          </m:d>
                        </m:e>
                      </m:func>
                      <m:r>
                        <a:rPr lang="en-US" sz="2200" b="0" i="1" smtClean="0">
                          <a:solidFill>
                            <a:schemeClr val="tx1"/>
                          </a:solidFill>
                          <a:latin typeface="Cambria Math" panose="02040503050406030204" pitchFamily="18" charset="0"/>
                        </a:rPr>
                        <m:t>≥</m:t>
                      </m:r>
                      <m:r>
                        <a:rPr lang="en-US" sz="2200" b="0" i="1" smtClean="0">
                          <a:solidFill>
                            <a:schemeClr val="tx1"/>
                          </a:solidFill>
                          <a:latin typeface="Cambria Math" panose="02040503050406030204" pitchFamily="18" charset="0"/>
                        </a:rPr>
                        <m:t>𝜖</m:t>
                      </m:r>
                    </m:oMath>
                  </m:oMathPara>
                </a14:m>
                <a:endParaRPr lang="en-US" sz="2200" b="0" i="1" dirty="0">
                  <a:solidFill>
                    <a:schemeClr val="tx1"/>
                  </a:solidFill>
                  <a:latin typeface="Cambria Math" panose="02040503050406030204" pitchFamily="18" charset="0"/>
                </a:endParaRPr>
              </a:p>
            </p:txBody>
          </p:sp>
        </mc:Choice>
        <mc:Fallback xmlns="">
          <p:sp>
            <p:nvSpPr>
              <p:cNvPr id="29" name="Rounded Rectangular Callout 28">
                <a:extLst>
                  <a:ext uri="{FF2B5EF4-FFF2-40B4-BE49-F238E27FC236}">
                    <a16:creationId xmlns:a16="http://schemas.microsoft.com/office/drawing/2014/main" id="{C37A689B-DCBC-1364-E75C-8A0DA74541F4}"/>
                  </a:ext>
                </a:extLst>
              </p:cNvPr>
              <p:cNvSpPr>
                <a:spLocks noRot="1" noChangeAspect="1" noMove="1" noResize="1" noEditPoints="1" noAdjustHandles="1" noChangeArrowheads="1" noChangeShapeType="1" noTextEdit="1"/>
              </p:cNvSpPr>
              <p:nvPr/>
            </p:nvSpPr>
            <p:spPr>
              <a:xfrm>
                <a:off x="4737039" y="3828724"/>
                <a:ext cx="7370843" cy="1776778"/>
              </a:xfrm>
              <a:prstGeom prst="wedgeRoundRectCallout">
                <a:avLst>
                  <a:gd name="adj1" fmla="val -58239"/>
                  <a:gd name="adj2" fmla="val 24225"/>
                  <a:gd name="adj3" fmla="val 16667"/>
                </a:avLst>
              </a:prstGeom>
              <a:blipFill>
                <a:blip r:embed="rId10"/>
                <a:stretch>
                  <a:fillRect/>
                </a:stretch>
              </a:blipFill>
              <a:ln>
                <a:solidFill>
                  <a:schemeClr val="accent1">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C559E84-5787-888F-7640-86C3CE1522A4}"/>
                  </a:ext>
                </a:extLst>
              </p:cNvPr>
              <p:cNvSpPr txBox="1"/>
              <p:nvPr/>
            </p:nvSpPr>
            <p:spPr>
              <a:xfrm>
                <a:off x="5994713" y="5756732"/>
                <a:ext cx="4855493" cy="830997"/>
              </a:xfrm>
              <a:prstGeom prst="rect">
                <a:avLst/>
              </a:prstGeom>
              <a:noFill/>
            </p:spPr>
            <p:txBody>
              <a:bodyPr wrap="square" rtlCol="0">
                <a:spAutoFit/>
              </a:bodyPr>
              <a:lstStyle/>
              <a:p>
                <a:r>
                  <a:rPr lang="en-US" sz="2400" dirty="0">
                    <a:latin typeface="PT Serif" panose="020A0603040505020204" pitchFamily="18" charset="77"/>
                  </a:rPr>
                  <a:t>Let’s assume R is ‘perfect’ for now</a:t>
                </a:r>
              </a:p>
              <a:p>
                <a:pPr algn="ctr"/>
                <a:r>
                  <a:rPr lang="en-US" sz="2400" dirty="0">
                    <a:latin typeface="PT Serif" panose="020A0603040505020204" pitchFamily="18" charset="77"/>
                  </a:rPr>
                  <a:t>i.e.  </a:t>
                </a:r>
                <a14:m>
                  <m:oMath xmlns:m="http://schemas.openxmlformats.org/officeDocument/2006/math">
                    <m:r>
                      <a:rPr lang="en-US" sz="2400" b="0" i="1" smtClean="0">
                        <a:solidFill>
                          <a:schemeClr val="tx1"/>
                        </a:solidFill>
                        <a:latin typeface="Cambria Math" panose="02040503050406030204" pitchFamily="18" charset="0"/>
                      </a:rPr>
                      <m:t>𝜖</m:t>
                    </m:r>
                    <m:r>
                      <a:rPr lang="en-US" sz="2400" b="0" i="1" smtClean="0">
                        <a:solidFill>
                          <a:schemeClr val="tx1"/>
                        </a:solidFill>
                        <a:latin typeface="Cambria Math" panose="02040503050406030204" pitchFamily="18" charset="0"/>
                      </a:rPr>
                      <m:t>=1</m:t>
                    </m:r>
                  </m:oMath>
                </a14:m>
                <a:endParaRPr lang="en-US" sz="2400" dirty="0">
                  <a:latin typeface="PT Serif" panose="020A0603040505020204" pitchFamily="18" charset="77"/>
                </a:endParaRPr>
              </a:p>
            </p:txBody>
          </p:sp>
        </mc:Choice>
        <mc:Fallback xmlns="">
          <p:sp>
            <p:nvSpPr>
              <p:cNvPr id="3" name="TextBox 2">
                <a:extLst>
                  <a:ext uri="{FF2B5EF4-FFF2-40B4-BE49-F238E27FC236}">
                    <a16:creationId xmlns:a16="http://schemas.microsoft.com/office/drawing/2014/main" id="{45BA4FA8-FBAC-0DCF-B0F0-F3EFB629197D}"/>
                  </a:ext>
                </a:extLst>
              </p:cNvPr>
              <p:cNvSpPr txBox="1">
                <a:spLocks noRot="1" noChangeAspect="1" noMove="1" noResize="1" noEditPoints="1" noAdjustHandles="1" noChangeArrowheads="1" noChangeShapeType="1" noTextEdit="1"/>
              </p:cNvSpPr>
              <p:nvPr/>
            </p:nvSpPr>
            <p:spPr>
              <a:xfrm>
                <a:off x="5994713" y="5756732"/>
                <a:ext cx="4855493" cy="830997"/>
              </a:xfrm>
              <a:prstGeom prst="rect">
                <a:avLst/>
              </a:prstGeom>
              <a:blipFill>
                <a:blip r:embed="rId11"/>
                <a:stretch>
                  <a:fillRect l="-1823" t="-6061" b="-15152"/>
                </a:stretch>
              </a:blipFill>
            </p:spPr>
            <p:txBody>
              <a:bodyPr/>
              <a:lstStyle/>
              <a:p>
                <a:r>
                  <a:rPr lang="en-US">
                    <a:noFill/>
                  </a:rPr>
                  <a:t> </a:t>
                </a:r>
              </a:p>
            </p:txBody>
          </p:sp>
        </mc:Fallback>
      </mc:AlternateContent>
      <p:pic>
        <p:nvPicPr>
          <p:cNvPr id="12" name="Picture 11" descr="A grey box with green labels&#10;&#10;Description automatically generated">
            <a:extLst>
              <a:ext uri="{FF2B5EF4-FFF2-40B4-BE49-F238E27FC236}">
                <a16:creationId xmlns:a16="http://schemas.microsoft.com/office/drawing/2014/main" id="{BD8416A7-9090-4791-0E0D-7CAAD74046BD}"/>
              </a:ext>
            </a:extLst>
          </p:cNvPr>
          <p:cNvPicPr>
            <a:picLocks noChangeAspect="1"/>
          </p:cNvPicPr>
          <p:nvPr/>
        </p:nvPicPr>
        <p:blipFill>
          <a:blip r:embed="rId3"/>
          <a:stretch>
            <a:fillRect/>
          </a:stretch>
        </p:blipFill>
        <p:spPr>
          <a:xfrm>
            <a:off x="10384255" y="1114157"/>
            <a:ext cx="1195041" cy="1472290"/>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A632895-F78A-CE14-4A1A-07128900C2B2}"/>
                  </a:ext>
                </a:extLst>
              </p:cNvPr>
              <p:cNvSpPr txBox="1"/>
              <p:nvPr/>
            </p:nvSpPr>
            <p:spPr>
              <a:xfrm>
                <a:off x="9967307" y="2477165"/>
                <a:ext cx="189083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4</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4</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4</m:t>
                          </m:r>
                        </m:sub>
                      </m:sSub>
                      <m:r>
                        <a:rPr lang="en-US" sz="2400" b="0" i="1" smtClean="0">
                          <a:latin typeface="Cambria Math" panose="02040503050406030204" pitchFamily="18" charset="0"/>
                        </a:rPr>
                        <m:t>)</m:t>
                      </m:r>
                    </m:oMath>
                  </m:oMathPara>
                </a14:m>
                <a:endParaRPr lang="en-US" sz="2400" dirty="0"/>
              </a:p>
            </p:txBody>
          </p:sp>
        </mc:Choice>
        <mc:Fallback xmlns="">
          <p:sp>
            <p:nvSpPr>
              <p:cNvPr id="13" name="TextBox 12">
                <a:extLst>
                  <a:ext uri="{FF2B5EF4-FFF2-40B4-BE49-F238E27FC236}">
                    <a16:creationId xmlns:a16="http://schemas.microsoft.com/office/drawing/2014/main" id="{96ABFC12-29FC-AE0E-4C7E-71CC7DDDC30B}"/>
                  </a:ext>
                </a:extLst>
              </p:cNvPr>
              <p:cNvSpPr txBox="1">
                <a:spLocks noRot="1" noChangeAspect="1" noMove="1" noResize="1" noEditPoints="1" noAdjustHandles="1" noChangeArrowheads="1" noChangeShapeType="1" noTextEdit="1"/>
              </p:cNvSpPr>
              <p:nvPr/>
            </p:nvSpPr>
            <p:spPr>
              <a:xfrm>
                <a:off x="9967307" y="2477165"/>
                <a:ext cx="1890838" cy="369332"/>
              </a:xfrm>
              <a:prstGeom prst="rect">
                <a:avLst/>
              </a:prstGeom>
              <a:blipFill>
                <a:blip r:embed="rId12"/>
                <a:stretch>
                  <a:fillRect l="-1333" r="-5333" b="-29032"/>
                </a:stretch>
              </a:blipFill>
            </p:spPr>
            <p:txBody>
              <a:bodyPr/>
              <a:lstStyle/>
              <a:p>
                <a:r>
                  <a:rPr lang="en-US">
                    <a:noFill/>
                  </a:rPr>
                  <a:t> </a:t>
                </a:r>
              </a:p>
            </p:txBody>
          </p:sp>
        </mc:Fallback>
      </mc:AlternateContent>
      <p:cxnSp>
        <p:nvCxnSpPr>
          <p:cNvPr id="18" name="Straight Arrow Connector 17">
            <a:extLst>
              <a:ext uri="{FF2B5EF4-FFF2-40B4-BE49-F238E27FC236}">
                <a16:creationId xmlns:a16="http://schemas.microsoft.com/office/drawing/2014/main" id="{6A2DBE57-6D3C-FCD0-D7E7-4097B44E289A}"/>
              </a:ext>
            </a:extLst>
          </p:cNvPr>
          <p:cNvCxnSpPr>
            <a:cxnSpLocks/>
            <a:stCxn id="8" idx="2"/>
          </p:cNvCxnSpPr>
          <p:nvPr/>
        </p:nvCxnSpPr>
        <p:spPr>
          <a:xfrm flipH="1">
            <a:off x="2743200" y="2846497"/>
            <a:ext cx="1847527" cy="1663658"/>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p:sp>
        <p:nvSpPr>
          <p:cNvPr id="16" name="Slide Number Placeholder 15">
            <a:extLst>
              <a:ext uri="{FF2B5EF4-FFF2-40B4-BE49-F238E27FC236}">
                <a16:creationId xmlns:a16="http://schemas.microsoft.com/office/drawing/2014/main" id="{0DA3F0C1-90F3-A072-5EC2-90F3616D3938}"/>
              </a:ext>
            </a:extLst>
          </p:cNvPr>
          <p:cNvSpPr>
            <a:spLocks noGrp="1"/>
          </p:cNvSpPr>
          <p:nvPr>
            <p:ph type="sldNum" sz="quarter" idx="12"/>
          </p:nvPr>
        </p:nvSpPr>
        <p:spPr/>
        <p:txBody>
          <a:bodyPr/>
          <a:lstStyle/>
          <a:p>
            <a:fld id="{2C6E2BD9-12E2-A94F-B436-2026D1C44FCB}" type="slidenum">
              <a:rPr lang="en-US" smtClean="0"/>
              <a:pPr/>
              <a:t>29</a:t>
            </a:fld>
            <a:endParaRPr lang="en-US">
              <a:latin typeface="PT Serif" panose="020A0603040505020204" pitchFamily="18" charset="77"/>
            </a:endParaRPr>
          </a:p>
        </p:txBody>
      </p:sp>
    </p:spTree>
    <p:extLst>
      <p:ext uri="{BB962C8B-B14F-4D97-AF65-F5344CB8AC3E}">
        <p14:creationId xmlns:p14="http://schemas.microsoft.com/office/powerpoint/2010/main" val="4288483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6CF1B-C390-8582-040B-E5504664496B}"/>
              </a:ext>
            </a:extLst>
          </p:cNvPr>
          <p:cNvSpPr>
            <a:spLocks noGrp="1"/>
          </p:cNvSpPr>
          <p:nvPr>
            <p:ph type="title"/>
          </p:nvPr>
        </p:nvSpPr>
        <p:spPr>
          <a:xfrm>
            <a:off x="179720" y="1195"/>
            <a:ext cx="11680184" cy="1325563"/>
          </a:xfrm>
        </p:spPr>
        <p:txBody>
          <a:bodyPr>
            <a:normAutofit/>
          </a:bodyPr>
          <a:lstStyle/>
          <a:p>
            <a:r>
              <a:rPr lang="en-US" sz="4000" dirty="0"/>
              <a:t>Applications of </a:t>
            </a:r>
            <a:r>
              <a:rPr lang="en-US" sz="4000" dirty="0">
                <a:latin typeface="PT Serif" panose="020A0603040505020204" pitchFamily="18" charset="77"/>
              </a:rPr>
              <a:t>Threshold Cryptography</a:t>
            </a:r>
          </a:p>
        </p:txBody>
      </p:sp>
      <p:sp>
        <p:nvSpPr>
          <p:cNvPr id="4" name="Slide Number Placeholder 3">
            <a:extLst>
              <a:ext uri="{FF2B5EF4-FFF2-40B4-BE49-F238E27FC236}">
                <a16:creationId xmlns:a16="http://schemas.microsoft.com/office/drawing/2014/main" id="{F6A8071B-368E-D8DA-1D06-A0B1C5C1B469}"/>
              </a:ext>
            </a:extLst>
          </p:cNvPr>
          <p:cNvSpPr>
            <a:spLocks noGrp="1"/>
          </p:cNvSpPr>
          <p:nvPr>
            <p:ph type="sldNum" sz="quarter" idx="12"/>
          </p:nvPr>
        </p:nvSpPr>
        <p:spPr/>
        <p:txBody>
          <a:bodyPr/>
          <a:lstStyle/>
          <a:p>
            <a:fld id="{59C26DE2-BFBF-B440-AF55-B2C5C80336AD}" type="slidenum">
              <a:rPr lang="en-US" smtClean="0">
                <a:latin typeface="PT Serif" panose="020A0603040505020204" pitchFamily="18" charset="77"/>
              </a:rPr>
              <a:t>3</a:t>
            </a:fld>
            <a:endParaRPr lang="en-US">
              <a:latin typeface="PT Serif" panose="020A0603040505020204" pitchFamily="18" charset="77"/>
            </a:endParaRPr>
          </a:p>
        </p:txBody>
      </p:sp>
      <p:grpSp>
        <p:nvGrpSpPr>
          <p:cNvPr id="41" name="Group 40">
            <a:extLst>
              <a:ext uri="{FF2B5EF4-FFF2-40B4-BE49-F238E27FC236}">
                <a16:creationId xmlns:a16="http://schemas.microsoft.com/office/drawing/2014/main" id="{018E67B4-02B9-1666-A573-537B19B7A686}"/>
              </a:ext>
            </a:extLst>
          </p:cNvPr>
          <p:cNvGrpSpPr/>
          <p:nvPr/>
        </p:nvGrpSpPr>
        <p:grpSpPr>
          <a:xfrm>
            <a:off x="2297629" y="1946864"/>
            <a:ext cx="2011041" cy="2930875"/>
            <a:chOff x="2297629" y="2438354"/>
            <a:chExt cx="2011041" cy="2930875"/>
          </a:xfrm>
        </p:grpSpPr>
        <p:sp>
          <p:nvSpPr>
            <p:cNvPr id="8" name="Oval 7">
              <a:extLst>
                <a:ext uri="{FF2B5EF4-FFF2-40B4-BE49-F238E27FC236}">
                  <a16:creationId xmlns:a16="http://schemas.microsoft.com/office/drawing/2014/main" id="{A39A905C-F3B0-B75D-74D7-A763D32A8572}"/>
                </a:ext>
              </a:extLst>
            </p:cNvPr>
            <p:cNvSpPr/>
            <p:nvPr/>
          </p:nvSpPr>
          <p:spPr>
            <a:xfrm>
              <a:off x="2297629" y="2982667"/>
              <a:ext cx="2011041" cy="1934426"/>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latin typeface="PT Serif" panose="020A0603040505020204" pitchFamily="18" charset="77"/>
              </a:endParaRPr>
            </a:p>
          </p:txBody>
        </p:sp>
        <p:pic>
          <p:nvPicPr>
            <p:cNvPr id="9" name="Graphic 8">
              <a:extLst>
                <a:ext uri="{FF2B5EF4-FFF2-40B4-BE49-F238E27FC236}">
                  <a16:creationId xmlns:a16="http://schemas.microsoft.com/office/drawing/2014/main" id="{FA835995-A2D8-A895-05E1-9941F3777C3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01330" y="3819096"/>
              <a:ext cx="794384" cy="794384"/>
            </a:xfrm>
            <a:prstGeom prst="rect">
              <a:avLst/>
            </a:prstGeom>
          </p:spPr>
        </p:pic>
        <p:pic>
          <p:nvPicPr>
            <p:cNvPr id="10" name="Graphic 9">
              <a:extLst>
                <a:ext uri="{FF2B5EF4-FFF2-40B4-BE49-F238E27FC236}">
                  <a16:creationId xmlns:a16="http://schemas.microsoft.com/office/drawing/2014/main" id="{14731BC2-8019-2A38-B62D-11E6510ABB5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2992487" y="3108034"/>
              <a:ext cx="697362" cy="697362"/>
            </a:xfrm>
            <a:prstGeom prst="rect">
              <a:avLst/>
            </a:prstGeom>
          </p:spPr>
        </p:pic>
        <p:pic>
          <p:nvPicPr>
            <p:cNvPr id="11" name="Graphic 10">
              <a:extLst>
                <a:ext uri="{FF2B5EF4-FFF2-40B4-BE49-F238E27FC236}">
                  <a16:creationId xmlns:a16="http://schemas.microsoft.com/office/drawing/2014/main" id="{59929EBA-E5FF-843A-A34D-472F22BF32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3429154" y="3848557"/>
              <a:ext cx="794384" cy="794384"/>
            </a:xfrm>
            <a:prstGeom prst="rect">
              <a:avLst/>
            </a:prstGeom>
          </p:spPr>
        </p:pic>
        <p:cxnSp>
          <p:nvCxnSpPr>
            <p:cNvPr id="12" name="Straight Arrow Connector 11">
              <a:extLst>
                <a:ext uri="{FF2B5EF4-FFF2-40B4-BE49-F238E27FC236}">
                  <a16:creationId xmlns:a16="http://schemas.microsoft.com/office/drawing/2014/main" id="{3EBAE618-E033-8D18-A56A-625623D46691}"/>
                </a:ext>
              </a:extLst>
            </p:cNvPr>
            <p:cNvCxnSpPr/>
            <p:nvPr/>
          </p:nvCxnSpPr>
          <p:spPr>
            <a:xfrm>
              <a:off x="3317269" y="2530531"/>
              <a:ext cx="0" cy="452136"/>
            </a:xfrm>
            <a:prstGeom prst="straightConnector1">
              <a:avLst/>
            </a:prstGeom>
            <a:ln w="57150">
              <a:tailEnd type="triangle"/>
            </a:ln>
          </p:spPr>
          <p:style>
            <a:lnRef idx="2">
              <a:schemeClr val="accent2"/>
            </a:lnRef>
            <a:fillRef idx="0">
              <a:schemeClr val="accent2"/>
            </a:fillRef>
            <a:effectRef idx="1">
              <a:schemeClr val="accent2"/>
            </a:effectRef>
            <a:fontRef idx="minor">
              <a:schemeClr val="tx1"/>
            </a:fontRef>
          </p:style>
        </p:cxnSp>
        <p:cxnSp>
          <p:nvCxnSpPr>
            <p:cNvPr id="13" name="Straight Arrow Connector 12">
              <a:extLst>
                <a:ext uri="{FF2B5EF4-FFF2-40B4-BE49-F238E27FC236}">
                  <a16:creationId xmlns:a16="http://schemas.microsoft.com/office/drawing/2014/main" id="{594C7534-87A2-2AAF-92D8-5078C7DF9CC2}"/>
                </a:ext>
              </a:extLst>
            </p:cNvPr>
            <p:cNvCxnSpPr/>
            <p:nvPr/>
          </p:nvCxnSpPr>
          <p:spPr>
            <a:xfrm>
              <a:off x="3315666" y="4917093"/>
              <a:ext cx="0" cy="452136"/>
            </a:xfrm>
            <a:prstGeom prst="straightConnector1">
              <a:avLst/>
            </a:prstGeom>
            <a:ln w="57150">
              <a:tailEnd type="triangle"/>
            </a:ln>
          </p:spPr>
          <p:style>
            <a:lnRef idx="2">
              <a:schemeClr val="accent2"/>
            </a:lnRef>
            <a:fillRef idx="0">
              <a:schemeClr val="accent2"/>
            </a:fillRef>
            <a:effectRef idx="1">
              <a:schemeClr val="accent2"/>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96CFA87-3FDC-68B5-C560-818DA7570C12}"/>
                    </a:ext>
                  </a:extLst>
                </p:cNvPr>
                <p:cNvSpPr txBox="1"/>
                <p:nvPr/>
              </p:nvSpPr>
              <p:spPr>
                <a:xfrm>
                  <a:off x="2817178" y="2438354"/>
                  <a:ext cx="473078" cy="400110"/>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rPr>
                          <m:t>𝑐𝑡</m:t>
                        </m:r>
                      </m:oMath>
                    </m:oMathPara>
                  </a14:m>
                  <a:endParaRPr lang="en-US" sz="2000" dirty="0">
                    <a:latin typeface="PT Serif" panose="020A0603040505020204" pitchFamily="18" charset="77"/>
                  </a:endParaRPr>
                </a:p>
              </p:txBody>
            </p:sp>
          </mc:Choice>
          <mc:Fallback xmlns="">
            <p:sp>
              <p:nvSpPr>
                <p:cNvPr id="14" name="TextBox 13">
                  <a:extLst>
                    <a:ext uri="{FF2B5EF4-FFF2-40B4-BE49-F238E27FC236}">
                      <a16:creationId xmlns:a16="http://schemas.microsoft.com/office/drawing/2014/main" id="{C96CFA87-3FDC-68B5-C560-818DA7570C12}"/>
                    </a:ext>
                  </a:extLst>
                </p:cNvPr>
                <p:cNvSpPr txBox="1">
                  <a:spLocks noRot="1" noChangeAspect="1" noMove="1" noResize="1" noEditPoints="1" noAdjustHandles="1" noChangeArrowheads="1" noChangeShapeType="1" noTextEdit="1"/>
                </p:cNvSpPr>
                <p:nvPr/>
              </p:nvSpPr>
              <p:spPr>
                <a:xfrm>
                  <a:off x="2817178" y="2438354"/>
                  <a:ext cx="473078" cy="400110"/>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F9F82FE9-4BAB-5D58-4D4C-22543DC589FD}"/>
                    </a:ext>
                  </a:extLst>
                </p:cNvPr>
                <p:cNvSpPr txBox="1"/>
                <p:nvPr/>
              </p:nvSpPr>
              <p:spPr>
                <a:xfrm>
                  <a:off x="2771594" y="4862502"/>
                  <a:ext cx="466345" cy="400110"/>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𝑚</m:t>
                        </m:r>
                      </m:oMath>
                    </m:oMathPara>
                  </a14:m>
                  <a:endParaRPr lang="en-US" sz="2000" dirty="0">
                    <a:latin typeface="PT Serif" panose="020A0603040505020204" pitchFamily="18" charset="77"/>
                  </a:endParaRPr>
                </a:p>
              </p:txBody>
            </p:sp>
          </mc:Choice>
          <mc:Fallback xmlns="">
            <p:sp>
              <p:nvSpPr>
                <p:cNvPr id="15" name="TextBox 14">
                  <a:extLst>
                    <a:ext uri="{FF2B5EF4-FFF2-40B4-BE49-F238E27FC236}">
                      <a16:creationId xmlns:a16="http://schemas.microsoft.com/office/drawing/2014/main" id="{F9F82FE9-4BAB-5D58-4D4C-22543DC589FD}"/>
                    </a:ext>
                  </a:extLst>
                </p:cNvPr>
                <p:cNvSpPr txBox="1">
                  <a:spLocks noRot="1" noChangeAspect="1" noMove="1" noResize="1" noEditPoints="1" noAdjustHandles="1" noChangeArrowheads="1" noChangeShapeType="1" noTextEdit="1"/>
                </p:cNvSpPr>
                <p:nvPr/>
              </p:nvSpPr>
              <p:spPr>
                <a:xfrm>
                  <a:off x="2771594" y="4862502"/>
                  <a:ext cx="466345" cy="400110"/>
                </a:xfrm>
                <a:prstGeom prst="rect">
                  <a:avLst/>
                </a:prstGeom>
                <a:blipFill>
                  <a:blip r:embed="rId10"/>
                  <a:stretch>
                    <a:fillRect/>
                  </a:stretch>
                </a:blipFill>
              </p:spPr>
              <p:txBody>
                <a:bodyPr/>
                <a:lstStyle/>
                <a:p>
                  <a:r>
                    <a:rPr lang="en-US">
                      <a:noFill/>
                    </a:rPr>
                    <a:t> </a:t>
                  </a:r>
                </a:p>
              </p:txBody>
            </p:sp>
          </mc:Fallback>
        </mc:AlternateContent>
      </p:grpSp>
      <p:sp>
        <p:nvSpPr>
          <p:cNvPr id="7" name="TextBox 6">
            <a:extLst>
              <a:ext uri="{FF2B5EF4-FFF2-40B4-BE49-F238E27FC236}">
                <a16:creationId xmlns:a16="http://schemas.microsoft.com/office/drawing/2014/main" id="{75980FE2-A2C4-7D65-9D74-246143EAC39D}"/>
              </a:ext>
            </a:extLst>
          </p:cNvPr>
          <p:cNvSpPr txBox="1"/>
          <p:nvPr/>
        </p:nvSpPr>
        <p:spPr>
          <a:xfrm>
            <a:off x="2110836" y="4858064"/>
            <a:ext cx="2569934" cy="400110"/>
          </a:xfrm>
          <a:prstGeom prst="rect">
            <a:avLst/>
          </a:prstGeom>
          <a:noFill/>
        </p:spPr>
        <p:txBody>
          <a:bodyPr wrap="none" rtlCol="0">
            <a:spAutoFit/>
          </a:bodyPr>
          <a:lstStyle/>
          <a:p>
            <a:pPr algn="l"/>
            <a:r>
              <a:rPr lang="en-US" sz="2000" dirty="0">
                <a:latin typeface="PT Serif" panose="020A0603040505020204" pitchFamily="18" charset="77"/>
              </a:rPr>
              <a:t>threshold decryption</a:t>
            </a:r>
          </a:p>
        </p:txBody>
      </p:sp>
      <p:grpSp>
        <p:nvGrpSpPr>
          <p:cNvPr id="42" name="Group 41">
            <a:extLst>
              <a:ext uri="{FF2B5EF4-FFF2-40B4-BE49-F238E27FC236}">
                <a16:creationId xmlns:a16="http://schemas.microsoft.com/office/drawing/2014/main" id="{9023C4A6-5AAD-BF5C-F8EC-BD191A41FB49}"/>
              </a:ext>
            </a:extLst>
          </p:cNvPr>
          <p:cNvGrpSpPr/>
          <p:nvPr/>
        </p:nvGrpSpPr>
        <p:grpSpPr>
          <a:xfrm>
            <a:off x="5040904" y="1946864"/>
            <a:ext cx="2011041" cy="2861715"/>
            <a:chOff x="5040904" y="2438354"/>
            <a:chExt cx="2011041" cy="2861715"/>
          </a:xfrm>
        </p:grpSpPr>
        <p:sp>
          <p:nvSpPr>
            <p:cNvPr id="19" name="Oval 18">
              <a:extLst>
                <a:ext uri="{FF2B5EF4-FFF2-40B4-BE49-F238E27FC236}">
                  <a16:creationId xmlns:a16="http://schemas.microsoft.com/office/drawing/2014/main" id="{2386EC17-2D82-7F1E-B0B9-879252FB4E0D}"/>
                </a:ext>
              </a:extLst>
            </p:cNvPr>
            <p:cNvSpPr/>
            <p:nvPr/>
          </p:nvSpPr>
          <p:spPr>
            <a:xfrm>
              <a:off x="5040904" y="2896517"/>
              <a:ext cx="2011041" cy="1934426"/>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latin typeface="PT Serif" panose="020A0603040505020204" pitchFamily="18" charset="77"/>
              </a:endParaRPr>
            </a:p>
          </p:txBody>
        </p:sp>
        <p:pic>
          <p:nvPicPr>
            <p:cNvPr id="20" name="Graphic 19">
              <a:extLst>
                <a:ext uri="{FF2B5EF4-FFF2-40B4-BE49-F238E27FC236}">
                  <a16:creationId xmlns:a16="http://schemas.microsoft.com/office/drawing/2014/main" id="{1A08A4AF-517E-5BFB-ED74-6744420E0E6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158714" y="3180520"/>
              <a:ext cx="794385" cy="794385"/>
            </a:xfrm>
            <a:prstGeom prst="rect">
              <a:avLst/>
            </a:prstGeom>
          </p:spPr>
        </p:pic>
        <p:pic>
          <p:nvPicPr>
            <p:cNvPr id="21" name="Picture 20" descr="A cartoon of a person&#10;&#10;AI-generated content may be incorrect.">
              <a:extLst>
                <a:ext uri="{FF2B5EF4-FFF2-40B4-BE49-F238E27FC236}">
                  <a16:creationId xmlns:a16="http://schemas.microsoft.com/office/drawing/2014/main" id="{D3FB0399-15EB-C6C1-8CAD-24EB9E056772}"/>
                </a:ext>
              </a:extLst>
            </p:cNvPr>
            <p:cNvPicPr>
              <a:picLocks noChangeAspect="1"/>
            </p:cNvPicPr>
            <p:nvPr/>
          </p:nvPicPr>
          <p:blipFill>
            <a:blip r:embed="rId12"/>
            <a:stretch>
              <a:fillRect/>
            </a:stretch>
          </p:blipFill>
          <p:spPr>
            <a:xfrm>
              <a:off x="5739944" y="3974871"/>
              <a:ext cx="716147" cy="716147"/>
            </a:xfrm>
            <a:prstGeom prst="rect">
              <a:avLst/>
            </a:prstGeom>
          </p:spPr>
        </p:pic>
        <p:pic>
          <p:nvPicPr>
            <p:cNvPr id="22" name="Graphic 21">
              <a:extLst>
                <a:ext uri="{FF2B5EF4-FFF2-40B4-BE49-F238E27FC236}">
                  <a16:creationId xmlns:a16="http://schemas.microsoft.com/office/drawing/2014/main" id="{A5EF37F0-B1AF-C0D7-C37B-5ADED76C857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6210594" y="3147583"/>
              <a:ext cx="716147" cy="716147"/>
            </a:xfrm>
            <a:prstGeom prst="rect">
              <a:avLst/>
            </a:prstGeom>
          </p:spPr>
        </p:pic>
        <p:cxnSp>
          <p:nvCxnSpPr>
            <p:cNvPr id="23" name="Straight Arrow Connector 22">
              <a:extLst>
                <a:ext uri="{FF2B5EF4-FFF2-40B4-BE49-F238E27FC236}">
                  <a16:creationId xmlns:a16="http://schemas.microsoft.com/office/drawing/2014/main" id="{254464EE-235E-6F55-5608-4C9C5B6B756E}"/>
                </a:ext>
              </a:extLst>
            </p:cNvPr>
            <p:cNvCxnSpPr/>
            <p:nvPr/>
          </p:nvCxnSpPr>
          <p:spPr>
            <a:xfrm>
              <a:off x="6103946" y="2471458"/>
              <a:ext cx="0" cy="452136"/>
            </a:xfrm>
            <a:prstGeom prst="straightConnector1">
              <a:avLst/>
            </a:prstGeom>
            <a:ln w="57150">
              <a:tailEnd type="triangle"/>
            </a:ln>
          </p:spPr>
          <p:style>
            <a:lnRef idx="2">
              <a:schemeClr val="accent2"/>
            </a:lnRef>
            <a:fillRef idx="0">
              <a:schemeClr val="accent2"/>
            </a:fillRef>
            <a:effectRef idx="1">
              <a:schemeClr val="accent2"/>
            </a:effectRef>
            <a:fontRef idx="minor">
              <a:schemeClr val="tx1"/>
            </a:fontRef>
          </p:style>
        </p:cxn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3CE48343-09C8-4BDE-197E-519C63338E89}"/>
                    </a:ext>
                  </a:extLst>
                </p:cNvPr>
                <p:cNvSpPr txBox="1"/>
                <p:nvPr/>
              </p:nvSpPr>
              <p:spPr>
                <a:xfrm>
                  <a:off x="5165850" y="2438354"/>
                  <a:ext cx="906017" cy="400110"/>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r>
                          <m:rPr>
                            <m:sty m:val="p"/>
                          </m:rPr>
                          <a:rPr lang="en-US" sz="2000" b="0" i="0" dirty="0" smtClean="0">
                            <a:latin typeface="Cambria Math" panose="02040503050406030204" pitchFamily="18" charset="0"/>
                          </a:rPr>
                          <m:t>secret</m:t>
                        </m:r>
                      </m:oMath>
                    </m:oMathPara>
                  </a14:m>
                  <a:endParaRPr lang="en-US" sz="2000" dirty="0">
                    <a:latin typeface="PT Serif" panose="020A0603040505020204" pitchFamily="18" charset="77"/>
                  </a:endParaRPr>
                </a:p>
              </p:txBody>
            </p:sp>
          </mc:Choice>
          <mc:Fallback xmlns="">
            <p:sp>
              <p:nvSpPr>
                <p:cNvPr id="24" name="TextBox 23">
                  <a:extLst>
                    <a:ext uri="{FF2B5EF4-FFF2-40B4-BE49-F238E27FC236}">
                      <a16:creationId xmlns:a16="http://schemas.microsoft.com/office/drawing/2014/main" id="{3CE48343-09C8-4BDE-197E-519C63338E89}"/>
                    </a:ext>
                  </a:extLst>
                </p:cNvPr>
                <p:cNvSpPr txBox="1">
                  <a:spLocks noRot="1" noChangeAspect="1" noMove="1" noResize="1" noEditPoints="1" noAdjustHandles="1" noChangeArrowheads="1" noChangeShapeType="1" noTextEdit="1"/>
                </p:cNvSpPr>
                <p:nvPr/>
              </p:nvSpPr>
              <p:spPr>
                <a:xfrm>
                  <a:off x="5165850" y="2438354"/>
                  <a:ext cx="906017" cy="400110"/>
                </a:xfrm>
                <a:prstGeom prst="rect">
                  <a:avLst/>
                </a:prstGeom>
                <a:blipFill>
                  <a:blip r:embed="rId14"/>
                  <a:stretch>
                    <a:fillRect/>
                  </a:stretch>
                </a:blipFill>
              </p:spPr>
              <p:txBody>
                <a:bodyPr/>
                <a:lstStyle/>
                <a:p>
                  <a:r>
                    <a:rPr lang="en-US">
                      <a:noFill/>
                    </a:rPr>
                    <a:t> </a:t>
                  </a:r>
                </a:p>
              </p:txBody>
            </p:sp>
          </mc:Fallback>
        </mc:AlternateContent>
        <p:cxnSp>
          <p:nvCxnSpPr>
            <p:cNvPr id="25" name="Straight Arrow Connector 24">
              <a:extLst>
                <a:ext uri="{FF2B5EF4-FFF2-40B4-BE49-F238E27FC236}">
                  <a16:creationId xmlns:a16="http://schemas.microsoft.com/office/drawing/2014/main" id="{DDF2CBF2-AD42-6016-BD8F-77C6DE3867EB}"/>
                </a:ext>
              </a:extLst>
            </p:cNvPr>
            <p:cNvCxnSpPr/>
            <p:nvPr/>
          </p:nvCxnSpPr>
          <p:spPr>
            <a:xfrm>
              <a:off x="6014094" y="4847933"/>
              <a:ext cx="0" cy="452136"/>
            </a:xfrm>
            <a:prstGeom prst="straightConnector1">
              <a:avLst/>
            </a:prstGeom>
            <a:ln w="57150">
              <a:tailEnd type="triangle"/>
            </a:ln>
          </p:spPr>
          <p:style>
            <a:lnRef idx="2">
              <a:schemeClr val="accent2"/>
            </a:lnRef>
            <a:fillRef idx="0">
              <a:schemeClr val="accent2"/>
            </a:fillRef>
            <a:effectRef idx="1">
              <a:schemeClr val="accent2"/>
            </a:effectRef>
            <a:fontRef idx="minor">
              <a:schemeClr val="tx1"/>
            </a:fontRef>
          </p:style>
        </p:cxn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BF013DA6-2B44-BCC9-93D6-9B4823CF5D6E}"/>
                    </a:ext>
                  </a:extLst>
                </p:cNvPr>
                <p:cNvSpPr txBox="1"/>
                <p:nvPr/>
              </p:nvSpPr>
              <p:spPr>
                <a:xfrm>
                  <a:off x="5075998" y="4814829"/>
                  <a:ext cx="906017" cy="400110"/>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r>
                          <m:rPr>
                            <m:sty m:val="p"/>
                          </m:rPr>
                          <a:rPr lang="en-US" sz="2000" b="0" i="0" dirty="0" smtClean="0">
                            <a:latin typeface="Cambria Math" panose="02040503050406030204" pitchFamily="18" charset="0"/>
                          </a:rPr>
                          <m:t>secret</m:t>
                        </m:r>
                      </m:oMath>
                    </m:oMathPara>
                  </a14:m>
                  <a:endParaRPr lang="en-US" sz="2000" dirty="0">
                    <a:latin typeface="PT Serif" panose="020A0603040505020204" pitchFamily="18" charset="77"/>
                  </a:endParaRPr>
                </a:p>
              </p:txBody>
            </p:sp>
          </mc:Choice>
          <mc:Fallback xmlns="">
            <p:sp>
              <p:nvSpPr>
                <p:cNvPr id="26" name="TextBox 25">
                  <a:extLst>
                    <a:ext uri="{FF2B5EF4-FFF2-40B4-BE49-F238E27FC236}">
                      <a16:creationId xmlns:a16="http://schemas.microsoft.com/office/drawing/2014/main" id="{BF013DA6-2B44-BCC9-93D6-9B4823CF5D6E}"/>
                    </a:ext>
                  </a:extLst>
                </p:cNvPr>
                <p:cNvSpPr txBox="1">
                  <a:spLocks noRot="1" noChangeAspect="1" noMove="1" noResize="1" noEditPoints="1" noAdjustHandles="1" noChangeArrowheads="1" noChangeShapeType="1" noTextEdit="1"/>
                </p:cNvSpPr>
                <p:nvPr/>
              </p:nvSpPr>
              <p:spPr>
                <a:xfrm>
                  <a:off x="5075998" y="4814829"/>
                  <a:ext cx="906017" cy="400110"/>
                </a:xfrm>
                <a:prstGeom prst="rect">
                  <a:avLst/>
                </a:prstGeom>
                <a:blipFill>
                  <a:blip r:embed="rId15"/>
                  <a:stretch>
                    <a:fillRect/>
                  </a:stretch>
                </a:blipFill>
              </p:spPr>
              <p:txBody>
                <a:bodyPr/>
                <a:lstStyle/>
                <a:p>
                  <a:r>
                    <a:rPr lang="en-US">
                      <a:noFill/>
                    </a:rPr>
                    <a:t> </a:t>
                  </a:r>
                </a:p>
              </p:txBody>
            </p:sp>
          </mc:Fallback>
        </mc:AlternateContent>
      </p:grpSp>
      <p:sp>
        <p:nvSpPr>
          <p:cNvPr id="18" name="TextBox 17">
            <a:extLst>
              <a:ext uri="{FF2B5EF4-FFF2-40B4-BE49-F238E27FC236}">
                <a16:creationId xmlns:a16="http://schemas.microsoft.com/office/drawing/2014/main" id="{B81DAD65-6B13-6796-1185-926B164A18B8}"/>
              </a:ext>
            </a:extLst>
          </p:cNvPr>
          <p:cNvSpPr txBox="1"/>
          <p:nvPr/>
        </p:nvSpPr>
        <p:spPr>
          <a:xfrm>
            <a:off x="5141089" y="4858064"/>
            <a:ext cx="1779654" cy="400110"/>
          </a:xfrm>
          <a:prstGeom prst="rect">
            <a:avLst/>
          </a:prstGeom>
          <a:noFill/>
        </p:spPr>
        <p:txBody>
          <a:bodyPr wrap="none" rtlCol="0">
            <a:spAutoFit/>
          </a:bodyPr>
          <a:lstStyle/>
          <a:p>
            <a:pPr algn="l"/>
            <a:r>
              <a:rPr lang="en-US" sz="2000" dirty="0">
                <a:latin typeface="PT Serif" panose="020A0603040505020204" pitchFamily="18" charset="77"/>
              </a:rPr>
              <a:t>secret sharing</a:t>
            </a:r>
          </a:p>
        </p:txBody>
      </p:sp>
      <p:grpSp>
        <p:nvGrpSpPr>
          <p:cNvPr id="27" name="Group 26">
            <a:extLst>
              <a:ext uri="{FF2B5EF4-FFF2-40B4-BE49-F238E27FC236}">
                <a16:creationId xmlns:a16="http://schemas.microsoft.com/office/drawing/2014/main" id="{89F4BCCC-2ECD-8BF9-5A83-61E4519FE122}"/>
              </a:ext>
            </a:extLst>
          </p:cNvPr>
          <p:cNvGrpSpPr/>
          <p:nvPr/>
        </p:nvGrpSpPr>
        <p:grpSpPr>
          <a:xfrm>
            <a:off x="7801763" y="1946864"/>
            <a:ext cx="2031918" cy="3311310"/>
            <a:chOff x="6245918" y="1707271"/>
            <a:chExt cx="2031918" cy="3311310"/>
          </a:xfrm>
        </p:grpSpPr>
        <p:grpSp>
          <p:nvGrpSpPr>
            <p:cNvPr id="28" name="Group 27">
              <a:extLst>
                <a:ext uri="{FF2B5EF4-FFF2-40B4-BE49-F238E27FC236}">
                  <a16:creationId xmlns:a16="http://schemas.microsoft.com/office/drawing/2014/main" id="{467F4312-DCA0-BA42-0C1B-BB6CBD80BF57}"/>
                </a:ext>
              </a:extLst>
            </p:cNvPr>
            <p:cNvGrpSpPr/>
            <p:nvPr/>
          </p:nvGrpSpPr>
          <p:grpSpPr>
            <a:xfrm>
              <a:off x="6245918" y="1707271"/>
              <a:ext cx="2011041" cy="2861715"/>
              <a:chOff x="6245918" y="1707271"/>
              <a:chExt cx="2011041" cy="2861715"/>
            </a:xfrm>
          </p:grpSpPr>
          <p:sp>
            <p:nvSpPr>
              <p:cNvPr id="30" name="Oval 29">
                <a:extLst>
                  <a:ext uri="{FF2B5EF4-FFF2-40B4-BE49-F238E27FC236}">
                    <a16:creationId xmlns:a16="http://schemas.microsoft.com/office/drawing/2014/main" id="{11E32987-FB4B-388D-9D2C-8B413C1A2F1A}"/>
                  </a:ext>
                </a:extLst>
              </p:cNvPr>
              <p:cNvSpPr/>
              <p:nvPr/>
            </p:nvSpPr>
            <p:spPr>
              <a:xfrm>
                <a:off x="6245918" y="2165434"/>
                <a:ext cx="2011041" cy="1934426"/>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latin typeface="PT Serif" panose="020A0603040505020204" pitchFamily="18" charset="77"/>
                </a:endParaRPr>
              </a:p>
            </p:txBody>
          </p:sp>
          <p:pic>
            <p:nvPicPr>
              <p:cNvPr id="31" name="Graphic 30">
                <a:extLst>
                  <a:ext uri="{FF2B5EF4-FFF2-40B4-BE49-F238E27FC236}">
                    <a16:creationId xmlns:a16="http://schemas.microsoft.com/office/drawing/2014/main" id="{3B4F7D9B-2A46-CA22-F1CF-4F3E80BB484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05036" y="3001863"/>
                <a:ext cx="794384" cy="794384"/>
              </a:xfrm>
              <a:prstGeom prst="rect">
                <a:avLst/>
              </a:prstGeom>
            </p:spPr>
          </p:pic>
          <p:pic>
            <p:nvPicPr>
              <p:cNvPr id="32" name="Graphic 31">
                <a:extLst>
                  <a:ext uri="{FF2B5EF4-FFF2-40B4-BE49-F238E27FC236}">
                    <a16:creationId xmlns:a16="http://schemas.microsoft.com/office/drawing/2014/main" id="{51CABA30-8CBD-8F10-7D6C-DDFEA31C9D2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6940776" y="2290801"/>
                <a:ext cx="697362" cy="697362"/>
              </a:xfrm>
              <a:prstGeom prst="rect">
                <a:avLst/>
              </a:prstGeom>
            </p:spPr>
          </p:pic>
          <p:pic>
            <p:nvPicPr>
              <p:cNvPr id="33" name="Graphic 32">
                <a:extLst>
                  <a:ext uri="{FF2B5EF4-FFF2-40B4-BE49-F238E27FC236}">
                    <a16:creationId xmlns:a16="http://schemas.microsoft.com/office/drawing/2014/main" id="{1C408EBF-342A-FA07-DF5A-ED49A3900E1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7377443" y="3031324"/>
                <a:ext cx="794384" cy="794384"/>
              </a:xfrm>
              <a:prstGeom prst="rect">
                <a:avLst/>
              </a:prstGeom>
            </p:spPr>
          </p:pic>
          <p:cxnSp>
            <p:nvCxnSpPr>
              <p:cNvPr id="34" name="Straight Arrow Connector 33">
                <a:extLst>
                  <a:ext uri="{FF2B5EF4-FFF2-40B4-BE49-F238E27FC236}">
                    <a16:creationId xmlns:a16="http://schemas.microsoft.com/office/drawing/2014/main" id="{8675885A-2D95-F8F3-656B-6E4FE288584F}"/>
                  </a:ext>
                </a:extLst>
              </p:cNvPr>
              <p:cNvCxnSpPr/>
              <p:nvPr/>
            </p:nvCxnSpPr>
            <p:spPr>
              <a:xfrm>
                <a:off x="7301866" y="1740375"/>
                <a:ext cx="0" cy="452136"/>
              </a:xfrm>
              <a:prstGeom prst="straightConnector1">
                <a:avLst/>
              </a:prstGeom>
              <a:ln w="57150">
                <a:tailEnd type="triangle"/>
              </a:ln>
            </p:spPr>
            <p:style>
              <a:lnRef idx="2">
                <a:schemeClr val="accent2"/>
              </a:lnRef>
              <a:fillRef idx="0">
                <a:schemeClr val="accent2"/>
              </a:fillRef>
              <a:effectRef idx="1">
                <a:schemeClr val="accent2"/>
              </a:effectRef>
              <a:fontRef idx="minor">
                <a:schemeClr val="tx1"/>
              </a:fontRef>
            </p:style>
          </p:cxn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E7C23DC1-6053-1D22-21DC-4919B516ECD0}"/>
                      </a:ext>
                    </a:extLst>
                  </p:cNvPr>
                  <p:cNvSpPr txBox="1"/>
                  <p:nvPr/>
                </p:nvSpPr>
                <p:spPr>
                  <a:xfrm>
                    <a:off x="6363770" y="1707271"/>
                    <a:ext cx="947632" cy="400110"/>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𝑥</m:t>
                          </m:r>
                          <m:r>
                            <a:rPr lang="en-US" sz="2000" b="0" i="1" dirty="0" smtClean="0">
                              <a:latin typeface="Cambria Math" panose="02040503050406030204" pitchFamily="18" charset="0"/>
                            </a:rPr>
                            <m:t>∊</m:t>
                          </m:r>
                          <m:r>
                            <a:rPr lang="en-US" sz="2000" b="0" i="1" dirty="0" smtClean="0">
                              <a:latin typeface="Cambria Math" panose="02040503050406030204" pitchFamily="18" charset="0"/>
                              <a:ea typeface="Cambria Math" panose="02040503050406030204" pitchFamily="18" charset="0"/>
                            </a:rPr>
                            <m:t>𝒳</m:t>
                          </m:r>
                          <m:r>
                            <a:rPr lang="en-US" sz="2000" b="0" i="1" dirty="0" smtClean="0">
                              <a:latin typeface="Cambria Math" panose="02040503050406030204" pitchFamily="18" charset="0"/>
                            </a:rPr>
                            <m:t> </m:t>
                          </m:r>
                        </m:oMath>
                      </m:oMathPara>
                    </a14:m>
                    <a:endParaRPr lang="en-US" sz="2000" i="1" dirty="0">
                      <a:latin typeface="PT Serif" panose="020A0603040505020204" pitchFamily="18" charset="77"/>
                    </a:endParaRPr>
                  </a:p>
                </p:txBody>
              </p:sp>
            </mc:Choice>
            <mc:Fallback xmlns="">
              <p:sp>
                <p:nvSpPr>
                  <p:cNvPr id="35" name="TextBox 34">
                    <a:extLst>
                      <a:ext uri="{FF2B5EF4-FFF2-40B4-BE49-F238E27FC236}">
                        <a16:creationId xmlns:a16="http://schemas.microsoft.com/office/drawing/2014/main" id="{E7C23DC1-6053-1D22-21DC-4919B516ECD0}"/>
                      </a:ext>
                    </a:extLst>
                  </p:cNvPr>
                  <p:cNvSpPr txBox="1">
                    <a:spLocks noRot="1" noChangeAspect="1" noMove="1" noResize="1" noEditPoints="1" noAdjustHandles="1" noChangeArrowheads="1" noChangeShapeType="1" noTextEdit="1"/>
                  </p:cNvSpPr>
                  <p:nvPr/>
                </p:nvSpPr>
                <p:spPr>
                  <a:xfrm>
                    <a:off x="6363770" y="1707271"/>
                    <a:ext cx="947632" cy="400110"/>
                  </a:xfrm>
                  <a:prstGeom prst="rect">
                    <a:avLst/>
                  </a:prstGeom>
                  <a:blipFill>
                    <a:blip r:embed="rId16"/>
                    <a:stretch>
                      <a:fillRect b="-18750"/>
                    </a:stretch>
                  </a:blipFill>
                </p:spPr>
                <p:txBody>
                  <a:bodyPr/>
                  <a:lstStyle/>
                  <a:p>
                    <a:r>
                      <a:rPr lang="en-US">
                        <a:noFill/>
                      </a:rPr>
                      <a:t> </a:t>
                    </a:r>
                  </a:p>
                </p:txBody>
              </p:sp>
            </mc:Fallback>
          </mc:AlternateContent>
          <p:cxnSp>
            <p:nvCxnSpPr>
              <p:cNvPr id="36" name="Straight Arrow Connector 35">
                <a:extLst>
                  <a:ext uri="{FF2B5EF4-FFF2-40B4-BE49-F238E27FC236}">
                    <a16:creationId xmlns:a16="http://schemas.microsoft.com/office/drawing/2014/main" id="{5BE09512-197E-521F-776D-739EE9FAF01F}"/>
                  </a:ext>
                </a:extLst>
              </p:cNvPr>
              <p:cNvCxnSpPr/>
              <p:nvPr/>
            </p:nvCxnSpPr>
            <p:spPr>
              <a:xfrm>
                <a:off x="7212014" y="4116850"/>
                <a:ext cx="0" cy="452136"/>
              </a:xfrm>
              <a:prstGeom prst="straightConnector1">
                <a:avLst/>
              </a:prstGeom>
              <a:ln w="57150">
                <a:tailEnd type="triangle"/>
              </a:ln>
            </p:spPr>
            <p:style>
              <a:lnRef idx="2">
                <a:schemeClr val="accent2"/>
              </a:lnRef>
              <a:fillRef idx="0">
                <a:schemeClr val="accent2"/>
              </a:fillRef>
              <a:effectRef idx="1">
                <a:schemeClr val="accent2"/>
              </a:effectRef>
              <a:fontRef idx="minor">
                <a:schemeClr val="tx1"/>
              </a:fontRef>
            </p:style>
          </p:cxn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376B0AEC-D93F-B0AE-4A53-3440AE2C15EB}"/>
                      </a:ext>
                    </a:extLst>
                  </p:cNvPr>
                  <p:cNvSpPr txBox="1"/>
                  <p:nvPr/>
                </p:nvSpPr>
                <p:spPr>
                  <a:xfrm>
                    <a:off x="6303806" y="4107969"/>
                    <a:ext cx="929550" cy="400110"/>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𝑦</m:t>
                          </m:r>
                          <m:r>
                            <a:rPr lang="en-US" sz="2000" b="0" i="1" dirty="0" smtClean="0">
                              <a:latin typeface="Cambria Math" panose="02040503050406030204" pitchFamily="18" charset="0"/>
                            </a:rPr>
                            <m:t>∊</m:t>
                          </m:r>
                          <m:r>
                            <a:rPr lang="en-US" sz="2000" b="0" i="1" dirty="0" smtClean="0">
                              <a:latin typeface="Cambria Math" panose="02040503050406030204" pitchFamily="18" charset="0"/>
                              <a:ea typeface="Cambria Math" panose="02040503050406030204" pitchFamily="18" charset="0"/>
                            </a:rPr>
                            <m:t>𝒴</m:t>
                          </m:r>
                          <m:r>
                            <a:rPr lang="en-US" sz="2000" b="0" i="1" dirty="0" smtClean="0">
                              <a:latin typeface="Cambria Math" panose="02040503050406030204" pitchFamily="18" charset="0"/>
                            </a:rPr>
                            <m:t> </m:t>
                          </m:r>
                        </m:oMath>
                      </m:oMathPara>
                    </a14:m>
                    <a:endParaRPr lang="en-US" sz="2000" i="1" dirty="0">
                      <a:latin typeface="PT Serif" panose="020A0603040505020204" pitchFamily="18" charset="77"/>
                    </a:endParaRPr>
                  </a:p>
                </p:txBody>
              </p:sp>
            </mc:Choice>
            <mc:Fallback xmlns="">
              <p:sp>
                <p:nvSpPr>
                  <p:cNvPr id="37" name="TextBox 36">
                    <a:extLst>
                      <a:ext uri="{FF2B5EF4-FFF2-40B4-BE49-F238E27FC236}">
                        <a16:creationId xmlns:a16="http://schemas.microsoft.com/office/drawing/2014/main" id="{376B0AEC-D93F-B0AE-4A53-3440AE2C15EB}"/>
                      </a:ext>
                    </a:extLst>
                  </p:cNvPr>
                  <p:cNvSpPr txBox="1">
                    <a:spLocks noRot="1" noChangeAspect="1" noMove="1" noResize="1" noEditPoints="1" noAdjustHandles="1" noChangeArrowheads="1" noChangeShapeType="1" noTextEdit="1"/>
                  </p:cNvSpPr>
                  <p:nvPr/>
                </p:nvSpPr>
                <p:spPr>
                  <a:xfrm>
                    <a:off x="6303806" y="4107969"/>
                    <a:ext cx="929550" cy="400110"/>
                  </a:xfrm>
                  <a:prstGeom prst="rect">
                    <a:avLst/>
                  </a:prstGeom>
                  <a:blipFill>
                    <a:blip r:embed="rId17"/>
                    <a:stretch>
                      <a:fillRect b="-18750"/>
                    </a:stretch>
                  </a:blipFill>
                </p:spPr>
                <p:txBody>
                  <a:bodyPr/>
                  <a:lstStyle/>
                  <a:p>
                    <a:r>
                      <a:rPr lang="en-US">
                        <a:noFill/>
                      </a:rPr>
                      <a:t> </a:t>
                    </a:r>
                  </a:p>
                </p:txBody>
              </p:sp>
            </mc:Fallback>
          </mc:AlternateContent>
        </p:grpSp>
        <p:sp>
          <p:nvSpPr>
            <p:cNvPr id="29" name="TextBox 28">
              <a:extLst>
                <a:ext uri="{FF2B5EF4-FFF2-40B4-BE49-F238E27FC236}">
                  <a16:creationId xmlns:a16="http://schemas.microsoft.com/office/drawing/2014/main" id="{59DDC03A-9B03-81B1-588F-93E008BADF6C}"/>
                </a:ext>
              </a:extLst>
            </p:cNvPr>
            <p:cNvSpPr txBox="1"/>
            <p:nvPr/>
          </p:nvSpPr>
          <p:spPr>
            <a:xfrm>
              <a:off x="6467725" y="4618471"/>
              <a:ext cx="1810111" cy="400110"/>
            </a:xfrm>
            <a:prstGeom prst="rect">
              <a:avLst/>
            </a:prstGeom>
            <a:noFill/>
          </p:spPr>
          <p:txBody>
            <a:bodyPr wrap="none" rtlCol="0">
              <a:spAutoFit/>
            </a:bodyPr>
            <a:lstStyle/>
            <a:p>
              <a:pPr algn="l"/>
              <a:r>
                <a:rPr lang="en-US" sz="2000" dirty="0">
                  <a:latin typeface="PT Serif" panose="020A0603040505020204" pitchFamily="18" charset="77"/>
                </a:rPr>
                <a:t>threshold VRF</a:t>
              </a:r>
            </a:p>
          </p:txBody>
        </p:sp>
      </p:grpSp>
      <p:pic>
        <p:nvPicPr>
          <p:cNvPr id="3" name="Picture 2">
            <a:extLst>
              <a:ext uri="{FF2B5EF4-FFF2-40B4-BE49-F238E27FC236}">
                <a16:creationId xmlns:a16="http://schemas.microsoft.com/office/drawing/2014/main" id="{E2A436DC-AC66-5F12-56C6-428B7BEAC391}"/>
              </a:ext>
            </a:extLst>
          </p:cNvPr>
          <p:cNvPicPr>
            <a:picLocks noChangeAspect="1"/>
          </p:cNvPicPr>
          <p:nvPr/>
        </p:nvPicPr>
        <p:blipFill>
          <a:blip r:embed="rId18"/>
          <a:stretch>
            <a:fillRect/>
          </a:stretch>
        </p:blipFill>
        <p:spPr>
          <a:xfrm>
            <a:off x="3689849" y="5428653"/>
            <a:ext cx="620262" cy="586342"/>
          </a:xfrm>
          <a:prstGeom prst="rect">
            <a:avLst/>
          </a:prstGeom>
        </p:spPr>
      </p:pic>
      <p:pic>
        <p:nvPicPr>
          <p:cNvPr id="5" name="Picture 4" descr="A gavel and a red cylinder&#10;&#10;Description automatically generated">
            <a:extLst>
              <a:ext uri="{FF2B5EF4-FFF2-40B4-BE49-F238E27FC236}">
                <a16:creationId xmlns:a16="http://schemas.microsoft.com/office/drawing/2014/main" id="{6C3E72D8-3514-937D-5F2F-ABCEFE59AFAE}"/>
              </a:ext>
            </a:extLst>
          </p:cNvPr>
          <p:cNvPicPr>
            <a:picLocks noChangeAspect="1"/>
          </p:cNvPicPr>
          <p:nvPr/>
        </p:nvPicPr>
        <p:blipFill>
          <a:blip r:embed="rId19"/>
          <a:stretch>
            <a:fillRect/>
          </a:stretch>
        </p:blipFill>
        <p:spPr>
          <a:xfrm>
            <a:off x="2374999" y="5483144"/>
            <a:ext cx="617488" cy="517389"/>
          </a:xfrm>
          <a:prstGeom prst="rect">
            <a:avLst/>
          </a:prstGeom>
        </p:spPr>
      </p:pic>
      <p:sp>
        <p:nvSpPr>
          <p:cNvPr id="6" name="TextBox 5">
            <a:extLst>
              <a:ext uri="{FF2B5EF4-FFF2-40B4-BE49-F238E27FC236}">
                <a16:creationId xmlns:a16="http://schemas.microsoft.com/office/drawing/2014/main" id="{653348AC-D553-E9A1-A3A9-5D734EBE22C4}"/>
              </a:ext>
            </a:extLst>
          </p:cNvPr>
          <p:cNvSpPr txBox="1"/>
          <p:nvPr/>
        </p:nvSpPr>
        <p:spPr>
          <a:xfrm>
            <a:off x="3545376" y="6092601"/>
            <a:ext cx="936439" cy="677108"/>
          </a:xfrm>
          <a:prstGeom prst="rect">
            <a:avLst/>
          </a:prstGeom>
          <a:noFill/>
        </p:spPr>
        <p:txBody>
          <a:bodyPr wrap="square" rtlCol="0">
            <a:spAutoFit/>
          </a:bodyPr>
          <a:lstStyle/>
          <a:p>
            <a:pPr algn="ctr"/>
            <a:r>
              <a:rPr lang="en-US" sz="1900" dirty="0">
                <a:latin typeface="PT Serif" panose="020A0603040505020204" pitchFamily="18" charset="77"/>
              </a:rPr>
              <a:t>Secret</a:t>
            </a:r>
          </a:p>
          <a:p>
            <a:pPr algn="ctr"/>
            <a:r>
              <a:rPr lang="en-US" sz="1900" dirty="0">
                <a:latin typeface="PT Serif" panose="020A0603040505020204" pitchFamily="18" charset="77"/>
              </a:rPr>
              <a:t>Voting</a:t>
            </a:r>
          </a:p>
        </p:txBody>
      </p:sp>
      <p:sp>
        <p:nvSpPr>
          <p:cNvPr id="49" name="TextBox 48">
            <a:extLst>
              <a:ext uri="{FF2B5EF4-FFF2-40B4-BE49-F238E27FC236}">
                <a16:creationId xmlns:a16="http://schemas.microsoft.com/office/drawing/2014/main" id="{7EB83BC8-44C4-97CA-0877-0CB029B5F219}"/>
              </a:ext>
            </a:extLst>
          </p:cNvPr>
          <p:cNvSpPr txBox="1"/>
          <p:nvPr/>
        </p:nvSpPr>
        <p:spPr>
          <a:xfrm>
            <a:off x="1944075" y="6092601"/>
            <a:ext cx="1385207" cy="677108"/>
          </a:xfrm>
          <a:prstGeom prst="rect">
            <a:avLst/>
          </a:prstGeom>
          <a:noFill/>
        </p:spPr>
        <p:txBody>
          <a:bodyPr wrap="square" rtlCol="0">
            <a:spAutoFit/>
          </a:bodyPr>
          <a:lstStyle/>
          <a:p>
            <a:pPr algn="ctr"/>
            <a:r>
              <a:rPr lang="en-US" sz="1900" dirty="0">
                <a:latin typeface="PT Serif" panose="020A0603040505020204" pitchFamily="18" charset="77"/>
              </a:rPr>
              <a:t>Sealed-bid</a:t>
            </a:r>
          </a:p>
          <a:p>
            <a:pPr algn="ctr"/>
            <a:r>
              <a:rPr lang="en-US" sz="1900" dirty="0">
                <a:latin typeface="PT Serif" panose="020A0603040505020204" pitchFamily="18" charset="77"/>
              </a:rPr>
              <a:t>Auctions</a:t>
            </a:r>
          </a:p>
        </p:txBody>
      </p:sp>
      <p:pic>
        <p:nvPicPr>
          <p:cNvPr id="50" name="Picture 49" descr="Digital wallet - Free business and finance icons">
            <a:extLst>
              <a:ext uri="{FF2B5EF4-FFF2-40B4-BE49-F238E27FC236}">
                <a16:creationId xmlns:a16="http://schemas.microsoft.com/office/drawing/2014/main" id="{EC97671B-0C5E-D923-5E51-A30BC6C340F3}"/>
              </a:ext>
            </a:extLst>
          </p:cNvPr>
          <p:cNvPicPr>
            <a:picLocks noChangeAspect="1"/>
          </p:cNvPicPr>
          <p:nvPr/>
        </p:nvPicPr>
        <p:blipFill>
          <a:blip r:embed="rId20"/>
          <a:stretch>
            <a:fillRect/>
          </a:stretch>
        </p:blipFill>
        <p:spPr>
          <a:xfrm>
            <a:off x="5165850" y="5395334"/>
            <a:ext cx="620262" cy="620262"/>
          </a:xfrm>
          <a:prstGeom prst="rect">
            <a:avLst/>
          </a:prstGeom>
        </p:spPr>
      </p:pic>
      <p:pic>
        <p:nvPicPr>
          <p:cNvPr id="51" name="Picture 50" descr="Cartoon Cloud Padlock Icon Illustrating Secure Data Storage and Digital  Information Protection 73000813 Vector Art at Vecteezy">
            <a:extLst>
              <a:ext uri="{FF2B5EF4-FFF2-40B4-BE49-F238E27FC236}">
                <a16:creationId xmlns:a16="http://schemas.microsoft.com/office/drawing/2014/main" id="{32C8432A-0396-CC4E-D315-0915E875B370}"/>
              </a:ext>
            </a:extLst>
          </p:cNvPr>
          <p:cNvPicPr>
            <a:picLocks noChangeAspect="1"/>
          </p:cNvPicPr>
          <p:nvPr/>
        </p:nvPicPr>
        <p:blipFill>
          <a:blip r:embed="rId21"/>
          <a:stretch>
            <a:fillRect/>
          </a:stretch>
        </p:blipFill>
        <p:spPr>
          <a:xfrm>
            <a:off x="6220326" y="5411693"/>
            <a:ext cx="843050" cy="620262"/>
          </a:xfrm>
          <a:prstGeom prst="rect">
            <a:avLst/>
          </a:prstGeom>
        </p:spPr>
      </p:pic>
      <p:sp>
        <p:nvSpPr>
          <p:cNvPr id="52" name="TextBox 51">
            <a:extLst>
              <a:ext uri="{FF2B5EF4-FFF2-40B4-BE49-F238E27FC236}">
                <a16:creationId xmlns:a16="http://schemas.microsoft.com/office/drawing/2014/main" id="{E3BCF80A-2A68-3310-57E6-72F6DAF58442}"/>
              </a:ext>
            </a:extLst>
          </p:cNvPr>
          <p:cNvSpPr txBox="1"/>
          <p:nvPr/>
        </p:nvSpPr>
        <p:spPr>
          <a:xfrm>
            <a:off x="4902049" y="6092601"/>
            <a:ext cx="1026291" cy="677108"/>
          </a:xfrm>
          <a:prstGeom prst="rect">
            <a:avLst/>
          </a:prstGeom>
          <a:noFill/>
        </p:spPr>
        <p:txBody>
          <a:bodyPr wrap="square" rtlCol="0">
            <a:spAutoFit/>
          </a:bodyPr>
          <a:lstStyle/>
          <a:p>
            <a:pPr algn="ctr"/>
            <a:r>
              <a:rPr lang="en-US" sz="1900" dirty="0">
                <a:latin typeface="PT Serif" panose="020A0603040505020204" pitchFamily="18" charset="77"/>
              </a:rPr>
              <a:t>Digital</a:t>
            </a:r>
          </a:p>
          <a:p>
            <a:pPr algn="ctr"/>
            <a:r>
              <a:rPr lang="en-US" sz="1900" dirty="0">
                <a:latin typeface="PT Serif" panose="020A0603040505020204" pitchFamily="18" charset="77"/>
              </a:rPr>
              <a:t>Wallets</a:t>
            </a:r>
          </a:p>
        </p:txBody>
      </p:sp>
      <p:sp>
        <p:nvSpPr>
          <p:cNvPr id="53" name="TextBox 52">
            <a:extLst>
              <a:ext uri="{FF2B5EF4-FFF2-40B4-BE49-F238E27FC236}">
                <a16:creationId xmlns:a16="http://schemas.microsoft.com/office/drawing/2014/main" id="{CE5B5892-10D4-0663-7C0A-23F674132D2D}"/>
              </a:ext>
            </a:extLst>
          </p:cNvPr>
          <p:cNvSpPr txBox="1"/>
          <p:nvPr/>
        </p:nvSpPr>
        <p:spPr>
          <a:xfrm>
            <a:off x="6103946" y="6092601"/>
            <a:ext cx="1026291" cy="677108"/>
          </a:xfrm>
          <a:prstGeom prst="rect">
            <a:avLst/>
          </a:prstGeom>
          <a:noFill/>
        </p:spPr>
        <p:txBody>
          <a:bodyPr wrap="square" rtlCol="0">
            <a:spAutoFit/>
          </a:bodyPr>
          <a:lstStyle/>
          <a:p>
            <a:pPr algn="ctr"/>
            <a:r>
              <a:rPr lang="en-US" sz="1900" dirty="0">
                <a:latin typeface="PT Serif" panose="020A0603040505020204" pitchFamily="18" charset="77"/>
              </a:rPr>
              <a:t>Secure</a:t>
            </a:r>
          </a:p>
          <a:p>
            <a:pPr algn="ctr"/>
            <a:r>
              <a:rPr lang="en-US" sz="1900" dirty="0">
                <a:latin typeface="PT Serif" panose="020A0603040505020204" pitchFamily="18" charset="77"/>
              </a:rPr>
              <a:t>Storage</a:t>
            </a:r>
          </a:p>
        </p:txBody>
      </p:sp>
      <p:pic>
        <p:nvPicPr>
          <p:cNvPr id="54" name="Picture 53" descr="A light house with binary code&#10;&#10;Description automatically generated">
            <a:extLst>
              <a:ext uri="{FF2B5EF4-FFF2-40B4-BE49-F238E27FC236}">
                <a16:creationId xmlns:a16="http://schemas.microsoft.com/office/drawing/2014/main" id="{88BF6012-3F10-657A-854A-D0B41903FE8F}"/>
              </a:ext>
            </a:extLst>
          </p:cNvPr>
          <p:cNvPicPr>
            <a:picLocks noChangeAspect="1"/>
          </p:cNvPicPr>
          <p:nvPr/>
        </p:nvPicPr>
        <p:blipFill>
          <a:blip r:embed="rId22"/>
          <a:stretch>
            <a:fillRect/>
          </a:stretch>
        </p:blipFill>
        <p:spPr>
          <a:xfrm>
            <a:off x="8505511" y="5175882"/>
            <a:ext cx="936160" cy="890921"/>
          </a:xfrm>
          <a:prstGeom prst="rect">
            <a:avLst/>
          </a:prstGeom>
        </p:spPr>
      </p:pic>
      <p:sp>
        <p:nvSpPr>
          <p:cNvPr id="55" name="TextBox 54">
            <a:extLst>
              <a:ext uri="{FF2B5EF4-FFF2-40B4-BE49-F238E27FC236}">
                <a16:creationId xmlns:a16="http://schemas.microsoft.com/office/drawing/2014/main" id="{BB4B26CF-5D16-0DC5-0B49-8A1B93B7C1EA}"/>
              </a:ext>
            </a:extLst>
          </p:cNvPr>
          <p:cNvSpPr txBox="1"/>
          <p:nvPr/>
        </p:nvSpPr>
        <p:spPr>
          <a:xfrm>
            <a:off x="8135828" y="6096448"/>
            <a:ext cx="1676976" cy="677108"/>
          </a:xfrm>
          <a:prstGeom prst="rect">
            <a:avLst/>
          </a:prstGeom>
          <a:noFill/>
        </p:spPr>
        <p:txBody>
          <a:bodyPr wrap="square" rtlCol="0">
            <a:spAutoFit/>
          </a:bodyPr>
          <a:lstStyle/>
          <a:p>
            <a:pPr algn="ctr"/>
            <a:r>
              <a:rPr lang="en-US" sz="1900" dirty="0">
                <a:latin typeface="PT Serif" panose="020A0603040505020204" pitchFamily="18" charset="77"/>
              </a:rPr>
              <a:t>Randomness</a:t>
            </a:r>
          </a:p>
          <a:p>
            <a:pPr algn="ctr"/>
            <a:r>
              <a:rPr lang="en-US" sz="1900" dirty="0">
                <a:latin typeface="PT Serif" panose="020A0603040505020204" pitchFamily="18" charset="77"/>
              </a:rPr>
              <a:t>Beacons</a:t>
            </a:r>
          </a:p>
        </p:txBody>
      </p:sp>
    </p:spTree>
    <p:extLst>
      <p:ext uri="{BB962C8B-B14F-4D97-AF65-F5344CB8AC3E}">
        <p14:creationId xmlns:p14="http://schemas.microsoft.com/office/powerpoint/2010/main" val="1629172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8" grpId="0"/>
      <p:bldP spid="6" grpId="0"/>
      <p:bldP spid="49" grpId="0"/>
      <p:bldP spid="52" grpId="0"/>
      <p:bldP spid="53" grpId="0"/>
      <p:bldP spid="5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89710-0216-EBEF-9F4C-50C5C7E194E9}"/>
              </a:ext>
            </a:extLst>
          </p:cNvPr>
          <p:cNvSpPr>
            <a:spLocks noGrp="1"/>
          </p:cNvSpPr>
          <p:nvPr>
            <p:ph type="title"/>
          </p:nvPr>
        </p:nvSpPr>
        <p:spPr/>
        <p:txBody>
          <a:bodyPr/>
          <a:lstStyle/>
          <a:p>
            <a:r>
              <a:rPr lang="en-US" dirty="0">
                <a:latin typeface="PT Serif" panose="020A0603040505020204" pitchFamily="18" charset="77"/>
              </a:rPr>
              <a:t>Shamir-based Traceable Secret Sharing</a:t>
            </a:r>
            <a:endParaRPr lang="en-US" dirty="0"/>
          </a:p>
        </p:txBody>
      </p:sp>
      <mc:AlternateContent xmlns:mc="http://schemas.openxmlformats.org/markup-compatibility/2006" xmlns:a14="http://schemas.microsoft.com/office/drawing/2010/main">
        <mc:Choice Requires="a14">
          <p:sp>
            <p:nvSpPr>
              <p:cNvPr id="11" name="Rounded Rectangle 10">
                <a:extLst>
                  <a:ext uri="{FF2B5EF4-FFF2-40B4-BE49-F238E27FC236}">
                    <a16:creationId xmlns:a16="http://schemas.microsoft.com/office/drawing/2014/main" id="{E2DFCF3B-F6B5-A944-0671-1D95C8A8FA76}"/>
                  </a:ext>
                </a:extLst>
              </p:cNvPr>
              <p:cNvSpPr/>
              <p:nvPr/>
            </p:nvSpPr>
            <p:spPr>
              <a:xfrm>
                <a:off x="1873755" y="1297384"/>
                <a:ext cx="1249454" cy="9772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𝑅</m:t>
                      </m:r>
                    </m:oMath>
                  </m:oMathPara>
                </a14:m>
                <a:endParaRPr lang="en-US" sz="2600" dirty="0"/>
              </a:p>
            </p:txBody>
          </p:sp>
        </mc:Choice>
        <mc:Fallback xmlns="">
          <p:sp>
            <p:nvSpPr>
              <p:cNvPr id="11" name="Rounded Rectangle 10">
                <a:extLst>
                  <a:ext uri="{FF2B5EF4-FFF2-40B4-BE49-F238E27FC236}">
                    <a16:creationId xmlns:a16="http://schemas.microsoft.com/office/drawing/2014/main" id="{E2DFCF3B-F6B5-A944-0671-1D95C8A8FA76}"/>
                  </a:ext>
                </a:extLst>
              </p:cNvPr>
              <p:cNvSpPr>
                <a:spLocks noRot="1" noChangeAspect="1" noMove="1" noResize="1" noEditPoints="1" noAdjustHandles="1" noChangeArrowheads="1" noChangeShapeType="1" noTextEdit="1"/>
              </p:cNvSpPr>
              <p:nvPr/>
            </p:nvSpPr>
            <p:spPr>
              <a:xfrm>
                <a:off x="1873755" y="1297384"/>
                <a:ext cx="1249454" cy="977240"/>
              </a:xfrm>
              <a:prstGeom prst="round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3A533D5-06C2-7E5C-D92D-595DF50034DE}"/>
                  </a:ext>
                </a:extLst>
              </p:cNvPr>
              <p:cNvSpPr txBox="1"/>
              <p:nvPr/>
            </p:nvSpPr>
            <p:spPr>
              <a:xfrm>
                <a:off x="539893" y="1590130"/>
                <a:ext cx="891428"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r>
                        <a:rPr lang="en-US" sz="2400" b="0" i="1" smtClean="0">
                          <a:latin typeface="Cambria Math" panose="02040503050406030204" pitchFamily="18" charset="0"/>
                        </a:rPr>
                        <m:t>𝑥</m:t>
                      </m:r>
                      <m:r>
                        <a:rPr lang="en-US" sz="2400" b="0" i="1" smtClean="0">
                          <a:latin typeface="Cambria Math" panose="02040503050406030204" pitchFamily="18" charset="0"/>
                        </a:rPr>
                        <m:t>,</m:t>
                      </m:r>
                      <m:r>
                        <a:rPr lang="en-US" sz="2400" b="0" i="1" smtClean="0">
                          <a:latin typeface="Cambria Math" panose="02040503050406030204" pitchFamily="18" charset="0"/>
                        </a:rPr>
                        <m:t>𝑦</m:t>
                      </m:r>
                      <m:r>
                        <a:rPr lang="en-US" sz="2400" b="0" i="1" smtClean="0">
                          <a:latin typeface="Cambria Math" panose="02040503050406030204" pitchFamily="18" charset="0"/>
                        </a:rPr>
                        <m:t>)</m:t>
                      </m:r>
                    </m:oMath>
                  </m:oMathPara>
                </a14:m>
                <a:endParaRPr lang="en-US" sz="2400" dirty="0"/>
              </a:p>
            </p:txBody>
          </p:sp>
        </mc:Choice>
        <mc:Fallback xmlns="">
          <p:sp>
            <p:nvSpPr>
              <p:cNvPr id="14" name="TextBox 13">
                <a:extLst>
                  <a:ext uri="{FF2B5EF4-FFF2-40B4-BE49-F238E27FC236}">
                    <a16:creationId xmlns:a16="http://schemas.microsoft.com/office/drawing/2014/main" id="{D3A533D5-06C2-7E5C-D92D-595DF50034DE}"/>
                  </a:ext>
                </a:extLst>
              </p:cNvPr>
              <p:cNvSpPr txBox="1">
                <a:spLocks noRot="1" noChangeAspect="1" noMove="1" noResize="1" noEditPoints="1" noAdjustHandles="1" noChangeArrowheads="1" noChangeShapeType="1" noTextEdit="1"/>
              </p:cNvSpPr>
              <p:nvPr/>
            </p:nvSpPr>
            <p:spPr>
              <a:xfrm>
                <a:off x="539893" y="1590130"/>
                <a:ext cx="891428" cy="369332"/>
              </a:xfrm>
              <a:prstGeom prst="rect">
                <a:avLst/>
              </a:prstGeom>
              <a:blipFill>
                <a:blip r:embed="rId4"/>
                <a:stretch>
                  <a:fillRect l="-5634" t="-3333" r="-7042" b="-30000"/>
                </a:stretch>
              </a:blipFill>
            </p:spPr>
            <p:txBody>
              <a:bodyPr/>
              <a:lstStyle/>
              <a:p>
                <a:r>
                  <a:rPr lang="en-US">
                    <a:noFill/>
                  </a:rPr>
                  <a:t> </a:t>
                </a:r>
              </a:p>
            </p:txBody>
          </p:sp>
        </mc:Fallback>
      </mc:AlternateContent>
      <p:cxnSp>
        <p:nvCxnSpPr>
          <p:cNvPr id="15" name="Straight Arrow Connector 14">
            <a:extLst>
              <a:ext uri="{FF2B5EF4-FFF2-40B4-BE49-F238E27FC236}">
                <a16:creationId xmlns:a16="http://schemas.microsoft.com/office/drawing/2014/main" id="{7BE43D91-85BF-C27A-7203-CE51D69C8D36}"/>
              </a:ext>
            </a:extLst>
          </p:cNvPr>
          <p:cNvCxnSpPr>
            <a:cxnSpLocks/>
            <a:stCxn id="14" idx="3"/>
            <a:endCxn id="11" idx="1"/>
          </p:cNvCxnSpPr>
          <p:nvPr/>
        </p:nvCxnSpPr>
        <p:spPr>
          <a:xfrm>
            <a:off x="1431321" y="1774796"/>
            <a:ext cx="442434" cy="11208"/>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724C87F7-1C6C-7523-CE06-AB5260A58342}"/>
                  </a:ext>
                </a:extLst>
              </p:cNvPr>
              <p:cNvSpPr txBox="1"/>
              <p:nvPr/>
            </p:nvSpPr>
            <p:spPr>
              <a:xfrm>
                <a:off x="3578817" y="1574741"/>
                <a:ext cx="666206" cy="40011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rPr>
                            <m:t>𝑠</m:t>
                          </m:r>
                        </m:e>
                        <m:sup>
                          <m:r>
                            <a:rPr lang="en-US" sz="2600" b="0" i="1" smtClean="0">
                              <a:latin typeface="Cambria Math" panose="02040503050406030204" pitchFamily="18" charset="0"/>
                            </a:rPr>
                            <m:t>∗</m:t>
                          </m:r>
                        </m:sup>
                      </m:sSup>
                    </m:oMath>
                  </m:oMathPara>
                </a14:m>
                <a:endParaRPr lang="en-US" sz="2600" dirty="0"/>
              </a:p>
            </p:txBody>
          </p:sp>
        </mc:Choice>
        <mc:Fallback xmlns="">
          <p:sp>
            <p:nvSpPr>
              <p:cNvPr id="20" name="TextBox 19">
                <a:extLst>
                  <a:ext uri="{FF2B5EF4-FFF2-40B4-BE49-F238E27FC236}">
                    <a16:creationId xmlns:a16="http://schemas.microsoft.com/office/drawing/2014/main" id="{724C87F7-1C6C-7523-CE06-AB5260A58342}"/>
                  </a:ext>
                </a:extLst>
              </p:cNvPr>
              <p:cNvSpPr txBox="1">
                <a:spLocks noRot="1" noChangeAspect="1" noMove="1" noResize="1" noEditPoints="1" noAdjustHandles="1" noChangeArrowheads="1" noChangeShapeType="1" noTextEdit="1"/>
              </p:cNvSpPr>
              <p:nvPr/>
            </p:nvSpPr>
            <p:spPr>
              <a:xfrm>
                <a:off x="3578817" y="1574741"/>
                <a:ext cx="666206" cy="400110"/>
              </a:xfrm>
              <a:prstGeom prst="rect">
                <a:avLst/>
              </a:prstGeom>
              <a:blipFill>
                <a:blip r:embed="rId5"/>
                <a:stretch>
                  <a:fillRect/>
                </a:stretch>
              </a:blipFill>
            </p:spPr>
            <p:txBody>
              <a:bodyPr/>
              <a:lstStyle/>
              <a:p>
                <a:r>
                  <a:rPr lang="en-US">
                    <a:noFill/>
                  </a:rPr>
                  <a:t> </a:t>
                </a:r>
              </a:p>
            </p:txBody>
          </p:sp>
        </mc:Fallback>
      </mc:AlternateContent>
      <p:cxnSp>
        <p:nvCxnSpPr>
          <p:cNvPr id="22" name="Straight Arrow Connector 21">
            <a:extLst>
              <a:ext uri="{FF2B5EF4-FFF2-40B4-BE49-F238E27FC236}">
                <a16:creationId xmlns:a16="http://schemas.microsoft.com/office/drawing/2014/main" id="{6A0CDB04-E189-AE0D-0DEA-70D717A01BC2}"/>
              </a:ext>
            </a:extLst>
          </p:cNvPr>
          <p:cNvCxnSpPr>
            <a:cxnSpLocks/>
            <a:stCxn id="11" idx="3"/>
            <a:endCxn id="20" idx="1"/>
          </p:cNvCxnSpPr>
          <p:nvPr/>
        </p:nvCxnSpPr>
        <p:spPr>
          <a:xfrm flipV="1">
            <a:off x="3123209" y="1774796"/>
            <a:ext cx="455608" cy="112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7" name="Rounded Rectangular Callout 26">
                <a:extLst>
                  <a:ext uri="{FF2B5EF4-FFF2-40B4-BE49-F238E27FC236}">
                    <a16:creationId xmlns:a16="http://schemas.microsoft.com/office/drawing/2014/main" id="{E6673249-A558-D21B-FC48-8B6C9CC63238}"/>
                  </a:ext>
                </a:extLst>
              </p:cNvPr>
              <p:cNvSpPr/>
              <p:nvPr/>
            </p:nvSpPr>
            <p:spPr>
              <a:xfrm>
                <a:off x="4638268" y="1150904"/>
                <a:ext cx="7470592" cy="2132624"/>
              </a:xfrm>
              <a:prstGeom prst="wedgeRoundRectCallout">
                <a:avLst>
                  <a:gd name="adj1" fmla="val -56607"/>
                  <a:gd name="adj2" fmla="val -21859"/>
                  <a:gd name="adj3" fmla="val 16667"/>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40000"/>
                  </a:lnSpc>
                  <a:spcBef>
                    <a:spcPts val="300"/>
                  </a:spcBef>
                  <a:spcAft>
                    <a:spcPts val="300"/>
                  </a:spcAft>
                </a:pPr>
                <a:r>
                  <a:rPr lang="en-US" sz="2300" b="0" dirty="0">
                    <a:solidFill>
                      <a:schemeClr val="tx1"/>
                    </a:solidFill>
                    <a:latin typeface="PT Serif" panose="020A0603040505020204" pitchFamily="18" charset="77"/>
                  </a:rPr>
                  <a:t>R is “perfect” </a:t>
                </a:r>
                <a14:m>
                  <m:oMath xmlns:m="http://schemas.openxmlformats.org/officeDocument/2006/math">
                    <m:r>
                      <a:rPr lang="en-US" sz="2300" b="0" i="1" smtClean="0">
                        <a:solidFill>
                          <a:schemeClr val="tx1"/>
                        </a:solidFill>
                        <a:latin typeface="Cambria Math" panose="02040503050406030204" pitchFamily="18" charset="0"/>
                        <a:ea typeface="Cambria Math" panose="02040503050406030204" pitchFamily="18" charset="0"/>
                      </a:rPr>
                      <m:t>⟹</m:t>
                    </m:r>
                  </m:oMath>
                </a14:m>
                <a:endParaRPr lang="en-US" sz="2300" b="0" dirty="0">
                  <a:solidFill>
                    <a:schemeClr val="tx1"/>
                  </a:solidFill>
                  <a:latin typeface="PT Serif" panose="020A0603040505020204" pitchFamily="18" charset="77"/>
                </a:endParaRPr>
              </a:p>
              <a:p>
                <a:pPr algn="ctr">
                  <a:lnSpc>
                    <a:spcPct val="140000"/>
                  </a:lnSpc>
                  <a:spcBef>
                    <a:spcPts val="300"/>
                  </a:spcBef>
                  <a:spcAft>
                    <a:spcPts val="300"/>
                  </a:spcAft>
                </a:pPr>
                <a14:m>
                  <m:oMathPara xmlns:m="http://schemas.openxmlformats.org/officeDocument/2006/math">
                    <m:oMathParaPr>
                      <m:jc m:val="centerGroup"/>
                    </m:oMathParaPr>
                    <m:oMath xmlns:m="http://schemas.openxmlformats.org/officeDocument/2006/math">
                      <m:sSup>
                        <m:sSupPr>
                          <m:ctrlPr>
                            <a:rPr lang="en-US" sz="2300" b="0" i="1" smtClean="0">
                              <a:solidFill>
                                <a:schemeClr val="tx1"/>
                              </a:solidFill>
                              <a:latin typeface="Cambria Math" panose="02040503050406030204" pitchFamily="18" charset="0"/>
                            </a:rPr>
                          </m:ctrlPr>
                        </m:sSupPr>
                        <m:e>
                          <m:r>
                            <a:rPr lang="en-US" sz="2300" b="0" i="1" smtClean="0">
                              <a:solidFill>
                                <a:schemeClr val="tx1"/>
                              </a:solidFill>
                              <a:latin typeface="Cambria Math" panose="02040503050406030204" pitchFamily="18" charset="0"/>
                            </a:rPr>
                            <m:t>𝑠</m:t>
                          </m:r>
                        </m:e>
                        <m:sup>
                          <m:r>
                            <a:rPr lang="en-US" sz="2300" b="0" i="1" smtClean="0">
                              <a:solidFill>
                                <a:schemeClr val="tx1"/>
                              </a:solidFill>
                              <a:latin typeface="Cambria Math" panose="02040503050406030204" pitchFamily="18" charset="0"/>
                            </a:rPr>
                            <m:t>∗</m:t>
                          </m:r>
                        </m:sup>
                      </m:sSup>
                      <m:r>
                        <a:rPr lang="en-US" sz="2300" b="0" i="1" smtClean="0">
                          <a:solidFill>
                            <a:schemeClr val="tx1"/>
                          </a:solidFill>
                          <a:latin typeface="Cambria Math" panose="02040503050406030204" pitchFamily="18" charset="0"/>
                        </a:rPr>
                        <m:t>=</m:t>
                      </m:r>
                      <m:sSubSup>
                        <m:sSubSupPr>
                          <m:ctrlPr>
                            <a:rPr lang="en-US" sz="2300" i="1">
                              <a:solidFill>
                                <a:schemeClr val="tx1"/>
                              </a:solidFill>
                              <a:latin typeface="Cambria Math" panose="02040503050406030204" pitchFamily="18" charset="0"/>
                            </a:rPr>
                          </m:ctrlPr>
                        </m:sSubSupPr>
                        <m:e>
                          <m:r>
                            <a:rPr lang="en-US" sz="2300" i="1">
                              <a:solidFill>
                                <a:schemeClr val="tx1"/>
                              </a:solidFill>
                              <a:latin typeface="Cambria Math" panose="02040503050406030204" pitchFamily="18" charset="0"/>
                            </a:rPr>
                            <m:t>𝜆</m:t>
                          </m:r>
                        </m:e>
                        <m:sub>
                          <m:r>
                            <a:rPr lang="en-US" sz="2300" i="1">
                              <a:solidFill>
                                <a:schemeClr val="tx1"/>
                              </a:solidFill>
                              <a:latin typeface="Cambria Math" panose="02040503050406030204" pitchFamily="18" charset="0"/>
                            </a:rPr>
                            <m:t>𝑥</m:t>
                          </m:r>
                        </m:sub>
                        <m:sup>
                          <m:d>
                            <m:dPr>
                              <m:begChr m:val="{"/>
                              <m:endChr m:val="}"/>
                              <m:ctrlPr>
                                <a:rPr lang="en-US" sz="2300" i="1">
                                  <a:solidFill>
                                    <a:schemeClr val="tx1"/>
                                  </a:solidFill>
                                  <a:latin typeface="Cambria Math" panose="02040503050406030204" pitchFamily="18" charset="0"/>
                                </a:rPr>
                              </m:ctrlPr>
                            </m:dPr>
                            <m:e>
                              <m:r>
                                <a:rPr lang="en-US" sz="2300" i="1">
                                  <a:solidFill>
                                    <a:schemeClr val="tx1"/>
                                  </a:solidFill>
                                  <a:latin typeface="Cambria Math" panose="02040503050406030204" pitchFamily="18" charset="0"/>
                                </a:rPr>
                                <m:t>𝑥</m:t>
                              </m:r>
                              <m:r>
                                <a:rPr lang="en-US" sz="2300" i="1">
                                  <a:solidFill>
                                    <a:schemeClr val="tx1"/>
                                  </a:solidFill>
                                  <a:latin typeface="Cambria Math" panose="02040503050406030204" pitchFamily="18" charset="0"/>
                                </a:rPr>
                                <m:t> ,   </m:t>
                              </m:r>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𝑥</m:t>
                                  </m:r>
                                </m:e>
                                <m:sub>
                                  <m:r>
                                    <a:rPr lang="en-US" sz="2300" i="1">
                                      <a:solidFill>
                                        <a:schemeClr val="tx1"/>
                                      </a:solidFill>
                                      <a:latin typeface="Cambria Math" panose="02040503050406030204" pitchFamily="18" charset="0"/>
                                    </a:rPr>
                                    <m:t>1</m:t>
                                  </m:r>
                                </m:sub>
                              </m:sSub>
                              <m:r>
                                <a:rPr lang="en-US" sz="2300" i="1">
                                  <a:solidFill>
                                    <a:schemeClr val="tx1"/>
                                  </a:solidFill>
                                  <a:latin typeface="Cambria Math" panose="02040503050406030204" pitchFamily="18" charset="0"/>
                                </a:rPr>
                                <m:t>,</m:t>
                              </m:r>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 </m:t>
                                  </m:r>
                                  <m:r>
                                    <a:rPr lang="en-US" sz="2300" i="1">
                                      <a:solidFill>
                                        <a:schemeClr val="tx1"/>
                                      </a:solidFill>
                                      <a:latin typeface="Cambria Math" panose="02040503050406030204" pitchFamily="18" charset="0"/>
                                    </a:rPr>
                                    <m:t>𝑥</m:t>
                                  </m:r>
                                </m:e>
                                <m:sub>
                                  <m:r>
                                    <a:rPr lang="en-US" sz="2300" i="1">
                                      <a:solidFill>
                                        <a:schemeClr val="tx1"/>
                                      </a:solidFill>
                                      <a:latin typeface="Cambria Math" panose="02040503050406030204" pitchFamily="18" charset="0"/>
                                    </a:rPr>
                                    <m:t>2</m:t>
                                  </m:r>
                                </m:sub>
                              </m:sSub>
                            </m:e>
                          </m:d>
                        </m:sup>
                      </m:sSubSup>
                      <m:r>
                        <a:rPr lang="en-US" sz="2300" i="1">
                          <a:solidFill>
                            <a:schemeClr val="tx1"/>
                          </a:solidFill>
                          <a:latin typeface="Cambria Math" panose="02040503050406030204" pitchFamily="18" charset="0"/>
                        </a:rPr>
                        <m:t>⋅</m:t>
                      </m:r>
                      <m:r>
                        <a:rPr lang="en-US" sz="2300" b="1" i="1">
                          <a:solidFill>
                            <a:schemeClr val="tx1"/>
                          </a:solidFill>
                          <a:latin typeface="Cambria Math" panose="02040503050406030204" pitchFamily="18" charset="0"/>
                        </a:rPr>
                        <m:t> </m:t>
                      </m:r>
                      <m:r>
                        <a:rPr lang="en-US" sz="2300" b="1" i="1" smtClean="0">
                          <a:solidFill>
                            <a:srgbClr val="FF0000"/>
                          </a:solidFill>
                          <a:latin typeface="Cambria Math" panose="02040503050406030204" pitchFamily="18" charset="0"/>
                        </a:rPr>
                        <m:t>𝒚</m:t>
                      </m:r>
                      <m:r>
                        <a:rPr lang="en-US" sz="2300" i="1">
                          <a:solidFill>
                            <a:schemeClr val="tx1"/>
                          </a:solidFill>
                          <a:latin typeface="Cambria Math" panose="02040503050406030204" pitchFamily="18" charset="0"/>
                        </a:rPr>
                        <m:t>+</m:t>
                      </m:r>
                      <m:sSubSup>
                        <m:sSubSupPr>
                          <m:ctrlPr>
                            <a:rPr lang="en-US" sz="2300" i="1">
                              <a:solidFill>
                                <a:schemeClr val="tx1"/>
                              </a:solidFill>
                              <a:latin typeface="Cambria Math" panose="02040503050406030204" pitchFamily="18" charset="0"/>
                            </a:rPr>
                          </m:ctrlPr>
                        </m:sSubSupPr>
                        <m:e>
                          <m:r>
                            <a:rPr lang="en-US" sz="2300" i="1">
                              <a:solidFill>
                                <a:schemeClr val="tx1"/>
                              </a:solidFill>
                              <a:latin typeface="Cambria Math" panose="02040503050406030204" pitchFamily="18" charset="0"/>
                            </a:rPr>
                            <m:t>𝜆</m:t>
                          </m:r>
                        </m:e>
                        <m:sub>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𝑥</m:t>
                              </m:r>
                            </m:e>
                            <m:sub>
                              <m:r>
                                <a:rPr lang="en-US" sz="2300" i="1">
                                  <a:solidFill>
                                    <a:schemeClr val="tx1"/>
                                  </a:solidFill>
                                  <a:latin typeface="Cambria Math" panose="02040503050406030204" pitchFamily="18" charset="0"/>
                                </a:rPr>
                                <m:t>1</m:t>
                              </m:r>
                            </m:sub>
                          </m:sSub>
                        </m:sub>
                        <m:sup>
                          <m:d>
                            <m:dPr>
                              <m:begChr m:val="{"/>
                              <m:endChr m:val="}"/>
                              <m:ctrlPr>
                                <a:rPr lang="en-US" sz="2300" i="1">
                                  <a:solidFill>
                                    <a:schemeClr val="tx1"/>
                                  </a:solidFill>
                                  <a:latin typeface="Cambria Math" panose="02040503050406030204" pitchFamily="18" charset="0"/>
                                </a:rPr>
                              </m:ctrlPr>
                            </m:dPr>
                            <m:e>
                              <m:r>
                                <a:rPr lang="en-US" sz="2300" i="1">
                                  <a:solidFill>
                                    <a:schemeClr val="tx1"/>
                                  </a:solidFill>
                                  <a:latin typeface="Cambria Math" panose="02040503050406030204" pitchFamily="18" charset="0"/>
                                </a:rPr>
                                <m:t>𝑥</m:t>
                              </m:r>
                              <m:r>
                                <a:rPr lang="en-US" sz="2300" i="1">
                                  <a:solidFill>
                                    <a:schemeClr val="tx1"/>
                                  </a:solidFill>
                                  <a:latin typeface="Cambria Math" panose="02040503050406030204" pitchFamily="18" charset="0"/>
                                </a:rPr>
                                <m:t>,   </m:t>
                              </m:r>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𝑥</m:t>
                                  </m:r>
                                </m:e>
                                <m:sub>
                                  <m:r>
                                    <a:rPr lang="en-US" sz="2300" i="1">
                                      <a:solidFill>
                                        <a:schemeClr val="tx1"/>
                                      </a:solidFill>
                                      <a:latin typeface="Cambria Math" panose="02040503050406030204" pitchFamily="18" charset="0"/>
                                    </a:rPr>
                                    <m:t>1</m:t>
                                  </m:r>
                                </m:sub>
                              </m:sSub>
                              <m:r>
                                <a:rPr lang="en-US" sz="2300" i="1">
                                  <a:solidFill>
                                    <a:schemeClr val="tx1"/>
                                  </a:solidFill>
                                  <a:latin typeface="Cambria Math" panose="02040503050406030204" pitchFamily="18" charset="0"/>
                                </a:rPr>
                                <m:t>, </m:t>
                              </m:r>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 </m:t>
                                  </m:r>
                                  <m:r>
                                    <a:rPr lang="en-US" sz="2300" i="1">
                                      <a:solidFill>
                                        <a:schemeClr val="tx1"/>
                                      </a:solidFill>
                                      <a:latin typeface="Cambria Math" panose="02040503050406030204" pitchFamily="18" charset="0"/>
                                    </a:rPr>
                                    <m:t>𝑥</m:t>
                                  </m:r>
                                </m:e>
                                <m:sub>
                                  <m:r>
                                    <a:rPr lang="en-US" sz="2300" i="1">
                                      <a:solidFill>
                                        <a:schemeClr val="tx1"/>
                                      </a:solidFill>
                                      <a:latin typeface="Cambria Math" panose="02040503050406030204" pitchFamily="18" charset="0"/>
                                    </a:rPr>
                                    <m:t>2</m:t>
                                  </m:r>
                                </m:sub>
                              </m:sSub>
                            </m:e>
                          </m:d>
                        </m:sup>
                      </m:sSubSup>
                      <m:r>
                        <a:rPr lang="en-US" sz="2300" i="1">
                          <a:solidFill>
                            <a:schemeClr val="tx1"/>
                          </a:solidFill>
                          <a:latin typeface="Cambria Math" panose="02040503050406030204" pitchFamily="18" charset="0"/>
                        </a:rPr>
                        <m:t>⋅</m:t>
                      </m:r>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𝑦</m:t>
                          </m:r>
                        </m:e>
                        <m:sub>
                          <m:r>
                            <a:rPr lang="en-US" sz="2300" i="1">
                              <a:solidFill>
                                <a:schemeClr val="tx1"/>
                              </a:solidFill>
                              <a:latin typeface="Cambria Math" panose="02040503050406030204" pitchFamily="18" charset="0"/>
                            </a:rPr>
                            <m:t>1</m:t>
                          </m:r>
                        </m:sub>
                      </m:sSub>
                      <m:r>
                        <a:rPr lang="en-US" sz="2300" i="1">
                          <a:solidFill>
                            <a:schemeClr val="tx1"/>
                          </a:solidFill>
                          <a:latin typeface="Cambria Math" panose="02040503050406030204" pitchFamily="18" charset="0"/>
                        </a:rPr>
                        <m:t>+</m:t>
                      </m:r>
                      <m:sSubSup>
                        <m:sSubSupPr>
                          <m:ctrlPr>
                            <a:rPr lang="en-US" sz="2300" i="1">
                              <a:solidFill>
                                <a:schemeClr val="tx1"/>
                              </a:solidFill>
                              <a:latin typeface="Cambria Math" panose="02040503050406030204" pitchFamily="18" charset="0"/>
                            </a:rPr>
                          </m:ctrlPr>
                        </m:sSubSupPr>
                        <m:e>
                          <m:r>
                            <a:rPr lang="en-US" sz="2300" i="1">
                              <a:solidFill>
                                <a:schemeClr val="tx1"/>
                              </a:solidFill>
                              <a:latin typeface="Cambria Math" panose="02040503050406030204" pitchFamily="18" charset="0"/>
                            </a:rPr>
                            <m:t>𝜆</m:t>
                          </m:r>
                        </m:e>
                        <m:sub>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𝑥</m:t>
                              </m:r>
                            </m:e>
                            <m:sub>
                              <m:r>
                                <a:rPr lang="en-US" sz="2300" i="1">
                                  <a:solidFill>
                                    <a:schemeClr val="tx1"/>
                                  </a:solidFill>
                                  <a:latin typeface="Cambria Math" panose="02040503050406030204" pitchFamily="18" charset="0"/>
                                </a:rPr>
                                <m:t>2</m:t>
                              </m:r>
                            </m:sub>
                          </m:sSub>
                        </m:sub>
                        <m:sup>
                          <m:d>
                            <m:dPr>
                              <m:begChr m:val="{"/>
                              <m:endChr m:val="}"/>
                              <m:ctrlPr>
                                <a:rPr lang="en-US" sz="2300" i="1">
                                  <a:solidFill>
                                    <a:schemeClr val="tx1"/>
                                  </a:solidFill>
                                  <a:latin typeface="Cambria Math" panose="02040503050406030204" pitchFamily="18" charset="0"/>
                                </a:rPr>
                              </m:ctrlPr>
                            </m:dPr>
                            <m:e>
                              <m:r>
                                <a:rPr lang="en-US" sz="2300" i="1">
                                  <a:solidFill>
                                    <a:schemeClr val="tx1"/>
                                  </a:solidFill>
                                  <a:latin typeface="Cambria Math" panose="02040503050406030204" pitchFamily="18" charset="0"/>
                                </a:rPr>
                                <m:t>𝑥</m:t>
                              </m:r>
                              <m:r>
                                <a:rPr lang="en-US" sz="2300" i="1">
                                  <a:solidFill>
                                    <a:schemeClr val="tx1"/>
                                  </a:solidFill>
                                  <a:latin typeface="Cambria Math" panose="02040503050406030204" pitchFamily="18" charset="0"/>
                                </a:rPr>
                                <m:t>,   </m:t>
                              </m:r>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𝑥</m:t>
                                  </m:r>
                                </m:e>
                                <m:sub>
                                  <m:r>
                                    <a:rPr lang="en-US" sz="2300" i="1">
                                      <a:solidFill>
                                        <a:schemeClr val="tx1"/>
                                      </a:solidFill>
                                      <a:latin typeface="Cambria Math" panose="02040503050406030204" pitchFamily="18" charset="0"/>
                                    </a:rPr>
                                    <m:t>1</m:t>
                                  </m:r>
                                </m:sub>
                              </m:sSub>
                              <m:r>
                                <a:rPr lang="en-US" sz="2300" i="1">
                                  <a:solidFill>
                                    <a:schemeClr val="tx1"/>
                                  </a:solidFill>
                                  <a:latin typeface="Cambria Math" panose="02040503050406030204" pitchFamily="18" charset="0"/>
                                </a:rPr>
                                <m:t>, </m:t>
                              </m:r>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 </m:t>
                                  </m:r>
                                  <m:r>
                                    <a:rPr lang="en-US" sz="2300" i="1">
                                      <a:solidFill>
                                        <a:schemeClr val="tx1"/>
                                      </a:solidFill>
                                      <a:latin typeface="Cambria Math" panose="02040503050406030204" pitchFamily="18" charset="0"/>
                                    </a:rPr>
                                    <m:t>𝑥</m:t>
                                  </m:r>
                                </m:e>
                                <m:sub>
                                  <m:r>
                                    <a:rPr lang="en-US" sz="2300" i="1">
                                      <a:solidFill>
                                        <a:schemeClr val="tx1"/>
                                      </a:solidFill>
                                      <a:latin typeface="Cambria Math" panose="02040503050406030204" pitchFamily="18" charset="0"/>
                                    </a:rPr>
                                    <m:t>2</m:t>
                                  </m:r>
                                </m:sub>
                              </m:sSub>
                            </m:e>
                          </m:d>
                        </m:sup>
                      </m:sSubSup>
                      <m:r>
                        <a:rPr lang="en-US" sz="2300" i="1">
                          <a:solidFill>
                            <a:schemeClr val="tx1"/>
                          </a:solidFill>
                          <a:latin typeface="Cambria Math" panose="02040503050406030204" pitchFamily="18" charset="0"/>
                        </a:rPr>
                        <m:t>⋅</m:t>
                      </m:r>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𝑦</m:t>
                          </m:r>
                        </m:e>
                        <m:sub>
                          <m:r>
                            <a:rPr lang="en-US" sz="2300" i="1">
                              <a:solidFill>
                                <a:schemeClr val="tx1"/>
                              </a:solidFill>
                              <a:latin typeface="Cambria Math" panose="02040503050406030204" pitchFamily="18" charset="0"/>
                            </a:rPr>
                            <m:t>2</m:t>
                          </m:r>
                        </m:sub>
                      </m:sSub>
                    </m:oMath>
                  </m:oMathPara>
                </a14:m>
                <a:endParaRPr lang="en-US" sz="2300" b="0" i="1" dirty="0">
                  <a:solidFill>
                    <a:schemeClr val="tx1"/>
                  </a:solidFill>
                  <a:latin typeface="Cambria Math" panose="02040503050406030204" pitchFamily="18" charset="0"/>
                </a:endParaRPr>
              </a:p>
            </p:txBody>
          </p:sp>
        </mc:Choice>
        <mc:Fallback xmlns="">
          <p:sp>
            <p:nvSpPr>
              <p:cNvPr id="27" name="Rounded Rectangular Callout 26">
                <a:extLst>
                  <a:ext uri="{FF2B5EF4-FFF2-40B4-BE49-F238E27FC236}">
                    <a16:creationId xmlns:a16="http://schemas.microsoft.com/office/drawing/2014/main" id="{E6673249-A558-D21B-FC48-8B6C9CC63238}"/>
                  </a:ext>
                </a:extLst>
              </p:cNvPr>
              <p:cNvSpPr>
                <a:spLocks noRot="1" noChangeAspect="1" noMove="1" noResize="1" noEditPoints="1" noAdjustHandles="1" noChangeArrowheads="1" noChangeShapeType="1" noTextEdit="1"/>
              </p:cNvSpPr>
              <p:nvPr/>
            </p:nvSpPr>
            <p:spPr>
              <a:xfrm>
                <a:off x="4638268" y="1150904"/>
                <a:ext cx="7470592" cy="2132624"/>
              </a:xfrm>
              <a:prstGeom prst="wedgeRoundRectCallout">
                <a:avLst>
                  <a:gd name="adj1" fmla="val -56607"/>
                  <a:gd name="adj2" fmla="val -21859"/>
                  <a:gd name="adj3" fmla="val 16667"/>
                </a:avLst>
              </a:prstGeom>
              <a:blipFill>
                <a:blip r:embed="rId6"/>
                <a:stretch>
                  <a:fillRect/>
                </a:stretch>
              </a:blipFill>
              <a:ln>
                <a:solidFill>
                  <a:schemeClr val="accent1">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ounded Rectangle 2">
                <a:extLst>
                  <a:ext uri="{FF2B5EF4-FFF2-40B4-BE49-F238E27FC236}">
                    <a16:creationId xmlns:a16="http://schemas.microsoft.com/office/drawing/2014/main" id="{22C088CC-CF9B-52EE-507C-B755600021F5}"/>
                  </a:ext>
                </a:extLst>
              </p:cNvPr>
              <p:cNvSpPr/>
              <p:nvPr/>
            </p:nvSpPr>
            <p:spPr>
              <a:xfrm>
                <a:off x="1873755" y="4594584"/>
                <a:ext cx="1249454" cy="9772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𝑅</m:t>
                      </m:r>
                    </m:oMath>
                  </m:oMathPara>
                </a14:m>
                <a:endParaRPr lang="en-US" sz="2600" dirty="0"/>
              </a:p>
            </p:txBody>
          </p:sp>
        </mc:Choice>
        <mc:Fallback xmlns="">
          <p:sp>
            <p:nvSpPr>
              <p:cNvPr id="3" name="Rounded Rectangle 2">
                <a:extLst>
                  <a:ext uri="{FF2B5EF4-FFF2-40B4-BE49-F238E27FC236}">
                    <a16:creationId xmlns:a16="http://schemas.microsoft.com/office/drawing/2014/main" id="{22C088CC-CF9B-52EE-507C-B755600021F5}"/>
                  </a:ext>
                </a:extLst>
              </p:cNvPr>
              <p:cNvSpPr>
                <a:spLocks noRot="1" noChangeAspect="1" noMove="1" noResize="1" noEditPoints="1" noAdjustHandles="1" noChangeArrowheads="1" noChangeShapeType="1" noTextEdit="1"/>
              </p:cNvSpPr>
              <p:nvPr/>
            </p:nvSpPr>
            <p:spPr>
              <a:xfrm>
                <a:off x="1873755" y="4594584"/>
                <a:ext cx="1249454" cy="977241"/>
              </a:xfrm>
              <a:prstGeom prst="round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D5571E5-C57D-CE73-E334-AF60A471DF55}"/>
                  </a:ext>
                </a:extLst>
              </p:cNvPr>
              <p:cNvSpPr txBox="1"/>
              <p:nvPr/>
            </p:nvSpPr>
            <p:spPr>
              <a:xfrm>
                <a:off x="79427" y="4898176"/>
                <a:ext cx="1351894"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r>
                        <a:rPr lang="en-US" sz="2400" b="0" i="1" smtClean="0">
                          <a:latin typeface="Cambria Math" panose="02040503050406030204" pitchFamily="18" charset="0"/>
                        </a:rPr>
                        <m:t>𝑥</m:t>
                      </m:r>
                      <m:r>
                        <a:rPr lang="en-US" sz="2400" b="0" i="1" smtClean="0">
                          <a:latin typeface="Cambria Math" panose="02040503050406030204" pitchFamily="18" charset="0"/>
                        </a:rPr>
                        <m:t>,</m:t>
                      </m:r>
                      <m:r>
                        <a:rPr lang="en-US" sz="2400" b="0" i="1" smtClean="0">
                          <a:latin typeface="Cambria Math" panose="02040503050406030204" pitchFamily="18" charset="0"/>
                        </a:rPr>
                        <m:t>𝑦</m:t>
                      </m:r>
                      <m:r>
                        <a:rPr lang="en-US" sz="2400" b="0" i="1" smtClean="0">
                          <a:latin typeface="Cambria Math" panose="02040503050406030204" pitchFamily="18" charset="0"/>
                        </a:rPr>
                        <m:t>+1)</m:t>
                      </m:r>
                    </m:oMath>
                  </m:oMathPara>
                </a14:m>
                <a:endParaRPr lang="en-US" sz="2400" dirty="0"/>
              </a:p>
            </p:txBody>
          </p:sp>
        </mc:Choice>
        <mc:Fallback xmlns="">
          <p:sp>
            <p:nvSpPr>
              <p:cNvPr id="12" name="TextBox 11">
                <a:extLst>
                  <a:ext uri="{FF2B5EF4-FFF2-40B4-BE49-F238E27FC236}">
                    <a16:creationId xmlns:a16="http://schemas.microsoft.com/office/drawing/2014/main" id="{1D5571E5-C57D-CE73-E334-AF60A471DF55}"/>
                  </a:ext>
                </a:extLst>
              </p:cNvPr>
              <p:cNvSpPr txBox="1">
                <a:spLocks noRot="1" noChangeAspect="1" noMove="1" noResize="1" noEditPoints="1" noAdjustHandles="1" noChangeArrowheads="1" noChangeShapeType="1" noTextEdit="1"/>
              </p:cNvSpPr>
              <p:nvPr/>
            </p:nvSpPr>
            <p:spPr>
              <a:xfrm>
                <a:off x="79427" y="4898176"/>
                <a:ext cx="1351894" cy="369332"/>
              </a:xfrm>
              <a:prstGeom prst="rect">
                <a:avLst/>
              </a:prstGeom>
              <a:blipFill>
                <a:blip r:embed="rId8"/>
                <a:stretch>
                  <a:fillRect l="-6542" t="-3333" r="-6542" b="-30000"/>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02C59E34-B118-5914-51C8-19FC8BE0BD2F}"/>
              </a:ext>
            </a:extLst>
          </p:cNvPr>
          <p:cNvCxnSpPr>
            <a:cxnSpLocks/>
            <a:stCxn id="12" idx="3"/>
            <a:endCxn id="3" idx="1"/>
          </p:cNvCxnSpPr>
          <p:nvPr/>
        </p:nvCxnSpPr>
        <p:spPr>
          <a:xfrm>
            <a:off x="1431321" y="5082842"/>
            <a:ext cx="442434" cy="363"/>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AEC6260B-CA37-EFE9-8558-0A29657BAD34}"/>
                  </a:ext>
                </a:extLst>
              </p:cNvPr>
              <p:cNvSpPr txBox="1"/>
              <p:nvPr/>
            </p:nvSpPr>
            <p:spPr>
              <a:xfrm>
                <a:off x="3578817" y="4883149"/>
                <a:ext cx="666206" cy="40011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2600" b="0" i="1" smtClean="0">
                              <a:latin typeface="Cambria Math" panose="02040503050406030204" pitchFamily="18" charset="0"/>
                            </a:rPr>
                          </m:ctrlPr>
                        </m:sSubSupPr>
                        <m:e>
                          <m:r>
                            <a:rPr lang="en-US" sz="2600" b="0" i="1" smtClean="0">
                              <a:latin typeface="Cambria Math" panose="02040503050406030204" pitchFamily="18" charset="0"/>
                            </a:rPr>
                            <m:t>𝑠</m:t>
                          </m:r>
                        </m:e>
                        <m:sub>
                          <m:r>
                            <a:rPr lang="en-US" sz="2600" b="0" i="1" smtClean="0">
                              <a:latin typeface="Cambria Math" panose="02040503050406030204" pitchFamily="18" charset="0"/>
                            </a:rPr>
                            <m:t>1</m:t>
                          </m:r>
                        </m:sub>
                        <m:sup>
                          <m:r>
                            <a:rPr lang="en-US" sz="2600" b="0" i="1" smtClean="0">
                              <a:latin typeface="Cambria Math" panose="02040503050406030204" pitchFamily="18" charset="0"/>
                            </a:rPr>
                            <m:t>∗</m:t>
                          </m:r>
                        </m:sup>
                      </m:sSubSup>
                    </m:oMath>
                  </m:oMathPara>
                </a14:m>
                <a:endParaRPr lang="en-US" sz="2600" dirty="0"/>
              </a:p>
            </p:txBody>
          </p:sp>
        </mc:Choice>
        <mc:Fallback xmlns="">
          <p:sp>
            <p:nvSpPr>
              <p:cNvPr id="16" name="TextBox 15">
                <a:extLst>
                  <a:ext uri="{FF2B5EF4-FFF2-40B4-BE49-F238E27FC236}">
                    <a16:creationId xmlns:a16="http://schemas.microsoft.com/office/drawing/2014/main" id="{AEC6260B-CA37-EFE9-8558-0A29657BAD34}"/>
                  </a:ext>
                </a:extLst>
              </p:cNvPr>
              <p:cNvSpPr txBox="1">
                <a:spLocks noRot="1" noChangeAspect="1" noMove="1" noResize="1" noEditPoints="1" noAdjustHandles="1" noChangeArrowheads="1" noChangeShapeType="1" noTextEdit="1"/>
              </p:cNvSpPr>
              <p:nvPr/>
            </p:nvSpPr>
            <p:spPr>
              <a:xfrm>
                <a:off x="3578817" y="4883149"/>
                <a:ext cx="666206" cy="400110"/>
              </a:xfrm>
              <a:prstGeom prst="rect">
                <a:avLst/>
              </a:prstGeom>
              <a:blipFill>
                <a:blip r:embed="rId9"/>
                <a:stretch>
                  <a:fillRect b="-12121"/>
                </a:stretch>
              </a:blipFill>
            </p:spPr>
            <p:txBody>
              <a:bodyPr/>
              <a:lstStyle/>
              <a:p>
                <a:r>
                  <a:rPr lang="en-US">
                    <a:noFill/>
                  </a:rPr>
                  <a:t> </a:t>
                </a:r>
              </a:p>
            </p:txBody>
          </p:sp>
        </mc:Fallback>
      </mc:AlternateContent>
      <p:cxnSp>
        <p:nvCxnSpPr>
          <p:cNvPr id="17" name="Straight Arrow Connector 16">
            <a:extLst>
              <a:ext uri="{FF2B5EF4-FFF2-40B4-BE49-F238E27FC236}">
                <a16:creationId xmlns:a16="http://schemas.microsoft.com/office/drawing/2014/main" id="{DAA8AD8B-6429-0B2B-4D21-1267A699458A}"/>
              </a:ext>
            </a:extLst>
          </p:cNvPr>
          <p:cNvCxnSpPr>
            <a:cxnSpLocks/>
            <a:stCxn id="3" idx="3"/>
            <a:endCxn id="16" idx="1"/>
          </p:cNvCxnSpPr>
          <p:nvPr/>
        </p:nvCxnSpPr>
        <p:spPr>
          <a:xfrm flipV="1">
            <a:off x="3123209" y="5083204"/>
            <a:ext cx="455608"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9" name="Rounded Rectangular Callout 18">
                <a:extLst>
                  <a:ext uri="{FF2B5EF4-FFF2-40B4-BE49-F238E27FC236}">
                    <a16:creationId xmlns:a16="http://schemas.microsoft.com/office/drawing/2014/main" id="{F4D1F433-4816-66F4-1255-A4EB3C355A98}"/>
                  </a:ext>
                </a:extLst>
              </p:cNvPr>
              <p:cNvSpPr/>
              <p:nvPr/>
            </p:nvSpPr>
            <p:spPr>
              <a:xfrm>
                <a:off x="4638267" y="3871058"/>
                <a:ext cx="7470593" cy="2423568"/>
              </a:xfrm>
              <a:prstGeom prst="wedgeRoundRectCallout">
                <a:avLst>
                  <a:gd name="adj1" fmla="val -57033"/>
                  <a:gd name="adj2" fmla="val -2712"/>
                  <a:gd name="adj3" fmla="val 16667"/>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40000"/>
                  </a:lnSpc>
                  <a:spcBef>
                    <a:spcPts val="300"/>
                  </a:spcBef>
                  <a:spcAft>
                    <a:spcPts val="300"/>
                  </a:spcAft>
                </a:pPr>
                <a:r>
                  <a:rPr lang="en-US" sz="2300" b="0" dirty="0">
                    <a:solidFill>
                      <a:schemeClr val="tx1"/>
                    </a:solidFill>
                    <a:latin typeface="PT Serif" panose="020A0603040505020204" pitchFamily="18" charset="77"/>
                  </a:rPr>
                  <a:t>R is “perfect” </a:t>
                </a:r>
                <a14:m>
                  <m:oMath xmlns:m="http://schemas.openxmlformats.org/officeDocument/2006/math">
                    <m:r>
                      <a:rPr lang="en-US" sz="2300" b="0" i="1" smtClean="0">
                        <a:solidFill>
                          <a:schemeClr val="tx1"/>
                        </a:solidFill>
                        <a:latin typeface="Cambria Math" panose="02040503050406030204" pitchFamily="18" charset="0"/>
                        <a:ea typeface="Cambria Math" panose="02040503050406030204" pitchFamily="18" charset="0"/>
                      </a:rPr>
                      <m:t>⟹</m:t>
                    </m:r>
                  </m:oMath>
                </a14:m>
                <a:endParaRPr lang="en-US" sz="2300" b="0" dirty="0">
                  <a:solidFill>
                    <a:schemeClr val="tx1"/>
                  </a:solidFill>
                  <a:latin typeface="PT Serif" panose="020A0603040505020204" pitchFamily="18" charset="77"/>
                </a:endParaRPr>
              </a:p>
              <a:p>
                <a:pPr algn="ctr">
                  <a:lnSpc>
                    <a:spcPct val="140000"/>
                  </a:lnSpc>
                  <a:spcBef>
                    <a:spcPts val="300"/>
                  </a:spcBef>
                  <a:spcAft>
                    <a:spcPts val="300"/>
                  </a:spcAft>
                </a:pPr>
                <a14:m>
                  <m:oMathPara xmlns:m="http://schemas.openxmlformats.org/officeDocument/2006/math">
                    <m:oMathParaPr>
                      <m:jc m:val="centerGroup"/>
                    </m:oMathParaPr>
                    <m:oMath xmlns:m="http://schemas.openxmlformats.org/officeDocument/2006/math">
                      <m:sSubSup>
                        <m:sSubSupPr>
                          <m:ctrlPr>
                            <a:rPr lang="en-US" sz="2300" b="0" i="1" smtClean="0">
                              <a:solidFill>
                                <a:schemeClr val="tx1"/>
                              </a:solidFill>
                              <a:latin typeface="Cambria Math" panose="02040503050406030204" pitchFamily="18" charset="0"/>
                            </a:rPr>
                          </m:ctrlPr>
                        </m:sSubSupPr>
                        <m:e>
                          <m:r>
                            <a:rPr lang="en-US" sz="2300" b="0" i="1" smtClean="0">
                              <a:solidFill>
                                <a:schemeClr val="tx1"/>
                              </a:solidFill>
                              <a:latin typeface="Cambria Math" panose="02040503050406030204" pitchFamily="18" charset="0"/>
                            </a:rPr>
                            <m:t>𝑠</m:t>
                          </m:r>
                        </m:e>
                        <m:sub>
                          <m:r>
                            <a:rPr lang="en-US" sz="2300" b="0" i="1" smtClean="0">
                              <a:solidFill>
                                <a:schemeClr val="tx1"/>
                              </a:solidFill>
                              <a:latin typeface="Cambria Math" panose="02040503050406030204" pitchFamily="18" charset="0"/>
                            </a:rPr>
                            <m:t>1</m:t>
                          </m:r>
                        </m:sub>
                        <m:sup>
                          <m:r>
                            <a:rPr lang="en-US" sz="2300" b="0" i="1" smtClean="0">
                              <a:solidFill>
                                <a:schemeClr val="tx1"/>
                              </a:solidFill>
                              <a:latin typeface="Cambria Math" panose="02040503050406030204" pitchFamily="18" charset="0"/>
                            </a:rPr>
                            <m:t>∗</m:t>
                          </m:r>
                        </m:sup>
                      </m:sSubSup>
                      <m:r>
                        <a:rPr lang="en-US" sz="2300" b="0" i="1" smtClean="0">
                          <a:solidFill>
                            <a:schemeClr val="tx1"/>
                          </a:solidFill>
                          <a:latin typeface="Cambria Math" panose="02040503050406030204" pitchFamily="18" charset="0"/>
                        </a:rPr>
                        <m:t>=</m:t>
                      </m:r>
                      <m:sSubSup>
                        <m:sSubSupPr>
                          <m:ctrlPr>
                            <a:rPr lang="en-US" sz="2300" i="1">
                              <a:solidFill>
                                <a:schemeClr val="tx1"/>
                              </a:solidFill>
                              <a:latin typeface="Cambria Math" panose="02040503050406030204" pitchFamily="18" charset="0"/>
                            </a:rPr>
                          </m:ctrlPr>
                        </m:sSubSupPr>
                        <m:e>
                          <m:r>
                            <a:rPr lang="en-US" sz="2300" i="1">
                              <a:solidFill>
                                <a:schemeClr val="tx1"/>
                              </a:solidFill>
                              <a:latin typeface="Cambria Math" panose="02040503050406030204" pitchFamily="18" charset="0"/>
                            </a:rPr>
                            <m:t>𝜆</m:t>
                          </m:r>
                        </m:e>
                        <m:sub>
                          <m:r>
                            <a:rPr lang="en-US" sz="2300" i="1">
                              <a:solidFill>
                                <a:schemeClr val="tx1"/>
                              </a:solidFill>
                              <a:latin typeface="Cambria Math" panose="02040503050406030204" pitchFamily="18" charset="0"/>
                            </a:rPr>
                            <m:t>𝑥</m:t>
                          </m:r>
                        </m:sub>
                        <m:sup>
                          <m:d>
                            <m:dPr>
                              <m:begChr m:val="{"/>
                              <m:endChr m:val="}"/>
                              <m:ctrlPr>
                                <a:rPr lang="en-US" sz="2300" i="1">
                                  <a:solidFill>
                                    <a:schemeClr val="tx1"/>
                                  </a:solidFill>
                                  <a:latin typeface="Cambria Math" panose="02040503050406030204" pitchFamily="18" charset="0"/>
                                </a:rPr>
                              </m:ctrlPr>
                            </m:dPr>
                            <m:e>
                              <m:r>
                                <a:rPr lang="en-US" sz="2300" i="1">
                                  <a:solidFill>
                                    <a:schemeClr val="tx1"/>
                                  </a:solidFill>
                                  <a:latin typeface="Cambria Math" panose="02040503050406030204" pitchFamily="18" charset="0"/>
                                </a:rPr>
                                <m:t>𝑥</m:t>
                              </m:r>
                              <m:r>
                                <a:rPr lang="en-US" sz="2300" i="1">
                                  <a:solidFill>
                                    <a:schemeClr val="tx1"/>
                                  </a:solidFill>
                                  <a:latin typeface="Cambria Math" panose="02040503050406030204" pitchFamily="18" charset="0"/>
                                </a:rPr>
                                <m:t> ,   </m:t>
                              </m:r>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𝑥</m:t>
                                  </m:r>
                                </m:e>
                                <m:sub>
                                  <m:r>
                                    <a:rPr lang="en-US" sz="2300" i="1">
                                      <a:solidFill>
                                        <a:schemeClr val="tx1"/>
                                      </a:solidFill>
                                      <a:latin typeface="Cambria Math" panose="02040503050406030204" pitchFamily="18" charset="0"/>
                                    </a:rPr>
                                    <m:t>1</m:t>
                                  </m:r>
                                </m:sub>
                              </m:sSub>
                              <m:r>
                                <a:rPr lang="en-US" sz="2300" i="1">
                                  <a:solidFill>
                                    <a:schemeClr val="tx1"/>
                                  </a:solidFill>
                                  <a:latin typeface="Cambria Math" panose="02040503050406030204" pitchFamily="18" charset="0"/>
                                </a:rPr>
                                <m:t>,</m:t>
                              </m:r>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 </m:t>
                                  </m:r>
                                  <m:r>
                                    <a:rPr lang="en-US" sz="2300" i="1">
                                      <a:solidFill>
                                        <a:schemeClr val="tx1"/>
                                      </a:solidFill>
                                      <a:latin typeface="Cambria Math" panose="02040503050406030204" pitchFamily="18" charset="0"/>
                                    </a:rPr>
                                    <m:t>𝑥</m:t>
                                  </m:r>
                                </m:e>
                                <m:sub>
                                  <m:r>
                                    <a:rPr lang="en-US" sz="2300" i="1">
                                      <a:solidFill>
                                        <a:schemeClr val="tx1"/>
                                      </a:solidFill>
                                      <a:latin typeface="Cambria Math" panose="02040503050406030204" pitchFamily="18" charset="0"/>
                                    </a:rPr>
                                    <m:t>2</m:t>
                                  </m:r>
                                </m:sub>
                              </m:sSub>
                            </m:e>
                          </m:d>
                        </m:sup>
                      </m:sSubSup>
                      <m:r>
                        <a:rPr lang="en-US" sz="2300" i="1">
                          <a:solidFill>
                            <a:schemeClr val="tx1"/>
                          </a:solidFill>
                          <a:latin typeface="Cambria Math" panose="02040503050406030204" pitchFamily="18" charset="0"/>
                        </a:rPr>
                        <m:t>⋅</m:t>
                      </m:r>
                      <m:r>
                        <a:rPr lang="en-US" sz="2300" b="1" i="1" smtClean="0">
                          <a:solidFill>
                            <a:srgbClr val="FF0000"/>
                          </a:solidFill>
                          <a:latin typeface="Cambria Math" panose="02040503050406030204" pitchFamily="18" charset="0"/>
                        </a:rPr>
                        <m:t>(</m:t>
                      </m:r>
                      <m:r>
                        <a:rPr lang="en-US" sz="2300" b="1" i="1">
                          <a:solidFill>
                            <a:srgbClr val="FF0000"/>
                          </a:solidFill>
                          <a:latin typeface="Cambria Math" panose="02040503050406030204" pitchFamily="18" charset="0"/>
                        </a:rPr>
                        <m:t>𝒚</m:t>
                      </m:r>
                      <m:r>
                        <a:rPr lang="en-US" sz="2300" b="1" i="1" smtClean="0">
                          <a:solidFill>
                            <a:srgbClr val="FF0000"/>
                          </a:solidFill>
                          <a:latin typeface="Cambria Math" panose="02040503050406030204" pitchFamily="18" charset="0"/>
                        </a:rPr>
                        <m:t>+</m:t>
                      </m:r>
                      <m:r>
                        <a:rPr lang="en-US" sz="2300" b="1" i="1" smtClean="0">
                          <a:solidFill>
                            <a:srgbClr val="FF0000"/>
                          </a:solidFill>
                          <a:latin typeface="Cambria Math" panose="02040503050406030204" pitchFamily="18" charset="0"/>
                        </a:rPr>
                        <m:t>𝟏</m:t>
                      </m:r>
                      <m:r>
                        <a:rPr lang="en-US" sz="2300" b="1" i="1" smtClean="0">
                          <a:solidFill>
                            <a:srgbClr val="FF0000"/>
                          </a:solidFill>
                          <a:latin typeface="Cambria Math" panose="02040503050406030204" pitchFamily="18" charset="0"/>
                        </a:rPr>
                        <m:t>)</m:t>
                      </m:r>
                      <m:r>
                        <a:rPr lang="en-US" sz="2300" i="1">
                          <a:solidFill>
                            <a:schemeClr val="tx1"/>
                          </a:solidFill>
                          <a:latin typeface="Cambria Math" panose="02040503050406030204" pitchFamily="18" charset="0"/>
                        </a:rPr>
                        <m:t>+</m:t>
                      </m:r>
                      <m:sSubSup>
                        <m:sSubSupPr>
                          <m:ctrlPr>
                            <a:rPr lang="en-US" sz="2300" i="1">
                              <a:solidFill>
                                <a:schemeClr val="tx1"/>
                              </a:solidFill>
                              <a:latin typeface="Cambria Math" panose="02040503050406030204" pitchFamily="18" charset="0"/>
                            </a:rPr>
                          </m:ctrlPr>
                        </m:sSubSupPr>
                        <m:e>
                          <m:r>
                            <a:rPr lang="en-US" sz="2300" i="1">
                              <a:solidFill>
                                <a:schemeClr val="tx1"/>
                              </a:solidFill>
                              <a:latin typeface="Cambria Math" panose="02040503050406030204" pitchFamily="18" charset="0"/>
                            </a:rPr>
                            <m:t>𝜆</m:t>
                          </m:r>
                        </m:e>
                        <m:sub>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𝑥</m:t>
                              </m:r>
                            </m:e>
                            <m:sub>
                              <m:r>
                                <a:rPr lang="en-US" sz="2300" i="1">
                                  <a:solidFill>
                                    <a:schemeClr val="tx1"/>
                                  </a:solidFill>
                                  <a:latin typeface="Cambria Math" panose="02040503050406030204" pitchFamily="18" charset="0"/>
                                </a:rPr>
                                <m:t>1</m:t>
                              </m:r>
                            </m:sub>
                          </m:sSub>
                        </m:sub>
                        <m:sup>
                          <m:d>
                            <m:dPr>
                              <m:begChr m:val="{"/>
                              <m:endChr m:val="}"/>
                              <m:ctrlPr>
                                <a:rPr lang="en-US" sz="2300" i="1">
                                  <a:solidFill>
                                    <a:schemeClr val="tx1"/>
                                  </a:solidFill>
                                  <a:latin typeface="Cambria Math" panose="02040503050406030204" pitchFamily="18" charset="0"/>
                                </a:rPr>
                              </m:ctrlPr>
                            </m:dPr>
                            <m:e>
                              <m:r>
                                <a:rPr lang="en-US" sz="2300" i="1">
                                  <a:solidFill>
                                    <a:schemeClr val="tx1"/>
                                  </a:solidFill>
                                  <a:latin typeface="Cambria Math" panose="02040503050406030204" pitchFamily="18" charset="0"/>
                                </a:rPr>
                                <m:t>𝑥</m:t>
                              </m:r>
                              <m:r>
                                <a:rPr lang="en-US" sz="2300" i="1">
                                  <a:solidFill>
                                    <a:schemeClr val="tx1"/>
                                  </a:solidFill>
                                  <a:latin typeface="Cambria Math" panose="02040503050406030204" pitchFamily="18" charset="0"/>
                                </a:rPr>
                                <m:t>,   </m:t>
                              </m:r>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𝑥</m:t>
                                  </m:r>
                                </m:e>
                                <m:sub>
                                  <m:r>
                                    <a:rPr lang="en-US" sz="2300" i="1">
                                      <a:solidFill>
                                        <a:schemeClr val="tx1"/>
                                      </a:solidFill>
                                      <a:latin typeface="Cambria Math" panose="02040503050406030204" pitchFamily="18" charset="0"/>
                                    </a:rPr>
                                    <m:t>1</m:t>
                                  </m:r>
                                </m:sub>
                              </m:sSub>
                              <m:r>
                                <a:rPr lang="en-US" sz="2300" i="1">
                                  <a:solidFill>
                                    <a:schemeClr val="tx1"/>
                                  </a:solidFill>
                                  <a:latin typeface="Cambria Math" panose="02040503050406030204" pitchFamily="18" charset="0"/>
                                </a:rPr>
                                <m:t>, </m:t>
                              </m:r>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 </m:t>
                                  </m:r>
                                  <m:r>
                                    <a:rPr lang="en-US" sz="2300" i="1">
                                      <a:solidFill>
                                        <a:schemeClr val="tx1"/>
                                      </a:solidFill>
                                      <a:latin typeface="Cambria Math" panose="02040503050406030204" pitchFamily="18" charset="0"/>
                                    </a:rPr>
                                    <m:t>𝑥</m:t>
                                  </m:r>
                                </m:e>
                                <m:sub>
                                  <m:r>
                                    <a:rPr lang="en-US" sz="2300" i="1">
                                      <a:solidFill>
                                        <a:schemeClr val="tx1"/>
                                      </a:solidFill>
                                      <a:latin typeface="Cambria Math" panose="02040503050406030204" pitchFamily="18" charset="0"/>
                                    </a:rPr>
                                    <m:t>2</m:t>
                                  </m:r>
                                </m:sub>
                              </m:sSub>
                            </m:e>
                          </m:d>
                        </m:sup>
                      </m:sSubSup>
                      <m:r>
                        <a:rPr lang="en-US" sz="2300" i="1">
                          <a:solidFill>
                            <a:schemeClr val="tx1"/>
                          </a:solidFill>
                          <a:latin typeface="Cambria Math" panose="02040503050406030204" pitchFamily="18" charset="0"/>
                        </a:rPr>
                        <m:t>⋅</m:t>
                      </m:r>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𝑦</m:t>
                          </m:r>
                        </m:e>
                        <m:sub>
                          <m:r>
                            <a:rPr lang="en-US" sz="2300" i="1">
                              <a:solidFill>
                                <a:schemeClr val="tx1"/>
                              </a:solidFill>
                              <a:latin typeface="Cambria Math" panose="02040503050406030204" pitchFamily="18" charset="0"/>
                            </a:rPr>
                            <m:t>1</m:t>
                          </m:r>
                        </m:sub>
                      </m:sSub>
                      <m:r>
                        <a:rPr lang="en-US" sz="2300" i="1">
                          <a:solidFill>
                            <a:schemeClr val="tx1"/>
                          </a:solidFill>
                          <a:latin typeface="Cambria Math" panose="02040503050406030204" pitchFamily="18" charset="0"/>
                        </a:rPr>
                        <m:t>+</m:t>
                      </m:r>
                      <m:sSubSup>
                        <m:sSubSupPr>
                          <m:ctrlPr>
                            <a:rPr lang="en-US" sz="2300" i="1">
                              <a:solidFill>
                                <a:schemeClr val="tx1"/>
                              </a:solidFill>
                              <a:latin typeface="Cambria Math" panose="02040503050406030204" pitchFamily="18" charset="0"/>
                            </a:rPr>
                          </m:ctrlPr>
                        </m:sSubSupPr>
                        <m:e>
                          <m:r>
                            <a:rPr lang="en-US" sz="2300" i="1">
                              <a:solidFill>
                                <a:schemeClr val="tx1"/>
                              </a:solidFill>
                              <a:latin typeface="Cambria Math" panose="02040503050406030204" pitchFamily="18" charset="0"/>
                            </a:rPr>
                            <m:t>𝜆</m:t>
                          </m:r>
                        </m:e>
                        <m:sub>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𝑥</m:t>
                              </m:r>
                            </m:e>
                            <m:sub>
                              <m:r>
                                <a:rPr lang="en-US" sz="2300" i="1">
                                  <a:solidFill>
                                    <a:schemeClr val="tx1"/>
                                  </a:solidFill>
                                  <a:latin typeface="Cambria Math" panose="02040503050406030204" pitchFamily="18" charset="0"/>
                                </a:rPr>
                                <m:t>2</m:t>
                              </m:r>
                            </m:sub>
                          </m:sSub>
                        </m:sub>
                        <m:sup>
                          <m:d>
                            <m:dPr>
                              <m:begChr m:val="{"/>
                              <m:endChr m:val="}"/>
                              <m:ctrlPr>
                                <a:rPr lang="en-US" sz="2300" i="1">
                                  <a:solidFill>
                                    <a:schemeClr val="tx1"/>
                                  </a:solidFill>
                                  <a:latin typeface="Cambria Math" panose="02040503050406030204" pitchFamily="18" charset="0"/>
                                </a:rPr>
                              </m:ctrlPr>
                            </m:dPr>
                            <m:e>
                              <m:r>
                                <a:rPr lang="en-US" sz="2300" i="1">
                                  <a:solidFill>
                                    <a:schemeClr val="tx1"/>
                                  </a:solidFill>
                                  <a:latin typeface="Cambria Math" panose="02040503050406030204" pitchFamily="18" charset="0"/>
                                </a:rPr>
                                <m:t>𝑥</m:t>
                              </m:r>
                              <m:r>
                                <a:rPr lang="en-US" sz="2300" i="1">
                                  <a:solidFill>
                                    <a:schemeClr val="tx1"/>
                                  </a:solidFill>
                                  <a:latin typeface="Cambria Math" panose="02040503050406030204" pitchFamily="18" charset="0"/>
                                </a:rPr>
                                <m:t>,   </m:t>
                              </m:r>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𝑥</m:t>
                                  </m:r>
                                </m:e>
                                <m:sub>
                                  <m:r>
                                    <a:rPr lang="en-US" sz="2300" i="1">
                                      <a:solidFill>
                                        <a:schemeClr val="tx1"/>
                                      </a:solidFill>
                                      <a:latin typeface="Cambria Math" panose="02040503050406030204" pitchFamily="18" charset="0"/>
                                    </a:rPr>
                                    <m:t>1</m:t>
                                  </m:r>
                                </m:sub>
                              </m:sSub>
                              <m:r>
                                <a:rPr lang="en-US" sz="2300" i="1">
                                  <a:solidFill>
                                    <a:schemeClr val="tx1"/>
                                  </a:solidFill>
                                  <a:latin typeface="Cambria Math" panose="02040503050406030204" pitchFamily="18" charset="0"/>
                                </a:rPr>
                                <m:t>, </m:t>
                              </m:r>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 </m:t>
                                  </m:r>
                                  <m:r>
                                    <a:rPr lang="en-US" sz="2300" i="1">
                                      <a:solidFill>
                                        <a:schemeClr val="tx1"/>
                                      </a:solidFill>
                                      <a:latin typeface="Cambria Math" panose="02040503050406030204" pitchFamily="18" charset="0"/>
                                    </a:rPr>
                                    <m:t>𝑥</m:t>
                                  </m:r>
                                </m:e>
                                <m:sub>
                                  <m:r>
                                    <a:rPr lang="en-US" sz="2300" i="1">
                                      <a:solidFill>
                                        <a:schemeClr val="tx1"/>
                                      </a:solidFill>
                                      <a:latin typeface="Cambria Math" panose="02040503050406030204" pitchFamily="18" charset="0"/>
                                    </a:rPr>
                                    <m:t>2</m:t>
                                  </m:r>
                                </m:sub>
                              </m:sSub>
                            </m:e>
                          </m:d>
                        </m:sup>
                      </m:sSubSup>
                      <m:r>
                        <a:rPr lang="en-US" sz="2300" i="1">
                          <a:solidFill>
                            <a:schemeClr val="tx1"/>
                          </a:solidFill>
                          <a:latin typeface="Cambria Math" panose="02040503050406030204" pitchFamily="18" charset="0"/>
                        </a:rPr>
                        <m:t>⋅</m:t>
                      </m:r>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𝑦</m:t>
                          </m:r>
                        </m:e>
                        <m:sub>
                          <m:r>
                            <a:rPr lang="en-US" sz="2300" i="1">
                              <a:solidFill>
                                <a:schemeClr val="tx1"/>
                              </a:solidFill>
                              <a:latin typeface="Cambria Math" panose="02040503050406030204" pitchFamily="18" charset="0"/>
                            </a:rPr>
                            <m:t>2</m:t>
                          </m:r>
                        </m:sub>
                      </m:sSub>
                    </m:oMath>
                  </m:oMathPara>
                </a14:m>
                <a:endParaRPr lang="en-US" sz="2300" b="0" i="1" dirty="0">
                  <a:solidFill>
                    <a:schemeClr val="tx1"/>
                  </a:solidFill>
                  <a:latin typeface="Cambria Math" panose="02040503050406030204" pitchFamily="18" charset="0"/>
                </a:endParaRPr>
              </a:p>
              <a:p>
                <a:pPr algn="ctr">
                  <a:lnSpc>
                    <a:spcPct val="14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2300" b="0" i="1" smtClean="0">
                          <a:solidFill>
                            <a:schemeClr val="tx1"/>
                          </a:solidFill>
                          <a:latin typeface="Cambria Math" panose="02040503050406030204" pitchFamily="18" charset="0"/>
                        </a:rPr>
                        <m:t>= </m:t>
                      </m:r>
                      <m:sSubSup>
                        <m:sSubSupPr>
                          <m:ctrlPr>
                            <a:rPr lang="en-US" sz="2300" b="0" i="1" smtClean="0">
                              <a:solidFill>
                                <a:schemeClr val="tx1"/>
                              </a:solidFill>
                              <a:latin typeface="Cambria Math" panose="02040503050406030204" pitchFamily="18" charset="0"/>
                            </a:rPr>
                          </m:ctrlPr>
                        </m:sSubSupPr>
                        <m:e>
                          <m:r>
                            <a:rPr lang="en-US" sz="2300" b="0" i="1" smtClean="0">
                              <a:solidFill>
                                <a:schemeClr val="tx1"/>
                              </a:solidFill>
                              <a:latin typeface="Cambria Math" panose="02040503050406030204" pitchFamily="18" charset="0"/>
                            </a:rPr>
                            <m:t>𝜆</m:t>
                          </m:r>
                        </m:e>
                        <m:sub>
                          <m:r>
                            <a:rPr lang="en-US" sz="2300" b="0" i="1" smtClean="0">
                              <a:solidFill>
                                <a:schemeClr val="tx1"/>
                              </a:solidFill>
                              <a:latin typeface="Cambria Math" panose="02040503050406030204" pitchFamily="18" charset="0"/>
                            </a:rPr>
                            <m:t>𝑥</m:t>
                          </m:r>
                        </m:sub>
                        <m:sup>
                          <m:d>
                            <m:dPr>
                              <m:begChr m:val="{"/>
                              <m:endChr m:val="}"/>
                              <m:ctrlPr>
                                <a:rPr lang="en-US" sz="2300" i="1">
                                  <a:solidFill>
                                    <a:schemeClr val="tx1"/>
                                  </a:solidFill>
                                  <a:latin typeface="Cambria Math" panose="02040503050406030204" pitchFamily="18" charset="0"/>
                                </a:rPr>
                              </m:ctrlPr>
                            </m:dPr>
                            <m:e>
                              <m:r>
                                <a:rPr lang="en-US" sz="2300" i="1">
                                  <a:solidFill>
                                    <a:schemeClr val="tx1"/>
                                  </a:solidFill>
                                  <a:latin typeface="Cambria Math" panose="02040503050406030204" pitchFamily="18" charset="0"/>
                                </a:rPr>
                                <m:t>𝑥</m:t>
                              </m:r>
                              <m:r>
                                <a:rPr lang="en-US" sz="2300" i="1">
                                  <a:solidFill>
                                    <a:schemeClr val="tx1"/>
                                  </a:solidFill>
                                  <a:latin typeface="Cambria Math" panose="02040503050406030204" pitchFamily="18" charset="0"/>
                                </a:rPr>
                                <m:t> ,   </m:t>
                              </m:r>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𝑥</m:t>
                                  </m:r>
                                </m:e>
                                <m:sub>
                                  <m:r>
                                    <a:rPr lang="en-US" sz="2300" i="1">
                                      <a:solidFill>
                                        <a:schemeClr val="tx1"/>
                                      </a:solidFill>
                                      <a:latin typeface="Cambria Math" panose="02040503050406030204" pitchFamily="18" charset="0"/>
                                    </a:rPr>
                                    <m:t>1</m:t>
                                  </m:r>
                                </m:sub>
                              </m:sSub>
                              <m:r>
                                <a:rPr lang="en-US" sz="2300" i="1">
                                  <a:solidFill>
                                    <a:schemeClr val="tx1"/>
                                  </a:solidFill>
                                  <a:latin typeface="Cambria Math" panose="02040503050406030204" pitchFamily="18" charset="0"/>
                                </a:rPr>
                                <m:t>,</m:t>
                              </m:r>
                              <m:sSub>
                                <m:sSubPr>
                                  <m:ctrlPr>
                                    <a:rPr lang="en-US" sz="2300" i="1">
                                      <a:solidFill>
                                        <a:schemeClr val="tx1"/>
                                      </a:solidFill>
                                      <a:latin typeface="Cambria Math" panose="02040503050406030204" pitchFamily="18" charset="0"/>
                                    </a:rPr>
                                  </m:ctrlPr>
                                </m:sSubPr>
                                <m:e>
                                  <m:r>
                                    <a:rPr lang="en-US" sz="2300" i="1">
                                      <a:solidFill>
                                        <a:schemeClr val="tx1"/>
                                      </a:solidFill>
                                      <a:latin typeface="Cambria Math" panose="02040503050406030204" pitchFamily="18" charset="0"/>
                                    </a:rPr>
                                    <m:t> </m:t>
                                  </m:r>
                                  <m:r>
                                    <a:rPr lang="en-US" sz="2300" i="1">
                                      <a:solidFill>
                                        <a:schemeClr val="tx1"/>
                                      </a:solidFill>
                                      <a:latin typeface="Cambria Math" panose="02040503050406030204" pitchFamily="18" charset="0"/>
                                    </a:rPr>
                                    <m:t>𝑥</m:t>
                                  </m:r>
                                </m:e>
                                <m:sub>
                                  <m:r>
                                    <a:rPr lang="en-US" sz="2300" i="1">
                                      <a:solidFill>
                                        <a:schemeClr val="tx1"/>
                                      </a:solidFill>
                                      <a:latin typeface="Cambria Math" panose="02040503050406030204" pitchFamily="18" charset="0"/>
                                    </a:rPr>
                                    <m:t>2</m:t>
                                  </m:r>
                                </m:sub>
                              </m:sSub>
                            </m:e>
                          </m:d>
                        </m:sup>
                      </m:sSubSup>
                      <m:r>
                        <a:rPr lang="en-US" sz="2300" i="1">
                          <a:solidFill>
                            <a:schemeClr val="tx1"/>
                          </a:solidFill>
                          <a:latin typeface="Cambria Math" panose="02040503050406030204" pitchFamily="18" charset="0"/>
                        </a:rPr>
                        <m:t>+</m:t>
                      </m:r>
                      <m:sSup>
                        <m:sSupPr>
                          <m:ctrlPr>
                            <a:rPr lang="en-US" sz="2300" b="0" i="1" smtClean="0">
                              <a:solidFill>
                                <a:schemeClr val="tx1"/>
                              </a:solidFill>
                              <a:latin typeface="Cambria Math" panose="02040503050406030204" pitchFamily="18" charset="0"/>
                            </a:rPr>
                          </m:ctrlPr>
                        </m:sSupPr>
                        <m:e>
                          <m:r>
                            <a:rPr lang="en-US" sz="2300" b="0" i="1" smtClean="0">
                              <a:solidFill>
                                <a:schemeClr val="tx1"/>
                              </a:solidFill>
                              <a:latin typeface="Cambria Math" panose="02040503050406030204" pitchFamily="18" charset="0"/>
                            </a:rPr>
                            <m:t>𝑠</m:t>
                          </m:r>
                        </m:e>
                        <m:sup>
                          <m:r>
                            <a:rPr lang="en-US" sz="2300" b="0" i="1" smtClean="0">
                              <a:solidFill>
                                <a:schemeClr val="tx1"/>
                              </a:solidFill>
                              <a:latin typeface="Cambria Math" panose="02040503050406030204" pitchFamily="18" charset="0"/>
                            </a:rPr>
                            <m:t>∗</m:t>
                          </m:r>
                        </m:sup>
                      </m:sSup>
                    </m:oMath>
                  </m:oMathPara>
                </a14:m>
                <a:endParaRPr lang="en-US" sz="2300" b="0" i="1" dirty="0">
                  <a:solidFill>
                    <a:schemeClr val="tx1"/>
                  </a:solidFill>
                  <a:latin typeface="Cambria Math" panose="02040503050406030204" pitchFamily="18" charset="0"/>
                </a:endParaRPr>
              </a:p>
            </p:txBody>
          </p:sp>
        </mc:Choice>
        <mc:Fallback xmlns="">
          <p:sp>
            <p:nvSpPr>
              <p:cNvPr id="19" name="Rounded Rectangular Callout 18">
                <a:extLst>
                  <a:ext uri="{FF2B5EF4-FFF2-40B4-BE49-F238E27FC236}">
                    <a16:creationId xmlns:a16="http://schemas.microsoft.com/office/drawing/2014/main" id="{F4D1F433-4816-66F4-1255-A4EB3C355A98}"/>
                  </a:ext>
                </a:extLst>
              </p:cNvPr>
              <p:cNvSpPr>
                <a:spLocks noRot="1" noChangeAspect="1" noMove="1" noResize="1" noEditPoints="1" noAdjustHandles="1" noChangeArrowheads="1" noChangeShapeType="1" noTextEdit="1"/>
              </p:cNvSpPr>
              <p:nvPr/>
            </p:nvSpPr>
            <p:spPr>
              <a:xfrm>
                <a:off x="4638267" y="3871058"/>
                <a:ext cx="7470593" cy="2423568"/>
              </a:xfrm>
              <a:prstGeom prst="wedgeRoundRectCallout">
                <a:avLst>
                  <a:gd name="adj1" fmla="val -57033"/>
                  <a:gd name="adj2" fmla="val -2712"/>
                  <a:gd name="adj3" fmla="val 16667"/>
                </a:avLst>
              </a:prstGeom>
              <a:blipFill>
                <a:blip r:embed="rId10"/>
                <a:stretch>
                  <a:fillRect/>
                </a:stretch>
              </a:blipFill>
              <a:ln>
                <a:solidFill>
                  <a:schemeClr val="accent1">
                    <a:lumMod val="75000"/>
                  </a:schemeClr>
                </a:solidFill>
              </a:ln>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FF56A982-8BA7-9670-0026-9A7943E61672}"/>
              </a:ext>
            </a:extLst>
          </p:cNvPr>
          <p:cNvSpPr>
            <a:spLocks noGrp="1"/>
          </p:cNvSpPr>
          <p:nvPr>
            <p:ph type="sldNum" sz="quarter" idx="12"/>
          </p:nvPr>
        </p:nvSpPr>
        <p:spPr/>
        <p:txBody>
          <a:bodyPr/>
          <a:lstStyle/>
          <a:p>
            <a:fld id="{2C6E2BD9-12E2-A94F-B436-2026D1C44FCB}" type="slidenum">
              <a:rPr lang="en-US" smtClean="0"/>
              <a:pPr/>
              <a:t>30</a:t>
            </a:fld>
            <a:endParaRPr lang="en-US">
              <a:latin typeface="PT Serif" panose="020A0603040505020204" pitchFamily="18" charset="77"/>
            </a:endParaRPr>
          </a:p>
        </p:txBody>
      </p:sp>
    </p:spTree>
    <p:extLst>
      <p:ext uri="{BB962C8B-B14F-4D97-AF65-F5344CB8AC3E}">
        <p14:creationId xmlns:p14="http://schemas.microsoft.com/office/powerpoint/2010/main" val="1521141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p:bldP spid="16" grpId="0"/>
      <p:bldP spid="1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48459-C664-84FC-8CF5-B36D546FAE37}"/>
              </a:ext>
            </a:extLst>
          </p:cNvPr>
          <p:cNvSpPr>
            <a:spLocks noGrp="1"/>
          </p:cNvSpPr>
          <p:nvPr>
            <p:ph type="title"/>
          </p:nvPr>
        </p:nvSpPr>
        <p:spPr/>
        <p:txBody>
          <a:bodyPr/>
          <a:lstStyle/>
          <a:p>
            <a:r>
              <a:rPr lang="en-US" dirty="0">
                <a:latin typeface="PT Serif" panose="020A0603040505020204" pitchFamily="18" charset="77"/>
              </a:rPr>
              <a:t>Shamir-based Traceable Secret Sharing</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DA35A5C-AB55-11BE-84EF-198077421813}"/>
                  </a:ext>
                </a:extLst>
              </p:cNvPr>
              <p:cNvSpPr>
                <a:spLocks noGrp="1"/>
              </p:cNvSpPr>
              <p:nvPr>
                <p:ph idx="1"/>
              </p:nvPr>
            </p:nvSpPr>
            <p:spPr>
              <a:xfrm>
                <a:off x="297871" y="1197650"/>
                <a:ext cx="11748355" cy="5565389"/>
              </a:xfrm>
            </p:spPr>
            <p:txBody>
              <a:bodyPr>
                <a:normAutofit fontScale="92500"/>
              </a:bodyPr>
              <a:lstStyle/>
              <a:p>
                <a:pPr marL="0" indent="0">
                  <a:lnSpc>
                    <a:spcPct val="150000"/>
                  </a:lnSpc>
                  <a:buNone/>
                </a:pPr>
                <a:r>
                  <a:rPr lang="en-US" dirty="0">
                    <a:latin typeface="PT Serif" panose="020A0603040505020204" pitchFamily="18" charset="77"/>
                  </a:rPr>
                  <a:t>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 </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𝑠</m:t>
                            </m:r>
                          </m:e>
                          <m:sub>
                            <m:r>
                              <a:rPr lang="en-US" b="0" i="1" smtClean="0">
                                <a:latin typeface="Cambria Math" panose="02040503050406030204" pitchFamily="18" charset="0"/>
                              </a:rPr>
                              <m:t>1</m:t>
                            </m:r>
                          </m:sub>
                          <m:sup>
                            <m:r>
                              <a:rPr lang="en-US" b="0" i="1" smtClean="0">
                                <a:latin typeface="Cambria Math" panose="02040503050406030204" pitchFamily="18" charset="0"/>
                              </a:rPr>
                              <m:t>∗</m:t>
                            </m:r>
                          </m:sup>
                        </m:sSubSup>
                        <m:r>
                          <a:rPr lang="en-US" b="0" i="1" smtClean="0">
                            <a:latin typeface="Cambria Math" panose="02040503050406030204" pitchFamily="18" charset="0"/>
                          </a:rPr>
                          <m:t> − </m:t>
                        </m:r>
                        <m:r>
                          <a:rPr lang="en-US" b="0" i="1" smtClean="0">
                            <a:latin typeface="Cambria Math" panose="02040503050406030204" pitchFamily="18" charset="0"/>
                          </a:rPr>
                          <m:t>𝑠</m:t>
                        </m:r>
                      </m:e>
                      <m:sup>
                        <m:r>
                          <a:rPr lang="en-US" b="0" i="1" smtClean="0">
                            <a:latin typeface="Cambria Math" panose="02040503050406030204" pitchFamily="18" charset="0"/>
                          </a:rPr>
                          <m:t>∗</m:t>
                        </m:r>
                      </m:sup>
                    </m:sSup>
                    <m:r>
                      <a:rPr lang="en-US" b="0" i="1" smtClean="0">
                        <a:latin typeface="Cambria Math" panose="02040503050406030204" pitchFamily="18" charset="0"/>
                      </a:rPr>
                      <m:t> =</m:t>
                    </m:r>
                    <m:sSubSup>
                      <m:sSubSupPr>
                        <m:ctrlPr>
                          <a:rPr lang="en-US" i="1">
                            <a:latin typeface="Cambria Math" panose="02040503050406030204" pitchFamily="18" charset="0"/>
                          </a:rPr>
                        </m:ctrlPr>
                      </m:sSubSupPr>
                      <m:e>
                        <m:r>
                          <a:rPr lang="en-US" i="1">
                            <a:latin typeface="Cambria Math" panose="02040503050406030204" pitchFamily="18" charset="0"/>
                          </a:rPr>
                          <m:t>𝜆</m:t>
                        </m:r>
                      </m:e>
                      <m:sub>
                        <m:r>
                          <a:rPr lang="en-US" i="1">
                            <a:latin typeface="Cambria Math" panose="02040503050406030204" pitchFamily="18" charset="0"/>
                          </a:rPr>
                          <m:t>𝑥</m:t>
                        </m:r>
                      </m:sub>
                      <m:sup>
                        <m:d>
                          <m:dPr>
                            <m:begChr m:val="{"/>
                            <m:endChr m:val="}"/>
                            <m:ctrlPr>
                              <a:rPr lang="en-US" i="1">
                                <a:latin typeface="Cambria Math" panose="02040503050406030204" pitchFamily="18" charset="0"/>
                              </a:rPr>
                            </m:ctrlPr>
                          </m:dPr>
                          <m:e>
                            <m:r>
                              <a:rPr lang="en-US" i="1">
                                <a:latin typeface="Cambria Math" panose="02040503050406030204" pitchFamily="18" charset="0"/>
                              </a:rPr>
                              <m:t>𝑥</m:t>
                            </m:r>
                            <m:r>
                              <a:rPr lang="en-US" i="1">
                                <a:latin typeface="Cambria Math" panose="02040503050406030204" pitchFamily="18" charset="0"/>
                              </a:rPr>
                              <m:t> ,   </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 </m:t>
                                </m:r>
                                <m:r>
                                  <a:rPr lang="en-US" i="1">
                                    <a:latin typeface="Cambria Math" panose="02040503050406030204" pitchFamily="18" charset="0"/>
                                  </a:rPr>
                                  <m:t>𝑥</m:t>
                                </m:r>
                              </m:e>
                              <m:sub>
                                <m:r>
                                  <a:rPr lang="en-US" i="1">
                                    <a:latin typeface="Cambria Math" panose="02040503050406030204" pitchFamily="18" charset="0"/>
                                  </a:rPr>
                                  <m:t>2</m:t>
                                </m:r>
                              </m:sub>
                            </m:sSub>
                          </m:e>
                        </m:d>
                      </m:sup>
                    </m:sSubSup>
                    <m:r>
                      <a:rPr lang="en-US" b="0" i="1" smtClean="0">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num>
                      <m:den>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r>
                          <a:rPr lang="en-US" i="1">
                            <a:latin typeface="Cambria Math" panose="02040503050406030204" pitchFamily="18" charset="0"/>
                          </a:rPr>
                          <m:t>−</m:t>
                        </m:r>
                        <m:r>
                          <a:rPr lang="en-US" b="0" i="1" smtClean="0">
                            <a:latin typeface="Cambria Math" panose="02040503050406030204" pitchFamily="18" charset="0"/>
                          </a:rPr>
                          <m:t> </m:t>
                        </m:r>
                        <m:r>
                          <a:rPr lang="en-US" i="1">
                            <a:latin typeface="Cambria Math" panose="02040503050406030204" pitchFamily="18" charset="0"/>
                          </a:rPr>
                          <m:t>𝑥</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r>
                          <a:rPr lang="en-US" b="0" i="1" smtClean="0">
                            <a:latin typeface="Cambria Math" panose="02040503050406030204" pitchFamily="18" charset="0"/>
                          </a:rPr>
                          <m:t> − </m:t>
                        </m:r>
                        <m:r>
                          <a:rPr lang="en-US" b="0" i="1" smtClean="0">
                            <a:latin typeface="Cambria Math" panose="02040503050406030204" pitchFamily="18" charset="0"/>
                          </a:rPr>
                          <m:t>𝑥</m:t>
                        </m:r>
                        <m:r>
                          <a:rPr lang="en-US" b="0" i="1" smtClean="0">
                            <a:latin typeface="Cambria Math" panose="02040503050406030204" pitchFamily="18" charset="0"/>
                          </a:rPr>
                          <m:t>)</m:t>
                        </m:r>
                      </m:den>
                    </m:f>
                  </m:oMath>
                </a14:m>
                <a:endParaRPr lang="en-US" dirty="0">
                  <a:latin typeface="PT Serif" panose="020A0603040505020204" pitchFamily="18" charset="77"/>
                </a:endParaRPr>
              </a:p>
              <a:p>
                <a:pPr marL="0" indent="0">
                  <a:lnSpc>
                    <a:spcPct val="150000"/>
                  </a:lnSpc>
                  <a:buNone/>
                </a:pPr>
                <a:r>
                  <a:rPr lang="en-US" dirty="0">
                    <a:latin typeface="PT Serif" panose="020A0603040505020204" pitchFamily="18" charset="77"/>
                  </a:rPr>
                  <a:t>  </a:t>
                </a:r>
                <a14:m>
                  <m:oMath xmlns:m="http://schemas.openxmlformats.org/officeDocument/2006/math">
                    <m:r>
                      <a:rPr lang="en-US" b="0" i="0"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𝑠</m:t>
                                    </m:r>
                                  </m:e>
                                  <m:sub>
                                    <m:r>
                                      <a:rPr lang="en-US" b="0" i="1" smtClean="0">
                                        <a:latin typeface="Cambria Math" panose="02040503050406030204" pitchFamily="18" charset="0"/>
                                      </a:rPr>
                                      <m:t>1</m:t>
                                    </m:r>
                                  </m:sub>
                                  <m:sup>
                                    <m:r>
                                      <a:rPr lang="en-US" b="0" i="1" smtClean="0">
                                        <a:latin typeface="Cambria Math" panose="02040503050406030204" pitchFamily="18" charset="0"/>
                                      </a:rPr>
                                      <m:t>∗</m:t>
                                    </m:r>
                                  </m:sup>
                                </m:sSubSup>
                                <m:r>
                                  <a:rPr lang="en-US" b="0" i="1" smtClean="0">
                                    <a:latin typeface="Cambria Math" panose="02040503050406030204" pitchFamily="18" charset="0"/>
                                  </a:rPr>
                                  <m:t> − </m:t>
                                </m:r>
                                <m:r>
                                  <a:rPr lang="en-US" b="0" i="1" smtClean="0">
                                    <a:latin typeface="Cambria Math" panose="02040503050406030204" pitchFamily="18" charset="0"/>
                                  </a:rPr>
                                  <m:t>𝑠</m:t>
                                </m:r>
                              </m:e>
                              <m:sup>
                                <m:r>
                                  <a:rPr lang="en-US" b="0" i="1" smtClean="0">
                                    <a:latin typeface="Cambria Math" panose="02040503050406030204" pitchFamily="18" charset="0"/>
                                  </a:rPr>
                                  <m:t>∗</m:t>
                                </m:r>
                              </m:sup>
                            </m:sSup>
                          </m:e>
                        </m:d>
                      </m:e>
                      <m:sup>
                        <m:r>
                          <a:rPr lang="en-US" b="0" i="1" smtClean="0">
                            <a:latin typeface="Cambria Math" panose="02040503050406030204" pitchFamily="18" charset="0"/>
                          </a:rPr>
                          <m:t>−1</m:t>
                        </m:r>
                      </m:sup>
                    </m:sSup>
                    <m:r>
                      <a:rPr lang="en-US" b="0" i="1" smtClean="0">
                        <a:latin typeface="Cambria Math" panose="02040503050406030204" pitchFamily="18" charset="0"/>
                      </a:rPr>
                      <m:t>= </m:t>
                    </m:r>
                    <m:f>
                      <m:fPr>
                        <m:ctrlPr>
                          <a:rPr lang="en-US" i="1">
                            <a:latin typeface="Cambria Math" panose="02040503050406030204" pitchFamily="18" charset="0"/>
                          </a:rPr>
                        </m:ctrlPr>
                      </m:fPr>
                      <m:num>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r>
                          <a:rPr lang="en-US" b="0" i="1" smtClean="0">
                            <a:latin typeface="Cambria Math" panose="02040503050406030204" pitchFamily="18" charset="0"/>
                          </a:rPr>
                          <m:t> − </m:t>
                        </m:r>
                        <m:r>
                          <a:rPr lang="en-US" b="0" i="1" smtClean="0">
                            <a:latin typeface="Cambria Math" panose="02040503050406030204" pitchFamily="18" charset="0"/>
                          </a:rPr>
                          <m:t>𝑥</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num>
                      <m:den>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den>
                    </m:f>
                  </m:oMath>
                </a14:m>
                <a:endParaRPr lang="en-US" dirty="0">
                  <a:latin typeface="PT Serif" panose="020A0603040505020204" pitchFamily="18" charset="77"/>
                </a:endParaRPr>
              </a:p>
              <a:p>
                <a:pPr marL="0" indent="0">
                  <a:lnSpc>
                    <a:spcPct val="150000"/>
                  </a:lnSpc>
                  <a:buNone/>
                </a:pPr>
                <a:r>
                  <a:rPr lang="en-US" b="0" dirty="0"/>
                  <a:t> </a:t>
                </a:r>
              </a:p>
              <a:p>
                <a:pPr marL="0" indent="0">
                  <a:lnSpc>
                    <a:spcPct val="150000"/>
                  </a:lnSpc>
                  <a:buNone/>
                </a:pPr>
                <a:r>
                  <a:rPr lang="en-US" b="0" dirty="0"/>
                  <a:t> </a:t>
                </a:r>
                <a14:m>
                  <m:oMath xmlns:m="http://schemas.openxmlformats.org/officeDocument/2006/math">
                    <m:sSup>
                      <m:sSupPr>
                        <m:ctrlPr>
                          <a:rPr lang="en-US" sz="2900" b="0" i="1" smtClean="0">
                            <a:latin typeface="Cambria Math" panose="02040503050406030204" pitchFamily="18" charset="0"/>
                          </a:rPr>
                        </m:ctrlPr>
                      </m:sSupPr>
                      <m:e>
                        <m:r>
                          <m:rPr>
                            <m:sty m:val="p"/>
                          </m:rPr>
                          <a:rPr lang="en-US" sz="2900" b="0" i="0" smtClean="0">
                            <a:latin typeface="Cambria Math" panose="02040503050406030204" pitchFamily="18" charset="0"/>
                          </a:rPr>
                          <m:t>Trace</m:t>
                        </m:r>
                      </m:e>
                      <m:sup>
                        <m:r>
                          <m:rPr>
                            <m:sty m:val="p"/>
                          </m:rPr>
                          <a:rPr lang="en-US" sz="2900" b="0" i="0" smtClean="0">
                            <a:latin typeface="Cambria Math" panose="02040503050406030204" pitchFamily="18" charset="0"/>
                          </a:rPr>
                          <m:t>R</m:t>
                        </m:r>
                      </m:sup>
                    </m:sSup>
                    <m:d>
                      <m:dPr>
                        <m:ctrlPr>
                          <a:rPr lang="en-US" sz="2900" b="0" i="1" smtClean="0">
                            <a:latin typeface="Cambria Math" panose="02040503050406030204" pitchFamily="18" charset="0"/>
                          </a:rPr>
                        </m:ctrlPr>
                      </m:dPr>
                      <m:e>
                        <m:r>
                          <a:rPr lang="en-US" sz="2900" b="0" i="1" smtClean="0">
                            <a:latin typeface="Cambria Math" panose="02040503050406030204" pitchFamily="18" charset="0"/>
                          </a:rPr>
                          <m:t> </m:t>
                        </m:r>
                        <m:r>
                          <a:rPr lang="en-US" sz="2900" b="0" i="1" smtClean="0">
                            <a:latin typeface="Cambria Math" panose="02040503050406030204" pitchFamily="18" charset="0"/>
                          </a:rPr>
                          <m:t>𝑡𝑘</m:t>
                        </m:r>
                        <m:r>
                          <a:rPr lang="en-US" sz="2900" b="0" i="1" smtClean="0">
                            <a:latin typeface="Cambria Math" panose="02040503050406030204" pitchFamily="18" charset="0"/>
                          </a:rPr>
                          <m:t>=</m:t>
                        </m:r>
                        <m:sSub>
                          <m:sSubPr>
                            <m:ctrlPr>
                              <a:rPr lang="en-US" sz="2900" b="0" i="1" smtClean="0">
                                <a:latin typeface="Cambria Math" panose="02040503050406030204" pitchFamily="18" charset="0"/>
                              </a:rPr>
                            </m:ctrlPr>
                          </m:sSubPr>
                          <m:e>
                            <m:d>
                              <m:dPr>
                                <m:begChr m:val="{"/>
                                <m:endChr m:val="}"/>
                                <m:ctrlPr>
                                  <a:rPr lang="en-US" sz="2900" b="0" i="1" smtClean="0">
                                    <a:latin typeface="Cambria Math" panose="02040503050406030204" pitchFamily="18" charset="0"/>
                                  </a:rPr>
                                </m:ctrlPr>
                              </m:dPr>
                              <m:e>
                                <m:sSub>
                                  <m:sSubPr>
                                    <m:ctrlPr>
                                      <a:rPr lang="en-US" sz="2900" b="0" i="1" smtClean="0">
                                        <a:latin typeface="Cambria Math" panose="02040503050406030204" pitchFamily="18" charset="0"/>
                                      </a:rPr>
                                    </m:ctrlPr>
                                  </m:sSubPr>
                                  <m:e>
                                    <m:r>
                                      <a:rPr lang="en-US" sz="2900" b="0" i="1" smtClean="0">
                                        <a:latin typeface="Cambria Math" panose="02040503050406030204" pitchFamily="18" charset="0"/>
                                      </a:rPr>
                                      <m:t> </m:t>
                                    </m:r>
                                    <m:r>
                                      <a:rPr lang="en-US" sz="2900" b="0" i="1" smtClean="0">
                                        <a:latin typeface="Cambria Math" panose="02040503050406030204" pitchFamily="18" charset="0"/>
                                      </a:rPr>
                                      <m:t>𝑥</m:t>
                                    </m:r>
                                  </m:e>
                                  <m:sub>
                                    <m:r>
                                      <a:rPr lang="en-US" sz="2900" b="0" i="1" smtClean="0">
                                        <a:latin typeface="Cambria Math" panose="02040503050406030204" pitchFamily="18" charset="0"/>
                                      </a:rPr>
                                      <m:t>𝑖</m:t>
                                    </m:r>
                                  </m:sub>
                                </m:sSub>
                                <m:r>
                                  <a:rPr lang="en-US" sz="2900" b="0" i="1" smtClean="0">
                                    <a:latin typeface="Cambria Math" panose="02040503050406030204" pitchFamily="18" charset="0"/>
                                  </a:rPr>
                                  <m:t> </m:t>
                                </m:r>
                              </m:e>
                            </m:d>
                          </m:e>
                          <m:sub>
                            <m:r>
                              <a:rPr lang="en-US" sz="2900" b="0" i="1" smtClean="0">
                                <a:latin typeface="Cambria Math" panose="02040503050406030204" pitchFamily="18" charset="0"/>
                              </a:rPr>
                              <m:t>𝑖</m:t>
                            </m:r>
                            <m:r>
                              <a:rPr lang="en-US" sz="2900" b="0" i="1" smtClean="0">
                                <a:latin typeface="Cambria Math" panose="02040503050406030204" pitchFamily="18" charset="0"/>
                              </a:rPr>
                              <m:t>∈</m:t>
                            </m:r>
                            <m:d>
                              <m:dPr>
                                <m:begChr m:val="["/>
                                <m:endChr m:val="]"/>
                                <m:ctrlPr>
                                  <a:rPr lang="en-US" sz="2900" b="0" i="1" smtClean="0">
                                    <a:latin typeface="Cambria Math" panose="02040503050406030204" pitchFamily="18" charset="0"/>
                                  </a:rPr>
                                </m:ctrlPr>
                              </m:dPr>
                              <m:e>
                                <m:r>
                                  <a:rPr lang="en-US" sz="2900" b="0" i="1" smtClean="0">
                                    <a:latin typeface="Cambria Math" panose="02040503050406030204" pitchFamily="18" charset="0"/>
                                  </a:rPr>
                                  <m:t>𝑛</m:t>
                                </m:r>
                              </m:e>
                            </m:d>
                          </m:sub>
                        </m:sSub>
                        <m:r>
                          <a:rPr lang="en-US" sz="2900" b="0" i="0" smtClean="0">
                            <a:latin typeface="Cambria Math" panose="02040503050406030204" pitchFamily="18" charset="0"/>
                          </a:rPr>
                          <m:t>  </m:t>
                        </m:r>
                      </m:e>
                    </m:d>
                    <m:r>
                      <a:rPr lang="en-US" sz="2900" b="0" i="0" smtClean="0">
                        <a:latin typeface="Cambria Math" panose="02040503050406030204" pitchFamily="18" charset="0"/>
                      </a:rPr>
                      <m:t>:</m:t>
                    </m:r>
                  </m:oMath>
                </a14:m>
                <a:endParaRPr lang="en-US" sz="2900" dirty="0">
                  <a:latin typeface="PT Serif" panose="020A0603040505020204" pitchFamily="18" charset="77"/>
                </a:endParaRPr>
              </a:p>
              <a:p>
                <a:pPr>
                  <a:lnSpc>
                    <a:spcPct val="150000"/>
                  </a:lnSpc>
                </a:pPr>
                <a:r>
                  <a:rPr lang="en-US" dirty="0">
                    <a:latin typeface="PT Serif" panose="020A0603040505020204" pitchFamily="18" charset="77"/>
                  </a:rPr>
                  <a:t>  Get evaluation of  </a:t>
                </a:r>
                <a14:m>
                  <m:oMath xmlns:m="http://schemas.openxmlformats.org/officeDocument/2006/math">
                    <m:r>
                      <a:rPr lang="en-US" b="0" i="1" smtClean="0">
                        <a:latin typeface="Cambria Math" panose="02040503050406030204" pitchFamily="18" charset="0"/>
                      </a:rPr>
                      <m:t>h</m:t>
                    </m:r>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oMath>
                </a14:m>
                <a:r>
                  <a:rPr lang="en-US" dirty="0">
                    <a:latin typeface="PT Serif" panose="020A0603040505020204" pitchFamily="18" charset="77"/>
                  </a:rPr>
                  <a:t>  at </a:t>
                </a:r>
                <a14:m>
                  <m:oMath xmlns:m="http://schemas.openxmlformats.org/officeDocument/2006/math">
                    <m:r>
                      <a:rPr lang="en-US" b="0" i="1" smtClean="0">
                        <a:latin typeface="Cambria Math" panose="02040503050406030204" pitchFamily="18" charset="0"/>
                      </a:rPr>
                      <m:t>𝑓</m:t>
                    </m:r>
                    <m:r>
                      <a:rPr lang="en-US" b="0" i="1" smtClean="0">
                        <a:latin typeface="Cambria Math" panose="02040503050406030204" pitchFamily="18" charset="0"/>
                      </a:rPr>
                      <m:t>+1</m:t>
                    </m:r>
                  </m:oMath>
                </a14:m>
                <a:r>
                  <a:rPr lang="en-US" dirty="0">
                    <a:latin typeface="PT Serif" panose="020A0603040505020204" pitchFamily="18" charset="77"/>
                  </a:rPr>
                  <a:t> different values of </a:t>
                </a:r>
                <a14:m>
                  <m:oMath xmlns:m="http://schemas.openxmlformats.org/officeDocument/2006/math">
                    <m:r>
                      <a:rPr lang="en-US" b="0" i="1" smtClean="0">
                        <a:latin typeface="Cambria Math" panose="02040503050406030204" pitchFamily="18" charset="0"/>
                      </a:rPr>
                      <m:t>𝑥</m:t>
                    </m:r>
                  </m:oMath>
                </a14:m>
                <a:r>
                  <a:rPr lang="en-US" dirty="0">
                    <a:latin typeface="PT Serif" panose="020A0603040505020204" pitchFamily="18" charset="77"/>
                  </a:rPr>
                  <a:t>  →  interpolate  </a:t>
                </a:r>
                <a14:m>
                  <m:oMath xmlns:m="http://schemas.openxmlformats.org/officeDocument/2006/math">
                    <m:r>
                      <a:rPr lang="en-US" i="1">
                        <a:latin typeface="Cambria Math" panose="02040503050406030204" pitchFamily="18" charset="0"/>
                      </a:rPr>
                      <m:t>h</m:t>
                    </m:r>
                    <m:r>
                      <a:rPr lang="en-US" i="1">
                        <a:latin typeface="Cambria Math" panose="02040503050406030204" pitchFamily="18" charset="0"/>
                      </a:rPr>
                      <m:t>(</m:t>
                    </m:r>
                    <m:r>
                      <a:rPr lang="en-US" i="1">
                        <a:latin typeface="Cambria Math" panose="02040503050406030204" pitchFamily="18" charset="0"/>
                      </a:rPr>
                      <m:t>𝑌</m:t>
                    </m:r>
                    <m:r>
                      <a:rPr lang="en-US" i="1">
                        <a:latin typeface="Cambria Math" panose="02040503050406030204" pitchFamily="18" charset="0"/>
                      </a:rPr>
                      <m:t>)</m:t>
                    </m:r>
                  </m:oMath>
                </a14:m>
                <a:endParaRPr lang="en-US" dirty="0">
                  <a:latin typeface="PT Serif" panose="020A0603040505020204" pitchFamily="18" charset="77"/>
                </a:endParaRPr>
              </a:p>
              <a:p>
                <a:pPr>
                  <a:lnSpc>
                    <a:spcPct val="150000"/>
                  </a:lnSpc>
                </a:pPr>
                <a:r>
                  <a:rPr lang="en-US" dirty="0">
                    <a:latin typeface="PT Serif" panose="020A0603040505020204" pitchFamily="18" charset="77"/>
                  </a:rPr>
                  <a:t>  For all </a:t>
                </a:r>
                <a14:m>
                  <m:oMath xmlns:m="http://schemas.openxmlformats.org/officeDocument/2006/math">
                    <m:r>
                      <a:rPr lang="en-US" i="1">
                        <a:latin typeface="Cambria Math" panose="02040503050406030204" pitchFamily="18" charset="0"/>
                      </a:rPr>
                      <m:t>𝑗</m:t>
                    </m:r>
                    <m:r>
                      <a:rPr lang="en-US" i="1">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𝑛</m:t>
                        </m:r>
                      </m:e>
                    </m:d>
                  </m:oMath>
                </a14:m>
                <a:r>
                  <a:rPr lang="en-US" dirty="0">
                    <a:latin typeface="PT Serif" panose="020A0603040505020204" pitchFamily="18" charset="77"/>
                  </a:rPr>
                  <a:t> , if </a:t>
                </a:r>
                <a14:m>
                  <m:oMath xmlns:m="http://schemas.openxmlformats.org/officeDocument/2006/math">
                    <m:r>
                      <a:rPr lang="en-US" b="0" i="1" smtClean="0">
                        <a:latin typeface="Cambria Math" panose="02040503050406030204" pitchFamily="18" charset="0"/>
                      </a:rPr>
                      <m:t>h</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𝑗</m:t>
                            </m:r>
                          </m:sub>
                        </m:sSub>
                      </m:e>
                    </m:d>
                    <m:r>
                      <a:rPr lang="en-US" b="0" i="1" smtClean="0">
                        <a:latin typeface="Cambria Math" panose="02040503050406030204" pitchFamily="18" charset="0"/>
                      </a:rPr>
                      <m:t>=0</m:t>
                    </m:r>
                  </m:oMath>
                </a14:m>
                <a:r>
                  <a:rPr lang="en-US" dirty="0"/>
                  <a:t> then set  </a:t>
                </a:r>
                <a14:m>
                  <m:oMath xmlns:m="http://schemas.openxmlformats.org/officeDocument/2006/math">
                    <m:acc>
                      <m:accPr>
                        <m:chr m:val="̂"/>
                        <m:ctrlPr>
                          <a:rPr lang="en-US" i="1" dirty="0">
                            <a:latin typeface="Cambria Math" panose="02040503050406030204" pitchFamily="18" charset="0"/>
                          </a:rPr>
                        </m:ctrlPr>
                      </m:accPr>
                      <m:e>
                        <m:r>
                          <a:rPr lang="en-US" i="1">
                            <a:latin typeface="Cambria Math" panose="02040503050406030204" pitchFamily="18" charset="0"/>
                            <a:ea typeface="Cambria Math" panose="02040503050406030204" pitchFamily="18" charset="0"/>
                          </a:rPr>
                          <m:t>𝒥</m:t>
                        </m:r>
                      </m:e>
                    </m:acc>
                    <m:r>
                      <a:rPr lang="en-US" i="1">
                        <a:latin typeface="Cambria Math" panose="02040503050406030204" pitchFamily="18" charset="0"/>
                        <a:ea typeface="Cambria Math" panose="02040503050406030204" pitchFamily="18" charset="0"/>
                      </a:rPr>
                      <m:t> ←</m:t>
                    </m:r>
                    <m:acc>
                      <m:accPr>
                        <m:chr m:val="̂"/>
                        <m:ctrlPr>
                          <a:rPr lang="en-US" i="1" dirty="0">
                            <a:latin typeface="Cambria Math" panose="02040503050406030204" pitchFamily="18" charset="0"/>
                          </a:rPr>
                        </m:ctrlPr>
                      </m:accPr>
                      <m:e>
                        <m:r>
                          <a:rPr lang="en-US" i="1">
                            <a:latin typeface="Cambria Math" panose="02040503050406030204" pitchFamily="18" charset="0"/>
                            <a:ea typeface="Cambria Math" panose="02040503050406030204" pitchFamily="18" charset="0"/>
                          </a:rPr>
                          <m:t>𝒥</m:t>
                        </m:r>
                      </m:e>
                    </m:acc>
                    <m:r>
                      <a:rPr lang="en-US" i="1">
                        <a:latin typeface="Cambria Math" panose="02040503050406030204" pitchFamily="18" charset="0"/>
                        <a:ea typeface="Cambria Math" panose="02040503050406030204" pitchFamily="18" charset="0"/>
                      </a:rPr>
                      <m:t>∪{ </m:t>
                    </m:r>
                    <m:r>
                      <a:rPr lang="en-US" i="1">
                        <a:latin typeface="Cambria Math" panose="02040503050406030204" pitchFamily="18" charset="0"/>
                        <a:ea typeface="Cambria Math" panose="02040503050406030204" pitchFamily="18" charset="0"/>
                      </a:rPr>
                      <m:t>𝑗</m:t>
                    </m:r>
                    <m:r>
                      <a:rPr lang="en-US" i="1">
                        <a:latin typeface="Cambria Math" panose="02040503050406030204" pitchFamily="18" charset="0"/>
                        <a:ea typeface="Cambria Math" panose="02040503050406030204" pitchFamily="18" charset="0"/>
                      </a:rPr>
                      <m:t> }</m:t>
                    </m:r>
                  </m:oMath>
                </a14:m>
                <a:endParaRPr lang="en-US" dirty="0">
                  <a:latin typeface="PT Serif" panose="020A0603040505020204" pitchFamily="18" charset="77"/>
                </a:endParaRPr>
              </a:p>
            </p:txBody>
          </p:sp>
        </mc:Choice>
        <mc:Fallback xmlns="">
          <p:sp>
            <p:nvSpPr>
              <p:cNvPr id="3" name="Content Placeholder 2">
                <a:extLst>
                  <a:ext uri="{FF2B5EF4-FFF2-40B4-BE49-F238E27FC236}">
                    <a16:creationId xmlns:a16="http://schemas.microsoft.com/office/drawing/2014/main" id="{3DA35A5C-AB55-11BE-84EF-198077421813}"/>
                  </a:ext>
                </a:extLst>
              </p:cNvPr>
              <p:cNvSpPr>
                <a:spLocks noGrp="1" noRot="1" noChangeAspect="1" noMove="1" noResize="1" noEditPoints="1" noAdjustHandles="1" noChangeArrowheads="1" noChangeShapeType="1" noTextEdit="1"/>
              </p:cNvSpPr>
              <p:nvPr>
                <p:ph idx="1"/>
              </p:nvPr>
            </p:nvSpPr>
            <p:spPr>
              <a:xfrm>
                <a:off x="297871" y="1197650"/>
                <a:ext cx="11748355" cy="5565389"/>
              </a:xfrm>
              <a:blipFill>
                <a:blip r:embed="rId3"/>
                <a:stretch>
                  <a:fillRect l="-8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ounded Rectangular Callout 3">
                <a:extLst>
                  <a:ext uri="{FF2B5EF4-FFF2-40B4-BE49-F238E27FC236}">
                    <a16:creationId xmlns:a16="http://schemas.microsoft.com/office/drawing/2014/main" id="{0155C0C9-C59A-95F7-0C39-9E131B066283}"/>
                  </a:ext>
                </a:extLst>
              </p:cNvPr>
              <p:cNvSpPr/>
              <p:nvPr/>
            </p:nvSpPr>
            <p:spPr>
              <a:xfrm>
                <a:off x="5882631" y="1359251"/>
                <a:ext cx="5968426" cy="2069749"/>
              </a:xfrm>
              <a:prstGeom prst="wedgeRoundRectCallout">
                <a:avLst>
                  <a:gd name="adj1" fmla="val -62232"/>
                  <a:gd name="adj2" fmla="val 10519"/>
                  <a:gd name="adj3" fmla="val 16667"/>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40000"/>
                  </a:lnSpc>
                  <a:spcBef>
                    <a:spcPts val="300"/>
                  </a:spcBef>
                  <a:spcAft>
                    <a:spcPts val="300"/>
                  </a:spcAft>
                </a:pPr>
                <a:r>
                  <a:rPr lang="en-US" sz="2300" b="0" dirty="0">
                    <a:solidFill>
                      <a:schemeClr val="tx1"/>
                    </a:solidFill>
                    <a:latin typeface="PT Serif" panose="020A0603040505020204" pitchFamily="18" charset="77"/>
                  </a:rPr>
                  <a:t>Evaluation of </a:t>
                </a:r>
                <a14:m>
                  <m:oMath xmlns:m="http://schemas.openxmlformats.org/officeDocument/2006/math">
                    <m:r>
                      <a:rPr lang="en-US" sz="2300" b="0" i="1" smtClean="0">
                        <a:solidFill>
                          <a:schemeClr val="tx1"/>
                        </a:solidFill>
                        <a:latin typeface="Cambria Math" panose="02040503050406030204" pitchFamily="18" charset="0"/>
                      </a:rPr>
                      <m:t>h</m:t>
                    </m:r>
                    <m:d>
                      <m:dPr>
                        <m:ctrlPr>
                          <a:rPr lang="en-US" sz="2300" b="0" i="1" smtClean="0">
                            <a:solidFill>
                              <a:schemeClr val="tx1"/>
                            </a:solidFill>
                            <a:latin typeface="Cambria Math" panose="02040503050406030204" pitchFamily="18" charset="0"/>
                          </a:rPr>
                        </m:ctrlPr>
                      </m:dPr>
                      <m:e>
                        <m:r>
                          <a:rPr lang="en-US" sz="2300" b="0" i="1" smtClean="0">
                            <a:solidFill>
                              <a:schemeClr val="tx1"/>
                            </a:solidFill>
                            <a:latin typeface="Cambria Math" panose="02040503050406030204" pitchFamily="18" charset="0"/>
                          </a:rPr>
                          <m:t>𝑌</m:t>
                        </m:r>
                      </m:e>
                    </m:d>
                    <m:r>
                      <a:rPr lang="en-US" sz="2300" b="0" i="1" smtClean="0">
                        <a:solidFill>
                          <a:schemeClr val="tx1"/>
                        </a:solidFill>
                        <a:latin typeface="Cambria Math" panose="02040503050406030204" pitchFamily="18" charset="0"/>
                      </a:rPr>
                      <m:t>=</m:t>
                    </m:r>
                    <m:nary>
                      <m:naryPr>
                        <m:chr m:val="∏"/>
                        <m:supHide m:val="on"/>
                        <m:ctrlPr>
                          <a:rPr lang="en-US" sz="2300" b="0" i="1" smtClean="0">
                            <a:solidFill>
                              <a:schemeClr val="tx1"/>
                            </a:solidFill>
                            <a:latin typeface="Cambria Math" panose="02040503050406030204" pitchFamily="18" charset="0"/>
                          </a:rPr>
                        </m:ctrlPr>
                      </m:naryPr>
                      <m:sub>
                        <m:r>
                          <m:rPr>
                            <m:brk m:alnAt="7"/>
                          </m:rPr>
                          <a:rPr lang="en-US" sz="2300" b="0" i="1" smtClean="0">
                            <a:solidFill>
                              <a:schemeClr val="tx1"/>
                            </a:solidFill>
                            <a:latin typeface="Cambria Math" panose="02040503050406030204" pitchFamily="18" charset="0"/>
                          </a:rPr>
                          <m:t> </m:t>
                        </m:r>
                        <m:r>
                          <a:rPr lang="en-US" sz="2300" b="0" i="1" smtClean="0">
                            <a:solidFill>
                              <a:schemeClr val="tx1"/>
                            </a:solidFill>
                            <a:latin typeface="Cambria Math" panose="02040503050406030204" pitchFamily="18" charset="0"/>
                          </a:rPr>
                          <m:t>𝑘</m:t>
                        </m:r>
                        <m:r>
                          <a:rPr lang="en-US" sz="2300" b="0" i="1" smtClean="0">
                            <a:solidFill>
                              <a:schemeClr val="tx1"/>
                            </a:solidFill>
                            <a:latin typeface="Cambria Math" panose="02040503050406030204" pitchFamily="18" charset="0"/>
                          </a:rPr>
                          <m:t> ∈ </m:t>
                        </m:r>
                        <m:r>
                          <a:rPr lang="en-US" sz="2000" i="1" smtClean="0">
                            <a:solidFill>
                              <a:schemeClr val="tx1"/>
                            </a:solidFill>
                            <a:latin typeface="Cambria Math" panose="02040503050406030204" pitchFamily="18" charset="0"/>
                            <a:ea typeface="Cambria Math" panose="02040503050406030204" pitchFamily="18" charset="0"/>
                          </a:rPr>
                          <m:t>𝒥</m:t>
                        </m:r>
                      </m:sub>
                      <m:sup/>
                      <m:e>
                        <m:f>
                          <m:fPr>
                            <m:ctrlPr>
                              <a:rPr lang="en-US" sz="2300" b="0" i="1" smtClean="0">
                                <a:solidFill>
                                  <a:schemeClr val="tx1"/>
                                </a:solidFill>
                                <a:latin typeface="Cambria Math" panose="02040503050406030204" pitchFamily="18" charset="0"/>
                              </a:rPr>
                            </m:ctrlPr>
                          </m:fPr>
                          <m:num>
                            <m:sSub>
                              <m:sSubPr>
                                <m:ctrlPr>
                                  <a:rPr lang="en-US" sz="2300" b="0" i="1" smtClean="0">
                                    <a:solidFill>
                                      <a:schemeClr val="tx1"/>
                                    </a:solidFill>
                                    <a:latin typeface="Cambria Math" panose="02040503050406030204" pitchFamily="18" charset="0"/>
                                  </a:rPr>
                                </m:ctrlPr>
                              </m:sSubPr>
                              <m:e>
                                <m:r>
                                  <a:rPr lang="en-US" sz="2300" b="0" i="1" smtClean="0">
                                    <a:solidFill>
                                      <a:schemeClr val="tx1"/>
                                    </a:solidFill>
                                    <a:latin typeface="Cambria Math" panose="02040503050406030204" pitchFamily="18" charset="0"/>
                                  </a:rPr>
                                  <m:t>𝑥</m:t>
                                </m:r>
                              </m:e>
                              <m:sub>
                                <m:r>
                                  <a:rPr lang="en-US" sz="2300" b="0" i="1" smtClean="0">
                                    <a:solidFill>
                                      <a:schemeClr val="tx1"/>
                                    </a:solidFill>
                                    <a:latin typeface="Cambria Math" panose="02040503050406030204" pitchFamily="18" charset="0"/>
                                  </a:rPr>
                                  <m:t>𝑘</m:t>
                                </m:r>
                              </m:sub>
                            </m:sSub>
                            <m:r>
                              <a:rPr lang="en-US" sz="2300" b="0" i="1" smtClean="0">
                                <a:solidFill>
                                  <a:schemeClr val="tx1"/>
                                </a:solidFill>
                                <a:latin typeface="Cambria Math" panose="02040503050406030204" pitchFamily="18" charset="0"/>
                              </a:rPr>
                              <m:t> − </m:t>
                            </m:r>
                            <m:r>
                              <a:rPr lang="en-US" sz="2300" b="0" i="1" smtClean="0">
                                <a:solidFill>
                                  <a:schemeClr val="tx1"/>
                                </a:solidFill>
                                <a:latin typeface="Cambria Math" panose="02040503050406030204" pitchFamily="18" charset="0"/>
                              </a:rPr>
                              <m:t>𝑌</m:t>
                            </m:r>
                          </m:num>
                          <m:den>
                            <m:sSub>
                              <m:sSubPr>
                                <m:ctrlPr>
                                  <a:rPr lang="en-US" sz="2300" b="0" i="1" smtClean="0">
                                    <a:solidFill>
                                      <a:schemeClr val="tx1"/>
                                    </a:solidFill>
                                    <a:latin typeface="Cambria Math" panose="02040503050406030204" pitchFamily="18" charset="0"/>
                                  </a:rPr>
                                </m:ctrlPr>
                              </m:sSubPr>
                              <m:e>
                                <m:r>
                                  <a:rPr lang="en-US" sz="2300" b="0" i="1" smtClean="0">
                                    <a:solidFill>
                                      <a:schemeClr val="tx1"/>
                                    </a:solidFill>
                                    <a:latin typeface="Cambria Math" panose="02040503050406030204" pitchFamily="18" charset="0"/>
                                  </a:rPr>
                                  <m:t>𝑥</m:t>
                                </m:r>
                              </m:e>
                              <m:sub>
                                <m:r>
                                  <a:rPr lang="en-US" sz="2300" b="0" i="1" smtClean="0">
                                    <a:solidFill>
                                      <a:schemeClr val="tx1"/>
                                    </a:solidFill>
                                    <a:latin typeface="Cambria Math" panose="02040503050406030204" pitchFamily="18" charset="0"/>
                                  </a:rPr>
                                  <m:t>𝑘</m:t>
                                </m:r>
                              </m:sub>
                            </m:sSub>
                          </m:den>
                        </m:f>
                      </m:e>
                    </m:nary>
                  </m:oMath>
                </a14:m>
                <a:r>
                  <a:rPr lang="en-US" sz="2300" b="0" dirty="0">
                    <a:solidFill>
                      <a:schemeClr val="tx1"/>
                    </a:solidFill>
                    <a:latin typeface="PT Serif" panose="020A0603040505020204" pitchFamily="18" charset="77"/>
                  </a:rPr>
                  <a:t> at </a:t>
                </a:r>
                <a14:m>
                  <m:oMath xmlns:m="http://schemas.openxmlformats.org/officeDocument/2006/math">
                    <m:r>
                      <a:rPr lang="en-US" sz="2300" b="0" i="1" smtClean="0">
                        <a:solidFill>
                          <a:schemeClr val="tx1"/>
                        </a:solidFill>
                        <a:latin typeface="Cambria Math" panose="02040503050406030204" pitchFamily="18" charset="0"/>
                      </a:rPr>
                      <m:t>𝑥</m:t>
                    </m:r>
                  </m:oMath>
                </a14:m>
                <a:endParaRPr lang="en-US" sz="2300" b="0" dirty="0">
                  <a:solidFill>
                    <a:schemeClr val="tx1"/>
                  </a:solidFill>
                  <a:latin typeface="PT Serif" panose="020A0603040505020204" pitchFamily="18" charset="77"/>
                </a:endParaRPr>
              </a:p>
              <a:p>
                <a:pPr algn="ctr">
                  <a:lnSpc>
                    <a:spcPct val="140000"/>
                  </a:lnSpc>
                  <a:spcBef>
                    <a:spcPts val="300"/>
                  </a:spcBef>
                  <a:spcAft>
                    <a:spcPts val="300"/>
                  </a:spcAft>
                </a:pPr>
                <a14:m>
                  <m:oMath xmlns:m="http://schemas.openxmlformats.org/officeDocument/2006/math">
                    <m:r>
                      <a:rPr lang="en-US" sz="2300" b="0" i="1" smtClean="0">
                        <a:solidFill>
                          <a:schemeClr val="tx1"/>
                        </a:solidFill>
                        <a:latin typeface="Cambria Math" panose="02040503050406030204" pitchFamily="18" charset="0"/>
                      </a:rPr>
                      <m:t>h</m:t>
                    </m:r>
                  </m:oMath>
                </a14:m>
                <a:r>
                  <a:rPr lang="en-US" sz="2300" b="0" dirty="0">
                    <a:solidFill>
                      <a:schemeClr val="tx1"/>
                    </a:solidFill>
                    <a:latin typeface="PT Serif" panose="020A0603040505020204" pitchFamily="18" charset="77"/>
                  </a:rPr>
                  <a:t> : degree </a:t>
                </a:r>
                <a14:m>
                  <m:oMath xmlns:m="http://schemas.openxmlformats.org/officeDocument/2006/math">
                    <m:r>
                      <a:rPr lang="en-US" sz="2400" b="0" i="1" smtClean="0">
                        <a:solidFill>
                          <a:schemeClr val="tx1"/>
                        </a:solidFill>
                        <a:latin typeface="Cambria Math" panose="02040503050406030204" pitchFamily="18" charset="0"/>
                      </a:rPr>
                      <m:t>𝑓</m:t>
                    </m:r>
                  </m:oMath>
                </a14:m>
                <a:r>
                  <a:rPr lang="en-US" sz="2300" b="0" dirty="0">
                    <a:solidFill>
                      <a:schemeClr val="tx1"/>
                    </a:solidFill>
                    <a:latin typeface="PT Serif" panose="020A0603040505020204" pitchFamily="18" charset="77"/>
                  </a:rPr>
                  <a:t> polynomial</a:t>
                </a:r>
              </a:p>
              <a:p>
                <a:pPr algn="ctr">
                  <a:lnSpc>
                    <a:spcPct val="140000"/>
                  </a:lnSpc>
                  <a:spcBef>
                    <a:spcPts val="300"/>
                  </a:spcBef>
                  <a:spcAft>
                    <a:spcPts val="300"/>
                  </a:spcAft>
                </a:pPr>
                <a:r>
                  <a:rPr lang="en-US" sz="2300" b="0" dirty="0">
                    <a:solidFill>
                      <a:schemeClr val="tx1"/>
                    </a:solidFill>
                    <a:latin typeface="PT Serif" panose="020A0603040505020204" pitchFamily="18" charset="77"/>
                  </a:rPr>
                  <a:t>Roots : </a:t>
                </a:r>
                <a14:m>
                  <m:oMath xmlns:m="http://schemas.openxmlformats.org/officeDocument/2006/math">
                    <m:sSub>
                      <m:sSubPr>
                        <m:ctrlPr>
                          <a:rPr lang="en-US" sz="2300" b="0" i="1" smtClean="0">
                            <a:solidFill>
                              <a:schemeClr val="tx1"/>
                            </a:solidFill>
                            <a:latin typeface="Cambria Math" panose="02040503050406030204" pitchFamily="18" charset="0"/>
                          </a:rPr>
                        </m:ctrlPr>
                      </m:sSubPr>
                      <m:e>
                        <m:d>
                          <m:dPr>
                            <m:begChr m:val="{"/>
                            <m:endChr m:val="}"/>
                            <m:ctrlPr>
                              <a:rPr lang="en-US" sz="2300" b="0" i="1" smtClean="0">
                                <a:solidFill>
                                  <a:schemeClr val="tx1"/>
                                </a:solidFill>
                                <a:latin typeface="Cambria Math" panose="02040503050406030204" pitchFamily="18" charset="0"/>
                              </a:rPr>
                            </m:ctrlPr>
                          </m:dPr>
                          <m:e>
                            <m:r>
                              <a:rPr lang="en-US" sz="2300" b="0" i="1" smtClean="0">
                                <a:solidFill>
                                  <a:schemeClr val="tx1"/>
                                </a:solidFill>
                                <a:latin typeface="Cambria Math" panose="02040503050406030204" pitchFamily="18" charset="0"/>
                              </a:rPr>
                              <m:t> </m:t>
                            </m:r>
                            <m:sSub>
                              <m:sSubPr>
                                <m:ctrlPr>
                                  <a:rPr lang="en-US" sz="2300" b="0" i="1" smtClean="0">
                                    <a:solidFill>
                                      <a:schemeClr val="tx1"/>
                                    </a:solidFill>
                                    <a:latin typeface="Cambria Math" panose="02040503050406030204" pitchFamily="18" charset="0"/>
                                  </a:rPr>
                                </m:ctrlPr>
                              </m:sSubPr>
                              <m:e>
                                <m:r>
                                  <a:rPr lang="en-US" sz="2300" b="0" i="1" smtClean="0">
                                    <a:solidFill>
                                      <a:schemeClr val="tx1"/>
                                    </a:solidFill>
                                    <a:latin typeface="Cambria Math" panose="02040503050406030204" pitchFamily="18" charset="0"/>
                                  </a:rPr>
                                  <m:t>𝑥</m:t>
                                </m:r>
                              </m:e>
                              <m:sub>
                                <m:r>
                                  <a:rPr lang="en-US" sz="2300" b="0" i="1" smtClean="0">
                                    <a:solidFill>
                                      <a:schemeClr val="tx1"/>
                                    </a:solidFill>
                                    <a:latin typeface="Cambria Math" panose="02040503050406030204" pitchFamily="18" charset="0"/>
                                  </a:rPr>
                                  <m:t>𝑘</m:t>
                                </m:r>
                              </m:sub>
                            </m:sSub>
                            <m:r>
                              <a:rPr lang="en-US" sz="2300" b="0" i="1" smtClean="0">
                                <a:solidFill>
                                  <a:schemeClr val="tx1"/>
                                </a:solidFill>
                                <a:latin typeface="Cambria Math" panose="02040503050406030204" pitchFamily="18" charset="0"/>
                              </a:rPr>
                              <m:t> </m:t>
                            </m:r>
                          </m:e>
                        </m:d>
                      </m:e>
                      <m:sub>
                        <m:r>
                          <a:rPr lang="en-US" sz="2300" i="1">
                            <a:solidFill>
                              <a:schemeClr val="tx1"/>
                            </a:solidFill>
                            <a:latin typeface="Cambria Math" panose="02040503050406030204" pitchFamily="18" charset="0"/>
                          </a:rPr>
                          <m:t>𝑘</m:t>
                        </m:r>
                        <m:r>
                          <a:rPr lang="en-US" sz="2300" b="0" i="1" smtClean="0">
                            <a:solidFill>
                              <a:schemeClr val="tx1"/>
                            </a:solidFill>
                            <a:latin typeface="Cambria Math" panose="02040503050406030204" pitchFamily="18" charset="0"/>
                          </a:rPr>
                          <m:t> </m:t>
                        </m:r>
                        <m:r>
                          <a:rPr lang="en-US" sz="2300" i="1">
                            <a:solidFill>
                              <a:schemeClr val="tx1"/>
                            </a:solidFill>
                            <a:latin typeface="Cambria Math" panose="02040503050406030204" pitchFamily="18" charset="0"/>
                          </a:rPr>
                          <m:t>∈ </m:t>
                        </m:r>
                        <m:r>
                          <a:rPr lang="en-US" sz="2000" i="1">
                            <a:solidFill>
                              <a:schemeClr val="tx1"/>
                            </a:solidFill>
                            <a:latin typeface="Cambria Math" panose="02040503050406030204" pitchFamily="18" charset="0"/>
                            <a:ea typeface="Cambria Math" panose="02040503050406030204" pitchFamily="18" charset="0"/>
                          </a:rPr>
                          <m:t>𝒥</m:t>
                        </m:r>
                      </m:sub>
                    </m:sSub>
                  </m:oMath>
                </a14:m>
                <a:endParaRPr lang="en-US" sz="2300" b="0" dirty="0">
                  <a:solidFill>
                    <a:schemeClr val="tx1"/>
                  </a:solidFill>
                  <a:latin typeface="PT Serif" panose="020A0603040505020204" pitchFamily="18" charset="77"/>
                </a:endParaRPr>
              </a:p>
            </p:txBody>
          </p:sp>
        </mc:Choice>
        <mc:Fallback xmlns="">
          <p:sp>
            <p:nvSpPr>
              <p:cNvPr id="4" name="Rounded Rectangular Callout 3">
                <a:extLst>
                  <a:ext uri="{FF2B5EF4-FFF2-40B4-BE49-F238E27FC236}">
                    <a16:creationId xmlns:a16="http://schemas.microsoft.com/office/drawing/2014/main" id="{0155C0C9-C59A-95F7-0C39-9E131B066283}"/>
                  </a:ext>
                </a:extLst>
              </p:cNvPr>
              <p:cNvSpPr>
                <a:spLocks noRot="1" noChangeAspect="1" noMove="1" noResize="1" noEditPoints="1" noAdjustHandles="1" noChangeArrowheads="1" noChangeShapeType="1" noTextEdit="1"/>
              </p:cNvSpPr>
              <p:nvPr/>
            </p:nvSpPr>
            <p:spPr>
              <a:xfrm>
                <a:off x="5882631" y="1359251"/>
                <a:ext cx="5968426" cy="2069749"/>
              </a:xfrm>
              <a:prstGeom prst="wedgeRoundRectCallout">
                <a:avLst>
                  <a:gd name="adj1" fmla="val -62232"/>
                  <a:gd name="adj2" fmla="val 10519"/>
                  <a:gd name="adj3" fmla="val 16667"/>
                </a:avLst>
              </a:prstGeom>
              <a:blipFill>
                <a:blip r:embed="rId4"/>
                <a:stretch>
                  <a:fillRect t="-9639" b="-2410"/>
                </a:stretch>
              </a:blipFill>
              <a:ln>
                <a:solidFill>
                  <a:schemeClr val="accent1">
                    <a:lumMod val="75000"/>
                  </a:schemeClr>
                </a:solidFill>
              </a:ln>
            </p:spPr>
            <p:txBody>
              <a:bodyPr/>
              <a:lstStyle/>
              <a:p>
                <a:r>
                  <a:rPr lang="en-US">
                    <a:noFill/>
                  </a:rPr>
                  <a:t> </a:t>
                </a:r>
              </a:p>
            </p:txBody>
          </p:sp>
        </mc:Fallback>
      </mc:AlternateContent>
      <p:sp>
        <p:nvSpPr>
          <p:cNvPr id="5" name="Slide Number Placeholder 4">
            <a:extLst>
              <a:ext uri="{FF2B5EF4-FFF2-40B4-BE49-F238E27FC236}">
                <a16:creationId xmlns:a16="http://schemas.microsoft.com/office/drawing/2014/main" id="{FA2FA28B-0AB0-A07C-5574-DAB2A61FB452}"/>
              </a:ext>
            </a:extLst>
          </p:cNvPr>
          <p:cNvSpPr>
            <a:spLocks noGrp="1"/>
          </p:cNvSpPr>
          <p:nvPr>
            <p:ph type="sldNum" sz="quarter" idx="12"/>
          </p:nvPr>
        </p:nvSpPr>
        <p:spPr/>
        <p:txBody>
          <a:bodyPr/>
          <a:lstStyle/>
          <a:p>
            <a:fld id="{2C6E2BD9-12E2-A94F-B436-2026D1C44FCB}" type="slidenum">
              <a:rPr lang="en-US" smtClean="0"/>
              <a:pPr/>
              <a:t>31</a:t>
            </a:fld>
            <a:endParaRPr lang="en-US">
              <a:latin typeface="PT Serif" panose="020A0603040505020204" pitchFamily="18" charset="77"/>
            </a:endParaRPr>
          </a:p>
        </p:txBody>
      </p:sp>
    </p:spTree>
    <p:extLst>
      <p:ext uri="{BB962C8B-B14F-4D97-AF65-F5344CB8AC3E}">
        <p14:creationId xmlns:p14="http://schemas.microsoft.com/office/powerpoint/2010/main" val="3306852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F4887-8FBA-8A84-CA41-5D65942D2681}"/>
              </a:ext>
            </a:extLst>
          </p:cNvPr>
          <p:cNvSpPr>
            <a:spLocks noGrp="1"/>
          </p:cNvSpPr>
          <p:nvPr>
            <p:ph type="title"/>
          </p:nvPr>
        </p:nvSpPr>
        <p:spPr/>
        <p:txBody>
          <a:bodyPr/>
          <a:lstStyle/>
          <a:p>
            <a:r>
              <a:rPr lang="en-US" dirty="0">
                <a:latin typeface="PT Serif" panose="020A0603040505020204" pitchFamily="18" charset="77"/>
              </a:rPr>
              <a:t>Tracing Imperfect boxes: The problem</a:t>
            </a:r>
          </a:p>
        </p:txBody>
      </p:sp>
      <mc:AlternateContent xmlns:mc="http://schemas.openxmlformats.org/markup-compatibility/2006" xmlns:a14="http://schemas.microsoft.com/office/drawing/2010/main">
        <mc:Choice Requires="a14">
          <p:sp>
            <p:nvSpPr>
              <p:cNvPr id="6" name="Rounded Rectangle 5">
                <a:extLst>
                  <a:ext uri="{FF2B5EF4-FFF2-40B4-BE49-F238E27FC236}">
                    <a16:creationId xmlns:a16="http://schemas.microsoft.com/office/drawing/2014/main" id="{E21A0955-4465-7084-D812-56CE65BED536}"/>
                  </a:ext>
                </a:extLst>
              </p:cNvPr>
              <p:cNvSpPr/>
              <p:nvPr/>
            </p:nvSpPr>
            <p:spPr>
              <a:xfrm>
                <a:off x="1873755" y="1297384"/>
                <a:ext cx="1249454" cy="9772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𝑅</m:t>
                      </m:r>
                    </m:oMath>
                  </m:oMathPara>
                </a14:m>
                <a:endParaRPr lang="en-US" sz="2600" dirty="0"/>
              </a:p>
            </p:txBody>
          </p:sp>
        </mc:Choice>
        <mc:Fallback xmlns="">
          <p:sp>
            <p:nvSpPr>
              <p:cNvPr id="6" name="Rounded Rectangle 5">
                <a:extLst>
                  <a:ext uri="{FF2B5EF4-FFF2-40B4-BE49-F238E27FC236}">
                    <a16:creationId xmlns:a16="http://schemas.microsoft.com/office/drawing/2014/main" id="{E21A0955-4465-7084-D812-56CE65BED536}"/>
                  </a:ext>
                </a:extLst>
              </p:cNvPr>
              <p:cNvSpPr>
                <a:spLocks noRot="1" noChangeAspect="1" noMove="1" noResize="1" noEditPoints="1" noAdjustHandles="1" noChangeArrowheads="1" noChangeShapeType="1" noTextEdit="1"/>
              </p:cNvSpPr>
              <p:nvPr/>
            </p:nvSpPr>
            <p:spPr>
              <a:xfrm>
                <a:off x="1873755" y="1297384"/>
                <a:ext cx="1249454" cy="977240"/>
              </a:xfrm>
              <a:prstGeom prst="round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E749A54-3355-2B0C-2B1F-FAB3A28A5F69}"/>
                  </a:ext>
                </a:extLst>
              </p:cNvPr>
              <p:cNvSpPr txBox="1"/>
              <p:nvPr/>
            </p:nvSpPr>
            <p:spPr>
              <a:xfrm>
                <a:off x="539893" y="1590130"/>
                <a:ext cx="891428"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r>
                        <a:rPr lang="en-US" sz="2400" b="0" i="1" smtClean="0">
                          <a:latin typeface="Cambria Math" panose="02040503050406030204" pitchFamily="18" charset="0"/>
                        </a:rPr>
                        <m:t>𝑥</m:t>
                      </m:r>
                      <m:r>
                        <a:rPr lang="en-US" sz="2400" b="0" i="1" smtClean="0">
                          <a:latin typeface="Cambria Math" panose="02040503050406030204" pitchFamily="18" charset="0"/>
                        </a:rPr>
                        <m:t>,</m:t>
                      </m:r>
                      <m:r>
                        <a:rPr lang="en-US" sz="2400" b="0" i="1" smtClean="0">
                          <a:latin typeface="Cambria Math" panose="02040503050406030204" pitchFamily="18" charset="0"/>
                        </a:rPr>
                        <m:t>𝑦</m:t>
                      </m:r>
                      <m:r>
                        <a:rPr lang="en-US" sz="2400" b="0" i="1" smtClean="0">
                          <a:latin typeface="Cambria Math" panose="02040503050406030204" pitchFamily="18" charset="0"/>
                        </a:rPr>
                        <m:t>)</m:t>
                      </m:r>
                    </m:oMath>
                  </m:oMathPara>
                </a14:m>
                <a:endParaRPr lang="en-US" sz="2400" dirty="0"/>
              </a:p>
            </p:txBody>
          </p:sp>
        </mc:Choice>
        <mc:Fallback xmlns="">
          <p:sp>
            <p:nvSpPr>
              <p:cNvPr id="7" name="TextBox 6">
                <a:extLst>
                  <a:ext uri="{FF2B5EF4-FFF2-40B4-BE49-F238E27FC236}">
                    <a16:creationId xmlns:a16="http://schemas.microsoft.com/office/drawing/2014/main" id="{3E749A54-3355-2B0C-2B1F-FAB3A28A5F69}"/>
                  </a:ext>
                </a:extLst>
              </p:cNvPr>
              <p:cNvSpPr txBox="1">
                <a:spLocks noRot="1" noChangeAspect="1" noMove="1" noResize="1" noEditPoints="1" noAdjustHandles="1" noChangeArrowheads="1" noChangeShapeType="1" noTextEdit="1"/>
              </p:cNvSpPr>
              <p:nvPr/>
            </p:nvSpPr>
            <p:spPr>
              <a:xfrm>
                <a:off x="539893" y="1590130"/>
                <a:ext cx="891428" cy="369332"/>
              </a:xfrm>
              <a:prstGeom prst="rect">
                <a:avLst/>
              </a:prstGeom>
              <a:blipFill>
                <a:blip r:embed="rId4"/>
                <a:stretch>
                  <a:fillRect l="-5634" t="-3333" r="-7042" b="-30000"/>
                </a:stretch>
              </a:blipFill>
            </p:spPr>
            <p:txBody>
              <a:bodyPr/>
              <a:lstStyle/>
              <a:p>
                <a:r>
                  <a:rPr lang="en-US">
                    <a:noFill/>
                  </a:rPr>
                  <a:t> </a:t>
                </a:r>
              </a:p>
            </p:txBody>
          </p:sp>
        </mc:Fallback>
      </mc:AlternateContent>
      <p:cxnSp>
        <p:nvCxnSpPr>
          <p:cNvPr id="8" name="Straight Arrow Connector 7">
            <a:extLst>
              <a:ext uri="{FF2B5EF4-FFF2-40B4-BE49-F238E27FC236}">
                <a16:creationId xmlns:a16="http://schemas.microsoft.com/office/drawing/2014/main" id="{D06931E7-5F2B-24E2-D5DE-35023BB6FF63}"/>
              </a:ext>
            </a:extLst>
          </p:cNvPr>
          <p:cNvCxnSpPr>
            <a:cxnSpLocks/>
            <a:stCxn id="7" idx="3"/>
            <a:endCxn id="6" idx="1"/>
          </p:cNvCxnSpPr>
          <p:nvPr/>
        </p:nvCxnSpPr>
        <p:spPr>
          <a:xfrm>
            <a:off x="1431321" y="1774796"/>
            <a:ext cx="442434" cy="11208"/>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C169B80-D226-DCD1-5A53-EAA40D180111}"/>
                  </a:ext>
                </a:extLst>
              </p:cNvPr>
              <p:cNvSpPr txBox="1"/>
              <p:nvPr/>
            </p:nvSpPr>
            <p:spPr>
              <a:xfrm>
                <a:off x="3578817" y="1574741"/>
                <a:ext cx="666206" cy="40011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rPr>
                            <m:t>𝑠</m:t>
                          </m:r>
                        </m:e>
                        <m:sup>
                          <m:r>
                            <a:rPr lang="en-US" sz="2600" b="0" i="1" smtClean="0">
                              <a:latin typeface="Cambria Math" panose="02040503050406030204" pitchFamily="18" charset="0"/>
                            </a:rPr>
                            <m:t>∗</m:t>
                          </m:r>
                        </m:sup>
                      </m:sSup>
                    </m:oMath>
                  </m:oMathPara>
                </a14:m>
                <a:endParaRPr lang="en-US" sz="2600" dirty="0"/>
              </a:p>
            </p:txBody>
          </p:sp>
        </mc:Choice>
        <mc:Fallback xmlns="">
          <p:sp>
            <p:nvSpPr>
              <p:cNvPr id="9" name="TextBox 8">
                <a:extLst>
                  <a:ext uri="{FF2B5EF4-FFF2-40B4-BE49-F238E27FC236}">
                    <a16:creationId xmlns:a16="http://schemas.microsoft.com/office/drawing/2014/main" id="{0C169B80-D226-DCD1-5A53-EAA40D180111}"/>
                  </a:ext>
                </a:extLst>
              </p:cNvPr>
              <p:cNvSpPr txBox="1">
                <a:spLocks noRot="1" noChangeAspect="1" noMove="1" noResize="1" noEditPoints="1" noAdjustHandles="1" noChangeArrowheads="1" noChangeShapeType="1" noTextEdit="1"/>
              </p:cNvSpPr>
              <p:nvPr/>
            </p:nvSpPr>
            <p:spPr>
              <a:xfrm>
                <a:off x="3578817" y="1574741"/>
                <a:ext cx="666206" cy="400110"/>
              </a:xfrm>
              <a:prstGeom prst="rect">
                <a:avLst/>
              </a:prstGeom>
              <a:blipFill>
                <a:blip r:embed="rId5"/>
                <a:stretch>
                  <a:fillRect/>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C0684A9D-2DF0-4209-F275-EB0DA186CC9F}"/>
              </a:ext>
            </a:extLst>
          </p:cNvPr>
          <p:cNvCxnSpPr>
            <a:cxnSpLocks/>
            <a:stCxn id="6" idx="3"/>
            <a:endCxn id="9" idx="1"/>
          </p:cNvCxnSpPr>
          <p:nvPr/>
        </p:nvCxnSpPr>
        <p:spPr>
          <a:xfrm flipV="1">
            <a:off x="3123209" y="1774796"/>
            <a:ext cx="455608" cy="112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1" name="Rounded Rectangle 10">
                <a:extLst>
                  <a:ext uri="{FF2B5EF4-FFF2-40B4-BE49-F238E27FC236}">
                    <a16:creationId xmlns:a16="http://schemas.microsoft.com/office/drawing/2014/main" id="{9330E86D-9690-1D48-8627-E7E423CC43A2}"/>
                  </a:ext>
                </a:extLst>
              </p:cNvPr>
              <p:cNvSpPr/>
              <p:nvPr/>
            </p:nvSpPr>
            <p:spPr>
              <a:xfrm>
                <a:off x="1873755" y="2988427"/>
                <a:ext cx="1249454" cy="9772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𝑅</m:t>
                      </m:r>
                    </m:oMath>
                  </m:oMathPara>
                </a14:m>
                <a:endParaRPr lang="en-US" sz="2600" dirty="0"/>
              </a:p>
            </p:txBody>
          </p:sp>
        </mc:Choice>
        <mc:Fallback xmlns="">
          <p:sp>
            <p:nvSpPr>
              <p:cNvPr id="11" name="Rounded Rectangle 10">
                <a:extLst>
                  <a:ext uri="{FF2B5EF4-FFF2-40B4-BE49-F238E27FC236}">
                    <a16:creationId xmlns:a16="http://schemas.microsoft.com/office/drawing/2014/main" id="{9330E86D-9690-1D48-8627-E7E423CC43A2}"/>
                  </a:ext>
                </a:extLst>
              </p:cNvPr>
              <p:cNvSpPr>
                <a:spLocks noRot="1" noChangeAspect="1" noMove="1" noResize="1" noEditPoints="1" noAdjustHandles="1" noChangeArrowheads="1" noChangeShapeType="1" noTextEdit="1"/>
              </p:cNvSpPr>
              <p:nvPr/>
            </p:nvSpPr>
            <p:spPr>
              <a:xfrm>
                <a:off x="1873755" y="2988427"/>
                <a:ext cx="1249454" cy="977241"/>
              </a:xfrm>
              <a:prstGeom prst="round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2B7E0FDC-A19B-A9A3-6CF8-5E9AC3B92F45}"/>
                  </a:ext>
                </a:extLst>
              </p:cNvPr>
              <p:cNvSpPr txBox="1"/>
              <p:nvPr/>
            </p:nvSpPr>
            <p:spPr>
              <a:xfrm>
                <a:off x="79427" y="3292019"/>
                <a:ext cx="1351894"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r>
                        <a:rPr lang="en-US" sz="2400" b="0" i="1" smtClean="0">
                          <a:latin typeface="Cambria Math" panose="02040503050406030204" pitchFamily="18" charset="0"/>
                        </a:rPr>
                        <m:t>𝑥</m:t>
                      </m:r>
                      <m:r>
                        <a:rPr lang="en-US" sz="2400" b="0" i="1" smtClean="0">
                          <a:latin typeface="Cambria Math" panose="02040503050406030204" pitchFamily="18" charset="0"/>
                        </a:rPr>
                        <m:t>,</m:t>
                      </m:r>
                      <m:r>
                        <a:rPr lang="en-US" sz="2400" b="0" i="1" smtClean="0">
                          <a:latin typeface="Cambria Math" panose="02040503050406030204" pitchFamily="18" charset="0"/>
                        </a:rPr>
                        <m:t>𝑦</m:t>
                      </m:r>
                      <m:r>
                        <a:rPr lang="en-US" sz="2400" b="0" i="1" smtClean="0">
                          <a:latin typeface="Cambria Math" panose="02040503050406030204" pitchFamily="18" charset="0"/>
                        </a:rPr>
                        <m:t>+1)</m:t>
                      </m:r>
                    </m:oMath>
                  </m:oMathPara>
                </a14:m>
                <a:endParaRPr lang="en-US" sz="2400" dirty="0"/>
              </a:p>
            </p:txBody>
          </p:sp>
        </mc:Choice>
        <mc:Fallback xmlns="">
          <p:sp>
            <p:nvSpPr>
              <p:cNvPr id="12" name="TextBox 11">
                <a:extLst>
                  <a:ext uri="{FF2B5EF4-FFF2-40B4-BE49-F238E27FC236}">
                    <a16:creationId xmlns:a16="http://schemas.microsoft.com/office/drawing/2014/main" id="{2B7E0FDC-A19B-A9A3-6CF8-5E9AC3B92F45}"/>
                  </a:ext>
                </a:extLst>
              </p:cNvPr>
              <p:cNvSpPr txBox="1">
                <a:spLocks noRot="1" noChangeAspect="1" noMove="1" noResize="1" noEditPoints="1" noAdjustHandles="1" noChangeArrowheads="1" noChangeShapeType="1" noTextEdit="1"/>
              </p:cNvSpPr>
              <p:nvPr/>
            </p:nvSpPr>
            <p:spPr>
              <a:xfrm>
                <a:off x="79427" y="3292019"/>
                <a:ext cx="1351894" cy="369332"/>
              </a:xfrm>
              <a:prstGeom prst="rect">
                <a:avLst/>
              </a:prstGeom>
              <a:blipFill>
                <a:blip r:embed="rId7"/>
                <a:stretch>
                  <a:fillRect l="-6542" t="-3333" r="-6542" b="-30000"/>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1A8FD6C3-89E5-BE3D-5507-8E4EBEF80FE3}"/>
              </a:ext>
            </a:extLst>
          </p:cNvPr>
          <p:cNvCxnSpPr>
            <a:cxnSpLocks/>
            <a:stCxn id="12" idx="3"/>
            <a:endCxn id="11" idx="1"/>
          </p:cNvCxnSpPr>
          <p:nvPr/>
        </p:nvCxnSpPr>
        <p:spPr>
          <a:xfrm>
            <a:off x="1431321" y="3476685"/>
            <a:ext cx="442434" cy="363"/>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544986E-5F4E-182F-7A73-22C205798728}"/>
                  </a:ext>
                </a:extLst>
              </p:cNvPr>
              <p:cNvSpPr txBox="1"/>
              <p:nvPr/>
            </p:nvSpPr>
            <p:spPr>
              <a:xfrm>
                <a:off x="3578817" y="3276992"/>
                <a:ext cx="666206" cy="40011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2600" b="0" i="1" smtClean="0">
                              <a:latin typeface="Cambria Math" panose="02040503050406030204" pitchFamily="18" charset="0"/>
                            </a:rPr>
                          </m:ctrlPr>
                        </m:sSubSupPr>
                        <m:e>
                          <m:r>
                            <a:rPr lang="en-US" sz="2600" b="0" i="1" smtClean="0">
                              <a:latin typeface="Cambria Math" panose="02040503050406030204" pitchFamily="18" charset="0"/>
                            </a:rPr>
                            <m:t>𝑠</m:t>
                          </m:r>
                        </m:e>
                        <m:sub>
                          <m:r>
                            <a:rPr lang="en-US" sz="2600" b="0" i="1" smtClean="0">
                              <a:latin typeface="Cambria Math" panose="02040503050406030204" pitchFamily="18" charset="0"/>
                            </a:rPr>
                            <m:t>1</m:t>
                          </m:r>
                        </m:sub>
                        <m:sup>
                          <m:r>
                            <a:rPr lang="en-US" sz="2600" b="0" i="1" smtClean="0">
                              <a:latin typeface="Cambria Math" panose="02040503050406030204" pitchFamily="18" charset="0"/>
                            </a:rPr>
                            <m:t>∗</m:t>
                          </m:r>
                        </m:sup>
                      </m:sSubSup>
                    </m:oMath>
                  </m:oMathPara>
                </a14:m>
                <a:endParaRPr lang="en-US" sz="2600" dirty="0"/>
              </a:p>
            </p:txBody>
          </p:sp>
        </mc:Choice>
        <mc:Fallback xmlns="">
          <p:sp>
            <p:nvSpPr>
              <p:cNvPr id="14" name="TextBox 13">
                <a:extLst>
                  <a:ext uri="{FF2B5EF4-FFF2-40B4-BE49-F238E27FC236}">
                    <a16:creationId xmlns:a16="http://schemas.microsoft.com/office/drawing/2014/main" id="{C544986E-5F4E-182F-7A73-22C205798728}"/>
                  </a:ext>
                </a:extLst>
              </p:cNvPr>
              <p:cNvSpPr txBox="1">
                <a:spLocks noRot="1" noChangeAspect="1" noMove="1" noResize="1" noEditPoints="1" noAdjustHandles="1" noChangeArrowheads="1" noChangeShapeType="1" noTextEdit="1"/>
              </p:cNvSpPr>
              <p:nvPr/>
            </p:nvSpPr>
            <p:spPr>
              <a:xfrm>
                <a:off x="3578817" y="3276992"/>
                <a:ext cx="666206" cy="400110"/>
              </a:xfrm>
              <a:prstGeom prst="rect">
                <a:avLst/>
              </a:prstGeom>
              <a:blipFill>
                <a:blip r:embed="rId8"/>
                <a:stretch>
                  <a:fillRect b="-15625"/>
                </a:stretch>
              </a:blipFill>
            </p:spPr>
            <p:txBody>
              <a:bodyPr/>
              <a:lstStyle/>
              <a:p>
                <a:r>
                  <a:rPr lang="en-US">
                    <a:noFill/>
                  </a:rPr>
                  <a:t> </a:t>
                </a:r>
              </a:p>
            </p:txBody>
          </p:sp>
        </mc:Fallback>
      </mc:AlternateContent>
      <p:cxnSp>
        <p:nvCxnSpPr>
          <p:cNvPr id="15" name="Straight Arrow Connector 14">
            <a:extLst>
              <a:ext uri="{FF2B5EF4-FFF2-40B4-BE49-F238E27FC236}">
                <a16:creationId xmlns:a16="http://schemas.microsoft.com/office/drawing/2014/main" id="{AEED5926-404C-A8F0-8ADE-1B5D2C916E1E}"/>
              </a:ext>
            </a:extLst>
          </p:cNvPr>
          <p:cNvCxnSpPr>
            <a:cxnSpLocks/>
            <a:stCxn id="11" idx="3"/>
            <a:endCxn id="14" idx="1"/>
          </p:cNvCxnSpPr>
          <p:nvPr/>
        </p:nvCxnSpPr>
        <p:spPr>
          <a:xfrm flipV="1">
            <a:off x="3123209" y="3477047"/>
            <a:ext cx="455608"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E2F0E8C6-4BF9-F90A-7C4A-1777A8751AE1}"/>
                  </a:ext>
                </a:extLst>
              </p:cNvPr>
              <p:cNvSpPr txBox="1"/>
              <p:nvPr/>
            </p:nvSpPr>
            <p:spPr>
              <a:xfrm>
                <a:off x="4486893" y="2366576"/>
                <a:ext cx="3218214"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n-US" sz="2400" b="0" i="1" smtClean="0">
                              <a:latin typeface="Cambria Math" panose="02040503050406030204" pitchFamily="18" charset="0"/>
                            </a:rPr>
                          </m:ctrlPr>
                        </m:sSupPr>
                        <m:e>
                          <m:d>
                            <m:dPr>
                              <m:ctrlPr>
                                <a:rPr lang="en-US" sz="2400" b="0" i="1" smtClean="0">
                                  <a:latin typeface="Cambria Math" panose="02040503050406030204" pitchFamily="18" charset="0"/>
                                </a:rPr>
                              </m:ctrlPr>
                            </m:dPr>
                            <m:e>
                              <m:sSup>
                                <m:sSupPr>
                                  <m:ctrlPr>
                                    <a:rPr lang="en-US" sz="2400" b="0" i="1" smtClean="0">
                                      <a:latin typeface="Cambria Math" panose="02040503050406030204" pitchFamily="18" charset="0"/>
                                    </a:rPr>
                                  </m:ctrlPr>
                                </m:sSupPr>
                                <m:e>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𝑠</m:t>
                                      </m:r>
                                    </m:e>
                                    <m:sub>
                                      <m:r>
                                        <a:rPr lang="en-US" sz="2400" b="0" i="1" smtClean="0">
                                          <a:latin typeface="Cambria Math" panose="02040503050406030204" pitchFamily="18" charset="0"/>
                                        </a:rPr>
                                        <m:t>1</m:t>
                                      </m:r>
                                    </m:sub>
                                    <m:sup>
                                      <m:r>
                                        <a:rPr lang="en-US" sz="2400" b="0" i="1" smtClean="0">
                                          <a:latin typeface="Cambria Math" panose="02040503050406030204" pitchFamily="18" charset="0"/>
                                        </a:rPr>
                                        <m:t>∗</m:t>
                                      </m:r>
                                    </m:sup>
                                  </m:sSubSup>
                                  <m:r>
                                    <a:rPr lang="en-US" sz="2400" b="0" i="1" smtClean="0">
                                      <a:latin typeface="Cambria Math" panose="02040503050406030204" pitchFamily="18" charset="0"/>
                                    </a:rPr>
                                    <m:t> − </m:t>
                                  </m:r>
                                  <m:r>
                                    <a:rPr lang="en-US" sz="2400" b="0" i="1" smtClean="0">
                                      <a:latin typeface="Cambria Math" panose="02040503050406030204" pitchFamily="18" charset="0"/>
                                    </a:rPr>
                                    <m:t>𝑠</m:t>
                                  </m:r>
                                </m:e>
                                <m:sup>
                                  <m:r>
                                    <a:rPr lang="en-US" sz="2400" b="0" i="1" smtClean="0">
                                      <a:latin typeface="Cambria Math" panose="02040503050406030204" pitchFamily="18" charset="0"/>
                                    </a:rPr>
                                    <m:t>∗</m:t>
                                  </m:r>
                                </m:sup>
                              </m:sSup>
                            </m:e>
                          </m:d>
                        </m:e>
                        <m:sup>
                          <m:r>
                            <a:rPr lang="en-US" sz="2400" b="0" i="1" smtClean="0">
                              <a:latin typeface="Cambria Math" panose="02040503050406030204" pitchFamily="18" charset="0"/>
                            </a:rPr>
                            <m:t>−1</m:t>
                          </m:r>
                        </m:sup>
                      </m:sSup>
                      <m:r>
                        <a:rPr lang="en-US" sz="2400" b="0" i="1" smtClean="0">
                          <a:latin typeface="Cambria Math" panose="02040503050406030204" pitchFamily="18" charset="0"/>
                        </a:rPr>
                        <m:t>=</m:t>
                      </m:r>
                      <m:r>
                        <a:rPr lang="en-US" sz="2400" i="1" smtClean="0">
                          <a:latin typeface="Cambria Math" panose="02040503050406030204" pitchFamily="18" charset="0"/>
                        </a:rPr>
                        <m:t>h</m:t>
                      </m:r>
                      <m:r>
                        <a:rPr lang="en-US" sz="2400" b="0" i="1" smtClean="0">
                          <a:latin typeface="Cambria Math" panose="02040503050406030204" pitchFamily="18" charset="0"/>
                        </a:rPr>
                        <m:t>(</m:t>
                      </m:r>
                      <m:r>
                        <a:rPr lang="en-US" sz="2400" b="0" i="1" smtClean="0">
                          <a:latin typeface="Cambria Math" panose="02040503050406030204" pitchFamily="18" charset="0"/>
                        </a:rPr>
                        <m:t>𝑥</m:t>
                      </m:r>
                      <m:r>
                        <a:rPr lang="en-US" sz="2400" b="0" i="1" smtClean="0">
                          <a:latin typeface="Cambria Math" panose="02040503050406030204" pitchFamily="18" charset="0"/>
                        </a:rPr>
                        <m:t>)</m:t>
                      </m:r>
                    </m:oMath>
                  </m:oMathPara>
                </a14:m>
                <a:endParaRPr lang="en-US" sz="2400" dirty="0"/>
              </a:p>
            </p:txBody>
          </p:sp>
        </mc:Choice>
        <mc:Fallback xmlns="">
          <p:sp>
            <p:nvSpPr>
              <p:cNvPr id="17" name="TextBox 16">
                <a:extLst>
                  <a:ext uri="{FF2B5EF4-FFF2-40B4-BE49-F238E27FC236}">
                    <a16:creationId xmlns:a16="http://schemas.microsoft.com/office/drawing/2014/main" id="{E2F0E8C6-4BF9-F90A-7C4A-1777A8751AE1}"/>
                  </a:ext>
                </a:extLst>
              </p:cNvPr>
              <p:cNvSpPr txBox="1">
                <a:spLocks noRot="1" noChangeAspect="1" noMove="1" noResize="1" noEditPoints="1" noAdjustHandles="1" noChangeArrowheads="1" noChangeShapeType="1" noTextEdit="1"/>
              </p:cNvSpPr>
              <p:nvPr/>
            </p:nvSpPr>
            <p:spPr>
              <a:xfrm>
                <a:off x="4486893" y="2366576"/>
                <a:ext cx="3218214" cy="461665"/>
              </a:xfrm>
              <a:prstGeom prst="rect">
                <a:avLst/>
              </a:prstGeom>
              <a:blipFill>
                <a:blip r:embed="rId9"/>
                <a:stretch>
                  <a:fillRect b="-18919"/>
                </a:stretch>
              </a:blipFill>
            </p:spPr>
            <p:txBody>
              <a:bodyPr/>
              <a:lstStyle/>
              <a:p>
                <a:r>
                  <a:rPr lang="en-US">
                    <a:noFill/>
                  </a:rPr>
                  <a:t> </a:t>
                </a:r>
              </a:p>
            </p:txBody>
          </p:sp>
        </mc:Fallback>
      </mc:AlternateContent>
      <p:cxnSp>
        <p:nvCxnSpPr>
          <p:cNvPr id="19" name="Straight Arrow Connector 18">
            <a:extLst>
              <a:ext uri="{FF2B5EF4-FFF2-40B4-BE49-F238E27FC236}">
                <a16:creationId xmlns:a16="http://schemas.microsoft.com/office/drawing/2014/main" id="{A5766D01-7C18-073A-711B-3D5C09FBDA2E}"/>
              </a:ext>
            </a:extLst>
          </p:cNvPr>
          <p:cNvCxnSpPr>
            <a:stCxn id="9" idx="3"/>
          </p:cNvCxnSpPr>
          <p:nvPr/>
        </p:nvCxnSpPr>
        <p:spPr>
          <a:xfrm>
            <a:off x="4245023" y="1774796"/>
            <a:ext cx="1310649" cy="410264"/>
          </a:xfrm>
          <a:prstGeom prst="straightConnector1">
            <a:avLst/>
          </a:prstGeom>
          <a:ln>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F0FF2A17-550E-1721-9700-3897C0F0FA03}"/>
              </a:ext>
            </a:extLst>
          </p:cNvPr>
          <p:cNvCxnSpPr>
            <a:cxnSpLocks/>
            <a:stCxn id="14" idx="3"/>
          </p:cNvCxnSpPr>
          <p:nvPr/>
        </p:nvCxnSpPr>
        <p:spPr>
          <a:xfrm flipV="1">
            <a:off x="4245023" y="2988427"/>
            <a:ext cx="1310649" cy="488620"/>
          </a:xfrm>
          <a:prstGeom prst="straightConnector1">
            <a:avLst/>
          </a:prstGeom>
          <a:ln>
            <a:prstDash val="dash"/>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3" name="Google Shape;518;p45">
                <a:extLst>
                  <a:ext uri="{FF2B5EF4-FFF2-40B4-BE49-F238E27FC236}">
                    <a16:creationId xmlns:a16="http://schemas.microsoft.com/office/drawing/2014/main" id="{A5A787B6-ADBF-D5FC-73B4-DF868AFEE936}"/>
                  </a:ext>
                </a:extLst>
              </p:cNvPr>
              <p:cNvSpPr/>
              <p:nvPr/>
            </p:nvSpPr>
            <p:spPr>
              <a:xfrm>
                <a:off x="212145" y="3997343"/>
                <a:ext cx="5798128" cy="1479816"/>
              </a:xfrm>
              <a:prstGeom prst="cloud">
                <a:avLst/>
              </a:prstGeom>
              <a:solidFill>
                <a:schemeClr val="accent1">
                  <a:lumMod val="20000"/>
                  <a:lumOff val="80000"/>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lvl="0" algn="ctr"/>
                <a14:m>
                  <m:oMath xmlns:m="http://schemas.openxmlformats.org/officeDocument/2006/math">
                    <m:sSup>
                      <m:sSupPr>
                        <m:ctrlPr>
                          <a:rPr lang="en-US" sz="2400" b="0" i="1" smtClean="0">
                            <a:solidFill>
                              <a:schemeClr val="accent1">
                                <a:lumMod val="50000"/>
                              </a:schemeClr>
                            </a:solidFill>
                            <a:latin typeface="Cambria Math" panose="02040503050406030204" pitchFamily="18" charset="0"/>
                            <a:ea typeface="PT Serif"/>
                            <a:cs typeface="PT Serif"/>
                            <a:sym typeface="PT Serif"/>
                          </a:rPr>
                        </m:ctrlPr>
                      </m:sSupPr>
                      <m:e>
                        <m:r>
                          <a:rPr lang="en-US" sz="2400" b="0" i="1" smtClean="0">
                            <a:solidFill>
                              <a:schemeClr val="accent1">
                                <a:lumMod val="50000"/>
                              </a:schemeClr>
                            </a:solidFill>
                            <a:latin typeface="Cambria Math" panose="02040503050406030204" pitchFamily="18" charset="0"/>
                            <a:ea typeface="PT Serif"/>
                            <a:cs typeface="PT Serif"/>
                            <a:sym typeface="PT Serif"/>
                          </a:rPr>
                          <m:t>𝑠</m:t>
                        </m:r>
                      </m:e>
                      <m:sup>
                        <m:r>
                          <a:rPr lang="en-US" sz="2400" b="0" i="1" smtClean="0">
                            <a:solidFill>
                              <a:schemeClr val="accent1">
                                <a:lumMod val="50000"/>
                              </a:schemeClr>
                            </a:solidFill>
                            <a:latin typeface="Cambria Math" panose="02040503050406030204" pitchFamily="18" charset="0"/>
                            <a:ea typeface="PT Serif"/>
                            <a:cs typeface="PT Serif"/>
                            <a:sym typeface="PT Serif"/>
                          </a:rPr>
                          <m:t>∗</m:t>
                        </m:r>
                      </m:sup>
                    </m:sSup>
                  </m:oMath>
                </a14:m>
                <a:r>
                  <a:rPr lang="en-US" sz="2400" dirty="0">
                    <a:solidFill>
                      <a:schemeClr val="accent1">
                        <a:lumMod val="50000"/>
                      </a:schemeClr>
                    </a:solidFill>
                    <a:latin typeface="PT Serif" panose="020A0603040505020204" pitchFamily="18" charset="77"/>
                    <a:ea typeface="PT Serif"/>
                    <a:cs typeface="PT Serif"/>
                    <a:sym typeface="PT Serif"/>
                  </a:rPr>
                  <a:t> or </a:t>
                </a:r>
                <a14:m>
                  <m:oMath xmlns:m="http://schemas.openxmlformats.org/officeDocument/2006/math">
                    <m:sSubSup>
                      <m:sSubSupPr>
                        <m:ctrlPr>
                          <a:rPr lang="en-US" sz="2400" b="0" i="1" smtClean="0">
                            <a:solidFill>
                              <a:schemeClr val="accent1">
                                <a:lumMod val="50000"/>
                              </a:schemeClr>
                            </a:solidFill>
                            <a:latin typeface="Cambria Math" panose="02040503050406030204" pitchFamily="18" charset="0"/>
                            <a:ea typeface="PT Serif"/>
                            <a:cs typeface="PT Serif"/>
                            <a:sym typeface="PT Serif"/>
                          </a:rPr>
                        </m:ctrlPr>
                      </m:sSubSupPr>
                      <m:e>
                        <m:r>
                          <a:rPr lang="en-US" sz="2400" i="1">
                            <a:solidFill>
                              <a:schemeClr val="accent1">
                                <a:lumMod val="50000"/>
                              </a:schemeClr>
                            </a:solidFill>
                            <a:latin typeface="Cambria Math" panose="02040503050406030204" pitchFamily="18" charset="0"/>
                            <a:ea typeface="PT Serif"/>
                            <a:cs typeface="PT Serif"/>
                            <a:sym typeface="PT Serif"/>
                          </a:rPr>
                          <m:t>𝑠</m:t>
                        </m:r>
                      </m:e>
                      <m:sub>
                        <m:r>
                          <a:rPr lang="en-US" sz="2400" b="0" i="1" smtClean="0">
                            <a:solidFill>
                              <a:schemeClr val="accent1">
                                <a:lumMod val="50000"/>
                              </a:schemeClr>
                            </a:solidFill>
                            <a:latin typeface="Cambria Math" panose="02040503050406030204" pitchFamily="18" charset="0"/>
                            <a:ea typeface="PT Serif"/>
                            <a:cs typeface="PT Serif"/>
                            <a:sym typeface="PT Serif"/>
                          </a:rPr>
                          <m:t>1</m:t>
                        </m:r>
                      </m:sub>
                      <m:sup>
                        <m:r>
                          <a:rPr lang="en-US" sz="2400" i="1">
                            <a:solidFill>
                              <a:schemeClr val="accent1">
                                <a:lumMod val="50000"/>
                              </a:schemeClr>
                            </a:solidFill>
                            <a:latin typeface="Cambria Math" panose="02040503050406030204" pitchFamily="18" charset="0"/>
                            <a:ea typeface="PT Serif"/>
                            <a:cs typeface="PT Serif"/>
                            <a:sym typeface="PT Serif"/>
                          </a:rPr>
                          <m:t>∗</m:t>
                        </m:r>
                      </m:sup>
                    </m:sSubSup>
                  </m:oMath>
                </a14:m>
                <a:r>
                  <a:rPr lang="en-US" sz="2400" dirty="0">
                    <a:solidFill>
                      <a:schemeClr val="accent1">
                        <a:lumMod val="50000"/>
                      </a:schemeClr>
                    </a:solidFill>
                    <a:latin typeface="PT Serif" panose="020A0603040505020204" pitchFamily="18" charset="77"/>
                    <a:ea typeface="PT Serif"/>
                    <a:cs typeface="PT Serif"/>
                    <a:sym typeface="PT Serif"/>
                  </a:rPr>
                  <a:t> may be wrong  </a:t>
                </a:r>
                <a14:m>
                  <m:oMath xmlns:m="http://schemas.openxmlformats.org/officeDocument/2006/math">
                    <m:r>
                      <a:rPr lang="en-US" sz="2400" i="1">
                        <a:solidFill>
                          <a:schemeClr val="accent1">
                            <a:lumMod val="50000"/>
                          </a:schemeClr>
                        </a:solidFill>
                        <a:latin typeface="Cambria Math" panose="02040503050406030204" pitchFamily="18" charset="0"/>
                        <a:ea typeface="Cambria Math" panose="02040503050406030204" pitchFamily="18" charset="0"/>
                        <a:cs typeface="PT Serif"/>
                        <a:sym typeface="PT Serif"/>
                      </a:rPr>
                      <m:t>⇒</m:t>
                    </m:r>
                  </m:oMath>
                </a14:m>
                <a:endParaRPr lang="en-US" sz="2400" dirty="0">
                  <a:solidFill>
                    <a:schemeClr val="accent1">
                      <a:lumMod val="50000"/>
                    </a:schemeClr>
                  </a:solidFill>
                  <a:latin typeface="PT Serif" panose="020A0603040505020204" pitchFamily="18" charset="77"/>
                  <a:ea typeface="PT Serif"/>
                  <a:cs typeface="PT Serif"/>
                  <a:sym typeface="PT Serif"/>
                </a:endParaRPr>
              </a:p>
              <a:p>
                <a:pPr lvl="0" algn="ctr"/>
                <a:r>
                  <a:rPr lang="en-US" sz="2400" dirty="0">
                    <a:latin typeface="PT Serif" panose="020A0603040505020204" pitchFamily="18" charset="77"/>
                  </a:rPr>
                  <a:t>Evaluation </a:t>
                </a:r>
                <a14:m>
                  <m:oMath xmlns:m="http://schemas.openxmlformats.org/officeDocument/2006/math">
                    <m:r>
                      <a:rPr lang="en-US" sz="2400" i="1">
                        <a:latin typeface="Cambria Math" panose="02040503050406030204" pitchFamily="18" charset="0"/>
                      </a:rPr>
                      <m:t>h</m:t>
                    </m:r>
                    <m:r>
                      <a:rPr lang="en-US" sz="2400" i="1">
                        <a:latin typeface="Cambria Math" panose="02040503050406030204" pitchFamily="18" charset="0"/>
                      </a:rPr>
                      <m:t>(</m:t>
                    </m:r>
                    <m:r>
                      <a:rPr lang="en-US" sz="2400" i="1">
                        <a:latin typeface="Cambria Math" panose="02040503050406030204" pitchFamily="18" charset="0"/>
                      </a:rPr>
                      <m:t>𝑥</m:t>
                    </m:r>
                    <m:r>
                      <a:rPr lang="en-US" sz="2400" i="1">
                        <a:latin typeface="Cambria Math" panose="02040503050406030204" pitchFamily="18" charset="0"/>
                      </a:rPr>
                      <m:t>)</m:t>
                    </m:r>
                  </m:oMath>
                </a14:m>
                <a:r>
                  <a:rPr lang="en-US" sz="2400" dirty="0">
                    <a:solidFill>
                      <a:schemeClr val="accent1">
                        <a:lumMod val="50000"/>
                      </a:schemeClr>
                    </a:solidFill>
                    <a:latin typeface="PT Serif" panose="020A0603040505020204" pitchFamily="18" charset="77"/>
                    <a:ea typeface="PT Serif"/>
                    <a:cs typeface="PT Serif"/>
                    <a:sym typeface="PT Serif"/>
                  </a:rPr>
                  <a:t> may be wrong</a:t>
                </a:r>
                <a:endParaRPr sz="2400" dirty="0">
                  <a:solidFill>
                    <a:schemeClr val="accent1">
                      <a:lumMod val="50000"/>
                    </a:schemeClr>
                  </a:solidFill>
                  <a:latin typeface="PT Serif" panose="020A0603040505020204" pitchFamily="18" charset="77"/>
                  <a:ea typeface="PT Serif"/>
                  <a:cs typeface="PT Serif"/>
                  <a:sym typeface="PT Serif"/>
                </a:endParaRPr>
              </a:p>
            </p:txBody>
          </p:sp>
        </mc:Choice>
        <mc:Fallback xmlns="">
          <p:sp>
            <p:nvSpPr>
              <p:cNvPr id="23" name="Google Shape;518;p45">
                <a:extLst>
                  <a:ext uri="{FF2B5EF4-FFF2-40B4-BE49-F238E27FC236}">
                    <a16:creationId xmlns:a16="http://schemas.microsoft.com/office/drawing/2014/main" id="{A5A787B6-ADBF-D5FC-73B4-DF868AFEE936}"/>
                  </a:ext>
                </a:extLst>
              </p:cNvPr>
              <p:cNvSpPr>
                <a:spLocks noRot="1" noChangeAspect="1" noMove="1" noResize="1" noEditPoints="1" noAdjustHandles="1" noChangeArrowheads="1" noChangeShapeType="1" noTextEdit="1"/>
              </p:cNvSpPr>
              <p:nvPr/>
            </p:nvSpPr>
            <p:spPr>
              <a:xfrm>
                <a:off x="212145" y="3997343"/>
                <a:ext cx="5798128" cy="1479816"/>
              </a:xfrm>
              <a:prstGeom prst="cloud">
                <a:avLst/>
              </a:prstGeom>
              <a:blipFill>
                <a:blip r:embed="rId10"/>
                <a:stretch>
                  <a:fillRect/>
                </a:stretch>
              </a:blipFill>
              <a:ln w="25400" cap="flat" cmpd="sng">
                <a:solidFill>
                  <a:schemeClr val="accent1"/>
                </a:solidFill>
                <a:prstDash val="solid"/>
                <a:round/>
                <a:headEnd type="none" w="sm" len="sm"/>
                <a:tailEnd type="none" w="sm" len="sm"/>
              </a:ln>
            </p:spPr>
            <p:txBody>
              <a:bodyPr/>
              <a:lstStyle/>
              <a:p>
                <a:r>
                  <a:rPr lang="en-US">
                    <a:noFill/>
                  </a:rPr>
                  <a:t> </a:t>
                </a:r>
              </a:p>
            </p:txBody>
          </p:sp>
        </mc:Fallback>
      </mc:AlternateContent>
      <p:pic>
        <p:nvPicPr>
          <p:cNvPr id="24" name="Google Shape;1009;p67">
            <a:extLst>
              <a:ext uri="{FF2B5EF4-FFF2-40B4-BE49-F238E27FC236}">
                <a16:creationId xmlns:a16="http://schemas.microsoft.com/office/drawing/2014/main" id="{ADEBAB68-54E7-8934-7C38-0B3BF3EF7F05}"/>
              </a:ext>
            </a:extLst>
          </p:cNvPr>
          <p:cNvPicPr preferRelativeResize="0"/>
          <p:nvPr/>
        </p:nvPicPr>
        <p:blipFill>
          <a:blip r:embed="rId11">
            <a:alphaModFix/>
          </a:blip>
          <a:stretch>
            <a:fillRect/>
          </a:stretch>
        </p:blipFill>
        <p:spPr>
          <a:xfrm>
            <a:off x="6096000" y="4346306"/>
            <a:ext cx="746671" cy="781890"/>
          </a:xfrm>
          <a:prstGeom prst="rect">
            <a:avLst/>
          </a:prstGeom>
          <a:noFill/>
          <a:ln>
            <a:noFill/>
          </a:ln>
        </p:spPr>
      </p:pic>
      <mc:AlternateContent xmlns:mc="http://schemas.openxmlformats.org/markup-compatibility/2006" xmlns:a14="http://schemas.microsoft.com/office/drawing/2010/main">
        <mc:Choice Requires="a14">
          <p:sp>
            <p:nvSpPr>
              <p:cNvPr id="3" name="Google Shape;518;p45">
                <a:extLst>
                  <a:ext uri="{FF2B5EF4-FFF2-40B4-BE49-F238E27FC236}">
                    <a16:creationId xmlns:a16="http://schemas.microsoft.com/office/drawing/2014/main" id="{3B715360-3F53-52EC-6DD9-AD78292E1939}"/>
                  </a:ext>
                </a:extLst>
              </p:cNvPr>
              <p:cNvSpPr/>
              <p:nvPr/>
            </p:nvSpPr>
            <p:spPr>
              <a:xfrm>
                <a:off x="5330105" y="5101819"/>
                <a:ext cx="6406854" cy="1479816"/>
              </a:xfrm>
              <a:prstGeom prst="cloud">
                <a:avLst/>
              </a:prstGeom>
              <a:solidFill>
                <a:schemeClr val="accent1">
                  <a:lumMod val="20000"/>
                  <a:lumOff val="80000"/>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lvl="0" algn="ctr"/>
                <a:r>
                  <a:rPr lang="en-US" sz="2400" dirty="0">
                    <a:solidFill>
                      <a:schemeClr val="accent1">
                        <a:lumMod val="50000"/>
                      </a:schemeClr>
                    </a:solidFill>
                    <a:latin typeface="PT Serif" panose="020A0603040505020204" pitchFamily="18" charset="77"/>
                    <a:ea typeface="PT Serif"/>
                    <a:cs typeface="PT Serif"/>
                    <a:sym typeface="PT Serif"/>
                  </a:rPr>
                  <a:t>But if </a:t>
                </a:r>
                <a14:m>
                  <m:oMath xmlns:m="http://schemas.openxmlformats.org/officeDocument/2006/math">
                    <m:r>
                      <a:rPr lang="en-US" sz="2400" b="0" i="1" smtClean="0">
                        <a:solidFill>
                          <a:schemeClr val="accent1">
                            <a:lumMod val="50000"/>
                          </a:schemeClr>
                        </a:solidFill>
                        <a:latin typeface="Cambria Math" panose="02040503050406030204" pitchFamily="18" charset="0"/>
                        <a:ea typeface="PT Serif"/>
                        <a:cs typeface="PT Serif"/>
                        <a:sym typeface="PT Serif"/>
                      </a:rPr>
                      <m:t>𝑅</m:t>
                    </m:r>
                  </m:oMath>
                </a14:m>
                <a:r>
                  <a:rPr lang="en-US" sz="2400" dirty="0">
                    <a:solidFill>
                      <a:schemeClr val="accent1">
                        <a:lumMod val="50000"/>
                      </a:schemeClr>
                    </a:solidFill>
                    <a:latin typeface="PT Serif" panose="020A0603040505020204" pitchFamily="18" charset="77"/>
                    <a:ea typeface="PT Serif"/>
                    <a:cs typeface="PT Serif"/>
                    <a:sym typeface="PT Serif"/>
                  </a:rPr>
                  <a:t> is good, </a:t>
                </a:r>
                <a14:m>
                  <m:oMath xmlns:m="http://schemas.openxmlformats.org/officeDocument/2006/math">
                    <m:r>
                      <a:rPr lang="en-US" sz="2400" b="0" i="1" smtClean="0">
                        <a:solidFill>
                          <a:schemeClr val="accent1">
                            <a:lumMod val="50000"/>
                          </a:schemeClr>
                        </a:solidFill>
                        <a:latin typeface="Cambria Math" panose="02040503050406030204" pitchFamily="18" charset="0"/>
                        <a:ea typeface="PT Serif"/>
                        <a:cs typeface="PT Serif"/>
                        <a:sym typeface="PT Serif"/>
                      </a:rPr>
                      <m:t>h</m:t>
                    </m:r>
                    <m:r>
                      <a:rPr lang="en-US" sz="2400" b="0" i="1" smtClean="0">
                        <a:solidFill>
                          <a:schemeClr val="accent1">
                            <a:lumMod val="50000"/>
                          </a:schemeClr>
                        </a:solidFill>
                        <a:latin typeface="Cambria Math" panose="02040503050406030204" pitchFamily="18" charset="0"/>
                        <a:ea typeface="PT Serif"/>
                        <a:cs typeface="PT Serif"/>
                        <a:sym typeface="PT Serif"/>
                      </a:rPr>
                      <m:t>(</m:t>
                    </m:r>
                    <m:r>
                      <a:rPr lang="en-US" sz="2400" b="0" i="1" smtClean="0">
                        <a:solidFill>
                          <a:schemeClr val="accent1">
                            <a:lumMod val="50000"/>
                          </a:schemeClr>
                        </a:solidFill>
                        <a:latin typeface="Cambria Math" panose="02040503050406030204" pitchFamily="18" charset="0"/>
                        <a:ea typeface="PT Serif"/>
                        <a:cs typeface="PT Serif"/>
                        <a:sym typeface="PT Serif"/>
                      </a:rPr>
                      <m:t>𝑥</m:t>
                    </m:r>
                    <m:r>
                      <a:rPr lang="en-US" sz="2400" b="0" i="1" smtClean="0">
                        <a:solidFill>
                          <a:schemeClr val="accent1">
                            <a:lumMod val="50000"/>
                          </a:schemeClr>
                        </a:solidFill>
                        <a:latin typeface="Cambria Math" panose="02040503050406030204" pitchFamily="18" charset="0"/>
                        <a:ea typeface="PT Serif"/>
                        <a:cs typeface="PT Serif"/>
                        <a:sym typeface="PT Serif"/>
                      </a:rPr>
                      <m:t>)</m:t>
                    </m:r>
                  </m:oMath>
                </a14:m>
                <a:r>
                  <a:rPr lang="en-US" sz="2400" dirty="0">
                    <a:solidFill>
                      <a:schemeClr val="accent1">
                        <a:lumMod val="50000"/>
                      </a:schemeClr>
                    </a:solidFill>
                    <a:latin typeface="PT Serif" panose="020A0603040505020204" pitchFamily="18" charset="77"/>
                    <a:ea typeface="PT Serif"/>
                    <a:cs typeface="PT Serif"/>
                    <a:sym typeface="PT Serif"/>
                  </a:rPr>
                  <a:t> will also be correct at many points…</a:t>
                </a:r>
                <a:endParaRPr sz="2400" dirty="0">
                  <a:solidFill>
                    <a:schemeClr val="accent1">
                      <a:lumMod val="50000"/>
                    </a:schemeClr>
                  </a:solidFill>
                  <a:latin typeface="PT Serif" panose="020A0603040505020204" pitchFamily="18" charset="77"/>
                  <a:ea typeface="PT Serif"/>
                  <a:cs typeface="PT Serif"/>
                  <a:sym typeface="PT Serif"/>
                </a:endParaRPr>
              </a:p>
            </p:txBody>
          </p:sp>
        </mc:Choice>
        <mc:Fallback xmlns="">
          <p:sp>
            <p:nvSpPr>
              <p:cNvPr id="3" name="Google Shape;518;p45">
                <a:extLst>
                  <a:ext uri="{FF2B5EF4-FFF2-40B4-BE49-F238E27FC236}">
                    <a16:creationId xmlns:a16="http://schemas.microsoft.com/office/drawing/2014/main" id="{3B715360-3F53-52EC-6DD9-AD78292E1939}"/>
                  </a:ext>
                </a:extLst>
              </p:cNvPr>
              <p:cNvSpPr>
                <a:spLocks noRot="1" noChangeAspect="1" noMove="1" noResize="1" noEditPoints="1" noAdjustHandles="1" noChangeArrowheads="1" noChangeShapeType="1" noTextEdit="1"/>
              </p:cNvSpPr>
              <p:nvPr/>
            </p:nvSpPr>
            <p:spPr>
              <a:xfrm>
                <a:off x="5330105" y="5101819"/>
                <a:ext cx="6406854" cy="1479816"/>
              </a:xfrm>
              <a:prstGeom prst="cloud">
                <a:avLst/>
              </a:prstGeom>
              <a:blipFill>
                <a:blip r:embed="rId12"/>
                <a:stretch>
                  <a:fillRect/>
                </a:stretch>
              </a:blipFill>
              <a:ln w="25400" cap="flat" cmpd="sng">
                <a:solidFill>
                  <a:schemeClr val="accent1"/>
                </a:solidFill>
                <a:prstDash val="solid"/>
                <a:round/>
                <a:headEnd type="none" w="sm" len="sm"/>
                <a:tailEnd type="none" w="sm" len="sm"/>
              </a:ln>
            </p:spPr>
            <p:txBody>
              <a:bodyPr/>
              <a:lstStyle/>
              <a:p>
                <a:r>
                  <a:rPr lang="en-US">
                    <a:noFill/>
                  </a:rPr>
                  <a:t> </a:t>
                </a:r>
              </a:p>
            </p:txBody>
          </p:sp>
        </mc:Fallback>
      </mc:AlternateContent>
      <p:sp>
        <p:nvSpPr>
          <p:cNvPr id="4" name="Action Button: Custom 3">
            <a:hlinkClick r:id="rId13" action="ppaction://hlinksldjump" highlightClick="1"/>
            <a:extLst>
              <a:ext uri="{FF2B5EF4-FFF2-40B4-BE49-F238E27FC236}">
                <a16:creationId xmlns:a16="http://schemas.microsoft.com/office/drawing/2014/main" id="{D1DDA0C4-A221-ADDE-29C8-8868A1C3DD74}"/>
              </a:ext>
            </a:extLst>
          </p:cNvPr>
          <p:cNvSpPr/>
          <p:nvPr/>
        </p:nvSpPr>
        <p:spPr>
          <a:xfrm>
            <a:off x="9944098" y="6560413"/>
            <a:ext cx="2190750" cy="240435"/>
          </a:xfrm>
          <a:prstGeom prst="actionButtonBlan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latin typeface="PT Serif" panose="020A0603040505020204" pitchFamily="18" charset="77"/>
              </a:rPr>
              <a:t>Jump to summary</a:t>
            </a:r>
          </a:p>
        </p:txBody>
      </p:sp>
      <p:sp>
        <p:nvSpPr>
          <p:cNvPr id="5" name="Slide Number Placeholder 4">
            <a:extLst>
              <a:ext uri="{FF2B5EF4-FFF2-40B4-BE49-F238E27FC236}">
                <a16:creationId xmlns:a16="http://schemas.microsoft.com/office/drawing/2014/main" id="{10AEA761-8B2E-27C1-A5AF-A22F145D10F0}"/>
              </a:ext>
            </a:extLst>
          </p:cNvPr>
          <p:cNvSpPr>
            <a:spLocks noGrp="1"/>
          </p:cNvSpPr>
          <p:nvPr>
            <p:ph type="sldNum" sz="quarter" idx="12"/>
          </p:nvPr>
        </p:nvSpPr>
        <p:spPr/>
        <p:txBody>
          <a:bodyPr/>
          <a:lstStyle/>
          <a:p>
            <a:fld id="{2C6E2BD9-12E2-A94F-B436-2026D1C44FCB}" type="slidenum">
              <a:rPr lang="en-US" smtClean="0"/>
              <a:pPr/>
              <a:t>32</a:t>
            </a:fld>
            <a:endParaRPr lang="en-US">
              <a:latin typeface="PT Serif" panose="020A0603040505020204" pitchFamily="18" charset="77"/>
            </a:endParaRPr>
          </a:p>
        </p:txBody>
      </p:sp>
    </p:spTree>
    <p:extLst>
      <p:ext uri="{BB962C8B-B14F-4D97-AF65-F5344CB8AC3E}">
        <p14:creationId xmlns:p14="http://schemas.microsoft.com/office/powerpoint/2010/main" val="149452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0"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1000"/>
                                        <p:tgtEl>
                                          <p:spTgt spid="24"/>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4" grpId="0"/>
      <p:bldP spid="17" grpId="0"/>
      <p:bldP spid="23" grpId="0" animBg="1"/>
      <p:bldP spid="3" grpId="0" animBg="1"/>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82375-E2D8-8B94-DA9E-588053855841}"/>
              </a:ext>
            </a:extLst>
          </p:cNvPr>
          <p:cNvSpPr>
            <a:spLocks noGrp="1"/>
          </p:cNvSpPr>
          <p:nvPr>
            <p:ph type="title"/>
          </p:nvPr>
        </p:nvSpPr>
        <p:spPr/>
        <p:txBody>
          <a:bodyPr/>
          <a:lstStyle/>
          <a:p>
            <a:r>
              <a:rPr lang="en-US" dirty="0">
                <a:latin typeface="PT Serif" panose="020A0603040505020204" pitchFamily="18" charset="77"/>
              </a:rPr>
              <a:t>Tracing Imperfect boxes</a:t>
            </a:r>
            <a:endParaRPr lang="en-US" dirty="0"/>
          </a:p>
        </p:txBody>
      </p:sp>
      <p:sp>
        <p:nvSpPr>
          <p:cNvPr id="3" name="Content Placeholder 2">
            <a:extLst>
              <a:ext uri="{FF2B5EF4-FFF2-40B4-BE49-F238E27FC236}">
                <a16:creationId xmlns:a16="http://schemas.microsoft.com/office/drawing/2014/main" id="{4755C1B1-0B7E-76BC-FB50-C1EEF36D6EB6}"/>
              </a:ext>
            </a:extLst>
          </p:cNvPr>
          <p:cNvSpPr>
            <a:spLocks noGrp="1"/>
          </p:cNvSpPr>
          <p:nvPr>
            <p:ph idx="1"/>
          </p:nvPr>
        </p:nvSpPr>
        <p:spPr>
          <a:xfrm>
            <a:off x="297872" y="1253331"/>
            <a:ext cx="10515600" cy="4351338"/>
          </a:xfrm>
        </p:spPr>
        <p:txBody>
          <a:bodyPr/>
          <a:lstStyle/>
          <a:p>
            <a:pPr marL="0" indent="0">
              <a:buNone/>
            </a:pPr>
            <a:r>
              <a:rPr lang="en-US" dirty="0">
                <a:latin typeface="PT Serif" panose="020A0603040505020204" pitchFamily="18" charset="77"/>
              </a:rPr>
              <a:t>Solution: List Decoding of Reed-Solomon Codes!</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0AE0C93-B261-BBD0-673E-D90CD0670573}"/>
                  </a:ext>
                </a:extLst>
              </p:cNvPr>
              <p:cNvSpPr txBox="1"/>
              <p:nvPr/>
            </p:nvSpPr>
            <p:spPr>
              <a:xfrm>
                <a:off x="550985" y="2011760"/>
                <a:ext cx="10239041" cy="423962"/>
              </a:xfrm>
              <a:prstGeom prst="rect">
                <a:avLst/>
              </a:prstGeom>
              <a:noFill/>
            </p:spPr>
            <p:txBody>
              <a:bodyPr wrap="square" lIns="0" tIns="0" rIns="0" bIns="0" rtlCol="0">
                <a:spAutoFit/>
              </a:bodyPr>
              <a:lstStyle/>
              <a:p>
                <a:r>
                  <a:rPr lang="en-US" sz="2400" b="0" dirty="0"/>
                  <a:t> 	</a:t>
                </a:r>
                <a14:m>
                  <m:oMath xmlns:m="http://schemas.openxmlformats.org/officeDocument/2006/math">
                    <m:r>
                      <m:rPr>
                        <m:sty m:val="p"/>
                      </m:rPr>
                      <a:rPr lang="en-US" sz="2400" b="0" i="0" smtClean="0">
                        <a:latin typeface="Cambria Math" panose="02040503050406030204" pitchFamily="18" charset="0"/>
                      </a:rPr>
                      <m:t>L</m:t>
                    </m:r>
                    <m:r>
                      <a:rPr lang="en-US" sz="2400" b="0" i="0" smtClean="0">
                        <a:latin typeface="Cambria Math" panose="02040503050406030204" pitchFamily="18" charset="0"/>
                      </a:rPr>
                      <m:t>= </m:t>
                    </m:r>
                    <m:r>
                      <a:rPr lang="en-US" sz="2400" b="0" i="1" smtClean="0">
                        <a:latin typeface="Cambria Math" panose="02040503050406030204" pitchFamily="18" charset="0"/>
                      </a:rPr>
                      <m:t>(</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𝑥</m:t>
                        </m:r>
                      </m:e>
                      <m:sup>
                        <m:d>
                          <m:dPr>
                            <m:ctrlPr>
                              <a:rPr lang="en-US" sz="2400" b="0" i="1" smtClean="0">
                                <a:latin typeface="Cambria Math" panose="02040503050406030204" pitchFamily="18" charset="0"/>
                              </a:rPr>
                            </m:ctrlPr>
                          </m:dPr>
                          <m:e>
                            <m:r>
                              <a:rPr lang="en-US" sz="2400" b="0" i="1" smtClean="0">
                                <a:latin typeface="Cambria Math" panose="02040503050406030204" pitchFamily="18" charset="0"/>
                              </a:rPr>
                              <m:t>1</m:t>
                            </m:r>
                          </m:e>
                        </m:d>
                      </m:sup>
                    </m:sSup>
                    <m:r>
                      <a:rPr lang="en-US" sz="2400" b="0" i="1" smtClean="0">
                        <a:latin typeface="Cambria Math" panose="02040503050406030204" pitchFamily="18" charset="0"/>
                      </a:rPr>
                      <m:t>,</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𝑧</m:t>
                        </m:r>
                      </m:e>
                      <m:sup>
                        <m:r>
                          <a:rPr lang="en-US" sz="2400" b="0" i="1" smtClean="0">
                            <a:latin typeface="Cambria Math" panose="02040503050406030204" pitchFamily="18" charset="0"/>
                          </a:rPr>
                          <m:t>(1)</m:t>
                        </m:r>
                      </m:sup>
                    </m:sSup>
                    <m:r>
                      <a:rPr lang="en-US" sz="2400" b="0" i="1" smtClean="0">
                        <a:latin typeface="Cambria Math" panose="02040503050406030204" pitchFamily="18" charset="0"/>
                      </a:rPr>
                      <m:t>)</m:t>
                    </m:r>
                  </m:oMath>
                </a14:m>
                <a:r>
                  <a:rPr lang="en-US" sz="2400" dirty="0"/>
                  <a:t>    ,	 </a:t>
                </a:r>
                <a14:m>
                  <m:oMath xmlns:m="http://schemas.openxmlformats.org/officeDocument/2006/math">
                    <m:d>
                      <m:dPr>
                        <m:ctrlPr>
                          <a:rPr lang="en-US" sz="2400" b="0" i="1" smtClean="0">
                            <a:latin typeface="Cambria Math" panose="02040503050406030204" pitchFamily="18" charset="0"/>
                          </a:rPr>
                        </m:ctrlPr>
                      </m:dPr>
                      <m:e>
                        <m:sSup>
                          <m:sSupPr>
                            <m:ctrlPr>
                              <a:rPr lang="en-US" sz="2400" b="0" i="1" smtClean="0">
                                <a:latin typeface="Cambria Math" panose="02040503050406030204" pitchFamily="18" charset="0"/>
                              </a:rPr>
                            </m:ctrlPr>
                          </m:sSupPr>
                          <m:e>
                            <m:r>
                              <a:rPr lang="en-US" sz="2400" i="1">
                                <a:latin typeface="Cambria Math" panose="02040503050406030204" pitchFamily="18" charset="0"/>
                              </a:rPr>
                              <m:t>𝑥</m:t>
                            </m:r>
                          </m:e>
                          <m:sup>
                            <m:d>
                              <m:dPr>
                                <m:ctrlPr>
                                  <a:rPr lang="en-US" sz="2400" b="0" i="1" smtClean="0">
                                    <a:latin typeface="Cambria Math" panose="02040503050406030204" pitchFamily="18" charset="0"/>
                                  </a:rPr>
                                </m:ctrlPr>
                              </m:dPr>
                              <m:e>
                                <m:r>
                                  <a:rPr lang="en-US" sz="2400" b="0" i="1" smtClean="0">
                                    <a:latin typeface="Cambria Math" panose="02040503050406030204" pitchFamily="18" charset="0"/>
                                  </a:rPr>
                                  <m:t>2</m:t>
                                </m:r>
                              </m:e>
                            </m:d>
                          </m:sup>
                        </m:sSup>
                        <m:r>
                          <a:rPr lang="en-US" sz="2400" i="1">
                            <a:latin typeface="Cambria Math" panose="02040503050406030204" pitchFamily="18" charset="0"/>
                          </a:rPr>
                          <m:t>,</m:t>
                        </m:r>
                        <m:sSup>
                          <m:sSupPr>
                            <m:ctrlPr>
                              <a:rPr lang="en-US" sz="2400" b="0" i="1" smtClean="0">
                                <a:latin typeface="Cambria Math" panose="02040503050406030204" pitchFamily="18" charset="0"/>
                              </a:rPr>
                            </m:ctrlPr>
                          </m:sSupPr>
                          <m:e>
                            <m:r>
                              <a:rPr lang="en-US" sz="2400" i="1">
                                <a:latin typeface="Cambria Math" panose="02040503050406030204" pitchFamily="18" charset="0"/>
                              </a:rPr>
                              <m:t>𝑧</m:t>
                            </m:r>
                          </m:e>
                          <m:sup>
                            <m:d>
                              <m:dPr>
                                <m:ctrlPr>
                                  <a:rPr lang="en-US" sz="2400" b="0" i="1" smtClean="0">
                                    <a:latin typeface="Cambria Math" panose="02040503050406030204" pitchFamily="18" charset="0"/>
                                  </a:rPr>
                                </m:ctrlPr>
                              </m:dPr>
                              <m:e>
                                <m:r>
                                  <a:rPr lang="en-US" sz="2400" b="0" i="1" smtClean="0">
                                    <a:latin typeface="Cambria Math" panose="02040503050406030204" pitchFamily="18" charset="0"/>
                                  </a:rPr>
                                  <m:t>2</m:t>
                                </m:r>
                              </m:e>
                            </m:d>
                          </m:sup>
                        </m:sSup>
                      </m:e>
                    </m:d>
                    <m:r>
                      <a:rPr lang="en-US" sz="2400" b="0" i="1" smtClean="0">
                        <a:latin typeface="Cambria Math" panose="02040503050406030204" pitchFamily="18" charset="0"/>
                      </a:rPr>
                      <m:t>  </m:t>
                    </m:r>
                    <m:r>
                      <a:rPr lang="en-US" sz="2400" b="0" i="0" smtClean="0">
                        <a:latin typeface="Cambria Math" panose="02040503050406030204" pitchFamily="18" charset="0"/>
                      </a:rPr>
                      <m:t> </m:t>
                    </m:r>
                  </m:oMath>
                </a14:m>
                <a:r>
                  <a:rPr lang="en-US" sz="2400" dirty="0"/>
                  <a:t>,	 </a:t>
                </a:r>
                <a14:m>
                  <m:oMath xmlns:m="http://schemas.openxmlformats.org/officeDocument/2006/math">
                    <m:d>
                      <m:dPr>
                        <m:ctrlPr>
                          <a:rPr lang="en-US" sz="2400" i="1">
                            <a:latin typeface="Cambria Math" panose="02040503050406030204" pitchFamily="18" charset="0"/>
                          </a:rPr>
                        </m:ctrlPr>
                      </m:dPr>
                      <m:e>
                        <m:sSup>
                          <m:sSupPr>
                            <m:ctrlPr>
                              <a:rPr lang="en-US" sz="2400" i="1">
                                <a:latin typeface="Cambria Math" panose="02040503050406030204" pitchFamily="18" charset="0"/>
                              </a:rPr>
                            </m:ctrlPr>
                          </m:sSupPr>
                          <m:e>
                            <m:r>
                              <a:rPr lang="en-US" sz="2400" i="1">
                                <a:latin typeface="Cambria Math" panose="02040503050406030204" pitchFamily="18" charset="0"/>
                              </a:rPr>
                              <m:t>𝑥</m:t>
                            </m:r>
                          </m:e>
                          <m:sup>
                            <m:d>
                              <m:dPr>
                                <m:ctrlPr>
                                  <a:rPr lang="en-US" sz="2400" i="1">
                                    <a:latin typeface="Cambria Math" panose="02040503050406030204" pitchFamily="18" charset="0"/>
                                  </a:rPr>
                                </m:ctrlPr>
                              </m:dPr>
                              <m:e>
                                <m:r>
                                  <a:rPr lang="en-US" sz="2400" b="0" i="1" smtClean="0">
                                    <a:latin typeface="Cambria Math" panose="02040503050406030204" pitchFamily="18" charset="0"/>
                                  </a:rPr>
                                  <m:t>3</m:t>
                                </m:r>
                              </m:e>
                            </m:d>
                          </m:sup>
                        </m:sSup>
                        <m:r>
                          <a:rPr lang="en-US" sz="2400" i="1">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𝑧</m:t>
                            </m:r>
                          </m:e>
                          <m:sup>
                            <m:d>
                              <m:dPr>
                                <m:ctrlPr>
                                  <a:rPr lang="en-US" sz="2400" i="1">
                                    <a:latin typeface="Cambria Math" panose="02040503050406030204" pitchFamily="18" charset="0"/>
                                  </a:rPr>
                                </m:ctrlPr>
                              </m:dPr>
                              <m:e>
                                <m:r>
                                  <a:rPr lang="en-US" sz="2400" b="0" i="1" smtClean="0">
                                    <a:latin typeface="Cambria Math" panose="02040503050406030204" pitchFamily="18" charset="0"/>
                                  </a:rPr>
                                  <m:t>3</m:t>
                                </m:r>
                              </m:e>
                            </m:d>
                          </m:sup>
                        </m:sSup>
                      </m:e>
                    </m:d>
                  </m:oMath>
                </a14:m>
                <a:r>
                  <a:rPr lang="en-US" sz="2400" dirty="0"/>
                  <a:t>  ,  .  .  .	,   </a:t>
                </a:r>
                <a14:m>
                  <m:oMath xmlns:m="http://schemas.openxmlformats.org/officeDocument/2006/math">
                    <m:r>
                      <a:rPr lang="en-US" sz="2400" i="1">
                        <a:latin typeface="Cambria Math" panose="02040503050406030204" pitchFamily="18" charset="0"/>
                      </a:rPr>
                      <m:t>(</m:t>
                    </m:r>
                    <m:sSup>
                      <m:sSupPr>
                        <m:ctrlPr>
                          <a:rPr lang="en-US" sz="2400" b="0" i="1" smtClean="0">
                            <a:latin typeface="Cambria Math" panose="02040503050406030204" pitchFamily="18" charset="0"/>
                          </a:rPr>
                        </m:ctrlPr>
                      </m:sSupPr>
                      <m:e>
                        <m:r>
                          <a:rPr lang="en-US" sz="2400" i="1">
                            <a:latin typeface="Cambria Math" panose="02040503050406030204" pitchFamily="18" charset="0"/>
                          </a:rPr>
                          <m:t>𝑥</m:t>
                        </m:r>
                      </m:e>
                      <m:sup>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𝑁</m:t>
                            </m:r>
                          </m:e>
                        </m:d>
                      </m:sup>
                    </m:sSup>
                    <m:r>
                      <a:rPr lang="en-US" sz="2400" i="1">
                        <a:latin typeface="Cambria Math" panose="02040503050406030204" pitchFamily="18" charset="0"/>
                      </a:rPr>
                      <m:t>,</m:t>
                    </m:r>
                    <m:sSup>
                      <m:sSupPr>
                        <m:ctrlPr>
                          <a:rPr lang="en-US" sz="2400" b="0" i="1" smtClean="0">
                            <a:latin typeface="Cambria Math" panose="02040503050406030204" pitchFamily="18" charset="0"/>
                          </a:rPr>
                        </m:ctrlPr>
                      </m:sSupPr>
                      <m:e>
                        <m:r>
                          <a:rPr lang="en-US" sz="2400" i="1">
                            <a:latin typeface="Cambria Math" panose="02040503050406030204" pitchFamily="18" charset="0"/>
                          </a:rPr>
                          <m:t>𝑧</m:t>
                        </m:r>
                      </m:e>
                      <m:sup>
                        <m:r>
                          <a:rPr lang="en-US" sz="2400" b="0" i="1" smtClean="0">
                            <a:latin typeface="Cambria Math" panose="02040503050406030204" pitchFamily="18" charset="0"/>
                          </a:rPr>
                          <m:t>(</m:t>
                        </m:r>
                        <m:r>
                          <a:rPr lang="en-US" sz="2400" b="0" i="1" smtClean="0">
                            <a:latin typeface="Cambria Math" panose="02040503050406030204" pitchFamily="18" charset="0"/>
                          </a:rPr>
                          <m:t>𝑁</m:t>
                        </m:r>
                        <m:r>
                          <a:rPr lang="en-US" sz="2400" b="0" i="1" smtClean="0">
                            <a:latin typeface="Cambria Math" panose="02040503050406030204" pitchFamily="18" charset="0"/>
                          </a:rPr>
                          <m:t>)</m:t>
                        </m:r>
                      </m:sup>
                    </m:sSup>
                    <m:r>
                      <a:rPr lang="en-US" sz="2400" b="0" i="1" smtClean="0">
                        <a:latin typeface="Cambria Math" panose="02040503050406030204" pitchFamily="18" charset="0"/>
                      </a:rPr>
                      <m:t> </m:t>
                    </m:r>
                    <m:r>
                      <a:rPr lang="en-US" sz="2400" i="1">
                        <a:latin typeface="Cambria Math" panose="02040503050406030204" pitchFamily="18" charset="0"/>
                      </a:rPr>
                      <m:t>)</m:t>
                    </m:r>
                  </m:oMath>
                </a14:m>
                <a:endParaRPr lang="en-US" sz="2400" dirty="0"/>
              </a:p>
            </p:txBody>
          </p:sp>
        </mc:Choice>
        <mc:Fallback xmlns="">
          <p:sp>
            <p:nvSpPr>
              <p:cNvPr id="4" name="TextBox 3">
                <a:extLst>
                  <a:ext uri="{FF2B5EF4-FFF2-40B4-BE49-F238E27FC236}">
                    <a16:creationId xmlns:a16="http://schemas.microsoft.com/office/drawing/2014/main" id="{50AE0C93-B261-BBD0-673E-D90CD0670573}"/>
                  </a:ext>
                </a:extLst>
              </p:cNvPr>
              <p:cNvSpPr txBox="1">
                <a:spLocks noRot="1" noChangeAspect="1" noMove="1" noResize="1" noEditPoints="1" noAdjustHandles="1" noChangeArrowheads="1" noChangeShapeType="1" noTextEdit="1"/>
              </p:cNvSpPr>
              <p:nvPr/>
            </p:nvSpPr>
            <p:spPr>
              <a:xfrm>
                <a:off x="550985" y="2011760"/>
                <a:ext cx="10239041" cy="423962"/>
              </a:xfrm>
              <a:prstGeom prst="rect">
                <a:avLst/>
              </a:prstGeom>
              <a:blipFill>
                <a:blip r:embed="rId3"/>
                <a:stretch>
                  <a:fillRect t="-11765" b="-382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ounded Rectangle 4">
                <a:extLst>
                  <a:ext uri="{FF2B5EF4-FFF2-40B4-BE49-F238E27FC236}">
                    <a16:creationId xmlns:a16="http://schemas.microsoft.com/office/drawing/2014/main" id="{7C08EDFF-7897-E490-8C22-04DFF5119966}"/>
                  </a:ext>
                </a:extLst>
              </p:cNvPr>
              <p:cNvSpPr/>
              <p:nvPr/>
            </p:nvSpPr>
            <p:spPr>
              <a:xfrm>
                <a:off x="5165569" y="3269293"/>
                <a:ext cx="1616812" cy="112543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rPr>
                            <m:t>𝐷</m:t>
                          </m:r>
                        </m:e>
                        <m:sup>
                          <m:r>
                            <a:rPr lang="en-US" sz="2600" b="0" i="1" smtClean="0">
                              <a:latin typeface="Cambria Math" panose="02040503050406030204" pitchFamily="18" charset="0"/>
                            </a:rPr>
                            <m:t>𝐿</m:t>
                          </m:r>
                        </m:sup>
                      </m:sSup>
                    </m:oMath>
                  </m:oMathPara>
                </a14:m>
                <a:endParaRPr lang="en-US" sz="2600" dirty="0"/>
              </a:p>
            </p:txBody>
          </p:sp>
        </mc:Choice>
        <mc:Fallback xmlns="">
          <p:sp>
            <p:nvSpPr>
              <p:cNvPr id="5" name="Rounded Rectangle 4">
                <a:extLst>
                  <a:ext uri="{FF2B5EF4-FFF2-40B4-BE49-F238E27FC236}">
                    <a16:creationId xmlns:a16="http://schemas.microsoft.com/office/drawing/2014/main" id="{7C08EDFF-7897-E490-8C22-04DFF5119966}"/>
                  </a:ext>
                </a:extLst>
              </p:cNvPr>
              <p:cNvSpPr>
                <a:spLocks noRot="1" noChangeAspect="1" noMove="1" noResize="1" noEditPoints="1" noAdjustHandles="1" noChangeArrowheads="1" noChangeShapeType="1" noTextEdit="1"/>
              </p:cNvSpPr>
              <p:nvPr/>
            </p:nvSpPr>
            <p:spPr>
              <a:xfrm>
                <a:off x="5165569" y="3269293"/>
                <a:ext cx="1616812" cy="1125435"/>
              </a:xfrm>
              <a:prstGeom prst="roundRect">
                <a:avLst/>
              </a:prstGeom>
              <a:blipFill>
                <a:blip r:embed="rId4"/>
                <a:stretch>
                  <a:fillRect/>
                </a:stretch>
              </a:blipFill>
            </p:spPr>
            <p:txBody>
              <a:bodyPr/>
              <a:lstStyle/>
              <a:p>
                <a:r>
                  <a:rPr lang="en-US">
                    <a:noFill/>
                  </a:rPr>
                  <a:t> </a:t>
                </a:r>
              </a:p>
            </p:txBody>
          </p:sp>
        </mc:Fallback>
      </mc:AlternateContent>
      <p:sp>
        <p:nvSpPr>
          <p:cNvPr id="8" name="Right Brace 7">
            <a:extLst>
              <a:ext uri="{FF2B5EF4-FFF2-40B4-BE49-F238E27FC236}">
                <a16:creationId xmlns:a16="http://schemas.microsoft.com/office/drawing/2014/main" id="{D313C2B8-D610-6149-46E6-9730BECDF011}"/>
              </a:ext>
            </a:extLst>
          </p:cNvPr>
          <p:cNvSpPr/>
          <p:nvPr/>
        </p:nvSpPr>
        <p:spPr>
          <a:xfrm rot="5400000">
            <a:off x="5758693" y="-1701610"/>
            <a:ext cx="430565" cy="9190894"/>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A08DB8C-23DB-9347-74EF-B39DC20500A3}"/>
                  </a:ext>
                </a:extLst>
              </p:cNvPr>
              <p:cNvSpPr txBox="1"/>
              <p:nvPr/>
            </p:nvSpPr>
            <p:spPr>
              <a:xfrm>
                <a:off x="3458307" y="3257570"/>
                <a:ext cx="820616" cy="1200329"/>
              </a:xfrm>
              <a:prstGeom prst="rect">
                <a:avLst/>
              </a:prstGeom>
              <a:noFill/>
            </p:spPr>
            <p:txBody>
              <a:bodyPr wrap="square" rtlCol="0">
                <a:spAutoFit/>
              </a:bodyPr>
              <a:lstStyle/>
              <a:p>
                <a:pPr>
                  <a:lnSpc>
                    <a:spcPct val="150000"/>
                  </a:lnSpc>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𝑓</m:t>
                      </m:r>
                    </m:oMath>
                  </m:oMathPara>
                </a14:m>
                <a:endParaRPr lang="en-US" sz="2400" dirty="0"/>
              </a:p>
              <a:p>
                <a:pPr>
                  <a:lnSpc>
                    <a:spcPct val="150000"/>
                  </a:lnSpc>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𝐶</m:t>
                      </m:r>
                    </m:oMath>
                  </m:oMathPara>
                </a14:m>
                <a:endParaRPr lang="en-US" sz="2400" dirty="0"/>
              </a:p>
            </p:txBody>
          </p:sp>
        </mc:Choice>
        <mc:Fallback xmlns="">
          <p:sp>
            <p:nvSpPr>
              <p:cNvPr id="9" name="TextBox 8">
                <a:extLst>
                  <a:ext uri="{FF2B5EF4-FFF2-40B4-BE49-F238E27FC236}">
                    <a16:creationId xmlns:a16="http://schemas.microsoft.com/office/drawing/2014/main" id="{3A08DB8C-23DB-9347-74EF-B39DC20500A3}"/>
                  </a:ext>
                </a:extLst>
              </p:cNvPr>
              <p:cNvSpPr txBox="1">
                <a:spLocks noRot="1" noChangeAspect="1" noMove="1" noResize="1" noEditPoints="1" noAdjustHandles="1" noChangeArrowheads="1" noChangeShapeType="1" noTextEdit="1"/>
              </p:cNvSpPr>
              <p:nvPr/>
            </p:nvSpPr>
            <p:spPr>
              <a:xfrm>
                <a:off x="3458307" y="3257570"/>
                <a:ext cx="820616" cy="1200329"/>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5ABC7E8-32CC-10A4-0DC8-A27B33916FF6}"/>
                  </a:ext>
                </a:extLst>
              </p:cNvPr>
              <p:cNvSpPr txBox="1"/>
              <p:nvPr/>
            </p:nvSpPr>
            <p:spPr>
              <a:xfrm>
                <a:off x="1319913" y="5266370"/>
                <a:ext cx="9308123" cy="1163204"/>
              </a:xfrm>
              <a:prstGeom prst="rect">
                <a:avLst/>
              </a:prstGeom>
              <a:noFill/>
            </p:spPr>
            <p:txBody>
              <a:bodyPr wrap="square" rtlCol="0">
                <a:spAutoFit/>
              </a:bodyPr>
              <a:lstStyle/>
              <a:p>
                <a:pPr>
                  <a:lnSpc>
                    <a:spcPct val="150000"/>
                  </a:lnSpc>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𝑃</m:t>
                      </m:r>
                      <m:r>
                        <a:rPr lang="en-US" sz="2400" b="0" i="1" smtClean="0">
                          <a:latin typeface="Cambria Math" panose="02040503050406030204" pitchFamily="18" charset="0"/>
                        </a:rPr>
                        <m:t>= </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𝑔</m:t>
                          </m:r>
                        </m:e>
                        <m:sup>
                          <m:r>
                            <a:rPr lang="en-US" sz="2400" b="0" i="1" smtClean="0">
                              <a:latin typeface="Cambria Math" panose="02040503050406030204" pitchFamily="18" charset="0"/>
                            </a:rPr>
                            <m:t>(1)</m:t>
                          </m:r>
                        </m:sup>
                      </m:sSup>
                      <m:r>
                        <a:rPr lang="en-US" sz="2400" b="0" i="1" smtClean="0">
                          <a:latin typeface="Cambria Math" panose="02040503050406030204" pitchFamily="18" charset="0"/>
                        </a:rPr>
                        <m:t> , </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 </m:t>
                          </m:r>
                          <m:r>
                            <a:rPr lang="en-US" sz="2400" b="0" i="1" smtClean="0">
                              <a:latin typeface="Cambria Math" panose="02040503050406030204" pitchFamily="18" charset="0"/>
                            </a:rPr>
                            <m:t>𝑔</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 , …, </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𝑔</m:t>
                          </m:r>
                        </m:e>
                        <m:sup>
                          <m:r>
                            <a:rPr lang="en-US" sz="2400" b="0" i="1" smtClean="0">
                              <a:latin typeface="Cambria Math" panose="02040503050406030204" pitchFamily="18" charset="0"/>
                            </a:rPr>
                            <m:t>(</m:t>
                          </m:r>
                          <m:r>
                            <a:rPr lang="en-US" sz="2400" b="0" i="1" smtClean="0">
                              <a:latin typeface="Cambria Math" panose="02040503050406030204" pitchFamily="18" charset="0"/>
                            </a:rPr>
                            <m:t>𝑦</m:t>
                          </m:r>
                          <m:r>
                            <a:rPr lang="en-US" sz="2400" b="0" i="1" smtClean="0">
                              <a:latin typeface="Cambria Math" panose="02040503050406030204" pitchFamily="18" charset="0"/>
                            </a:rPr>
                            <m:t>)</m:t>
                          </m:r>
                        </m:sup>
                      </m:sSup>
                    </m:oMath>
                  </m:oMathPara>
                </a14:m>
                <a:endParaRPr lang="en-US" sz="2400" dirty="0">
                  <a:latin typeface="PT Serif" panose="020A0603040505020204" pitchFamily="18" charset="77"/>
                </a:endParaRPr>
              </a:p>
              <a:p>
                <a:pPr>
                  <a:lnSpc>
                    <a:spcPct val="150000"/>
                  </a:lnSpc>
                </a:pPr>
                <a:r>
                  <a:rPr lang="en-US" sz="2400" u="sng" dirty="0">
                    <a:latin typeface="PT Serif" panose="020A0603040505020204" pitchFamily="18" charset="77"/>
                  </a:rPr>
                  <a:t>All</a:t>
                </a:r>
                <a:r>
                  <a:rPr lang="en-US" sz="2400" dirty="0">
                    <a:latin typeface="PT Serif" panose="020A0603040505020204" pitchFamily="18" charset="77"/>
                  </a:rPr>
                  <a:t> degree </a:t>
                </a:r>
                <a14:m>
                  <m:oMath xmlns:m="http://schemas.openxmlformats.org/officeDocument/2006/math">
                    <m:r>
                      <a:rPr lang="en-US" sz="2400" b="0" i="1" smtClean="0">
                        <a:latin typeface="Cambria Math" panose="02040503050406030204" pitchFamily="18" charset="0"/>
                      </a:rPr>
                      <m:t>𝑓</m:t>
                    </m:r>
                  </m:oMath>
                </a14:m>
                <a:r>
                  <a:rPr lang="en-US" sz="2400" dirty="0">
                    <a:latin typeface="PT Serif" panose="020A0603040505020204" pitchFamily="18" charset="77"/>
                  </a:rPr>
                  <a:t> polynomials that agree with at least </a:t>
                </a:r>
                <a14:m>
                  <m:oMath xmlns:m="http://schemas.openxmlformats.org/officeDocument/2006/math">
                    <m:r>
                      <a:rPr lang="en-US" sz="2400" i="1">
                        <a:latin typeface="Cambria Math" panose="02040503050406030204" pitchFamily="18" charset="0"/>
                      </a:rPr>
                      <m:t>𝐶</m:t>
                    </m:r>
                  </m:oMath>
                </a14:m>
                <a:r>
                  <a:rPr lang="en-US" sz="2400" dirty="0">
                    <a:latin typeface="PT Serif" panose="020A0603040505020204" pitchFamily="18" charset="77"/>
                  </a:rPr>
                  <a:t> evaluations in </a:t>
                </a:r>
                <a14:m>
                  <m:oMath xmlns:m="http://schemas.openxmlformats.org/officeDocument/2006/math">
                    <m:r>
                      <m:rPr>
                        <m:sty m:val="p"/>
                      </m:rPr>
                      <a:rPr lang="en-US" sz="2400">
                        <a:latin typeface="Cambria Math" panose="02040503050406030204" pitchFamily="18" charset="0"/>
                      </a:rPr>
                      <m:t>L</m:t>
                    </m:r>
                  </m:oMath>
                </a14:m>
                <a:endParaRPr lang="en-US" sz="2400" dirty="0">
                  <a:latin typeface="PT Serif" panose="020A0603040505020204" pitchFamily="18" charset="77"/>
                </a:endParaRPr>
              </a:p>
            </p:txBody>
          </p:sp>
        </mc:Choice>
        <mc:Fallback xmlns="">
          <p:sp>
            <p:nvSpPr>
              <p:cNvPr id="10" name="TextBox 9">
                <a:extLst>
                  <a:ext uri="{FF2B5EF4-FFF2-40B4-BE49-F238E27FC236}">
                    <a16:creationId xmlns:a16="http://schemas.microsoft.com/office/drawing/2014/main" id="{C5ABC7E8-32CC-10A4-0DC8-A27B33916FF6}"/>
                  </a:ext>
                </a:extLst>
              </p:cNvPr>
              <p:cNvSpPr txBox="1">
                <a:spLocks noRot="1" noChangeAspect="1" noMove="1" noResize="1" noEditPoints="1" noAdjustHandles="1" noChangeArrowheads="1" noChangeShapeType="1" noTextEdit="1"/>
              </p:cNvSpPr>
              <p:nvPr/>
            </p:nvSpPr>
            <p:spPr>
              <a:xfrm>
                <a:off x="1319913" y="5266370"/>
                <a:ext cx="9308123" cy="1163204"/>
              </a:xfrm>
              <a:prstGeom prst="rect">
                <a:avLst/>
              </a:prstGeom>
              <a:blipFill>
                <a:blip r:embed="rId6"/>
                <a:stretch>
                  <a:fillRect l="-1091" b="-9677"/>
                </a:stretch>
              </a:blipFill>
            </p:spPr>
            <p:txBody>
              <a:bodyPr/>
              <a:lstStyle/>
              <a:p>
                <a:r>
                  <a:rPr lang="en-US">
                    <a:noFill/>
                  </a:rPr>
                  <a:t> </a:t>
                </a:r>
              </a:p>
            </p:txBody>
          </p:sp>
        </mc:Fallback>
      </mc:AlternateContent>
      <p:cxnSp>
        <p:nvCxnSpPr>
          <p:cNvPr id="12" name="Straight Arrow Connector 11">
            <a:extLst>
              <a:ext uri="{FF2B5EF4-FFF2-40B4-BE49-F238E27FC236}">
                <a16:creationId xmlns:a16="http://schemas.microsoft.com/office/drawing/2014/main" id="{15790DCB-C912-6F9C-F482-F0FB139DE098}"/>
              </a:ext>
            </a:extLst>
          </p:cNvPr>
          <p:cNvCxnSpPr/>
          <p:nvPr/>
        </p:nvCxnSpPr>
        <p:spPr>
          <a:xfrm>
            <a:off x="4278923" y="3587262"/>
            <a:ext cx="88664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2B03FCBD-A445-3B35-3E9A-89CE0D9E744E}"/>
              </a:ext>
            </a:extLst>
          </p:cNvPr>
          <p:cNvCxnSpPr/>
          <p:nvPr/>
        </p:nvCxnSpPr>
        <p:spPr>
          <a:xfrm>
            <a:off x="4278923" y="4114800"/>
            <a:ext cx="88664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4174CC4A-3E90-0BAB-A1C7-B361CCF1E9E7}"/>
              </a:ext>
            </a:extLst>
          </p:cNvPr>
          <p:cNvCxnSpPr>
            <a:stCxn id="5" idx="2"/>
            <a:endCxn id="10" idx="0"/>
          </p:cNvCxnSpPr>
          <p:nvPr/>
        </p:nvCxnSpPr>
        <p:spPr>
          <a:xfrm>
            <a:off x="5973975" y="4394728"/>
            <a:ext cx="0" cy="8716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 name="Slide Number Placeholder 5">
            <a:extLst>
              <a:ext uri="{FF2B5EF4-FFF2-40B4-BE49-F238E27FC236}">
                <a16:creationId xmlns:a16="http://schemas.microsoft.com/office/drawing/2014/main" id="{D2DE274C-E147-67A4-7B2B-7F654DB0D2E6}"/>
              </a:ext>
            </a:extLst>
          </p:cNvPr>
          <p:cNvSpPr>
            <a:spLocks noGrp="1"/>
          </p:cNvSpPr>
          <p:nvPr>
            <p:ph type="sldNum" sz="quarter" idx="12"/>
          </p:nvPr>
        </p:nvSpPr>
        <p:spPr/>
        <p:txBody>
          <a:bodyPr/>
          <a:lstStyle/>
          <a:p>
            <a:fld id="{2C6E2BD9-12E2-A94F-B436-2026D1C44FCB}" type="slidenum">
              <a:rPr lang="en-US" smtClean="0"/>
              <a:pPr/>
              <a:t>33</a:t>
            </a:fld>
            <a:endParaRPr lang="en-US">
              <a:latin typeface="PT Serif" panose="020A0603040505020204" pitchFamily="18" charset="77"/>
            </a:endParaRPr>
          </a:p>
        </p:txBody>
      </p:sp>
    </p:spTree>
    <p:extLst>
      <p:ext uri="{BB962C8B-B14F-4D97-AF65-F5344CB8AC3E}">
        <p14:creationId xmlns:p14="http://schemas.microsoft.com/office/powerpoint/2010/main" val="4137578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animBg="1"/>
      <p:bldP spid="8" grpId="0" animBg="1"/>
      <p:bldP spid="9" grpId="0"/>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E63A1804-E56D-B03F-D0E8-63BD38856E96}"/>
              </a:ext>
            </a:extLst>
          </p:cNvPr>
          <p:cNvCxnSpPr>
            <a:cxnSpLocks/>
          </p:cNvCxnSpPr>
          <p:nvPr/>
        </p:nvCxnSpPr>
        <p:spPr>
          <a:xfrm flipV="1">
            <a:off x="2925445" y="2499139"/>
            <a:ext cx="4056185" cy="1746739"/>
          </a:xfrm>
          <a:prstGeom prst="line">
            <a:avLst/>
          </a:prstGeom>
          <a:ln w="22225"/>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BC152B14-0532-CA7D-BADA-DF656920D628}"/>
              </a:ext>
            </a:extLst>
          </p:cNvPr>
          <p:cNvCxnSpPr>
            <a:cxnSpLocks/>
          </p:cNvCxnSpPr>
          <p:nvPr/>
        </p:nvCxnSpPr>
        <p:spPr>
          <a:xfrm>
            <a:off x="3159906" y="3442847"/>
            <a:ext cx="1524000" cy="2268415"/>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C4BBAD95-7FEF-759D-D7DE-26178CCC31CB}"/>
              </a:ext>
            </a:extLst>
          </p:cNvPr>
          <p:cNvCxnSpPr>
            <a:cxnSpLocks/>
          </p:cNvCxnSpPr>
          <p:nvPr/>
        </p:nvCxnSpPr>
        <p:spPr>
          <a:xfrm flipV="1">
            <a:off x="4003968" y="2674985"/>
            <a:ext cx="1688123" cy="2943531"/>
          </a:xfrm>
          <a:prstGeom prst="line">
            <a:avLst/>
          </a:prstGeom>
          <a:ln w="22225">
            <a:solidFill>
              <a:schemeClr val="accent6"/>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5D882375-E2D8-8B94-DA9E-588053855841}"/>
              </a:ext>
            </a:extLst>
          </p:cNvPr>
          <p:cNvSpPr>
            <a:spLocks noGrp="1"/>
          </p:cNvSpPr>
          <p:nvPr>
            <p:ph type="title"/>
          </p:nvPr>
        </p:nvSpPr>
        <p:spPr/>
        <p:txBody>
          <a:bodyPr/>
          <a:lstStyle/>
          <a:p>
            <a:r>
              <a:rPr lang="en-US" dirty="0">
                <a:latin typeface="PT Serif" panose="020A0603040505020204" pitchFamily="18" charset="77"/>
              </a:rPr>
              <a:t>Tracing Imperfect boxes</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755C1B1-0B7E-76BC-FB50-C1EEF36D6EB6}"/>
                  </a:ext>
                </a:extLst>
              </p:cNvPr>
              <p:cNvSpPr>
                <a:spLocks noGrp="1"/>
              </p:cNvSpPr>
              <p:nvPr>
                <p:ph idx="1"/>
              </p:nvPr>
            </p:nvSpPr>
            <p:spPr>
              <a:xfrm>
                <a:off x="297872" y="1253331"/>
                <a:ext cx="10515600" cy="4351338"/>
              </a:xfrm>
            </p:spPr>
            <p:txBody>
              <a:bodyPr/>
              <a:lstStyle/>
              <a:p>
                <a:pPr marL="0" indent="0">
                  <a:buNone/>
                </a:pPr>
                <a:r>
                  <a:rPr lang="en-US" dirty="0">
                    <a:latin typeface="PT Serif" panose="020A0603040505020204" pitchFamily="18" charset="77"/>
                  </a:rPr>
                  <a:t>Solution: List Decoding of Reed-Solomon Codes!</a:t>
                </a:r>
              </a:p>
              <a:p>
                <a:pPr marL="0" indent="0">
                  <a:buNone/>
                </a:pPr>
                <a:r>
                  <a:rPr lang="en-US" dirty="0">
                    <a:latin typeface="PT Serif" panose="020A0603040505020204" pitchFamily="18" charset="77"/>
                  </a:rPr>
                  <a:t>e.g. </a:t>
                </a:r>
                <a14:m>
                  <m:oMath xmlns:m="http://schemas.openxmlformats.org/officeDocument/2006/math">
                    <m:r>
                      <a:rPr lang="en-US" b="0" i="0" smtClean="0">
                        <a:latin typeface="Cambria Math" panose="02040503050406030204" pitchFamily="18" charset="0"/>
                      </a:rPr>
                      <m:t> </m:t>
                    </m:r>
                    <m:r>
                      <a:rPr lang="en-US" b="0" i="1" smtClean="0">
                        <a:latin typeface="Cambria Math" panose="02040503050406030204" pitchFamily="18" charset="0"/>
                      </a:rPr>
                      <m:t>𝑁</m:t>
                    </m:r>
                    <m:r>
                      <a:rPr lang="en-US" b="0" i="1" smtClean="0">
                        <a:latin typeface="Cambria Math" panose="02040503050406030204" pitchFamily="18" charset="0"/>
                      </a:rPr>
                      <m:t>=3  ,  </m:t>
                    </m:r>
                    <m:r>
                      <a:rPr lang="en-US" b="0" i="1" smtClean="0">
                        <a:latin typeface="Cambria Math" panose="02040503050406030204" pitchFamily="18" charset="0"/>
                      </a:rPr>
                      <m:t>𝑓</m:t>
                    </m:r>
                    <m:r>
                      <a:rPr lang="en-US" b="0" i="1" smtClean="0">
                        <a:latin typeface="Cambria Math" panose="02040503050406030204" pitchFamily="18" charset="0"/>
                      </a:rPr>
                      <m:t>=1  ,  </m:t>
                    </m:r>
                    <m:r>
                      <a:rPr lang="en-US" b="0" i="1" smtClean="0">
                        <a:latin typeface="Cambria Math" panose="02040503050406030204" pitchFamily="18" charset="0"/>
                      </a:rPr>
                      <m:t>𝐶</m:t>
                    </m:r>
                    <m:r>
                      <a:rPr lang="en-US" b="0" i="1" smtClean="0">
                        <a:latin typeface="Cambria Math" panose="02040503050406030204" pitchFamily="18" charset="0"/>
                      </a:rPr>
                      <m:t>=2 :</m:t>
                    </m:r>
                  </m:oMath>
                </a14:m>
                <a:endParaRPr lang="en-US" dirty="0">
                  <a:latin typeface="PT Serif" panose="020A0603040505020204" pitchFamily="18" charset="77"/>
                </a:endParaRPr>
              </a:p>
            </p:txBody>
          </p:sp>
        </mc:Choice>
        <mc:Fallback xmlns="">
          <p:sp>
            <p:nvSpPr>
              <p:cNvPr id="3" name="Content Placeholder 2">
                <a:extLst>
                  <a:ext uri="{FF2B5EF4-FFF2-40B4-BE49-F238E27FC236}">
                    <a16:creationId xmlns:a16="http://schemas.microsoft.com/office/drawing/2014/main" id="{4755C1B1-0B7E-76BC-FB50-C1EEF36D6EB6}"/>
                  </a:ext>
                </a:extLst>
              </p:cNvPr>
              <p:cNvSpPr>
                <a:spLocks noGrp="1" noRot="1" noChangeAspect="1" noMove="1" noResize="1" noEditPoints="1" noAdjustHandles="1" noChangeArrowheads="1" noChangeShapeType="1" noTextEdit="1"/>
              </p:cNvSpPr>
              <p:nvPr>
                <p:ph idx="1"/>
              </p:nvPr>
            </p:nvSpPr>
            <p:spPr>
              <a:xfrm>
                <a:off x="297872" y="1253331"/>
                <a:ext cx="10515600" cy="4351338"/>
              </a:xfrm>
              <a:blipFill>
                <a:blip r:embed="rId3"/>
                <a:stretch>
                  <a:fillRect l="-1206" t="-2326"/>
                </a:stretch>
              </a:blipFill>
            </p:spPr>
            <p:txBody>
              <a:bodyPr/>
              <a:lstStyle/>
              <a:p>
                <a:r>
                  <a:rPr lang="en-US">
                    <a:noFill/>
                  </a:rPr>
                  <a:t> </a:t>
                </a:r>
              </a:p>
            </p:txBody>
          </p:sp>
        </mc:Fallback>
      </mc:AlternateContent>
      <p:cxnSp>
        <p:nvCxnSpPr>
          <p:cNvPr id="7" name="Straight Arrow Connector 6">
            <a:extLst>
              <a:ext uri="{FF2B5EF4-FFF2-40B4-BE49-F238E27FC236}">
                <a16:creationId xmlns:a16="http://schemas.microsoft.com/office/drawing/2014/main" id="{337859A7-CC61-5C3F-9960-37F41364E1F6}"/>
              </a:ext>
            </a:extLst>
          </p:cNvPr>
          <p:cNvCxnSpPr/>
          <p:nvPr/>
        </p:nvCxnSpPr>
        <p:spPr>
          <a:xfrm flipV="1">
            <a:off x="2702709" y="2405355"/>
            <a:ext cx="0" cy="3446584"/>
          </a:xfrm>
          <a:prstGeom prst="straightConnector1">
            <a:avLst/>
          </a:prstGeom>
          <a:ln w="25400">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38EC70AF-AA04-DBD4-123B-3922AC8D1FE5}"/>
              </a:ext>
            </a:extLst>
          </p:cNvPr>
          <p:cNvCxnSpPr>
            <a:cxnSpLocks/>
          </p:cNvCxnSpPr>
          <p:nvPr/>
        </p:nvCxnSpPr>
        <p:spPr>
          <a:xfrm>
            <a:off x="2163446" y="4714801"/>
            <a:ext cx="4994031" cy="0"/>
          </a:xfrm>
          <a:prstGeom prst="straightConnector1">
            <a:avLst/>
          </a:prstGeom>
          <a:ln w="25400">
            <a:tailEnd type="triangle"/>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BE7A62D3-5C2C-C8C4-ED47-8C8A333E339F}"/>
              </a:ext>
            </a:extLst>
          </p:cNvPr>
          <p:cNvSpPr/>
          <p:nvPr/>
        </p:nvSpPr>
        <p:spPr>
          <a:xfrm>
            <a:off x="3464707" y="3941079"/>
            <a:ext cx="109728" cy="1055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27BB8BB-C4D2-13A3-A2CF-4BAE0B3EFB92}"/>
              </a:ext>
            </a:extLst>
          </p:cNvPr>
          <p:cNvSpPr/>
          <p:nvPr/>
        </p:nvSpPr>
        <p:spPr>
          <a:xfrm>
            <a:off x="4234171" y="5076089"/>
            <a:ext cx="109728" cy="1055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803C0E0-0DB5-CBA7-3682-58CA762FDE5E}"/>
              </a:ext>
            </a:extLst>
          </p:cNvPr>
          <p:cNvSpPr/>
          <p:nvPr/>
        </p:nvSpPr>
        <p:spPr>
          <a:xfrm>
            <a:off x="5342537" y="3137517"/>
            <a:ext cx="109728" cy="1055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23BC9F8F-30F9-3707-57A5-725E342D79D1}"/>
                  </a:ext>
                </a:extLst>
              </p:cNvPr>
              <p:cNvSpPr txBox="1"/>
              <p:nvPr/>
            </p:nvSpPr>
            <p:spPr>
              <a:xfrm>
                <a:off x="7005073" y="2213026"/>
                <a:ext cx="583878" cy="38465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𝑔</m:t>
                          </m:r>
                        </m:e>
                        <m:sup>
                          <m:r>
                            <a:rPr lang="en-US" sz="2400" b="0" i="1" smtClean="0">
                              <a:latin typeface="Cambria Math" panose="02040503050406030204" pitchFamily="18" charset="0"/>
                            </a:rPr>
                            <m:t>(1)</m:t>
                          </m:r>
                        </m:sup>
                      </m:sSup>
                    </m:oMath>
                  </m:oMathPara>
                </a14:m>
                <a:endParaRPr lang="en-US" sz="2400" dirty="0"/>
              </a:p>
            </p:txBody>
          </p:sp>
        </mc:Choice>
        <mc:Fallback xmlns="">
          <p:sp>
            <p:nvSpPr>
              <p:cNvPr id="28" name="TextBox 27">
                <a:extLst>
                  <a:ext uri="{FF2B5EF4-FFF2-40B4-BE49-F238E27FC236}">
                    <a16:creationId xmlns:a16="http://schemas.microsoft.com/office/drawing/2014/main" id="{23BC9F8F-30F9-3707-57A5-725E342D79D1}"/>
                  </a:ext>
                </a:extLst>
              </p:cNvPr>
              <p:cNvSpPr txBox="1">
                <a:spLocks noRot="1" noChangeAspect="1" noMove="1" noResize="1" noEditPoints="1" noAdjustHandles="1" noChangeArrowheads="1" noChangeShapeType="1" noTextEdit="1"/>
              </p:cNvSpPr>
              <p:nvPr/>
            </p:nvSpPr>
            <p:spPr>
              <a:xfrm>
                <a:off x="7005073" y="2213026"/>
                <a:ext cx="583878" cy="384657"/>
              </a:xfrm>
              <a:prstGeom prst="rect">
                <a:avLst/>
              </a:prstGeom>
              <a:blipFill>
                <a:blip r:embed="rId4"/>
                <a:stretch>
                  <a:fillRect l="-12766" t="-9677" r="-10638" b="-22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DA68C990-BFBF-47EA-F1D8-32983BD61C80}"/>
                  </a:ext>
                </a:extLst>
              </p:cNvPr>
              <p:cNvSpPr txBox="1"/>
              <p:nvPr/>
            </p:nvSpPr>
            <p:spPr>
              <a:xfrm>
                <a:off x="4561952" y="5659610"/>
                <a:ext cx="583878" cy="38465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𝑔</m:t>
                          </m:r>
                        </m:e>
                        <m:sup>
                          <m:r>
                            <a:rPr lang="en-US" sz="2400" b="0" i="1" smtClean="0">
                              <a:latin typeface="Cambria Math" panose="02040503050406030204" pitchFamily="18" charset="0"/>
                            </a:rPr>
                            <m:t>(2)</m:t>
                          </m:r>
                        </m:sup>
                      </m:sSup>
                    </m:oMath>
                  </m:oMathPara>
                </a14:m>
                <a:endParaRPr lang="en-US" sz="2400" dirty="0"/>
              </a:p>
            </p:txBody>
          </p:sp>
        </mc:Choice>
        <mc:Fallback xmlns="">
          <p:sp>
            <p:nvSpPr>
              <p:cNvPr id="29" name="TextBox 28">
                <a:extLst>
                  <a:ext uri="{FF2B5EF4-FFF2-40B4-BE49-F238E27FC236}">
                    <a16:creationId xmlns:a16="http://schemas.microsoft.com/office/drawing/2014/main" id="{DA68C990-BFBF-47EA-F1D8-32983BD61C80}"/>
                  </a:ext>
                </a:extLst>
              </p:cNvPr>
              <p:cNvSpPr txBox="1">
                <a:spLocks noRot="1" noChangeAspect="1" noMove="1" noResize="1" noEditPoints="1" noAdjustHandles="1" noChangeArrowheads="1" noChangeShapeType="1" noTextEdit="1"/>
              </p:cNvSpPr>
              <p:nvPr/>
            </p:nvSpPr>
            <p:spPr>
              <a:xfrm>
                <a:off x="4561952" y="5659610"/>
                <a:ext cx="583878" cy="384657"/>
              </a:xfrm>
              <a:prstGeom prst="rect">
                <a:avLst/>
              </a:prstGeom>
              <a:blipFill>
                <a:blip r:embed="rId5"/>
                <a:stretch>
                  <a:fillRect l="-12766" t="-6250" r="-10638" b="-187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6C71CF26-B32B-F3A5-5012-E9358891D20F}"/>
                  </a:ext>
                </a:extLst>
              </p:cNvPr>
              <p:cNvSpPr txBox="1"/>
              <p:nvPr/>
            </p:nvSpPr>
            <p:spPr>
              <a:xfrm>
                <a:off x="5461043" y="2290328"/>
                <a:ext cx="583878" cy="38465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𝑔</m:t>
                          </m:r>
                        </m:e>
                        <m:sup>
                          <m:r>
                            <a:rPr lang="en-US" sz="2400" b="0" i="1" smtClean="0">
                              <a:latin typeface="Cambria Math" panose="02040503050406030204" pitchFamily="18" charset="0"/>
                            </a:rPr>
                            <m:t>(3)</m:t>
                          </m:r>
                        </m:sup>
                      </m:sSup>
                    </m:oMath>
                  </m:oMathPara>
                </a14:m>
                <a:endParaRPr lang="en-US" sz="2400" dirty="0"/>
              </a:p>
            </p:txBody>
          </p:sp>
        </mc:Choice>
        <mc:Fallback xmlns="">
          <p:sp>
            <p:nvSpPr>
              <p:cNvPr id="30" name="TextBox 29">
                <a:extLst>
                  <a:ext uri="{FF2B5EF4-FFF2-40B4-BE49-F238E27FC236}">
                    <a16:creationId xmlns:a16="http://schemas.microsoft.com/office/drawing/2014/main" id="{6C71CF26-B32B-F3A5-5012-E9358891D20F}"/>
                  </a:ext>
                </a:extLst>
              </p:cNvPr>
              <p:cNvSpPr txBox="1">
                <a:spLocks noRot="1" noChangeAspect="1" noMove="1" noResize="1" noEditPoints="1" noAdjustHandles="1" noChangeArrowheads="1" noChangeShapeType="1" noTextEdit="1"/>
              </p:cNvSpPr>
              <p:nvPr/>
            </p:nvSpPr>
            <p:spPr>
              <a:xfrm>
                <a:off x="5461043" y="2290328"/>
                <a:ext cx="583878" cy="384657"/>
              </a:xfrm>
              <a:prstGeom prst="rect">
                <a:avLst/>
              </a:prstGeom>
              <a:blipFill>
                <a:blip r:embed="rId6"/>
                <a:stretch>
                  <a:fillRect l="-12766" t="-6452" r="-8511" b="-22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Rounded Rectangle 30">
                <a:extLst>
                  <a:ext uri="{FF2B5EF4-FFF2-40B4-BE49-F238E27FC236}">
                    <a16:creationId xmlns:a16="http://schemas.microsoft.com/office/drawing/2014/main" id="{BF1ACE81-C7D5-AF78-9FEE-69459E16E526}"/>
                  </a:ext>
                </a:extLst>
              </p:cNvPr>
              <p:cNvSpPr/>
              <p:nvPr/>
            </p:nvSpPr>
            <p:spPr>
              <a:xfrm>
                <a:off x="9489291" y="4066266"/>
                <a:ext cx="1616812" cy="112543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Sup>
                        <m:sSubSupPr>
                          <m:ctrlPr>
                            <a:rPr lang="en-US" sz="2600" b="0" i="1" smtClean="0">
                              <a:latin typeface="Cambria Math" panose="02040503050406030204" pitchFamily="18" charset="0"/>
                            </a:rPr>
                          </m:ctrlPr>
                        </m:sSubSupPr>
                        <m:e>
                          <m:r>
                            <a:rPr lang="en-US" sz="2600" i="1">
                              <a:latin typeface="Cambria Math" panose="02040503050406030204" pitchFamily="18" charset="0"/>
                            </a:rPr>
                            <m:t>𝐷</m:t>
                          </m:r>
                        </m:e>
                        <m:sub>
                          <m:r>
                            <a:rPr lang="en-US" sz="2600" b="0" i="1" smtClean="0">
                              <a:latin typeface="Cambria Math" panose="02040503050406030204" pitchFamily="18" charset="0"/>
                            </a:rPr>
                            <m:t>𝑔𝑠</m:t>
                          </m:r>
                        </m:sub>
                        <m:sup>
                          <m:r>
                            <a:rPr lang="en-US" sz="2600" i="1">
                              <a:latin typeface="Cambria Math" panose="02040503050406030204" pitchFamily="18" charset="0"/>
                            </a:rPr>
                            <m:t>𝐿</m:t>
                          </m:r>
                        </m:sup>
                      </m:sSubSup>
                    </m:oMath>
                  </m:oMathPara>
                </a14:m>
                <a:endParaRPr lang="en-US" sz="2600" dirty="0"/>
              </a:p>
            </p:txBody>
          </p:sp>
        </mc:Choice>
        <mc:Fallback xmlns="">
          <p:sp>
            <p:nvSpPr>
              <p:cNvPr id="31" name="Rounded Rectangle 30">
                <a:extLst>
                  <a:ext uri="{FF2B5EF4-FFF2-40B4-BE49-F238E27FC236}">
                    <a16:creationId xmlns:a16="http://schemas.microsoft.com/office/drawing/2014/main" id="{BF1ACE81-C7D5-AF78-9FEE-69459E16E526}"/>
                  </a:ext>
                </a:extLst>
              </p:cNvPr>
              <p:cNvSpPr>
                <a:spLocks noRot="1" noChangeAspect="1" noMove="1" noResize="1" noEditPoints="1" noAdjustHandles="1" noChangeArrowheads="1" noChangeShapeType="1" noTextEdit="1"/>
              </p:cNvSpPr>
              <p:nvPr/>
            </p:nvSpPr>
            <p:spPr>
              <a:xfrm>
                <a:off x="9489291" y="4066266"/>
                <a:ext cx="1616812" cy="1125435"/>
              </a:xfrm>
              <a:prstGeom prst="roundRect">
                <a:avLst/>
              </a:prstGeom>
              <a:blipFill>
                <a:blip r:embed="rId7"/>
                <a:stretch>
                  <a:fillRect/>
                </a:stretch>
              </a:blipFill>
            </p:spPr>
            <p:txBody>
              <a:bodyPr/>
              <a:lstStyle/>
              <a:p>
                <a:r>
                  <a:rPr lang="en-US">
                    <a:noFill/>
                  </a:rPr>
                  <a:t> </a:t>
                </a:r>
              </a:p>
            </p:txBody>
          </p:sp>
        </mc:Fallback>
      </mc:AlternateContent>
      <p:sp>
        <p:nvSpPr>
          <p:cNvPr id="32" name="TextBox 31">
            <a:extLst>
              <a:ext uri="{FF2B5EF4-FFF2-40B4-BE49-F238E27FC236}">
                <a16:creationId xmlns:a16="http://schemas.microsoft.com/office/drawing/2014/main" id="{38E30839-3B8B-3369-AE80-6BC8CC3B77B8}"/>
              </a:ext>
            </a:extLst>
          </p:cNvPr>
          <p:cNvSpPr txBox="1"/>
          <p:nvPr/>
        </p:nvSpPr>
        <p:spPr>
          <a:xfrm>
            <a:off x="8857618" y="3546024"/>
            <a:ext cx="2871660" cy="430887"/>
          </a:xfrm>
          <a:prstGeom prst="rect">
            <a:avLst/>
          </a:prstGeom>
          <a:noFill/>
        </p:spPr>
        <p:txBody>
          <a:bodyPr wrap="square" rtlCol="0">
            <a:spAutoFit/>
          </a:bodyPr>
          <a:lstStyle/>
          <a:p>
            <a:r>
              <a:rPr lang="en-US" sz="2200" dirty="0">
                <a:latin typeface="PT Serif" panose="020A0603040505020204" pitchFamily="18" charset="77"/>
              </a:rPr>
              <a:t>Guruswami-Sudan’98</a:t>
            </a:r>
          </a:p>
        </p:txBody>
      </p: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AAA2EE8A-3156-055E-AAC9-5F057FA7456D}"/>
                  </a:ext>
                </a:extLst>
              </p:cNvPr>
              <p:cNvSpPr txBox="1"/>
              <p:nvPr/>
            </p:nvSpPr>
            <p:spPr>
              <a:xfrm>
                <a:off x="9007656" y="5367040"/>
                <a:ext cx="2571585" cy="502317"/>
              </a:xfrm>
              <a:prstGeom prst="rect">
                <a:avLst/>
              </a:prstGeom>
              <a:noFill/>
            </p:spPr>
            <p:txBody>
              <a:bodyPr wrap="square">
                <a:spAutoFit/>
              </a:bodyPr>
              <a:lstStyle/>
              <a:p>
                <a:r>
                  <a:rPr lang="en-US" sz="2200" dirty="0">
                    <a:latin typeface="PT Serif" panose="020A0603040505020204" pitchFamily="18" charset="77"/>
                  </a:rPr>
                  <a:t>Works for </a:t>
                </a:r>
                <a14:m>
                  <m:oMath xmlns:m="http://schemas.openxmlformats.org/officeDocument/2006/math">
                    <m:r>
                      <a:rPr lang="en-US" sz="2200" b="0" i="1" smtClean="0">
                        <a:latin typeface="Cambria Math" panose="02040503050406030204" pitchFamily="18" charset="0"/>
                      </a:rPr>
                      <m:t>𝐶</m:t>
                    </m:r>
                    <m:r>
                      <a:rPr lang="en-US" sz="2200" b="0" i="1" smtClean="0">
                        <a:latin typeface="Cambria Math" panose="02040503050406030204" pitchFamily="18" charset="0"/>
                      </a:rPr>
                      <m:t>≥</m:t>
                    </m:r>
                    <m:rad>
                      <m:radPr>
                        <m:degHide m:val="on"/>
                        <m:ctrlPr>
                          <a:rPr lang="en-US" sz="2200" b="0" i="1" smtClean="0">
                            <a:latin typeface="Cambria Math" panose="02040503050406030204" pitchFamily="18" charset="0"/>
                          </a:rPr>
                        </m:ctrlPr>
                      </m:radPr>
                      <m:deg/>
                      <m:e>
                        <m:r>
                          <a:rPr lang="en-US" sz="2200" b="0" i="1" smtClean="0">
                            <a:latin typeface="Cambria Math" panose="02040503050406030204" pitchFamily="18" charset="0"/>
                          </a:rPr>
                          <m:t>𝑓𝑁</m:t>
                        </m:r>
                      </m:e>
                    </m:rad>
                  </m:oMath>
                </a14:m>
                <a:endParaRPr lang="en-US" sz="2200" dirty="0">
                  <a:latin typeface="PT Serif" panose="020A0603040505020204" pitchFamily="18" charset="77"/>
                </a:endParaRPr>
              </a:p>
            </p:txBody>
          </p:sp>
        </mc:Choice>
        <mc:Fallback xmlns="">
          <p:sp>
            <p:nvSpPr>
              <p:cNvPr id="34" name="TextBox 33">
                <a:extLst>
                  <a:ext uri="{FF2B5EF4-FFF2-40B4-BE49-F238E27FC236}">
                    <a16:creationId xmlns:a16="http://schemas.microsoft.com/office/drawing/2014/main" id="{AAA2EE8A-3156-055E-AAC9-5F057FA7456D}"/>
                  </a:ext>
                </a:extLst>
              </p:cNvPr>
              <p:cNvSpPr txBox="1">
                <a:spLocks noRot="1" noChangeAspect="1" noMove="1" noResize="1" noEditPoints="1" noAdjustHandles="1" noChangeArrowheads="1" noChangeShapeType="1" noTextEdit="1"/>
              </p:cNvSpPr>
              <p:nvPr/>
            </p:nvSpPr>
            <p:spPr>
              <a:xfrm>
                <a:off x="9007656" y="5367040"/>
                <a:ext cx="2571585" cy="502317"/>
              </a:xfrm>
              <a:prstGeom prst="rect">
                <a:avLst/>
              </a:prstGeom>
              <a:blipFill>
                <a:blip r:embed="rId8"/>
                <a:stretch>
                  <a:fillRect l="-2956" r="-985" b="-195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E76FDAD7-E3EA-E29E-51BE-6F038B999D8B}"/>
                  </a:ext>
                </a:extLst>
              </p:cNvPr>
              <p:cNvSpPr txBox="1"/>
              <p:nvPr/>
            </p:nvSpPr>
            <p:spPr>
              <a:xfrm>
                <a:off x="2501356" y="6205680"/>
                <a:ext cx="3465629" cy="44929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𝑃</m:t>
                      </m:r>
                      <m:r>
                        <a:rPr lang="en-US" sz="2800" b="0" i="1" smtClean="0">
                          <a:latin typeface="Cambria Math" panose="02040503050406030204" pitchFamily="18" charset="0"/>
                        </a:rPr>
                        <m:t>=</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 </m:t>
                          </m:r>
                          <m:r>
                            <a:rPr lang="en-US" sz="2800" b="0" i="1" smtClean="0">
                              <a:latin typeface="Cambria Math" panose="02040503050406030204" pitchFamily="18" charset="0"/>
                            </a:rPr>
                            <m:t>𝑔</m:t>
                          </m:r>
                        </m:e>
                        <m:sup>
                          <m:r>
                            <a:rPr lang="en-US" sz="2800" b="0" i="1" smtClean="0">
                              <a:latin typeface="Cambria Math" panose="02040503050406030204" pitchFamily="18" charset="0"/>
                            </a:rPr>
                            <m:t>(1)</m:t>
                          </m:r>
                        </m:sup>
                      </m:sSup>
                      <m:r>
                        <a:rPr lang="en-US" sz="2800" b="0" i="1" smtClean="0">
                          <a:latin typeface="Cambria Math" panose="02040503050406030204" pitchFamily="18" charset="0"/>
                        </a:rPr>
                        <m:t> , </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𝑔</m:t>
                          </m:r>
                        </m:e>
                        <m:sup>
                          <m:r>
                            <a:rPr lang="en-US" sz="2800" b="0" i="1" smtClean="0">
                              <a:latin typeface="Cambria Math" panose="02040503050406030204" pitchFamily="18" charset="0"/>
                            </a:rPr>
                            <m:t>(2)</m:t>
                          </m:r>
                        </m:sup>
                      </m:sSup>
                      <m:r>
                        <a:rPr lang="en-US" sz="2800" b="0" i="1" smtClean="0">
                          <a:latin typeface="Cambria Math" panose="02040503050406030204" pitchFamily="18" charset="0"/>
                        </a:rPr>
                        <m:t> , </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𝑔</m:t>
                          </m:r>
                        </m:e>
                        <m:sup>
                          <m:r>
                            <a:rPr lang="en-US" sz="2800" b="0" i="1" smtClean="0">
                              <a:latin typeface="Cambria Math" panose="02040503050406030204" pitchFamily="18" charset="0"/>
                            </a:rPr>
                            <m:t>(3)</m:t>
                          </m:r>
                        </m:sup>
                      </m:sSup>
                      <m:r>
                        <a:rPr lang="en-US" sz="2800" b="0" i="1" smtClean="0">
                          <a:latin typeface="Cambria Math" panose="02040503050406030204" pitchFamily="18" charset="0"/>
                        </a:rPr>
                        <m:t> }</m:t>
                      </m:r>
                    </m:oMath>
                  </m:oMathPara>
                </a14:m>
                <a:endParaRPr lang="en-US" sz="2800" dirty="0"/>
              </a:p>
            </p:txBody>
          </p:sp>
        </mc:Choice>
        <mc:Fallback xmlns="">
          <p:sp>
            <p:nvSpPr>
              <p:cNvPr id="35" name="TextBox 34">
                <a:extLst>
                  <a:ext uri="{FF2B5EF4-FFF2-40B4-BE49-F238E27FC236}">
                    <a16:creationId xmlns:a16="http://schemas.microsoft.com/office/drawing/2014/main" id="{E76FDAD7-E3EA-E29E-51BE-6F038B999D8B}"/>
                  </a:ext>
                </a:extLst>
              </p:cNvPr>
              <p:cNvSpPr txBox="1">
                <a:spLocks noRot="1" noChangeAspect="1" noMove="1" noResize="1" noEditPoints="1" noAdjustHandles="1" noChangeArrowheads="1" noChangeShapeType="1" noTextEdit="1"/>
              </p:cNvSpPr>
              <p:nvPr/>
            </p:nvSpPr>
            <p:spPr>
              <a:xfrm>
                <a:off x="2501356" y="6205680"/>
                <a:ext cx="3465629" cy="449290"/>
              </a:xfrm>
              <a:prstGeom prst="rect">
                <a:avLst/>
              </a:prstGeom>
              <a:blipFill>
                <a:blip r:embed="rId9"/>
                <a:stretch>
                  <a:fillRect l="-1825" t="-2703" r="-3650" b="-35135"/>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C3CB0FE1-4065-DB80-3F96-8645FAE8E1D2}"/>
              </a:ext>
            </a:extLst>
          </p:cNvPr>
          <p:cNvSpPr>
            <a:spLocks noGrp="1"/>
          </p:cNvSpPr>
          <p:nvPr>
            <p:ph type="sldNum" sz="quarter" idx="12"/>
          </p:nvPr>
        </p:nvSpPr>
        <p:spPr/>
        <p:txBody>
          <a:bodyPr/>
          <a:lstStyle/>
          <a:p>
            <a:fld id="{2C6E2BD9-12E2-A94F-B436-2026D1C44FCB}" type="slidenum">
              <a:rPr lang="en-US" smtClean="0"/>
              <a:pPr/>
              <a:t>34</a:t>
            </a:fld>
            <a:endParaRPr lang="en-US">
              <a:latin typeface="PT Serif" panose="020A0603040505020204" pitchFamily="18" charset="77"/>
            </a:endParaRPr>
          </a:p>
        </p:txBody>
      </p:sp>
    </p:spTree>
    <p:extLst>
      <p:ext uri="{BB962C8B-B14F-4D97-AF65-F5344CB8AC3E}">
        <p14:creationId xmlns:p14="http://schemas.microsoft.com/office/powerpoint/2010/main" val="1522936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0" grpId="0" animBg="1"/>
      <p:bldP spid="11" grpId="0" animBg="1"/>
      <p:bldP spid="12" grpId="0" animBg="1"/>
      <p:bldP spid="28" grpId="0"/>
      <p:bldP spid="29" grpId="0"/>
      <p:bldP spid="30" grpId="0"/>
      <p:bldP spid="31" grpId="0" animBg="1"/>
      <p:bldP spid="32" grpId="0"/>
      <p:bldP spid="34" grpId="0"/>
      <p:bldP spid="35" grpId="0"/>
    </p:bld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F4887-8FBA-8A84-CA41-5D65942D2681}"/>
              </a:ext>
            </a:extLst>
          </p:cNvPr>
          <p:cNvSpPr>
            <a:spLocks noGrp="1"/>
          </p:cNvSpPr>
          <p:nvPr>
            <p:ph type="title"/>
          </p:nvPr>
        </p:nvSpPr>
        <p:spPr/>
        <p:txBody>
          <a:bodyPr/>
          <a:lstStyle/>
          <a:p>
            <a:r>
              <a:rPr lang="en-US" dirty="0">
                <a:latin typeface="PT Serif" panose="020A0603040505020204" pitchFamily="18" charset="77"/>
              </a:rPr>
              <a:t>Tracing Imperfect boxes</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7E436305-43E6-FD29-E142-CFAEEA291BCD}"/>
                  </a:ext>
                </a:extLst>
              </p:cNvPr>
              <p:cNvSpPr>
                <a:spLocks noGrp="1"/>
              </p:cNvSpPr>
              <p:nvPr>
                <p:ph idx="1"/>
              </p:nvPr>
            </p:nvSpPr>
            <p:spPr>
              <a:xfrm>
                <a:off x="297871" y="1264510"/>
                <a:ext cx="11596257" cy="5498530"/>
              </a:xfrm>
            </p:spPr>
            <p:txBody>
              <a:bodyPr>
                <a:normAutofit/>
              </a:bodyPr>
              <a:lstStyle/>
              <a:p>
                <a:pPr marL="0" indent="0">
                  <a:lnSpc>
                    <a:spcPct val="175000"/>
                  </a:lnSpc>
                  <a:buNone/>
                </a:pPr>
                <a:r>
                  <a:rPr lang="en-US" dirty="0"/>
                  <a:t> </a:t>
                </a:r>
                <a14:m>
                  <m:oMath xmlns:m="http://schemas.openxmlformats.org/officeDocument/2006/math">
                    <m:sSup>
                      <m:sSupPr>
                        <m:ctrlPr>
                          <a:rPr lang="en-US" sz="2800" b="0" i="1" smtClean="0">
                            <a:latin typeface="Cambria Math" panose="02040503050406030204" pitchFamily="18" charset="0"/>
                          </a:rPr>
                        </m:ctrlPr>
                      </m:sSupPr>
                      <m:e>
                        <m:r>
                          <m:rPr>
                            <m:sty m:val="p"/>
                          </m:rPr>
                          <a:rPr lang="en-US" sz="2800" b="0" i="0" smtClean="0">
                            <a:latin typeface="Cambria Math" panose="02040503050406030204" pitchFamily="18" charset="0"/>
                          </a:rPr>
                          <m:t>Trace</m:t>
                        </m:r>
                      </m:e>
                      <m:sup>
                        <m:r>
                          <m:rPr>
                            <m:sty m:val="p"/>
                          </m:rPr>
                          <a:rPr lang="en-US" sz="2800" b="0" i="0" smtClean="0">
                            <a:latin typeface="Cambria Math" panose="02040503050406030204" pitchFamily="18" charset="0"/>
                          </a:rPr>
                          <m:t>R</m:t>
                        </m:r>
                      </m:sup>
                    </m:sSup>
                    <m:d>
                      <m:dPr>
                        <m:ctrlPr>
                          <a:rPr lang="en-US" sz="2800" b="0" i="1" smtClean="0">
                            <a:latin typeface="Cambria Math" panose="02040503050406030204" pitchFamily="18" charset="0"/>
                          </a:rPr>
                        </m:ctrlPr>
                      </m:dPr>
                      <m:e>
                        <m:r>
                          <a:rPr lang="en-US" sz="2800" b="0" i="1" smtClean="0">
                            <a:latin typeface="Cambria Math" panose="02040503050406030204" pitchFamily="18" charset="0"/>
                          </a:rPr>
                          <m:t> </m:t>
                        </m:r>
                        <m:r>
                          <a:rPr lang="en-US" sz="2800" b="0" i="1" smtClean="0">
                            <a:latin typeface="Cambria Math" panose="02040503050406030204" pitchFamily="18" charset="0"/>
                          </a:rPr>
                          <m:t>𝑡𝑘</m:t>
                        </m:r>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d>
                              <m:dPr>
                                <m:begChr m:val="{"/>
                                <m:endChr m:val="}"/>
                                <m:ctrlPr>
                                  <a:rPr lang="en-US" sz="2800" b="0" i="1" smtClean="0">
                                    <a:latin typeface="Cambria Math" panose="02040503050406030204" pitchFamily="18" charset="0"/>
                                  </a:rPr>
                                </m:ctrlPr>
                              </m:dPr>
                              <m:e>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 </m:t>
                                    </m:r>
                                    <m:r>
                                      <a:rPr lang="en-US" sz="2800" b="0" i="1" smtClean="0">
                                        <a:latin typeface="Cambria Math" panose="02040503050406030204" pitchFamily="18" charset="0"/>
                                      </a:rPr>
                                      <m:t>𝑥</m:t>
                                    </m:r>
                                  </m:e>
                                  <m:sub>
                                    <m:r>
                                      <a:rPr lang="en-US" sz="2800" b="0" i="1" smtClean="0">
                                        <a:latin typeface="Cambria Math" panose="02040503050406030204" pitchFamily="18" charset="0"/>
                                      </a:rPr>
                                      <m:t>𝑖</m:t>
                                    </m:r>
                                  </m:sub>
                                </m:sSub>
                                <m:r>
                                  <a:rPr lang="en-US" sz="2800" b="0" i="1" smtClean="0">
                                    <a:latin typeface="Cambria Math" panose="02040503050406030204" pitchFamily="18" charset="0"/>
                                  </a:rPr>
                                  <m:t> </m:t>
                                </m:r>
                              </m:e>
                            </m:d>
                          </m:e>
                          <m:sub>
                            <m:r>
                              <a:rPr lang="en-US" sz="2800" b="0" i="1" smtClean="0">
                                <a:latin typeface="Cambria Math" panose="02040503050406030204" pitchFamily="18" charset="0"/>
                              </a:rPr>
                              <m:t>𝑖</m:t>
                            </m:r>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𝑛</m:t>
                                </m:r>
                              </m:e>
                            </m:d>
                          </m:sub>
                        </m:sSub>
                        <m:r>
                          <a:rPr lang="en-US" sz="2800" b="0" i="0" smtClean="0">
                            <a:latin typeface="Cambria Math" panose="02040503050406030204" pitchFamily="18" charset="0"/>
                          </a:rPr>
                          <m:t>  </m:t>
                        </m:r>
                      </m:e>
                    </m:d>
                    <m:r>
                      <a:rPr lang="en-US" sz="2800" b="0" i="1" smtClean="0">
                        <a:latin typeface="Cambria Math" panose="02040503050406030204" pitchFamily="18" charset="0"/>
                      </a:rPr>
                      <m:t> </m:t>
                    </m:r>
                    <m:r>
                      <a:rPr lang="en-US" sz="2800" b="0" i="0" smtClean="0">
                        <a:latin typeface="Cambria Math" panose="02040503050406030204" pitchFamily="18" charset="0"/>
                      </a:rPr>
                      <m:t>:</m:t>
                    </m:r>
                  </m:oMath>
                </a14:m>
                <a:endParaRPr lang="en-US" sz="2800" dirty="0">
                  <a:latin typeface="PT Serif" panose="020A0603040505020204" pitchFamily="18" charset="77"/>
                </a:endParaRPr>
              </a:p>
              <a:p>
                <a:pPr>
                  <a:lnSpc>
                    <a:spcPct val="175000"/>
                  </a:lnSpc>
                </a:pPr>
                <a:r>
                  <a:rPr lang="en-US" dirty="0">
                    <a:latin typeface="PT Serif" panose="020A0603040505020204" pitchFamily="18" charset="77"/>
                  </a:rPr>
                  <a:t>  Get evaluation of </a:t>
                </a:r>
                <a14:m>
                  <m:oMath xmlns:m="http://schemas.openxmlformats.org/officeDocument/2006/math">
                    <m:r>
                      <a:rPr lang="en-US" b="0" i="1" smtClean="0">
                        <a:latin typeface="Cambria Math" panose="02040503050406030204" pitchFamily="18" charset="0"/>
                      </a:rPr>
                      <m:t>h</m:t>
                    </m:r>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oMath>
                </a14:m>
                <a:r>
                  <a:rPr lang="en-US" dirty="0">
                    <a:latin typeface="PT Serif" panose="020A0603040505020204" pitchFamily="18" charset="77"/>
                  </a:rPr>
                  <a:t> at </a:t>
                </a:r>
                <a14:m>
                  <m:oMath xmlns:m="http://schemas.openxmlformats.org/officeDocument/2006/math">
                    <m:r>
                      <a:rPr lang="en-US" b="0" i="1" smtClean="0">
                        <a:solidFill>
                          <a:schemeClr val="accent4"/>
                        </a:solidFill>
                        <a:latin typeface="Cambria Math" panose="02040503050406030204" pitchFamily="18" charset="0"/>
                      </a:rPr>
                      <m:t>𝑁</m:t>
                    </m:r>
                  </m:oMath>
                </a14:m>
                <a:r>
                  <a:rPr lang="en-US" dirty="0">
                    <a:latin typeface="PT Serif" panose="020A0603040505020204" pitchFamily="18" charset="77"/>
                  </a:rPr>
                  <a:t> different values of </a:t>
                </a:r>
                <a14:m>
                  <m:oMath xmlns:m="http://schemas.openxmlformats.org/officeDocument/2006/math">
                    <m:r>
                      <a:rPr lang="en-US" b="0" i="1" smtClean="0">
                        <a:latin typeface="Cambria Math" panose="02040503050406030204" pitchFamily="18" charset="0"/>
                      </a:rPr>
                      <m:t>𝑥</m:t>
                    </m:r>
                  </m:oMath>
                </a14:m>
                <a:endParaRPr lang="en-US" dirty="0">
                  <a:latin typeface="PT Serif" panose="020A0603040505020204" pitchFamily="18" charset="77"/>
                </a:endParaRPr>
              </a:p>
              <a:p>
                <a:pPr marL="0" indent="0">
                  <a:lnSpc>
                    <a:spcPct val="175000"/>
                  </a:lnSpc>
                  <a:buNone/>
                </a:pPr>
                <a:endParaRPr lang="en-US" sz="1800" b="0" dirty="0">
                  <a:solidFill>
                    <a:schemeClr val="accent4"/>
                  </a:solidFill>
                </a:endParaRPr>
              </a:p>
              <a:p>
                <a:pPr>
                  <a:lnSpc>
                    <a:spcPct val="175000"/>
                  </a:lnSpc>
                </a:pPr>
                <a:r>
                  <a:rPr lang="en-US" b="0" dirty="0">
                    <a:solidFill>
                      <a:schemeClr val="accent4"/>
                    </a:solidFill>
                  </a:rPr>
                  <a:t>						        	      </a:t>
                </a:r>
                <a14:m>
                  <m:oMath xmlns:m="http://schemas.openxmlformats.org/officeDocument/2006/math">
                    <m:r>
                      <a:rPr lang="en-US" i="1">
                        <a:solidFill>
                          <a:schemeClr val="accent4"/>
                        </a:solidFill>
                        <a:latin typeface="Cambria Math" panose="02040503050406030204" pitchFamily="18" charset="0"/>
                      </a:rPr>
                      <m:t>𝑃</m:t>
                    </m:r>
                    <m:r>
                      <a:rPr lang="en-US" b="0" i="1" smtClean="0">
                        <a:solidFill>
                          <a:schemeClr val="accent4"/>
                        </a:solidFill>
                        <a:latin typeface="Cambria Math" panose="02040503050406030204" pitchFamily="18" charset="0"/>
                      </a:rPr>
                      <m:t>=</m:t>
                    </m:r>
                    <m:d>
                      <m:dPr>
                        <m:begChr m:val="{"/>
                        <m:endChr m:val="}"/>
                        <m:ctrlPr>
                          <a:rPr lang="en-US" b="0" i="1" smtClean="0">
                            <a:solidFill>
                              <a:schemeClr val="accent4"/>
                            </a:solidFill>
                            <a:latin typeface="Cambria Math" panose="02040503050406030204" pitchFamily="18" charset="0"/>
                          </a:rPr>
                        </m:ctrlPr>
                      </m:dPr>
                      <m:e>
                        <m:r>
                          <a:rPr lang="en-US" b="0" i="1" smtClean="0">
                            <a:solidFill>
                              <a:schemeClr val="accent4"/>
                            </a:solidFill>
                            <a:latin typeface="Cambria Math" panose="02040503050406030204" pitchFamily="18" charset="0"/>
                          </a:rPr>
                          <m:t> </m:t>
                        </m:r>
                        <m:sSup>
                          <m:sSupPr>
                            <m:ctrlPr>
                              <a:rPr lang="en-US" b="0" i="1" smtClean="0">
                                <a:solidFill>
                                  <a:schemeClr val="accent4"/>
                                </a:solidFill>
                                <a:latin typeface="Cambria Math" panose="02040503050406030204" pitchFamily="18" charset="0"/>
                              </a:rPr>
                            </m:ctrlPr>
                          </m:sSupPr>
                          <m:e>
                            <m:r>
                              <a:rPr lang="en-US" b="0" i="1" smtClean="0">
                                <a:solidFill>
                                  <a:schemeClr val="accent4"/>
                                </a:solidFill>
                                <a:latin typeface="Cambria Math" panose="02040503050406030204" pitchFamily="18" charset="0"/>
                              </a:rPr>
                              <m:t>𝑔</m:t>
                            </m:r>
                          </m:e>
                          <m:sup>
                            <m:d>
                              <m:dPr>
                                <m:ctrlPr>
                                  <a:rPr lang="en-US" b="0" i="1" smtClean="0">
                                    <a:solidFill>
                                      <a:schemeClr val="accent4"/>
                                    </a:solidFill>
                                    <a:latin typeface="Cambria Math" panose="02040503050406030204" pitchFamily="18" charset="0"/>
                                  </a:rPr>
                                </m:ctrlPr>
                              </m:dPr>
                              <m:e>
                                <m:r>
                                  <a:rPr lang="en-US" b="0" i="1" smtClean="0">
                                    <a:solidFill>
                                      <a:schemeClr val="accent4"/>
                                    </a:solidFill>
                                    <a:latin typeface="Cambria Math" panose="02040503050406030204" pitchFamily="18" charset="0"/>
                                  </a:rPr>
                                  <m:t>1</m:t>
                                </m:r>
                              </m:e>
                            </m:d>
                          </m:sup>
                        </m:sSup>
                        <m:r>
                          <a:rPr lang="en-US" b="0" i="1" smtClean="0">
                            <a:solidFill>
                              <a:schemeClr val="accent4"/>
                            </a:solidFill>
                            <a:latin typeface="Cambria Math" panose="02040503050406030204" pitchFamily="18" charset="0"/>
                          </a:rPr>
                          <m:t>, …, </m:t>
                        </m:r>
                        <m:sSup>
                          <m:sSupPr>
                            <m:ctrlPr>
                              <a:rPr lang="en-US" b="0" i="1" smtClean="0">
                                <a:solidFill>
                                  <a:schemeClr val="accent4"/>
                                </a:solidFill>
                                <a:latin typeface="Cambria Math" panose="02040503050406030204" pitchFamily="18" charset="0"/>
                              </a:rPr>
                            </m:ctrlPr>
                          </m:sSupPr>
                          <m:e>
                            <m:r>
                              <a:rPr lang="en-US" b="0" i="1" smtClean="0">
                                <a:solidFill>
                                  <a:schemeClr val="accent4"/>
                                </a:solidFill>
                                <a:latin typeface="Cambria Math" panose="02040503050406030204" pitchFamily="18" charset="0"/>
                              </a:rPr>
                              <m:t>𝑔</m:t>
                            </m:r>
                          </m:e>
                          <m:sup>
                            <m:d>
                              <m:dPr>
                                <m:ctrlPr>
                                  <a:rPr lang="en-US" b="0" i="1" smtClean="0">
                                    <a:solidFill>
                                      <a:schemeClr val="accent4"/>
                                    </a:solidFill>
                                    <a:latin typeface="Cambria Math" panose="02040503050406030204" pitchFamily="18" charset="0"/>
                                  </a:rPr>
                                </m:ctrlPr>
                              </m:dPr>
                              <m:e>
                                <m:r>
                                  <a:rPr lang="en-US" b="0" i="1" smtClean="0">
                                    <a:solidFill>
                                      <a:schemeClr val="accent4"/>
                                    </a:solidFill>
                                    <a:latin typeface="Cambria Math" panose="02040503050406030204" pitchFamily="18" charset="0"/>
                                  </a:rPr>
                                  <m:t>𝑦</m:t>
                                </m:r>
                              </m:e>
                            </m:d>
                          </m:sup>
                        </m:sSup>
                        <m:r>
                          <a:rPr lang="en-US" b="0" i="1" smtClean="0">
                            <a:solidFill>
                              <a:schemeClr val="accent4"/>
                            </a:solidFill>
                            <a:latin typeface="Cambria Math" panose="02040503050406030204" pitchFamily="18" charset="0"/>
                          </a:rPr>
                          <m:t> </m:t>
                        </m:r>
                      </m:e>
                    </m:d>
                  </m:oMath>
                </a14:m>
                <a:r>
                  <a:rPr lang="en-US" dirty="0">
                    <a:solidFill>
                      <a:schemeClr val="accent4"/>
                    </a:solidFill>
                    <a:latin typeface="PT Serif" panose="020A0603040505020204" pitchFamily="18" charset="77"/>
                  </a:rPr>
                  <a:t>    </a:t>
                </a:r>
                <a:r>
                  <a:rPr lang="en-US" sz="2400" dirty="0">
                    <a:solidFill>
                      <a:schemeClr val="accent4"/>
                    </a:solidFill>
                    <a:latin typeface="PT Serif" panose="020A0603040505020204" pitchFamily="18" charset="77"/>
                  </a:rPr>
                  <a:t>//  </a:t>
                </a:r>
                <a14:m>
                  <m:oMath xmlns:m="http://schemas.openxmlformats.org/officeDocument/2006/math">
                    <m:r>
                      <a:rPr lang="en-US" sz="2400" b="0" i="1" smtClean="0">
                        <a:solidFill>
                          <a:schemeClr val="accent4"/>
                        </a:solidFill>
                        <a:latin typeface="Cambria Math" panose="02040503050406030204" pitchFamily="18" charset="0"/>
                      </a:rPr>
                      <m:t>h</m:t>
                    </m:r>
                    <m:r>
                      <a:rPr lang="en-US" sz="2400" b="0" i="1" smtClean="0">
                        <a:solidFill>
                          <a:schemeClr val="accent4"/>
                        </a:solidFill>
                        <a:latin typeface="Cambria Math" panose="02040503050406030204" pitchFamily="18" charset="0"/>
                      </a:rPr>
                      <m:t>∈</m:t>
                    </m:r>
                    <m:r>
                      <a:rPr lang="en-US" sz="2400" b="0" i="1" smtClean="0">
                        <a:solidFill>
                          <a:schemeClr val="accent4"/>
                        </a:solidFill>
                        <a:latin typeface="Cambria Math" panose="02040503050406030204" pitchFamily="18" charset="0"/>
                      </a:rPr>
                      <m:t>𝑃</m:t>
                    </m:r>
                  </m:oMath>
                </a14:m>
                <a:r>
                  <a:rPr lang="en-US" dirty="0">
                    <a:solidFill>
                      <a:schemeClr val="accent4"/>
                    </a:solidFill>
                    <a:latin typeface="PT Serif" panose="020A0603040505020204" pitchFamily="18" charset="77"/>
                  </a:rPr>
                  <a:t>  </a:t>
                </a:r>
              </a:p>
              <a:p>
                <a:pPr>
                  <a:lnSpc>
                    <a:spcPct val="175000"/>
                  </a:lnSpc>
                </a:pPr>
                <a:r>
                  <a:rPr lang="en-US" dirty="0">
                    <a:solidFill>
                      <a:schemeClr val="accent4"/>
                    </a:solidFill>
                    <a:latin typeface="PT Serif" panose="020A0603040505020204" pitchFamily="18" charset="77"/>
                  </a:rPr>
                  <a:t>  Find </a:t>
                </a:r>
                <a14:m>
                  <m:oMath xmlns:m="http://schemas.openxmlformats.org/officeDocument/2006/math">
                    <m:sSup>
                      <m:sSupPr>
                        <m:ctrlPr>
                          <a:rPr lang="en-US" i="1">
                            <a:solidFill>
                              <a:schemeClr val="accent4"/>
                            </a:solidFill>
                            <a:latin typeface="Cambria Math" panose="02040503050406030204" pitchFamily="18" charset="0"/>
                          </a:rPr>
                        </m:ctrlPr>
                      </m:sSupPr>
                      <m:e>
                        <m:r>
                          <a:rPr lang="en-US" i="1">
                            <a:solidFill>
                              <a:schemeClr val="accent4"/>
                            </a:solidFill>
                            <a:latin typeface="Cambria Math" panose="02040503050406030204" pitchFamily="18" charset="0"/>
                          </a:rPr>
                          <m:t>𝑔</m:t>
                        </m:r>
                      </m:e>
                      <m:sup>
                        <m:r>
                          <a:rPr lang="en-US" i="1">
                            <a:solidFill>
                              <a:schemeClr val="accent4"/>
                            </a:solidFill>
                            <a:latin typeface="Cambria Math" panose="02040503050406030204" pitchFamily="18" charset="0"/>
                          </a:rPr>
                          <m:t>(</m:t>
                        </m:r>
                        <m:sSup>
                          <m:sSupPr>
                            <m:ctrlPr>
                              <a:rPr lang="en-US" i="1">
                                <a:solidFill>
                                  <a:schemeClr val="accent4"/>
                                </a:solidFill>
                                <a:latin typeface="Cambria Math" panose="02040503050406030204" pitchFamily="18" charset="0"/>
                              </a:rPr>
                            </m:ctrlPr>
                          </m:sSupPr>
                          <m:e>
                            <m:r>
                              <a:rPr lang="en-US" i="1">
                                <a:solidFill>
                                  <a:schemeClr val="accent4"/>
                                </a:solidFill>
                                <a:latin typeface="Cambria Math" panose="02040503050406030204" pitchFamily="18" charset="0"/>
                              </a:rPr>
                              <m:t>𝑖</m:t>
                            </m:r>
                          </m:e>
                          <m:sup>
                            <m:r>
                              <a:rPr lang="en-US" i="1">
                                <a:solidFill>
                                  <a:schemeClr val="accent4"/>
                                </a:solidFill>
                                <a:latin typeface="Cambria Math" panose="02040503050406030204" pitchFamily="18" charset="0"/>
                              </a:rPr>
                              <m:t>∗</m:t>
                            </m:r>
                          </m:sup>
                        </m:sSup>
                        <m:r>
                          <a:rPr lang="en-US" i="1">
                            <a:solidFill>
                              <a:schemeClr val="accent4"/>
                            </a:solidFill>
                            <a:latin typeface="Cambria Math" panose="02040503050406030204" pitchFamily="18" charset="0"/>
                          </a:rPr>
                          <m:t>)</m:t>
                        </m:r>
                      </m:sup>
                    </m:sSup>
                  </m:oMath>
                </a14:m>
                <a:r>
                  <a:rPr lang="en-US" dirty="0">
                    <a:solidFill>
                      <a:schemeClr val="accent4"/>
                    </a:solidFill>
                    <a:latin typeface="PT Serif" panose="020A0603040505020204" pitchFamily="18" charset="77"/>
                  </a:rPr>
                  <a:t> </a:t>
                </a:r>
                <a:r>
                  <a:rPr lang="en-US" dirty="0" err="1">
                    <a:solidFill>
                      <a:schemeClr val="accent4"/>
                    </a:solidFill>
                    <a:latin typeface="PT Serif" panose="020A0603040505020204" pitchFamily="18" charset="77"/>
                  </a:rPr>
                  <a:t>s.t.</a:t>
                </a:r>
                <a:r>
                  <a:rPr lang="en-US" dirty="0">
                    <a:solidFill>
                      <a:schemeClr val="accent4"/>
                    </a:solidFill>
                    <a:latin typeface="PT Serif" panose="020A0603040505020204" pitchFamily="18" charset="77"/>
                  </a:rPr>
                  <a:t> all its roots {</a:t>
                </a:r>
                <a14:m>
                  <m:oMath xmlns:m="http://schemas.openxmlformats.org/officeDocument/2006/math">
                    <m:r>
                      <a:rPr lang="en-US" b="0" i="0" smtClean="0">
                        <a:solidFill>
                          <a:schemeClr val="accent4"/>
                        </a:solidFill>
                        <a:latin typeface="Cambria Math" panose="02040503050406030204" pitchFamily="18" charset="0"/>
                      </a:rPr>
                      <m:t> </m:t>
                    </m:r>
                    <m:sSub>
                      <m:sSubPr>
                        <m:ctrlPr>
                          <a:rPr lang="en-US" i="1">
                            <a:solidFill>
                              <a:schemeClr val="accent4"/>
                            </a:solidFill>
                            <a:latin typeface="Cambria Math" panose="02040503050406030204" pitchFamily="18" charset="0"/>
                          </a:rPr>
                        </m:ctrlPr>
                      </m:sSubPr>
                      <m:e>
                        <m:r>
                          <a:rPr lang="en-US" i="1">
                            <a:solidFill>
                              <a:schemeClr val="accent4"/>
                            </a:solidFill>
                            <a:latin typeface="Cambria Math" panose="02040503050406030204" pitchFamily="18" charset="0"/>
                          </a:rPr>
                          <m:t>𝑟</m:t>
                        </m:r>
                      </m:e>
                      <m:sub>
                        <m:r>
                          <a:rPr lang="en-US" i="1">
                            <a:solidFill>
                              <a:schemeClr val="accent4"/>
                            </a:solidFill>
                            <a:latin typeface="Cambria Math" panose="02040503050406030204" pitchFamily="18" charset="0"/>
                          </a:rPr>
                          <m:t>1</m:t>
                        </m:r>
                      </m:sub>
                    </m:sSub>
                    <m:r>
                      <a:rPr lang="en-US" i="1">
                        <a:solidFill>
                          <a:schemeClr val="accent4"/>
                        </a:solidFill>
                        <a:latin typeface="Cambria Math" panose="02040503050406030204" pitchFamily="18" charset="0"/>
                      </a:rPr>
                      <m:t> , </m:t>
                    </m:r>
                    <m:sSub>
                      <m:sSubPr>
                        <m:ctrlPr>
                          <a:rPr lang="en-US" i="1">
                            <a:solidFill>
                              <a:schemeClr val="accent4"/>
                            </a:solidFill>
                            <a:latin typeface="Cambria Math" panose="02040503050406030204" pitchFamily="18" charset="0"/>
                          </a:rPr>
                        </m:ctrlPr>
                      </m:sSubPr>
                      <m:e>
                        <m:r>
                          <a:rPr lang="en-US" i="1">
                            <a:solidFill>
                              <a:schemeClr val="accent4"/>
                            </a:solidFill>
                            <a:latin typeface="Cambria Math" panose="02040503050406030204" pitchFamily="18" charset="0"/>
                          </a:rPr>
                          <m:t>𝑟</m:t>
                        </m:r>
                      </m:e>
                      <m:sub>
                        <m:r>
                          <a:rPr lang="en-US" i="1">
                            <a:solidFill>
                              <a:schemeClr val="accent4"/>
                            </a:solidFill>
                            <a:latin typeface="Cambria Math" panose="02040503050406030204" pitchFamily="18" charset="0"/>
                          </a:rPr>
                          <m:t>2</m:t>
                        </m:r>
                      </m:sub>
                    </m:sSub>
                    <m:r>
                      <a:rPr lang="en-US" i="1">
                        <a:solidFill>
                          <a:schemeClr val="accent4"/>
                        </a:solidFill>
                        <a:latin typeface="Cambria Math" panose="02040503050406030204" pitchFamily="18" charset="0"/>
                      </a:rPr>
                      <m:t> , …, </m:t>
                    </m:r>
                    <m:sSub>
                      <m:sSubPr>
                        <m:ctrlPr>
                          <a:rPr lang="en-US" i="1">
                            <a:solidFill>
                              <a:schemeClr val="accent4"/>
                            </a:solidFill>
                            <a:latin typeface="Cambria Math" panose="02040503050406030204" pitchFamily="18" charset="0"/>
                          </a:rPr>
                        </m:ctrlPr>
                      </m:sSubPr>
                      <m:e>
                        <m:r>
                          <a:rPr lang="en-US" i="1">
                            <a:solidFill>
                              <a:schemeClr val="accent4"/>
                            </a:solidFill>
                            <a:latin typeface="Cambria Math" panose="02040503050406030204" pitchFamily="18" charset="0"/>
                          </a:rPr>
                          <m:t>𝑟</m:t>
                        </m:r>
                      </m:e>
                      <m:sub>
                        <m:r>
                          <a:rPr lang="en-US" i="1">
                            <a:solidFill>
                              <a:schemeClr val="accent4"/>
                            </a:solidFill>
                            <a:latin typeface="Cambria Math" panose="02040503050406030204" pitchFamily="18" charset="0"/>
                          </a:rPr>
                          <m:t>𝑓</m:t>
                        </m:r>
                      </m:sub>
                    </m:sSub>
                    <m:r>
                      <a:rPr lang="en-US" b="0" i="1" smtClean="0">
                        <a:solidFill>
                          <a:schemeClr val="accent4"/>
                        </a:solidFill>
                        <a:latin typeface="Cambria Math" panose="02040503050406030204" pitchFamily="18" charset="0"/>
                      </a:rPr>
                      <m:t> </m:t>
                    </m:r>
                  </m:oMath>
                </a14:m>
                <a:r>
                  <a:rPr lang="en-US" dirty="0">
                    <a:solidFill>
                      <a:schemeClr val="accent4"/>
                    </a:solidFill>
                    <a:latin typeface="PT Serif" panose="020A0603040505020204" pitchFamily="18" charset="77"/>
                  </a:rPr>
                  <a:t>} are in </a:t>
                </a:r>
                <a14:m>
                  <m:oMath xmlns:m="http://schemas.openxmlformats.org/officeDocument/2006/math">
                    <m:r>
                      <a:rPr lang="en-US" i="1">
                        <a:solidFill>
                          <a:schemeClr val="accent4"/>
                        </a:solidFill>
                        <a:latin typeface="Cambria Math" panose="02040503050406030204" pitchFamily="18" charset="0"/>
                      </a:rPr>
                      <m:t>𝑡𝑘</m:t>
                    </m:r>
                  </m:oMath>
                </a14:m>
                <a:r>
                  <a:rPr lang="en-US" dirty="0">
                    <a:solidFill>
                      <a:schemeClr val="accent4"/>
                    </a:solidFill>
                    <a:latin typeface="PT Serif" panose="020A0603040505020204" pitchFamily="18" charset="77"/>
                  </a:rPr>
                  <a:t>.    </a:t>
                </a:r>
                <a:r>
                  <a:rPr lang="en-US" sz="2400" dirty="0">
                    <a:solidFill>
                      <a:schemeClr val="accent4"/>
                    </a:solidFill>
                    <a:latin typeface="PT Serif" panose="020A0603040505020204" pitchFamily="18" charset="77"/>
                  </a:rPr>
                  <a:t> //  unique  </a:t>
                </a:r>
                <a:r>
                  <a:rPr lang="en-US" sz="2400" dirty="0" err="1">
                    <a:solidFill>
                      <a:schemeClr val="accent4"/>
                    </a:solidFill>
                    <a:latin typeface="PT Serif" panose="020A0603040505020204" pitchFamily="18" charset="77"/>
                  </a:rPr>
                  <a:t>w.h.p</a:t>
                </a:r>
                <a:endParaRPr lang="en-US" dirty="0">
                  <a:solidFill>
                    <a:schemeClr val="accent4"/>
                  </a:solidFill>
                  <a:latin typeface="PT Serif" panose="020A0603040505020204" pitchFamily="18" charset="77"/>
                </a:endParaRPr>
              </a:p>
              <a:p>
                <a:pPr>
                  <a:lnSpc>
                    <a:spcPct val="150000"/>
                  </a:lnSpc>
                </a:pPr>
                <a:r>
                  <a:rPr lang="en-US" dirty="0">
                    <a:solidFill>
                      <a:schemeClr val="accent4"/>
                    </a:solidFill>
                    <a:latin typeface="PT Serif" panose="020A0603040505020204" pitchFamily="18" charset="77"/>
                  </a:rPr>
                  <a:t>  </a:t>
                </a:r>
                <a:r>
                  <a:rPr lang="en-US" dirty="0"/>
                  <a:t>For all </a:t>
                </a:r>
                <a14:m>
                  <m:oMath xmlns:m="http://schemas.openxmlformats.org/officeDocument/2006/math">
                    <m:r>
                      <a:rPr lang="en-US" i="1">
                        <a:latin typeface="Cambria Math" panose="02040503050406030204" pitchFamily="18" charset="0"/>
                      </a:rPr>
                      <m:t>𝑗</m:t>
                    </m:r>
                    <m:r>
                      <a:rPr lang="en-US" i="1">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𝑛</m:t>
                        </m:r>
                      </m:e>
                    </m:d>
                  </m:oMath>
                </a14:m>
                <a:r>
                  <a:rPr lang="en-US" dirty="0"/>
                  <a:t> , if </a:t>
                </a:r>
                <a14:m>
                  <m:oMath xmlns:m="http://schemas.openxmlformats.org/officeDocument/2006/math">
                    <m:sSup>
                      <m:sSupPr>
                        <m:ctrlPr>
                          <a:rPr lang="en-US" b="0" i="1" dirty="0" smtClean="0">
                            <a:latin typeface="Cambria Math" panose="02040503050406030204" pitchFamily="18" charset="0"/>
                          </a:rPr>
                        </m:ctrlPr>
                      </m:sSupPr>
                      <m:e>
                        <m:r>
                          <a:rPr lang="en-US" i="1" dirty="0" smtClean="0">
                            <a:latin typeface="Cambria Math" panose="02040503050406030204" pitchFamily="18" charset="0"/>
                          </a:rPr>
                          <m:t>𝑔</m:t>
                        </m:r>
                      </m:e>
                      <m:sup>
                        <m:r>
                          <a:rPr lang="en-US" b="0" i="1" dirty="0" smtClean="0">
                            <a:latin typeface="Cambria Math" panose="02040503050406030204" pitchFamily="18" charset="0"/>
                          </a:rPr>
                          <m:t>(</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𝑖</m:t>
                            </m:r>
                          </m:e>
                          <m:sup>
                            <m:r>
                              <a:rPr lang="en-US" b="0" i="1" dirty="0" smtClean="0">
                                <a:latin typeface="Cambria Math" panose="02040503050406030204" pitchFamily="18" charset="0"/>
                              </a:rPr>
                              <m:t>∗</m:t>
                            </m:r>
                          </m:sup>
                        </m:sSup>
                        <m:r>
                          <a:rPr lang="en-US" b="0" i="1" dirty="0" smtClean="0">
                            <a:latin typeface="Cambria Math" panose="02040503050406030204" pitchFamily="18" charset="0"/>
                          </a:rPr>
                          <m:t>)</m:t>
                        </m:r>
                      </m:sup>
                    </m:sSup>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𝑗</m:t>
                            </m:r>
                          </m:sub>
                        </m:sSub>
                      </m:e>
                    </m:d>
                    <m:r>
                      <a:rPr lang="en-US" i="1">
                        <a:latin typeface="Cambria Math" panose="02040503050406030204" pitchFamily="18" charset="0"/>
                      </a:rPr>
                      <m:t>=0</m:t>
                    </m:r>
                  </m:oMath>
                </a14:m>
                <a:r>
                  <a:rPr lang="en-US" dirty="0"/>
                  <a:t> then set  </a:t>
                </a:r>
                <a14:m>
                  <m:oMath xmlns:m="http://schemas.openxmlformats.org/officeDocument/2006/math">
                    <m:acc>
                      <m:accPr>
                        <m:chr m:val="̂"/>
                        <m:ctrlPr>
                          <a:rPr lang="en-US" i="1" dirty="0">
                            <a:latin typeface="Cambria Math" panose="02040503050406030204" pitchFamily="18" charset="0"/>
                          </a:rPr>
                        </m:ctrlPr>
                      </m:accPr>
                      <m:e>
                        <m:r>
                          <a:rPr lang="en-US" i="1">
                            <a:latin typeface="Cambria Math" panose="02040503050406030204" pitchFamily="18" charset="0"/>
                            <a:ea typeface="Cambria Math" panose="02040503050406030204" pitchFamily="18" charset="0"/>
                          </a:rPr>
                          <m:t>𝒥</m:t>
                        </m:r>
                      </m:e>
                    </m:acc>
                    <m:r>
                      <a:rPr lang="en-US" i="1">
                        <a:latin typeface="Cambria Math" panose="02040503050406030204" pitchFamily="18" charset="0"/>
                        <a:ea typeface="Cambria Math" panose="02040503050406030204" pitchFamily="18" charset="0"/>
                      </a:rPr>
                      <m:t> ←</m:t>
                    </m:r>
                    <m:acc>
                      <m:accPr>
                        <m:chr m:val="̂"/>
                        <m:ctrlPr>
                          <a:rPr lang="en-US" i="1" dirty="0">
                            <a:latin typeface="Cambria Math" panose="02040503050406030204" pitchFamily="18" charset="0"/>
                          </a:rPr>
                        </m:ctrlPr>
                      </m:accPr>
                      <m:e>
                        <m:r>
                          <a:rPr lang="en-US" i="1">
                            <a:latin typeface="Cambria Math" panose="02040503050406030204" pitchFamily="18" charset="0"/>
                            <a:ea typeface="Cambria Math" panose="02040503050406030204" pitchFamily="18" charset="0"/>
                          </a:rPr>
                          <m:t>𝒥</m:t>
                        </m:r>
                      </m:e>
                    </m:acc>
                    <m:r>
                      <a:rPr lang="en-US" i="1">
                        <a:latin typeface="Cambria Math" panose="02040503050406030204" pitchFamily="18" charset="0"/>
                        <a:ea typeface="Cambria Math" panose="02040503050406030204" pitchFamily="18" charset="0"/>
                      </a:rPr>
                      <m:t>∪{ </m:t>
                    </m:r>
                    <m:r>
                      <a:rPr lang="en-US" i="1">
                        <a:latin typeface="Cambria Math" panose="02040503050406030204" pitchFamily="18" charset="0"/>
                        <a:ea typeface="Cambria Math" panose="02040503050406030204" pitchFamily="18" charset="0"/>
                      </a:rPr>
                      <m:t>𝑗</m:t>
                    </m:r>
                    <m:r>
                      <a:rPr lang="en-US" i="1">
                        <a:latin typeface="Cambria Math" panose="02040503050406030204" pitchFamily="18" charset="0"/>
                        <a:ea typeface="Cambria Math" panose="02040503050406030204" pitchFamily="18" charset="0"/>
                      </a:rPr>
                      <m:t> }</m:t>
                    </m:r>
                  </m:oMath>
                </a14:m>
                <a:endParaRPr lang="en-US" dirty="0"/>
              </a:p>
            </p:txBody>
          </p:sp>
        </mc:Choice>
        <mc:Fallback xmlns="">
          <p:sp>
            <p:nvSpPr>
              <p:cNvPr id="5" name="Content Placeholder 4">
                <a:extLst>
                  <a:ext uri="{FF2B5EF4-FFF2-40B4-BE49-F238E27FC236}">
                    <a16:creationId xmlns:a16="http://schemas.microsoft.com/office/drawing/2014/main" id="{7E436305-43E6-FD29-E142-CFAEEA291BCD}"/>
                  </a:ext>
                </a:extLst>
              </p:cNvPr>
              <p:cNvSpPr>
                <a:spLocks noGrp="1" noRot="1" noChangeAspect="1" noMove="1" noResize="1" noEditPoints="1" noAdjustHandles="1" noChangeArrowheads="1" noChangeShapeType="1" noTextEdit="1"/>
              </p:cNvSpPr>
              <p:nvPr>
                <p:ph idx="1"/>
              </p:nvPr>
            </p:nvSpPr>
            <p:spPr>
              <a:xfrm>
                <a:off x="297871" y="1264510"/>
                <a:ext cx="11596257" cy="5498530"/>
              </a:xfrm>
              <a:blipFill>
                <a:blip r:embed="rId3"/>
                <a:stretch>
                  <a:fillRect l="-9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ounded Rectangle 9">
                <a:extLst>
                  <a:ext uri="{FF2B5EF4-FFF2-40B4-BE49-F238E27FC236}">
                    <a16:creationId xmlns:a16="http://schemas.microsoft.com/office/drawing/2014/main" id="{3C36D358-1C5D-06CA-BDD3-A5F6887FFA35}"/>
                  </a:ext>
                </a:extLst>
              </p:cNvPr>
              <p:cNvSpPr/>
              <p:nvPr/>
            </p:nvSpPr>
            <p:spPr>
              <a:xfrm>
                <a:off x="3769470" y="3644437"/>
                <a:ext cx="1616812" cy="112543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Sup>
                        <m:sSubSupPr>
                          <m:ctrlPr>
                            <a:rPr lang="en-US" sz="2600" i="1">
                              <a:latin typeface="Cambria Math" panose="02040503050406030204" pitchFamily="18" charset="0"/>
                            </a:rPr>
                          </m:ctrlPr>
                        </m:sSubSupPr>
                        <m:e>
                          <m:r>
                            <a:rPr lang="en-US" sz="2600" i="1">
                              <a:latin typeface="Cambria Math" panose="02040503050406030204" pitchFamily="18" charset="0"/>
                            </a:rPr>
                            <m:t>𝐷</m:t>
                          </m:r>
                        </m:e>
                        <m:sub>
                          <m:r>
                            <a:rPr lang="en-US" sz="2600" i="1">
                              <a:latin typeface="Cambria Math" panose="02040503050406030204" pitchFamily="18" charset="0"/>
                            </a:rPr>
                            <m:t>𝑔𝑠</m:t>
                          </m:r>
                        </m:sub>
                        <m:sup>
                          <m:r>
                            <a:rPr lang="en-US" sz="2600" i="1">
                              <a:latin typeface="Cambria Math" panose="02040503050406030204" pitchFamily="18" charset="0"/>
                            </a:rPr>
                            <m:t>𝐿</m:t>
                          </m:r>
                        </m:sup>
                      </m:sSubSup>
                    </m:oMath>
                  </m:oMathPara>
                </a14:m>
                <a:endParaRPr lang="en-US" sz="2600" dirty="0"/>
              </a:p>
            </p:txBody>
          </p:sp>
        </mc:Choice>
        <mc:Fallback xmlns="">
          <p:sp>
            <p:nvSpPr>
              <p:cNvPr id="10" name="Rounded Rectangle 9">
                <a:extLst>
                  <a:ext uri="{FF2B5EF4-FFF2-40B4-BE49-F238E27FC236}">
                    <a16:creationId xmlns:a16="http://schemas.microsoft.com/office/drawing/2014/main" id="{3C36D358-1C5D-06CA-BDD3-A5F6887FFA35}"/>
                  </a:ext>
                </a:extLst>
              </p:cNvPr>
              <p:cNvSpPr>
                <a:spLocks noRot="1" noChangeAspect="1" noMove="1" noResize="1" noEditPoints="1" noAdjustHandles="1" noChangeArrowheads="1" noChangeShapeType="1" noTextEdit="1"/>
              </p:cNvSpPr>
              <p:nvPr/>
            </p:nvSpPr>
            <p:spPr>
              <a:xfrm>
                <a:off x="3769470" y="3644437"/>
                <a:ext cx="1616812" cy="1125435"/>
              </a:xfrm>
              <a:prstGeom prst="round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BCDE2768-BB87-BD03-3165-4E021DEB3578}"/>
                  </a:ext>
                </a:extLst>
              </p:cNvPr>
              <p:cNvSpPr txBox="1"/>
              <p:nvPr/>
            </p:nvSpPr>
            <p:spPr>
              <a:xfrm>
                <a:off x="1266012" y="3508019"/>
                <a:ext cx="1616812" cy="1317220"/>
              </a:xfrm>
              <a:prstGeom prst="rect">
                <a:avLst/>
              </a:prstGeom>
              <a:noFill/>
            </p:spPr>
            <p:txBody>
              <a:bodyPr wrap="square" rtlCol="0">
                <a:spAutoFit/>
              </a:bodyPr>
              <a:lstStyle/>
              <a:p>
                <a:pPr>
                  <a:lnSpc>
                    <a:spcPct val="150000"/>
                  </a:lnSpc>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𝑓</m:t>
                      </m:r>
                    </m:oMath>
                  </m:oMathPara>
                </a14:m>
                <a:endParaRPr lang="en-US" sz="2400" dirty="0"/>
              </a:p>
              <a:p>
                <a:pPr>
                  <a:lnSpc>
                    <a:spcPct val="150000"/>
                  </a:lnSpc>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𝐶</m:t>
                      </m:r>
                      <m:r>
                        <a:rPr lang="en-US" sz="2400" b="0" i="1" smtClean="0">
                          <a:latin typeface="Cambria Math" panose="02040503050406030204" pitchFamily="18" charset="0"/>
                        </a:rPr>
                        <m:t>=</m:t>
                      </m:r>
                      <m:rad>
                        <m:radPr>
                          <m:degHide m:val="on"/>
                          <m:ctrlPr>
                            <a:rPr lang="en-US" sz="2400" b="0" i="1" smtClean="0">
                              <a:latin typeface="Cambria Math" panose="02040503050406030204" pitchFamily="18" charset="0"/>
                            </a:rPr>
                          </m:ctrlPr>
                        </m:radPr>
                        <m:deg/>
                        <m:e>
                          <m:r>
                            <a:rPr lang="en-US" sz="2400" b="0" i="1" smtClean="0">
                              <a:latin typeface="Cambria Math" panose="02040503050406030204" pitchFamily="18" charset="0"/>
                            </a:rPr>
                            <m:t>𝑓𝑁</m:t>
                          </m:r>
                        </m:e>
                      </m:rad>
                    </m:oMath>
                  </m:oMathPara>
                </a14:m>
                <a:endParaRPr lang="en-US" sz="2400" dirty="0"/>
              </a:p>
            </p:txBody>
          </p:sp>
        </mc:Choice>
        <mc:Fallback xmlns="">
          <p:sp>
            <p:nvSpPr>
              <p:cNvPr id="11" name="TextBox 10">
                <a:extLst>
                  <a:ext uri="{FF2B5EF4-FFF2-40B4-BE49-F238E27FC236}">
                    <a16:creationId xmlns:a16="http://schemas.microsoft.com/office/drawing/2014/main" id="{BCDE2768-BB87-BD03-3165-4E021DEB3578}"/>
                  </a:ext>
                </a:extLst>
              </p:cNvPr>
              <p:cNvSpPr txBox="1">
                <a:spLocks noRot="1" noChangeAspect="1" noMove="1" noResize="1" noEditPoints="1" noAdjustHandles="1" noChangeArrowheads="1" noChangeShapeType="1" noTextEdit="1"/>
              </p:cNvSpPr>
              <p:nvPr/>
            </p:nvSpPr>
            <p:spPr>
              <a:xfrm>
                <a:off x="1266012" y="3508019"/>
                <a:ext cx="1616812" cy="1317220"/>
              </a:xfrm>
              <a:prstGeom prst="rect">
                <a:avLst/>
              </a:prstGeom>
              <a:blipFill>
                <a:blip r:embed="rId5"/>
                <a:stretch>
                  <a:fillRect/>
                </a:stretch>
              </a:blipFill>
            </p:spPr>
            <p:txBody>
              <a:bodyPr/>
              <a:lstStyle/>
              <a:p>
                <a:r>
                  <a:rPr lang="en-US">
                    <a:noFill/>
                  </a:rPr>
                  <a:t> </a:t>
                </a:r>
              </a:p>
            </p:txBody>
          </p:sp>
        </mc:Fallback>
      </mc:AlternateContent>
      <p:cxnSp>
        <p:nvCxnSpPr>
          <p:cNvPr id="12" name="Straight Arrow Connector 11">
            <a:extLst>
              <a:ext uri="{FF2B5EF4-FFF2-40B4-BE49-F238E27FC236}">
                <a16:creationId xmlns:a16="http://schemas.microsoft.com/office/drawing/2014/main" id="{C3D36151-FB46-6713-1BE8-2B08D8633FA6}"/>
              </a:ext>
            </a:extLst>
          </p:cNvPr>
          <p:cNvCxnSpPr/>
          <p:nvPr/>
        </p:nvCxnSpPr>
        <p:spPr>
          <a:xfrm>
            <a:off x="2882824" y="3962406"/>
            <a:ext cx="88664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F40D0891-722B-7C8C-C968-76D222E52BAE}"/>
              </a:ext>
            </a:extLst>
          </p:cNvPr>
          <p:cNvCxnSpPr/>
          <p:nvPr/>
        </p:nvCxnSpPr>
        <p:spPr>
          <a:xfrm>
            <a:off x="2882824" y="4489944"/>
            <a:ext cx="88664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CFC5B42C-29DE-8B0D-2E65-291352D129B8}"/>
              </a:ext>
            </a:extLst>
          </p:cNvPr>
          <p:cNvCxnSpPr/>
          <p:nvPr/>
        </p:nvCxnSpPr>
        <p:spPr>
          <a:xfrm>
            <a:off x="5386282" y="4220313"/>
            <a:ext cx="155272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Right Brace 15">
            <a:extLst>
              <a:ext uri="{FF2B5EF4-FFF2-40B4-BE49-F238E27FC236}">
                <a16:creationId xmlns:a16="http://schemas.microsoft.com/office/drawing/2014/main" id="{7EAA3F98-AE22-C1DD-B875-EEE876670110}"/>
              </a:ext>
            </a:extLst>
          </p:cNvPr>
          <p:cNvSpPr/>
          <p:nvPr/>
        </p:nvSpPr>
        <p:spPr>
          <a:xfrm rot="5400000">
            <a:off x="4380965" y="-675934"/>
            <a:ext cx="430565" cy="7737764"/>
          </a:xfrm>
          <a:prstGeom prst="rightBrace">
            <a:avLst>
              <a:gd name="adj1" fmla="val 153132"/>
              <a:gd name="adj2" fmla="val 49821"/>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7" name="Cloud Callout 16">
                <a:extLst>
                  <a:ext uri="{FF2B5EF4-FFF2-40B4-BE49-F238E27FC236}">
                    <a16:creationId xmlns:a16="http://schemas.microsoft.com/office/drawing/2014/main" id="{2A7A3E32-2890-7CF3-CAD3-E82D2A1BD0FC}"/>
                  </a:ext>
                </a:extLst>
              </p:cNvPr>
              <p:cNvSpPr/>
              <p:nvPr/>
            </p:nvSpPr>
            <p:spPr>
              <a:xfrm>
                <a:off x="6234545" y="563353"/>
                <a:ext cx="5957455" cy="1760859"/>
              </a:xfrm>
              <a:prstGeom prst="cloudCallout">
                <a:avLst>
                  <a:gd name="adj1" fmla="val 26452"/>
                  <a:gd name="adj2" fmla="val 13540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ctr">
                  <a:buFont typeface="Arial" panose="020B0604020202020204" pitchFamily="34" charset="0"/>
                  <a:buChar char="•"/>
                </a:pPr>
                <a:r>
                  <a:rPr lang="en-US" sz="2300" dirty="0">
                    <a:latin typeface="PT Serif" panose="020A0603040505020204" pitchFamily="18" charset="77"/>
                  </a:rPr>
                  <a:t>Degree ( </a:t>
                </a:r>
                <a14:m>
                  <m:oMath xmlns:m="http://schemas.openxmlformats.org/officeDocument/2006/math">
                    <m:r>
                      <a:rPr lang="en-US" sz="2300" b="0" i="1" smtClean="0">
                        <a:latin typeface="Cambria Math" panose="02040503050406030204" pitchFamily="18" charset="0"/>
                      </a:rPr>
                      <m:t>h</m:t>
                    </m:r>
                    <m:r>
                      <a:rPr lang="en-US" sz="2300" b="0" i="1" smtClean="0">
                        <a:latin typeface="Cambria Math" panose="02040503050406030204" pitchFamily="18" charset="0"/>
                      </a:rPr>
                      <m:t> )=</m:t>
                    </m:r>
                    <m:r>
                      <a:rPr lang="en-US" sz="2300" b="0" i="1" smtClean="0">
                        <a:latin typeface="Cambria Math" panose="02040503050406030204" pitchFamily="18" charset="0"/>
                      </a:rPr>
                      <m:t>𝑓</m:t>
                    </m:r>
                  </m:oMath>
                </a14:m>
                <a:endParaRPr lang="en-US" sz="2300" b="0" dirty="0">
                  <a:latin typeface="PT Serif" panose="020A0603040505020204" pitchFamily="18" charset="77"/>
                </a:endParaRPr>
              </a:p>
              <a:p>
                <a:pPr marL="342900" indent="-342900" algn="ctr">
                  <a:buFont typeface="Arial" panose="020B0604020202020204" pitchFamily="34" charset="0"/>
                  <a:buChar char="•"/>
                </a:pPr>
                <a14:m>
                  <m:oMath xmlns:m="http://schemas.openxmlformats.org/officeDocument/2006/math">
                    <m:r>
                      <a:rPr lang="en-US" sz="2300" b="0" i="1" smtClean="0">
                        <a:latin typeface="Cambria Math" panose="02040503050406030204" pitchFamily="18" charset="0"/>
                      </a:rPr>
                      <m:t>𝑅</m:t>
                    </m:r>
                  </m:oMath>
                </a14:m>
                <a:r>
                  <a:rPr lang="en-US" sz="2300" dirty="0">
                    <a:latin typeface="PT Serif" panose="020A0603040505020204" pitchFamily="18" charset="77"/>
                  </a:rPr>
                  <a:t> is “good” </a:t>
                </a:r>
                <a14:m>
                  <m:oMath xmlns:m="http://schemas.openxmlformats.org/officeDocument/2006/math">
                    <m:r>
                      <a:rPr lang="en-US" sz="2300" i="1" smtClean="0">
                        <a:latin typeface="Cambria Math" panose="02040503050406030204" pitchFamily="18" charset="0"/>
                        <a:ea typeface="Cambria Math" panose="02040503050406030204" pitchFamily="18" charset="0"/>
                      </a:rPr>
                      <m:t>⇒</m:t>
                    </m:r>
                  </m:oMath>
                </a14:m>
                <a:endParaRPr lang="en-US" sz="2300" dirty="0">
                  <a:latin typeface="PT Serif" panose="020A0603040505020204" pitchFamily="18" charset="77"/>
                </a:endParaRPr>
              </a:p>
              <a:p>
                <a:pPr algn="ctr"/>
                <a:r>
                  <a:rPr lang="en-US" sz="2300" dirty="0">
                    <a:latin typeface="PT Serif" panose="020A0603040505020204" pitchFamily="18" charset="77"/>
                  </a:rPr>
                  <a:t> </a:t>
                </a:r>
                <a14:m>
                  <m:oMath xmlns:m="http://schemas.openxmlformats.org/officeDocument/2006/math">
                    <m:r>
                      <a:rPr lang="en-US" sz="2300" b="0" i="1" smtClean="0">
                        <a:latin typeface="Cambria Math" panose="02040503050406030204" pitchFamily="18" charset="0"/>
                      </a:rPr>
                      <m:t>≥</m:t>
                    </m:r>
                    <m:r>
                      <a:rPr lang="en-US" sz="2300" b="0" i="1" smtClean="0">
                        <a:latin typeface="Cambria Math" panose="02040503050406030204" pitchFamily="18" charset="0"/>
                      </a:rPr>
                      <m:t>𝐶</m:t>
                    </m:r>
                  </m:oMath>
                </a14:m>
                <a:r>
                  <a:rPr lang="en-US" sz="2300" dirty="0">
                    <a:latin typeface="PT Serif" panose="020A0603040505020204" pitchFamily="18" charset="77"/>
                  </a:rPr>
                  <a:t> evaluations are correct</a:t>
                </a:r>
              </a:p>
            </p:txBody>
          </p:sp>
        </mc:Choice>
        <mc:Fallback xmlns="">
          <p:sp>
            <p:nvSpPr>
              <p:cNvPr id="17" name="Cloud Callout 16">
                <a:extLst>
                  <a:ext uri="{FF2B5EF4-FFF2-40B4-BE49-F238E27FC236}">
                    <a16:creationId xmlns:a16="http://schemas.microsoft.com/office/drawing/2014/main" id="{2A7A3E32-2890-7CF3-CAD3-E82D2A1BD0FC}"/>
                  </a:ext>
                </a:extLst>
              </p:cNvPr>
              <p:cNvSpPr>
                <a:spLocks noRot="1" noChangeAspect="1" noMove="1" noResize="1" noEditPoints="1" noAdjustHandles="1" noChangeArrowheads="1" noChangeShapeType="1" noTextEdit="1"/>
              </p:cNvSpPr>
              <p:nvPr/>
            </p:nvSpPr>
            <p:spPr>
              <a:xfrm>
                <a:off x="6234545" y="563353"/>
                <a:ext cx="5957455" cy="1760859"/>
              </a:xfrm>
              <a:prstGeom prst="cloudCallout">
                <a:avLst>
                  <a:gd name="adj1" fmla="val 26452"/>
                  <a:gd name="adj2" fmla="val 135404"/>
                </a:avLst>
              </a:prstGeom>
              <a:blipFill>
                <a:blip r:embed="rId6"/>
                <a:stretch>
                  <a:fillRect/>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81EB6F43-A3A2-8B49-7DC0-7CECC2092C7F}"/>
              </a:ext>
            </a:extLst>
          </p:cNvPr>
          <p:cNvSpPr>
            <a:spLocks noGrp="1"/>
          </p:cNvSpPr>
          <p:nvPr>
            <p:ph type="sldNum" sz="quarter" idx="12"/>
          </p:nvPr>
        </p:nvSpPr>
        <p:spPr/>
        <p:txBody>
          <a:bodyPr/>
          <a:lstStyle/>
          <a:p>
            <a:fld id="{2C6E2BD9-12E2-A94F-B436-2026D1C44FCB}" type="slidenum">
              <a:rPr lang="en-US" smtClean="0"/>
              <a:pPr/>
              <a:t>35</a:t>
            </a:fld>
            <a:endParaRPr lang="en-US">
              <a:latin typeface="PT Serif" panose="020A0603040505020204" pitchFamily="18" charset="77"/>
            </a:endParaRPr>
          </a:p>
        </p:txBody>
      </p:sp>
    </p:spTree>
    <p:extLst>
      <p:ext uri="{BB962C8B-B14F-4D97-AF65-F5344CB8AC3E}">
        <p14:creationId xmlns:p14="http://schemas.microsoft.com/office/powerpoint/2010/main" val="3241619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10" grpId="0" animBg="1"/>
      <p:bldP spid="11" grpId="0"/>
      <p:bldP spid="16" grpId="0" animBg="1"/>
      <p:bldP spid="1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F4887-8FBA-8A84-CA41-5D65942D2681}"/>
              </a:ext>
            </a:extLst>
          </p:cNvPr>
          <p:cNvSpPr>
            <a:spLocks noGrp="1"/>
          </p:cNvSpPr>
          <p:nvPr>
            <p:ph type="title"/>
          </p:nvPr>
        </p:nvSpPr>
        <p:spPr>
          <a:xfrm>
            <a:off x="297871" y="94960"/>
            <a:ext cx="11425205" cy="1325563"/>
          </a:xfrm>
        </p:spPr>
        <p:txBody>
          <a:bodyPr/>
          <a:lstStyle/>
          <a:p>
            <a:r>
              <a:rPr lang="en-US" dirty="0">
                <a:latin typeface="PT Serif" panose="020A0603040505020204" pitchFamily="18" charset="77"/>
              </a:rPr>
              <a:t>Tracing Imperfect boxes: Tracing Security</a:t>
            </a:r>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1C2BD549-679B-1A7E-903A-0026BBC18A81}"/>
                  </a:ext>
                </a:extLst>
              </p:cNvPr>
              <p:cNvSpPr/>
              <p:nvPr/>
            </p:nvSpPr>
            <p:spPr>
              <a:xfrm>
                <a:off x="383399" y="1476582"/>
                <a:ext cx="11425204" cy="390483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40000"/>
                  </a:lnSpc>
                </a:pPr>
                <a:r>
                  <a:rPr lang="en-US" sz="2200" dirty="0">
                    <a:solidFill>
                      <a:schemeClr val="accent1">
                        <a:lumMod val="50000"/>
                      </a:schemeClr>
                    </a:solidFill>
                    <a:latin typeface="PT Serif" panose="020A0603040505020204" pitchFamily="18" charset="77"/>
                  </a:rPr>
                  <a:t>Thm. For every adversary </a:t>
                </a:r>
                <a14:m>
                  <m:oMath xmlns:m="http://schemas.openxmlformats.org/officeDocument/2006/math">
                    <m:r>
                      <a:rPr lang="en-US" sz="2200" b="0" i="0" smtClean="0">
                        <a:solidFill>
                          <a:schemeClr val="accent1">
                            <a:lumMod val="50000"/>
                          </a:schemeClr>
                        </a:solidFill>
                        <a:latin typeface="Cambria Math" panose="02040503050406030204" pitchFamily="18" charset="0"/>
                      </a:rPr>
                      <m:t>𝒜</m:t>
                    </m:r>
                  </m:oMath>
                </a14:m>
                <a:r>
                  <a:rPr lang="en-US" sz="2200" dirty="0">
                    <a:solidFill>
                      <a:schemeClr val="accent1">
                        <a:lumMod val="50000"/>
                      </a:schemeClr>
                    </a:solidFill>
                    <a:latin typeface="PT Serif" panose="020A0603040505020204" pitchFamily="18" charset="77"/>
                  </a:rPr>
                  <a:t>, for every </a:t>
                </a:r>
                <a14:m>
                  <m:oMath xmlns:m="http://schemas.openxmlformats.org/officeDocument/2006/math">
                    <m:r>
                      <a:rPr lang="en-US" sz="2200" b="0" i="1" smtClean="0">
                        <a:solidFill>
                          <a:schemeClr val="accent1">
                            <a:lumMod val="50000"/>
                          </a:schemeClr>
                        </a:solidFill>
                        <a:latin typeface="Cambria Math" panose="02040503050406030204" pitchFamily="18" charset="0"/>
                      </a:rPr>
                      <m:t>𝜆</m:t>
                    </m:r>
                    <m:r>
                      <a:rPr lang="en-US" sz="2200" b="0" i="1" smtClean="0">
                        <a:solidFill>
                          <a:schemeClr val="accent1">
                            <a:lumMod val="50000"/>
                          </a:schemeClr>
                        </a:solidFill>
                        <a:latin typeface="Cambria Math" panose="02040503050406030204" pitchFamily="18" charset="0"/>
                      </a:rPr>
                      <m:t> , </m:t>
                    </m:r>
                    <m:r>
                      <a:rPr lang="en-US" sz="2200" b="0" i="1" smtClean="0">
                        <a:solidFill>
                          <a:schemeClr val="accent1">
                            <a:lumMod val="50000"/>
                          </a:schemeClr>
                        </a:solidFill>
                        <a:latin typeface="Cambria Math" panose="02040503050406030204" pitchFamily="18" charset="0"/>
                      </a:rPr>
                      <m:t>𝑓</m:t>
                    </m:r>
                    <m:r>
                      <a:rPr lang="en-US" sz="2200" b="0" i="1" smtClean="0">
                        <a:solidFill>
                          <a:schemeClr val="accent1">
                            <a:lumMod val="50000"/>
                          </a:schemeClr>
                        </a:solidFill>
                        <a:latin typeface="Cambria Math" panose="02040503050406030204" pitchFamily="18" charset="0"/>
                      </a:rPr>
                      <m:t> , </m:t>
                    </m:r>
                    <m:r>
                      <a:rPr lang="en-US" sz="2200" b="0" i="1" smtClean="0">
                        <a:solidFill>
                          <a:schemeClr val="accent1">
                            <a:lumMod val="50000"/>
                          </a:schemeClr>
                        </a:solidFill>
                        <a:latin typeface="Cambria Math" panose="02040503050406030204" pitchFamily="18" charset="0"/>
                      </a:rPr>
                      <m:t>𝑁</m:t>
                    </m:r>
                    <m:r>
                      <a:rPr lang="en-US" sz="2200" b="0" i="1" smtClean="0">
                        <a:solidFill>
                          <a:schemeClr val="accent1">
                            <a:lumMod val="50000"/>
                          </a:schemeClr>
                        </a:solidFill>
                        <a:latin typeface="Cambria Math" panose="02040503050406030204" pitchFamily="18" charset="0"/>
                      </a:rPr>
                      <m:t> ,  </m:t>
                    </m:r>
                    <m:r>
                      <a:rPr lang="en-US" sz="2200" b="0" i="1" smtClean="0">
                        <a:solidFill>
                          <a:schemeClr val="accent1">
                            <a:lumMod val="50000"/>
                          </a:schemeClr>
                        </a:solidFill>
                        <a:latin typeface="Cambria Math" panose="02040503050406030204" pitchFamily="18" charset="0"/>
                      </a:rPr>
                      <m:t>𝐶</m:t>
                    </m:r>
                    <m:r>
                      <a:rPr lang="en-US" sz="2200" b="0" i="1" smtClean="0">
                        <a:solidFill>
                          <a:schemeClr val="accent1">
                            <a:lumMod val="50000"/>
                          </a:schemeClr>
                        </a:solidFill>
                        <a:latin typeface="Cambria Math" panose="02040503050406030204" pitchFamily="18" charset="0"/>
                      </a:rPr>
                      <m:t>∈</m:t>
                    </m:r>
                    <m:r>
                      <a:rPr lang="en-US" sz="2200" b="0" i="1" smtClean="0">
                        <a:solidFill>
                          <a:schemeClr val="accent1">
                            <a:lumMod val="50000"/>
                          </a:schemeClr>
                        </a:solidFill>
                        <a:latin typeface="Cambria Math" panose="02040503050406030204" pitchFamily="18" charset="0"/>
                      </a:rPr>
                      <m:t>ℕ</m:t>
                    </m:r>
                  </m:oMath>
                </a14:m>
                <a:r>
                  <a:rPr lang="en-US" sz="2200" dirty="0">
                    <a:solidFill>
                      <a:schemeClr val="accent1">
                        <a:lumMod val="50000"/>
                      </a:schemeClr>
                    </a:solidFill>
                    <a:latin typeface="PT Serif" panose="020A0603040505020204" pitchFamily="18" charset="77"/>
                  </a:rPr>
                  <a:t> and </a:t>
                </a:r>
                <a14:m>
                  <m:oMath xmlns:m="http://schemas.openxmlformats.org/officeDocument/2006/math">
                    <m:r>
                      <a:rPr lang="en-US" sz="2200" b="0" i="1" smtClean="0">
                        <a:solidFill>
                          <a:schemeClr val="accent1">
                            <a:lumMod val="50000"/>
                          </a:schemeClr>
                        </a:solidFill>
                        <a:latin typeface="Cambria Math" panose="02040503050406030204" pitchFamily="18" charset="0"/>
                      </a:rPr>
                      <m:t>𝜖</m:t>
                    </m:r>
                    <m:r>
                      <a:rPr lang="en-US" sz="2200" b="0" i="1" smtClean="0">
                        <a:solidFill>
                          <a:schemeClr val="accent1">
                            <a:lumMod val="50000"/>
                          </a:schemeClr>
                        </a:solidFill>
                        <a:latin typeface="Cambria Math" panose="02040503050406030204" pitchFamily="18" charset="0"/>
                      </a:rPr>
                      <m:t>&gt;</m:t>
                    </m:r>
                    <m:func>
                      <m:funcPr>
                        <m:ctrlPr>
                          <a:rPr lang="en-US" sz="2200" b="0" i="1" smtClean="0">
                            <a:solidFill>
                              <a:schemeClr val="accent1">
                                <a:lumMod val="50000"/>
                              </a:schemeClr>
                            </a:solidFill>
                            <a:latin typeface="Cambria Math" panose="02040503050406030204" pitchFamily="18" charset="0"/>
                          </a:rPr>
                        </m:ctrlPr>
                      </m:funcPr>
                      <m:fName>
                        <m:r>
                          <m:rPr>
                            <m:sty m:val="p"/>
                          </m:rPr>
                          <a:rPr lang="en-US" sz="2200" b="0" i="0" smtClean="0">
                            <a:solidFill>
                              <a:schemeClr val="accent1">
                                <a:lumMod val="50000"/>
                              </a:schemeClr>
                            </a:solidFill>
                            <a:latin typeface="Cambria Math" panose="02040503050406030204" pitchFamily="18" charset="0"/>
                          </a:rPr>
                          <m:t>max</m:t>
                        </m:r>
                      </m:fName>
                      <m:e>
                        <m:r>
                          <a:rPr lang="en-US" sz="2200" b="0" i="1" smtClean="0">
                            <a:solidFill>
                              <a:schemeClr val="accent1">
                                <a:lumMod val="50000"/>
                              </a:schemeClr>
                            </a:solidFill>
                            <a:latin typeface="Cambria Math" panose="02040503050406030204" pitchFamily="18" charset="0"/>
                          </a:rPr>
                          <m:t>( </m:t>
                        </m:r>
                        <m:rad>
                          <m:radPr>
                            <m:degHide m:val="on"/>
                            <m:ctrlPr>
                              <a:rPr lang="en-US" sz="2200" i="1">
                                <a:solidFill>
                                  <a:schemeClr val="accent1">
                                    <a:lumMod val="50000"/>
                                  </a:schemeClr>
                                </a:solidFill>
                                <a:latin typeface="Cambria Math" panose="02040503050406030204" pitchFamily="18" charset="0"/>
                              </a:rPr>
                            </m:ctrlPr>
                          </m:radPr>
                          <m:deg/>
                          <m:e>
                            <m:f>
                              <m:fPr>
                                <m:ctrlPr>
                                  <a:rPr lang="en-US" sz="2200" i="1">
                                    <a:solidFill>
                                      <a:schemeClr val="accent1">
                                        <a:lumMod val="50000"/>
                                      </a:schemeClr>
                                    </a:solidFill>
                                    <a:latin typeface="Cambria Math" panose="02040503050406030204" pitchFamily="18" charset="0"/>
                                  </a:rPr>
                                </m:ctrlPr>
                              </m:fPr>
                              <m:num>
                                <m:r>
                                  <a:rPr lang="en-US" sz="2200" i="1">
                                    <a:solidFill>
                                      <a:schemeClr val="accent1">
                                        <a:lumMod val="50000"/>
                                      </a:schemeClr>
                                    </a:solidFill>
                                    <a:latin typeface="Cambria Math" panose="02040503050406030204" pitchFamily="18" charset="0"/>
                                  </a:rPr>
                                  <m:t>2</m:t>
                                </m:r>
                                <m:r>
                                  <a:rPr lang="en-US" sz="2200" i="1">
                                    <a:solidFill>
                                      <a:schemeClr val="accent1">
                                        <a:lumMod val="50000"/>
                                      </a:schemeClr>
                                    </a:solidFill>
                                    <a:latin typeface="Cambria Math" panose="02040503050406030204" pitchFamily="18" charset="0"/>
                                  </a:rPr>
                                  <m:t>𝐶</m:t>
                                </m:r>
                              </m:num>
                              <m:den>
                                <m:r>
                                  <a:rPr lang="en-US" sz="2200" i="1">
                                    <a:solidFill>
                                      <a:schemeClr val="accent1">
                                        <a:lumMod val="50000"/>
                                      </a:schemeClr>
                                    </a:solidFill>
                                    <a:latin typeface="Cambria Math" panose="02040503050406030204" pitchFamily="18" charset="0"/>
                                  </a:rPr>
                                  <m:t>𝑁</m:t>
                                </m:r>
                              </m:den>
                            </m:f>
                          </m:e>
                        </m:rad>
                        <m:r>
                          <a:rPr lang="en-US" sz="2200" b="0" i="1" smtClean="0">
                            <a:solidFill>
                              <a:schemeClr val="accent1">
                                <a:lumMod val="50000"/>
                              </a:schemeClr>
                            </a:solidFill>
                            <a:latin typeface="Cambria Math" panose="02040503050406030204" pitchFamily="18" charset="0"/>
                          </a:rPr>
                          <m:t>  ,  </m:t>
                        </m:r>
                        <m:rad>
                          <m:radPr>
                            <m:degHide m:val="on"/>
                            <m:ctrlPr>
                              <a:rPr lang="en-US" sz="2200" b="0" i="1" smtClean="0">
                                <a:solidFill>
                                  <a:schemeClr val="accent1">
                                    <a:lumMod val="50000"/>
                                  </a:schemeClr>
                                </a:solidFill>
                                <a:latin typeface="Cambria Math" panose="02040503050406030204" pitchFamily="18" charset="0"/>
                              </a:rPr>
                            </m:ctrlPr>
                          </m:radPr>
                          <m:deg/>
                          <m:e>
                            <m:f>
                              <m:fPr>
                                <m:ctrlPr>
                                  <a:rPr lang="en-US" sz="2200" b="0" i="1" smtClean="0">
                                    <a:solidFill>
                                      <a:schemeClr val="accent1">
                                        <a:lumMod val="50000"/>
                                      </a:schemeClr>
                                    </a:solidFill>
                                    <a:latin typeface="Cambria Math" panose="02040503050406030204" pitchFamily="18" charset="0"/>
                                  </a:rPr>
                                </m:ctrlPr>
                              </m:fPr>
                              <m:num>
                                <m:r>
                                  <a:rPr lang="en-US" sz="2200" b="0" i="1" smtClean="0">
                                    <a:solidFill>
                                      <a:schemeClr val="accent1">
                                        <a:lumMod val="50000"/>
                                      </a:schemeClr>
                                    </a:solidFill>
                                    <a:latin typeface="Cambria Math" panose="02040503050406030204" pitchFamily="18" charset="0"/>
                                  </a:rPr>
                                  <m:t>2</m:t>
                                </m:r>
                                <m:d>
                                  <m:dPr>
                                    <m:ctrlPr>
                                      <a:rPr lang="en-US" sz="2200" b="0" i="1" smtClean="0">
                                        <a:solidFill>
                                          <a:schemeClr val="accent1">
                                            <a:lumMod val="50000"/>
                                          </a:schemeClr>
                                        </a:solidFill>
                                        <a:latin typeface="Cambria Math" panose="02040503050406030204" pitchFamily="18" charset="0"/>
                                      </a:rPr>
                                    </m:ctrlPr>
                                  </m:dPr>
                                  <m:e>
                                    <m:r>
                                      <a:rPr lang="en-US" sz="2200" b="0" i="1" smtClean="0">
                                        <a:solidFill>
                                          <a:schemeClr val="accent1">
                                            <a:lumMod val="50000"/>
                                          </a:schemeClr>
                                        </a:solidFill>
                                        <a:latin typeface="Cambria Math" panose="02040503050406030204" pitchFamily="18" charset="0"/>
                                      </a:rPr>
                                      <m:t>𝑁</m:t>
                                    </m:r>
                                    <m:r>
                                      <a:rPr lang="en-US" sz="2200" b="0" i="1" smtClean="0">
                                        <a:solidFill>
                                          <a:schemeClr val="accent1">
                                            <a:lumMod val="50000"/>
                                          </a:schemeClr>
                                        </a:solidFill>
                                        <a:latin typeface="Cambria Math" panose="02040503050406030204" pitchFamily="18" charset="0"/>
                                      </a:rPr>
                                      <m:t>+</m:t>
                                    </m:r>
                                    <m:r>
                                      <a:rPr lang="en-US" sz="2200" b="0" i="1" smtClean="0">
                                        <a:solidFill>
                                          <a:schemeClr val="accent1">
                                            <a:lumMod val="50000"/>
                                          </a:schemeClr>
                                        </a:solidFill>
                                        <a:latin typeface="Cambria Math" panose="02040503050406030204" pitchFamily="18" charset="0"/>
                                      </a:rPr>
                                      <m:t>𝑓</m:t>
                                    </m:r>
                                    <m:r>
                                      <a:rPr lang="en-US" sz="2200" b="0" i="1" smtClean="0">
                                        <a:solidFill>
                                          <a:schemeClr val="accent1">
                                            <a:lumMod val="50000"/>
                                          </a:schemeClr>
                                        </a:solidFill>
                                        <a:latin typeface="Cambria Math" panose="02040503050406030204" pitchFamily="18" charset="0"/>
                                      </a:rPr>
                                      <m:t>+</m:t>
                                    </m:r>
                                    <m:sSup>
                                      <m:sSupPr>
                                        <m:ctrlPr>
                                          <a:rPr lang="en-US" sz="2200" b="0" i="1" smtClean="0">
                                            <a:solidFill>
                                              <a:schemeClr val="accent1">
                                                <a:lumMod val="50000"/>
                                              </a:schemeClr>
                                            </a:solidFill>
                                            <a:latin typeface="Cambria Math" panose="02040503050406030204" pitchFamily="18" charset="0"/>
                                          </a:rPr>
                                        </m:ctrlPr>
                                      </m:sSupPr>
                                      <m:e>
                                        <m:r>
                                          <a:rPr lang="en-US" sz="2200" b="0" i="1" smtClean="0">
                                            <a:solidFill>
                                              <a:schemeClr val="accent1">
                                                <a:lumMod val="50000"/>
                                              </a:schemeClr>
                                            </a:solidFill>
                                            <a:latin typeface="Cambria Math" panose="02040503050406030204" pitchFamily="18" charset="0"/>
                                          </a:rPr>
                                          <m:t>𝑡</m:t>
                                        </m:r>
                                      </m:e>
                                      <m:sup>
                                        <m:r>
                                          <a:rPr lang="en-US" sz="2200" b="0" i="1" smtClean="0">
                                            <a:solidFill>
                                              <a:schemeClr val="accent1">
                                                <a:lumMod val="50000"/>
                                              </a:schemeClr>
                                            </a:solidFill>
                                            <a:latin typeface="Cambria Math" panose="02040503050406030204" pitchFamily="18" charset="0"/>
                                          </a:rPr>
                                          <m:t>2</m:t>
                                        </m:r>
                                      </m:sup>
                                    </m:sSup>
                                  </m:e>
                                </m:d>
                              </m:num>
                              <m:den>
                                <m:r>
                                  <a:rPr lang="en-US" sz="2200" b="0" i="1" smtClean="0">
                                    <a:solidFill>
                                      <a:schemeClr val="accent1">
                                        <a:lumMod val="50000"/>
                                      </a:schemeClr>
                                    </a:solidFill>
                                    <a:latin typeface="Cambria Math" panose="02040503050406030204" pitchFamily="18" charset="0"/>
                                  </a:rPr>
                                  <m:t>𝑝</m:t>
                                </m:r>
                              </m:den>
                            </m:f>
                          </m:e>
                        </m:rad>
                        <m:r>
                          <a:rPr lang="en-US" sz="2200" b="0" i="1" smtClean="0">
                            <a:solidFill>
                              <a:schemeClr val="accent1">
                                <a:lumMod val="50000"/>
                              </a:schemeClr>
                            </a:solidFill>
                            <a:latin typeface="Cambria Math" panose="02040503050406030204" pitchFamily="18" charset="0"/>
                          </a:rPr>
                          <m:t> )</m:t>
                        </m:r>
                      </m:e>
                    </m:func>
                  </m:oMath>
                </a14:m>
                <a:r>
                  <a:rPr lang="en-US" sz="2200" dirty="0">
                    <a:solidFill>
                      <a:schemeClr val="accent1">
                        <a:lumMod val="50000"/>
                      </a:schemeClr>
                    </a:solidFill>
                    <a:latin typeface="PT Serif" panose="020A0603040505020204" pitchFamily="18" charset="77"/>
                  </a:rPr>
                  <a:t> and </a:t>
                </a:r>
                <a14:m>
                  <m:oMath xmlns:m="http://schemas.openxmlformats.org/officeDocument/2006/math">
                    <m:r>
                      <a:rPr lang="en-US" sz="2200" b="0" i="1" smtClean="0">
                        <a:solidFill>
                          <a:schemeClr val="accent1">
                            <a:lumMod val="50000"/>
                          </a:schemeClr>
                        </a:solidFill>
                        <a:latin typeface="Cambria Math" panose="02040503050406030204" pitchFamily="18" charset="0"/>
                      </a:rPr>
                      <m:t>𝐶</m:t>
                    </m:r>
                    <m:r>
                      <a:rPr lang="en-US" sz="2200" b="0" i="1" smtClean="0">
                        <a:solidFill>
                          <a:schemeClr val="accent1">
                            <a:lumMod val="50000"/>
                          </a:schemeClr>
                        </a:solidFill>
                        <a:latin typeface="Cambria Math" panose="02040503050406030204" pitchFamily="18" charset="0"/>
                      </a:rPr>
                      <m:t>≥</m:t>
                    </m:r>
                    <m:rad>
                      <m:radPr>
                        <m:degHide m:val="on"/>
                        <m:ctrlPr>
                          <a:rPr lang="en-US" sz="2200" b="0" i="1" smtClean="0">
                            <a:solidFill>
                              <a:schemeClr val="accent1">
                                <a:lumMod val="50000"/>
                              </a:schemeClr>
                            </a:solidFill>
                            <a:latin typeface="Cambria Math" panose="02040503050406030204" pitchFamily="18" charset="0"/>
                          </a:rPr>
                        </m:ctrlPr>
                      </m:radPr>
                      <m:deg/>
                      <m:e>
                        <m:r>
                          <a:rPr lang="en-US" sz="2200" b="0" i="1" smtClean="0">
                            <a:solidFill>
                              <a:schemeClr val="accent1">
                                <a:lumMod val="50000"/>
                              </a:schemeClr>
                            </a:solidFill>
                            <a:latin typeface="Cambria Math" panose="02040503050406030204" pitchFamily="18" charset="0"/>
                          </a:rPr>
                          <m:t>𝑓𝑁</m:t>
                        </m:r>
                      </m:e>
                    </m:rad>
                  </m:oMath>
                </a14:m>
                <a:r>
                  <a:rPr lang="en-US" sz="2200" dirty="0">
                    <a:solidFill>
                      <a:schemeClr val="accent1">
                        <a:lumMod val="50000"/>
                      </a:schemeClr>
                    </a:solidFill>
                    <a:latin typeface="PT Serif" panose="020A0603040505020204" pitchFamily="18" charset="77"/>
                  </a:rPr>
                  <a:t>, it holds</a:t>
                </a:r>
                <a:r>
                  <a:rPr lang="en-US" sz="2200" b="0" dirty="0">
                    <a:solidFill>
                      <a:schemeClr val="accent1">
                        <a:lumMod val="50000"/>
                      </a:schemeClr>
                    </a:solidFill>
                    <a:latin typeface="PT Serif" panose="020A0603040505020204" pitchFamily="18" charset="77"/>
                  </a:rPr>
                  <a:t> that</a:t>
                </a:r>
              </a:p>
              <a:p>
                <a:pPr algn="ctr">
                  <a:lnSpc>
                    <a:spcPct val="140000"/>
                  </a:lnSpc>
                </a:pPr>
                <a14:m>
                  <m:oMath xmlns:m="http://schemas.openxmlformats.org/officeDocument/2006/math">
                    <m:sSubSup>
                      <m:sSubSupPr>
                        <m:ctrlPr>
                          <a:rPr lang="en-US" sz="2300" i="1">
                            <a:solidFill>
                              <a:schemeClr val="accent1">
                                <a:lumMod val="50000"/>
                              </a:schemeClr>
                            </a:solidFill>
                            <a:latin typeface="Cambria Math" panose="02040503050406030204" pitchFamily="18" charset="0"/>
                          </a:rPr>
                        </m:ctrlPr>
                      </m:sSubSupPr>
                      <m:e>
                        <m:r>
                          <a:rPr lang="en-US" sz="2300" b="0" i="1" smtClean="0">
                            <a:solidFill>
                              <a:schemeClr val="accent1">
                                <a:lumMod val="50000"/>
                              </a:schemeClr>
                            </a:solidFill>
                            <a:latin typeface="Cambria Math" panose="02040503050406030204" pitchFamily="18" charset="0"/>
                          </a:rPr>
                          <m:t>  </m:t>
                        </m:r>
                        <m:r>
                          <a:rPr lang="en-US" sz="2300" i="1">
                            <a:solidFill>
                              <a:schemeClr val="accent1">
                                <a:lumMod val="50000"/>
                              </a:schemeClr>
                            </a:solidFill>
                            <a:latin typeface="Cambria Math" panose="02040503050406030204" pitchFamily="18" charset="0"/>
                          </a:rPr>
                          <m:t>𝐴𝑑𝑣</m:t>
                        </m:r>
                      </m:e>
                      <m:sub>
                        <m:r>
                          <m:rPr>
                            <m:sty m:val="p"/>
                          </m:rPr>
                          <a:rPr lang="en-US" sz="2300" b="0" i="0" smtClean="0">
                            <a:solidFill>
                              <a:schemeClr val="accent1">
                                <a:lumMod val="50000"/>
                              </a:schemeClr>
                            </a:solidFill>
                            <a:latin typeface="Cambria Math" panose="02040503050406030204" pitchFamily="18" charset="0"/>
                          </a:rPr>
                          <m:t>TS</m:t>
                        </m:r>
                        <m:r>
                          <a:rPr lang="en-US" sz="2300" b="0" i="0" smtClean="0">
                            <a:solidFill>
                              <a:schemeClr val="accent1">
                                <a:lumMod val="50000"/>
                              </a:schemeClr>
                            </a:solidFill>
                            <a:latin typeface="Cambria Math" panose="02040503050406030204" pitchFamily="18" charset="0"/>
                          </a:rPr>
                          <m:t>,</m:t>
                        </m:r>
                        <m:r>
                          <a:rPr lang="en-US" sz="2300" b="0" i="1" smtClean="0">
                            <a:solidFill>
                              <a:schemeClr val="accent1">
                                <a:lumMod val="50000"/>
                              </a:schemeClr>
                            </a:solidFill>
                            <a:latin typeface="Cambria Math" panose="02040503050406030204" pitchFamily="18" charset="0"/>
                          </a:rPr>
                          <m:t>𝜖</m:t>
                        </m:r>
                      </m:sub>
                      <m:sup>
                        <m:r>
                          <a:rPr lang="en-US" sz="2300" i="1" smtClean="0">
                            <a:solidFill>
                              <a:schemeClr val="accent1">
                                <a:lumMod val="50000"/>
                              </a:schemeClr>
                            </a:solidFill>
                            <a:latin typeface="Cambria Math" panose="02040503050406030204" pitchFamily="18" charset="0"/>
                          </a:rPr>
                          <m:t>𝑡</m:t>
                        </m:r>
                        <m:r>
                          <a:rPr lang="en-US" sz="2300" b="0" i="1" smtClean="0">
                            <a:solidFill>
                              <a:schemeClr val="accent1">
                                <a:lumMod val="50000"/>
                              </a:schemeClr>
                            </a:solidFill>
                            <a:latin typeface="Cambria Math" panose="02040503050406030204" pitchFamily="18" charset="0"/>
                          </a:rPr>
                          <m:t>𝑟𝑎𝑐</m:t>
                        </m:r>
                      </m:sup>
                    </m:sSubSup>
                    <m:d>
                      <m:dPr>
                        <m:ctrlPr>
                          <a:rPr lang="en-US" sz="2300" b="0" i="1" smtClean="0">
                            <a:solidFill>
                              <a:schemeClr val="accent1">
                                <a:lumMod val="50000"/>
                              </a:schemeClr>
                            </a:solidFill>
                            <a:latin typeface="Cambria Math" panose="02040503050406030204" pitchFamily="18" charset="0"/>
                          </a:rPr>
                        </m:ctrlPr>
                      </m:dPr>
                      <m:e>
                        <m:r>
                          <a:rPr lang="en-US" sz="2300" i="0">
                            <a:solidFill>
                              <a:schemeClr val="accent1">
                                <a:lumMod val="50000"/>
                              </a:schemeClr>
                            </a:solidFill>
                            <a:latin typeface="Cambria Math" panose="02040503050406030204" pitchFamily="18" charset="0"/>
                          </a:rPr>
                          <m:t>𝒜</m:t>
                        </m:r>
                      </m:e>
                    </m:d>
                    <m:r>
                      <a:rPr lang="en-US" sz="2300" b="0" i="1" smtClean="0">
                        <a:solidFill>
                          <a:schemeClr val="accent1">
                            <a:lumMod val="50000"/>
                          </a:schemeClr>
                        </a:solidFill>
                        <a:latin typeface="Cambria Math" panose="02040503050406030204" pitchFamily="18" charset="0"/>
                      </a:rPr>
                      <m:t> </m:t>
                    </m:r>
                    <m:r>
                      <a:rPr lang="en-US" sz="2300" i="0">
                        <a:solidFill>
                          <a:schemeClr val="accent1">
                            <a:lumMod val="50000"/>
                          </a:schemeClr>
                        </a:solidFill>
                        <a:latin typeface="Cambria Math" panose="02040503050406030204" pitchFamily="18" charset="0"/>
                      </a:rPr>
                      <m:t>≤</m:t>
                    </m:r>
                    <m:r>
                      <a:rPr lang="en-US" sz="2300" b="0" i="0" smtClean="0">
                        <a:solidFill>
                          <a:schemeClr val="accent1">
                            <a:lumMod val="50000"/>
                          </a:schemeClr>
                        </a:solidFill>
                        <a:latin typeface="Cambria Math" panose="02040503050406030204" pitchFamily="18" charset="0"/>
                      </a:rPr>
                      <m:t> </m:t>
                    </m:r>
                    <m:sSup>
                      <m:sSupPr>
                        <m:ctrlPr>
                          <a:rPr lang="en-US" sz="2300" b="0" i="1" smtClean="0">
                            <a:solidFill>
                              <a:schemeClr val="accent1">
                                <a:lumMod val="50000"/>
                              </a:schemeClr>
                            </a:solidFill>
                            <a:latin typeface="Cambria Math" panose="02040503050406030204" pitchFamily="18" charset="0"/>
                          </a:rPr>
                        </m:ctrlPr>
                      </m:sSupPr>
                      <m:e>
                        <m:r>
                          <m:rPr>
                            <m:sty m:val="p"/>
                          </m:rPr>
                          <a:rPr lang="en-US" sz="2300" b="0" i="0" smtClean="0">
                            <a:solidFill>
                              <a:schemeClr val="accent1">
                                <a:lumMod val="50000"/>
                              </a:schemeClr>
                            </a:solidFill>
                            <a:latin typeface="Cambria Math" panose="02040503050406030204" pitchFamily="18" charset="0"/>
                          </a:rPr>
                          <m:t>e</m:t>
                        </m:r>
                      </m:e>
                      <m:sup>
                        <m:r>
                          <a:rPr lang="en-US" sz="2300" b="0" i="0" smtClean="0">
                            <a:solidFill>
                              <a:schemeClr val="accent1">
                                <a:lumMod val="50000"/>
                              </a:schemeClr>
                            </a:solidFill>
                            <a:latin typeface="Cambria Math" panose="02040503050406030204" pitchFamily="18" charset="0"/>
                          </a:rPr>
                          <m:t>− </m:t>
                        </m:r>
                        <m:f>
                          <m:fPr>
                            <m:ctrlPr>
                              <a:rPr lang="en-US" sz="2300" b="0" i="1" smtClean="0">
                                <a:solidFill>
                                  <a:schemeClr val="accent1">
                                    <a:lumMod val="50000"/>
                                  </a:schemeClr>
                                </a:solidFill>
                                <a:latin typeface="Cambria Math" panose="02040503050406030204" pitchFamily="18" charset="0"/>
                              </a:rPr>
                            </m:ctrlPr>
                          </m:fPr>
                          <m:num>
                            <m:sSup>
                              <m:sSupPr>
                                <m:ctrlPr>
                                  <a:rPr lang="en-US" sz="2300" i="1">
                                    <a:solidFill>
                                      <a:schemeClr val="accent1">
                                        <a:lumMod val="50000"/>
                                      </a:schemeClr>
                                    </a:solidFill>
                                    <a:latin typeface="Cambria Math" panose="02040503050406030204" pitchFamily="18" charset="0"/>
                                  </a:rPr>
                                </m:ctrlPr>
                              </m:sSupPr>
                              <m:e>
                                <m:r>
                                  <a:rPr lang="en-US" sz="2300" i="1">
                                    <a:solidFill>
                                      <a:schemeClr val="accent1">
                                        <a:lumMod val="50000"/>
                                      </a:schemeClr>
                                    </a:solidFill>
                                    <a:latin typeface="Cambria Math" panose="02040503050406030204" pitchFamily="18" charset="0"/>
                                  </a:rPr>
                                  <m:t>𝜖</m:t>
                                </m:r>
                              </m:e>
                              <m:sup>
                                <m:r>
                                  <a:rPr lang="en-US" sz="2300">
                                    <a:solidFill>
                                      <a:schemeClr val="accent1">
                                        <a:lumMod val="50000"/>
                                      </a:schemeClr>
                                    </a:solidFill>
                                    <a:latin typeface="Cambria Math" panose="02040503050406030204" pitchFamily="18" charset="0"/>
                                  </a:rPr>
                                  <m:t>2</m:t>
                                </m:r>
                              </m:sup>
                            </m:sSup>
                            <m:r>
                              <m:rPr>
                                <m:sty m:val="p"/>
                              </m:rPr>
                              <a:rPr lang="en-US" sz="2300" b="0" i="0" smtClean="0">
                                <a:solidFill>
                                  <a:schemeClr val="accent1">
                                    <a:lumMod val="50000"/>
                                  </a:schemeClr>
                                </a:solidFill>
                                <a:latin typeface="Cambria Math" panose="02040503050406030204" pitchFamily="18" charset="0"/>
                              </a:rPr>
                              <m:t>N</m:t>
                            </m:r>
                          </m:num>
                          <m:den>
                            <m:r>
                              <a:rPr lang="en-US" sz="2300" b="0" i="0" smtClean="0">
                                <a:solidFill>
                                  <a:schemeClr val="accent1">
                                    <a:lumMod val="50000"/>
                                  </a:schemeClr>
                                </a:solidFill>
                                <a:latin typeface="Cambria Math" panose="02040503050406030204" pitchFamily="18" charset="0"/>
                              </a:rPr>
                              <m:t>2</m:t>
                            </m:r>
                          </m:den>
                        </m:f>
                        <m:r>
                          <a:rPr lang="en-US" sz="2300" b="0" i="1" smtClean="0">
                            <a:solidFill>
                              <a:schemeClr val="accent1">
                                <a:lumMod val="50000"/>
                              </a:schemeClr>
                            </a:solidFill>
                            <a:latin typeface="Cambria Math" panose="02040503050406030204" pitchFamily="18" charset="0"/>
                          </a:rPr>
                          <m:t>⋅</m:t>
                        </m:r>
                        <m:sSup>
                          <m:sSupPr>
                            <m:ctrlPr>
                              <a:rPr lang="en-US" sz="2300" b="0" i="1" smtClean="0">
                                <a:solidFill>
                                  <a:schemeClr val="accent1">
                                    <a:lumMod val="50000"/>
                                  </a:schemeClr>
                                </a:solidFill>
                                <a:latin typeface="Cambria Math" panose="02040503050406030204" pitchFamily="18" charset="0"/>
                              </a:rPr>
                            </m:ctrlPr>
                          </m:sSupPr>
                          <m:e>
                            <m:d>
                              <m:dPr>
                                <m:ctrlPr>
                                  <a:rPr lang="en-US" sz="2300" b="0" i="1" smtClean="0">
                                    <a:solidFill>
                                      <a:schemeClr val="accent1">
                                        <a:lumMod val="50000"/>
                                      </a:schemeClr>
                                    </a:solidFill>
                                    <a:latin typeface="Cambria Math" panose="02040503050406030204" pitchFamily="18" charset="0"/>
                                  </a:rPr>
                                </m:ctrlPr>
                              </m:dPr>
                              <m:e>
                                <m:r>
                                  <a:rPr lang="en-US" sz="2300" b="0" i="1" smtClean="0">
                                    <a:solidFill>
                                      <a:schemeClr val="accent1">
                                        <a:lumMod val="50000"/>
                                      </a:schemeClr>
                                    </a:solidFill>
                                    <a:latin typeface="Cambria Math" panose="02040503050406030204" pitchFamily="18" charset="0"/>
                                  </a:rPr>
                                  <m:t>1 −</m:t>
                                </m:r>
                                <m:f>
                                  <m:fPr>
                                    <m:ctrlPr>
                                      <a:rPr lang="en-US" sz="2300" b="0" i="1" smtClean="0">
                                        <a:solidFill>
                                          <a:schemeClr val="accent1">
                                            <a:lumMod val="50000"/>
                                          </a:schemeClr>
                                        </a:solidFill>
                                        <a:latin typeface="Cambria Math" panose="02040503050406030204" pitchFamily="18" charset="0"/>
                                      </a:rPr>
                                    </m:ctrlPr>
                                  </m:fPr>
                                  <m:num>
                                    <m:r>
                                      <a:rPr lang="en-US" sz="2300" b="0" i="1" smtClean="0">
                                        <a:solidFill>
                                          <a:schemeClr val="accent1">
                                            <a:lumMod val="50000"/>
                                          </a:schemeClr>
                                        </a:solidFill>
                                        <a:latin typeface="Cambria Math" panose="02040503050406030204" pitchFamily="18" charset="0"/>
                                      </a:rPr>
                                      <m:t>1</m:t>
                                    </m:r>
                                  </m:num>
                                  <m:den>
                                    <m:r>
                                      <a:rPr lang="en-US" sz="2300" b="0" i="1" smtClean="0">
                                        <a:solidFill>
                                          <a:schemeClr val="accent1">
                                            <a:lumMod val="50000"/>
                                          </a:schemeClr>
                                        </a:solidFill>
                                        <a:latin typeface="Cambria Math" panose="02040503050406030204" pitchFamily="18" charset="0"/>
                                      </a:rPr>
                                      <m:t>𝑟</m:t>
                                    </m:r>
                                  </m:den>
                                </m:f>
                              </m:e>
                            </m:d>
                          </m:e>
                          <m:sup>
                            <m:r>
                              <a:rPr lang="en-US" sz="2300" b="0" i="1" smtClean="0">
                                <a:solidFill>
                                  <a:schemeClr val="accent1">
                                    <a:lumMod val="50000"/>
                                  </a:schemeClr>
                                </a:solidFill>
                                <a:latin typeface="Cambria Math" panose="02040503050406030204" pitchFamily="18" charset="0"/>
                              </a:rPr>
                              <m:t>2</m:t>
                            </m:r>
                          </m:sup>
                        </m:sSup>
                      </m:sup>
                    </m:sSup>
                    <m:r>
                      <a:rPr lang="en-US" sz="2300" b="0" i="0" smtClean="0">
                        <a:solidFill>
                          <a:schemeClr val="accent1">
                            <a:lumMod val="50000"/>
                          </a:schemeClr>
                        </a:solidFill>
                        <a:latin typeface="Cambria Math" panose="02040503050406030204" pitchFamily="18" charset="0"/>
                      </a:rPr>
                      <m:t> </m:t>
                    </m:r>
                    <m:r>
                      <a:rPr lang="en-US" sz="2300" b="0" i="1" smtClean="0">
                        <a:solidFill>
                          <a:schemeClr val="accent1">
                            <a:lumMod val="50000"/>
                          </a:schemeClr>
                        </a:solidFill>
                        <a:latin typeface="Cambria Math" panose="02040503050406030204" pitchFamily="18" charset="0"/>
                      </a:rPr>
                      <m:t>+</m:t>
                    </m:r>
                    <m:f>
                      <m:fPr>
                        <m:ctrlPr>
                          <a:rPr lang="en-US" sz="2300" b="0" i="1" smtClean="0">
                            <a:solidFill>
                              <a:schemeClr val="accent1">
                                <a:lumMod val="50000"/>
                              </a:schemeClr>
                            </a:solidFill>
                            <a:latin typeface="Cambria Math" panose="02040503050406030204" pitchFamily="18" charset="0"/>
                          </a:rPr>
                        </m:ctrlPr>
                      </m:fPr>
                      <m:num>
                        <m:r>
                          <a:rPr lang="en-US" sz="2300" b="0" i="1" smtClean="0">
                            <a:solidFill>
                              <a:schemeClr val="accent1">
                                <a:lumMod val="50000"/>
                              </a:schemeClr>
                            </a:solidFill>
                            <a:latin typeface="Cambria Math" panose="02040503050406030204" pitchFamily="18" charset="0"/>
                          </a:rPr>
                          <m:t>𝑓𝑛</m:t>
                        </m:r>
                        <m:r>
                          <a:rPr lang="en-US" sz="2300" b="0" i="1" smtClean="0">
                            <a:solidFill>
                              <a:schemeClr val="accent1">
                                <a:lumMod val="50000"/>
                              </a:schemeClr>
                            </a:solidFill>
                            <a:latin typeface="Cambria Math" panose="02040503050406030204" pitchFamily="18" charset="0"/>
                          </a:rPr>
                          <m:t>𝜏</m:t>
                        </m:r>
                      </m:num>
                      <m:den>
                        <m:r>
                          <a:rPr lang="en-US" sz="2300" b="0" i="1" smtClean="0">
                            <a:solidFill>
                              <a:schemeClr val="accent1">
                                <a:lumMod val="50000"/>
                              </a:schemeClr>
                            </a:solidFill>
                            <a:latin typeface="Cambria Math" panose="02040503050406030204" pitchFamily="18" charset="0"/>
                          </a:rPr>
                          <m:t>𝑝</m:t>
                        </m:r>
                      </m:den>
                    </m:f>
                  </m:oMath>
                </a14:m>
                <a:r>
                  <a:rPr lang="en-US" sz="2300" baseline="30000" dirty="0">
                    <a:solidFill>
                      <a:schemeClr val="accent1">
                        <a:lumMod val="50000"/>
                      </a:schemeClr>
                    </a:solidFill>
                    <a:latin typeface="PT Serif" panose="020A0603040505020204" pitchFamily="18" charset="77"/>
                  </a:rPr>
                  <a:t> </a:t>
                </a:r>
              </a:p>
              <a:p>
                <a:pPr algn="ctr">
                  <a:lnSpc>
                    <a:spcPct val="140000"/>
                  </a:lnSpc>
                </a:pPr>
                <a:r>
                  <a:rPr lang="en-US" sz="2200" dirty="0">
                    <a:solidFill>
                      <a:schemeClr val="accent1">
                        <a:lumMod val="50000"/>
                      </a:schemeClr>
                    </a:solidFill>
                    <a:latin typeface="PT Serif" panose="020A0603040505020204" pitchFamily="18" charset="77"/>
                  </a:rPr>
                  <a:t>Where </a:t>
                </a:r>
                <a14:m>
                  <m:oMath xmlns:m="http://schemas.openxmlformats.org/officeDocument/2006/math">
                    <m:r>
                      <a:rPr lang="en-US" sz="2200" b="0" i="1" smtClean="0">
                        <a:solidFill>
                          <a:schemeClr val="accent1">
                            <a:lumMod val="50000"/>
                          </a:schemeClr>
                        </a:solidFill>
                        <a:latin typeface="Cambria Math" panose="02040503050406030204" pitchFamily="18" charset="0"/>
                      </a:rPr>
                      <m:t>𝑝</m:t>
                    </m:r>
                    <m:r>
                      <a:rPr lang="en-US" sz="2200" b="0" i="1" smtClean="0">
                        <a:solidFill>
                          <a:schemeClr val="accent1">
                            <a:lumMod val="50000"/>
                          </a:schemeClr>
                        </a:solidFill>
                        <a:latin typeface="Cambria Math" panose="02040503050406030204" pitchFamily="18" charset="0"/>
                      </a:rPr>
                      <m:t>=</m:t>
                    </m:r>
                    <m:d>
                      <m:dPr>
                        <m:begChr m:val="|"/>
                        <m:endChr m:val="|"/>
                        <m:ctrlPr>
                          <a:rPr lang="en-US" sz="2200" b="0" i="1" smtClean="0">
                            <a:solidFill>
                              <a:schemeClr val="accent1">
                                <a:lumMod val="50000"/>
                              </a:schemeClr>
                            </a:solidFill>
                            <a:latin typeface="Cambria Math" panose="02040503050406030204" pitchFamily="18" charset="0"/>
                          </a:rPr>
                        </m:ctrlPr>
                      </m:dPr>
                      <m:e>
                        <m:r>
                          <a:rPr lang="en-US" sz="2200" b="0" i="1" smtClean="0">
                            <a:solidFill>
                              <a:schemeClr val="accent1">
                                <a:lumMod val="50000"/>
                              </a:schemeClr>
                            </a:solidFill>
                            <a:latin typeface="Cambria Math" panose="02040503050406030204" pitchFamily="18" charset="0"/>
                          </a:rPr>
                          <m:t>𝔽</m:t>
                        </m:r>
                      </m:e>
                    </m:d>
                    <m:r>
                      <a:rPr lang="en-US" sz="2200" b="0" i="1" smtClean="0">
                        <a:solidFill>
                          <a:schemeClr val="accent1">
                            <a:lumMod val="50000"/>
                          </a:schemeClr>
                        </a:solidFill>
                        <a:latin typeface="Cambria Math" panose="02040503050406030204" pitchFamily="18" charset="0"/>
                      </a:rPr>
                      <m:t> </m:t>
                    </m:r>
                  </m:oMath>
                </a14:m>
                <a:r>
                  <a:rPr lang="en-US" sz="2200" dirty="0">
                    <a:solidFill>
                      <a:schemeClr val="accent1">
                        <a:lumMod val="50000"/>
                      </a:schemeClr>
                    </a:solidFill>
                    <a:latin typeface="PT Serif" panose="020A0603040505020204" pitchFamily="18" charset="77"/>
                  </a:rPr>
                  <a:t> and </a:t>
                </a:r>
                <a14:m>
                  <m:oMath xmlns:m="http://schemas.openxmlformats.org/officeDocument/2006/math">
                    <m:r>
                      <a:rPr lang="en-US" sz="2200" b="0" i="1" smtClean="0">
                        <a:solidFill>
                          <a:schemeClr val="accent1">
                            <a:lumMod val="50000"/>
                          </a:schemeClr>
                        </a:solidFill>
                        <a:latin typeface="Cambria Math" panose="02040503050406030204" pitchFamily="18" charset="0"/>
                      </a:rPr>
                      <m:t>𝑛</m:t>
                    </m:r>
                    <m:r>
                      <a:rPr lang="en-US" sz="2200" b="0" i="1" smtClean="0">
                        <a:solidFill>
                          <a:schemeClr val="accent1">
                            <a:lumMod val="50000"/>
                          </a:schemeClr>
                        </a:solidFill>
                        <a:latin typeface="Cambria Math" panose="02040503050406030204" pitchFamily="18" charset="0"/>
                      </a:rPr>
                      <m:t> , </m:t>
                    </m:r>
                    <m:r>
                      <a:rPr lang="en-US" sz="2200" b="0" i="1" smtClean="0">
                        <a:solidFill>
                          <a:schemeClr val="accent1">
                            <a:lumMod val="50000"/>
                          </a:schemeClr>
                        </a:solidFill>
                        <a:latin typeface="Cambria Math" panose="02040503050406030204" pitchFamily="18" charset="0"/>
                      </a:rPr>
                      <m:t>𝑓</m:t>
                    </m:r>
                  </m:oMath>
                </a14:m>
                <a:r>
                  <a:rPr lang="en-US" sz="2200" dirty="0">
                    <a:solidFill>
                      <a:schemeClr val="accent1">
                        <a:lumMod val="50000"/>
                      </a:schemeClr>
                    </a:solidFill>
                    <a:latin typeface="PT Serif" panose="020A0603040505020204" pitchFamily="18" charset="77"/>
                  </a:rPr>
                  <a:t> are upper bounds on #Parties and #Corruptions, </a:t>
                </a:r>
                <a14:m>
                  <m:oMath xmlns:m="http://schemas.openxmlformats.org/officeDocument/2006/math">
                    <m:r>
                      <a:rPr lang="en-US" sz="2200" b="0" i="1" smtClean="0">
                        <a:solidFill>
                          <a:schemeClr val="accent1">
                            <a:lumMod val="50000"/>
                          </a:schemeClr>
                        </a:solidFill>
                        <a:latin typeface="Cambria Math" panose="02040503050406030204" pitchFamily="18" charset="0"/>
                      </a:rPr>
                      <m:t>𝑟</m:t>
                    </m:r>
                    <m:r>
                      <a:rPr lang="en-US" sz="2200" b="0" i="1" smtClean="0">
                        <a:solidFill>
                          <a:schemeClr val="accent1">
                            <a:lumMod val="50000"/>
                          </a:schemeClr>
                        </a:solidFill>
                        <a:latin typeface="Cambria Math" panose="02040503050406030204" pitchFamily="18" charset="0"/>
                      </a:rPr>
                      <m:t>=</m:t>
                    </m:r>
                    <m:f>
                      <m:fPr>
                        <m:ctrlPr>
                          <a:rPr lang="en-US" sz="2200" b="0" i="1" smtClean="0">
                            <a:solidFill>
                              <a:schemeClr val="accent1">
                                <a:lumMod val="50000"/>
                              </a:schemeClr>
                            </a:solidFill>
                            <a:latin typeface="Cambria Math" panose="02040503050406030204" pitchFamily="18" charset="0"/>
                          </a:rPr>
                        </m:ctrlPr>
                      </m:fPr>
                      <m:num>
                        <m:sSup>
                          <m:sSupPr>
                            <m:ctrlPr>
                              <a:rPr lang="en-US" sz="2200" b="0" i="1" smtClean="0">
                                <a:solidFill>
                                  <a:schemeClr val="accent1">
                                    <a:lumMod val="50000"/>
                                  </a:schemeClr>
                                </a:solidFill>
                                <a:latin typeface="Cambria Math" panose="02040503050406030204" pitchFamily="18" charset="0"/>
                              </a:rPr>
                            </m:ctrlPr>
                          </m:sSupPr>
                          <m:e>
                            <m:r>
                              <a:rPr lang="en-US" sz="2200" b="0" i="1" smtClean="0">
                                <a:solidFill>
                                  <a:schemeClr val="accent1">
                                    <a:lumMod val="50000"/>
                                  </a:schemeClr>
                                </a:solidFill>
                                <a:latin typeface="Cambria Math" panose="02040503050406030204" pitchFamily="18" charset="0"/>
                              </a:rPr>
                              <m:t>𝜖</m:t>
                            </m:r>
                          </m:e>
                          <m:sup>
                            <m:r>
                              <a:rPr lang="en-US" sz="2200" b="0" i="1" smtClean="0">
                                <a:solidFill>
                                  <a:schemeClr val="accent1">
                                    <a:lumMod val="50000"/>
                                  </a:schemeClr>
                                </a:solidFill>
                                <a:latin typeface="Cambria Math" panose="02040503050406030204" pitchFamily="18" charset="0"/>
                              </a:rPr>
                              <m:t>2</m:t>
                            </m:r>
                          </m:sup>
                        </m:sSup>
                        <m:r>
                          <a:rPr lang="en-US" sz="2200" b="0" i="1" smtClean="0">
                            <a:solidFill>
                              <a:schemeClr val="accent1">
                                <a:lumMod val="50000"/>
                              </a:schemeClr>
                            </a:solidFill>
                            <a:latin typeface="Cambria Math" panose="02040503050406030204" pitchFamily="18" charset="0"/>
                          </a:rPr>
                          <m:t>𝑁</m:t>
                        </m:r>
                      </m:num>
                      <m:den>
                        <m:r>
                          <a:rPr lang="en-US" sz="2200" b="0" i="1" smtClean="0">
                            <a:solidFill>
                              <a:schemeClr val="accent1">
                                <a:lumMod val="50000"/>
                              </a:schemeClr>
                            </a:solidFill>
                            <a:latin typeface="Cambria Math" panose="02040503050406030204" pitchFamily="18" charset="0"/>
                          </a:rPr>
                          <m:t>2</m:t>
                        </m:r>
                        <m:r>
                          <a:rPr lang="en-US" sz="2200" b="0" i="1" smtClean="0">
                            <a:solidFill>
                              <a:schemeClr val="accent1">
                                <a:lumMod val="50000"/>
                              </a:schemeClr>
                            </a:solidFill>
                            <a:latin typeface="Cambria Math" panose="02040503050406030204" pitchFamily="18" charset="0"/>
                          </a:rPr>
                          <m:t>𝐶</m:t>
                        </m:r>
                      </m:den>
                    </m:f>
                  </m:oMath>
                </a14:m>
                <a:r>
                  <a:rPr lang="en-US" sz="2200" dirty="0">
                    <a:solidFill>
                      <a:schemeClr val="accent1">
                        <a:lumMod val="50000"/>
                      </a:schemeClr>
                    </a:solidFill>
                    <a:latin typeface="PT Serif" panose="020A0603040505020204" pitchFamily="18" charset="77"/>
                  </a:rPr>
                  <a:t> and </a:t>
                </a:r>
                <a14:m>
                  <m:oMath xmlns:m="http://schemas.openxmlformats.org/officeDocument/2006/math">
                    <m:r>
                      <a:rPr lang="en-US" sz="2200" b="0" i="1" smtClean="0">
                        <a:solidFill>
                          <a:schemeClr val="accent1">
                            <a:lumMod val="50000"/>
                          </a:schemeClr>
                        </a:solidFill>
                        <a:latin typeface="Cambria Math" panose="02040503050406030204" pitchFamily="18" charset="0"/>
                      </a:rPr>
                      <m:t>𝜏</m:t>
                    </m:r>
                  </m:oMath>
                </a14:m>
                <a:r>
                  <a:rPr lang="en-US" sz="2200" dirty="0">
                    <a:solidFill>
                      <a:schemeClr val="accent1">
                        <a:lumMod val="50000"/>
                      </a:schemeClr>
                    </a:solidFill>
                    <a:latin typeface="PT Serif" panose="020A0603040505020204" pitchFamily="18" charset="77"/>
                  </a:rPr>
                  <a:t> is an upper bound on #Polynomials output by </a:t>
                </a:r>
                <a14:m>
                  <m:oMath xmlns:m="http://schemas.openxmlformats.org/officeDocument/2006/math">
                    <m:sSubSup>
                      <m:sSubSupPr>
                        <m:ctrlPr>
                          <a:rPr lang="en-US" sz="2400" i="1">
                            <a:solidFill>
                              <a:schemeClr val="accent1">
                                <a:lumMod val="50000"/>
                              </a:schemeClr>
                            </a:solidFill>
                            <a:latin typeface="Cambria Math" panose="02040503050406030204" pitchFamily="18" charset="0"/>
                          </a:rPr>
                        </m:ctrlPr>
                      </m:sSubSupPr>
                      <m:e>
                        <m:r>
                          <a:rPr lang="en-US" sz="2400" i="1">
                            <a:solidFill>
                              <a:schemeClr val="accent1">
                                <a:lumMod val="50000"/>
                              </a:schemeClr>
                            </a:solidFill>
                            <a:latin typeface="Cambria Math" panose="02040503050406030204" pitchFamily="18" charset="0"/>
                          </a:rPr>
                          <m:t>𝐷</m:t>
                        </m:r>
                      </m:e>
                      <m:sub>
                        <m:r>
                          <a:rPr lang="en-US" sz="2400" i="1">
                            <a:solidFill>
                              <a:schemeClr val="accent1">
                                <a:lumMod val="50000"/>
                              </a:schemeClr>
                            </a:solidFill>
                            <a:latin typeface="Cambria Math" panose="02040503050406030204" pitchFamily="18" charset="0"/>
                          </a:rPr>
                          <m:t>𝑔𝑠</m:t>
                        </m:r>
                      </m:sub>
                      <m:sup>
                        <m:r>
                          <a:rPr lang="en-US" sz="2400" i="1">
                            <a:solidFill>
                              <a:schemeClr val="accent1">
                                <a:lumMod val="50000"/>
                              </a:schemeClr>
                            </a:solidFill>
                            <a:latin typeface="Cambria Math" panose="02040503050406030204" pitchFamily="18" charset="0"/>
                          </a:rPr>
                          <m:t>𝐿</m:t>
                        </m:r>
                      </m:sup>
                    </m:sSubSup>
                  </m:oMath>
                </a14:m>
                <a:r>
                  <a:rPr lang="en-US" sz="2200" dirty="0">
                    <a:solidFill>
                      <a:schemeClr val="accent1">
                        <a:lumMod val="50000"/>
                      </a:schemeClr>
                    </a:solidFill>
                    <a:latin typeface="PT Serif" panose="020A0603040505020204" pitchFamily="18" charset="77"/>
                  </a:rPr>
                  <a:t>.</a:t>
                </a:r>
              </a:p>
            </p:txBody>
          </p:sp>
        </mc:Choice>
        <mc:Fallback xmlns="">
          <p:sp>
            <p:nvSpPr>
              <p:cNvPr id="4" name="Rectangle 3">
                <a:extLst>
                  <a:ext uri="{FF2B5EF4-FFF2-40B4-BE49-F238E27FC236}">
                    <a16:creationId xmlns:a16="http://schemas.microsoft.com/office/drawing/2014/main" id="{1C2BD549-679B-1A7E-903A-0026BBC18A81}"/>
                  </a:ext>
                </a:extLst>
              </p:cNvPr>
              <p:cNvSpPr>
                <a:spLocks noRot="1" noChangeAspect="1" noMove="1" noResize="1" noEditPoints="1" noAdjustHandles="1" noChangeArrowheads="1" noChangeShapeType="1" noTextEdit="1"/>
              </p:cNvSpPr>
              <p:nvPr/>
            </p:nvSpPr>
            <p:spPr>
              <a:xfrm>
                <a:off x="383399" y="1476582"/>
                <a:ext cx="11425204" cy="3904836"/>
              </a:xfrm>
              <a:prstGeom prst="rect">
                <a:avLst/>
              </a:prstGeom>
              <a:blipFill>
                <a:blip r:embed="rId3"/>
                <a:stretch>
                  <a:fillRect l="-443" r="-998" b="-968"/>
                </a:stretch>
              </a:blipFill>
              <a:ln>
                <a:solidFill>
                  <a:schemeClr val="accent1">
                    <a:lumMod val="20000"/>
                    <a:lumOff val="80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1C4997C-A5E8-CD3B-9185-446AA3705A9B}"/>
                  </a:ext>
                </a:extLst>
              </p:cNvPr>
              <p:cNvSpPr txBox="1"/>
              <p:nvPr/>
            </p:nvSpPr>
            <p:spPr>
              <a:xfrm>
                <a:off x="3211882" y="5480939"/>
                <a:ext cx="5631493" cy="1267783"/>
              </a:xfrm>
              <a:prstGeom prst="rect">
                <a:avLst/>
              </a:prstGeom>
              <a:noFill/>
            </p:spPr>
            <p:txBody>
              <a:bodyPr wrap="square" rtlCol="0">
                <a:spAutoFit/>
              </a:bodyPr>
              <a:lstStyle/>
              <a:p>
                <a:pPr algn="ctr"/>
                <a:r>
                  <a:rPr lang="en-US" sz="2600" b="0" dirty="0">
                    <a:latin typeface="PT Serif" panose="020A0603040505020204" pitchFamily="18" charset="77"/>
                  </a:rPr>
                  <a:t>#Evaluations of </a:t>
                </a:r>
                <a14:m>
                  <m:oMath xmlns:m="http://schemas.openxmlformats.org/officeDocument/2006/math">
                    <m:r>
                      <a:rPr lang="en-US" sz="2600" b="0" i="1" smtClean="0">
                        <a:latin typeface="Cambria Math" panose="02040503050406030204" pitchFamily="18" charset="0"/>
                      </a:rPr>
                      <m:t>h</m:t>
                    </m:r>
                    <m:r>
                      <a:rPr lang="en-US" sz="2600" b="0" i="1" smtClean="0">
                        <a:latin typeface="Cambria Math" panose="02040503050406030204" pitchFamily="18" charset="0"/>
                      </a:rPr>
                      <m:t>(</m:t>
                    </m:r>
                    <m:r>
                      <a:rPr lang="en-US" sz="2600" b="0" i="1" smtClean="0">
                        <a:latin typeface="Cambria Math" panose="02040503050406030204" pitchFamily="18" charset="0"/>
                      </a:rPr>
                      <m:t>𝑌</m:t>
                    </m:r>
                    <m:r>
                      <a:rPr lang="en-US" sz="2600" b="0" i="1" smtClean="0">
                        <a:latin typeface="Cambria Math" panose="02040503050406030204" pitchFamily="18" charset="0"/>
                      </a:rPr>
                      <m:t>)</m:t>
                    </m:r>
                  </m:oMath>
                </a14:m>
                <a:r>
                  <a:rPr lang="en-US" sz="2600" b="0" dirty="0">
                    <a:latin typeface="PT Serif" panose="020A0603040505020204" pitchFamily="18" charset="77"/>
                  </a:rPr>
                  <a:t> :  </a:t>
                </a:r>
                <a14:m>
                  <m:oMath xmlns:m="http://schemas.openxmlformats.org/officeDocument/2006/math">
                    <m:r>
                      <a:rPr lang="en-US" sz="2600" b="0" i="1" smtClean="0">
                        <a:latin typeface="Cambria Math" panose="02040503050406030204" pitchFamily="18" charset="0"/>
                      </a:rPr>
                      <m:t>𝑁</m:t>
                    </m:r>
                    <m:r>
                      <a:rPr lang="en-US" sz="2600" b="0" i="1" smtClean="0">
                        <a:latin typeface="Cambria Math" panose="02040503050406030204" pitchFamily="18" charset="0"/>
                      </a:rPr>
                      <m:t>=</m:t>
                    </m:r>
                    <m:f>
                      <m:fPr>
                        <m:ctrlPr>
                          <a:rPr lang="en-US" sz="2600" i="1">
                            <a:latin typeface="Cambria Math" panose="02040503050406030204" pitchFamily="18" charset="0"/>
                          </a:rPr>
                        </m:ctrlPr>
                      </m:fPr>
                      <m:num>
                        <m:r>
                          <a:rPr lang="en-US" sz="2600" b="0" i="1" smtClean="0">
                            <a:latin typeface="Cambria Math" panose="02040503050406030204" pitchFamily="18" charset="0"/>
                          </a:rPr>
                          <m:t>16</m:t>
                        </m:r>
                        <m:r>
                          <a:rPr lang="en-US" sz="2600" i="1">
                            <a:latin typeface="Cambria Math" panose="02040503050406030204" pitchFamily="18" charset="0"/>
                          </a:rPr>
                          <m:t>𝑓</m:t>
                        </m:r>
                        <m:r>
                          <a:rPr lang="en-US" sz="2600" i="1">
                            <a:latin typeface="Cambria Math" panose="02040503050406030204" pitchFamily="18" charset="0"/>
                          </a:rPr>
                          <m:t>𝜆</m:t>
                        </m:r>
                      </m:num>
                      <m:den>
                        <m:sSup>
                          <m:sSupPr>
                            <m:ctrlPr>
                              <a:rPr lang="en-US" sz="2600" i="1">
                                <a:latin typeface="Cambria Math" panose="02040503050406030204" pitchFamily="18" charset="0"/>
                              </a:rPr>
                            </m:ctrlPr>
                          </m:sSupPr>
                          <m:e>
                            <m:r>
                              <a:rPr lang="en-US" sz="2600" i="1">
                                <a:latin typeface="Cambria Math" panose="02040503050406030204" pitchFamily="18" charset="0"/>
                              </a:rPr>
                              <m:t>𝜖</m:t>
                            </m:r>
                          </m:e>
                          <m:sup>
                            <m:r>
                              <a:rPr lang="en-US" sz="2600" i="1">
                                <a:latin typeface="Cambria Math" panose="02040503050406030204" pitchFamily="18" charset="0"/>
                              </a:rPr>
                              <m:t>4</m:t>
                            </m:r>
                          </m:sup>
                        </m:sSup>
                      </m:den>
                    </m:f>
                  </m:oMath>
                </a14:m>
                <a:r>
                  <a:rPr lang="en-US" sz="2600" dirty="0">
                    <a:latin typeface="PT Serif" panose="020A0603040505020204" pitchFamily="18" charset="77"/>
                  </a:rPr>
                  <a:t>    </a:t>
                </a:r>
                <a14:m>
                  <m:oMath xmlns:m="http://schemas.openxmlformats.org/officeDocument/2006/math">
                    <m:r>
                      <a:rPr lang="en-US" sz="2600" b="0" i="0" smtClean="0">
                        <a:latin typeface="Cambria Math" panose="02040503050406030204" pitchFamily="18" charset="0"/>
                      </a:rPr>
                      <m:t>⇒</m:t>
                    </m:r>
                    <m:r>
                      <a:rPr lang="en-US" sz="2600" b="0" i="1" smtClean="0">
                        <a:latin typeface="Cambria Math" panose="02040503050406030204" pitchFamily="18" charset="0"/>
                      </a:rPr>
                      <m:t> </m:t>
                    </m:r>
                  </m:oMath>
                </a14:m>
                <a:endParaRPr lang="en-US" sz="2600" dirty="0">
                  <a:latin typeface="PT Serif" panose="020A0603040505020204" pitchFamily="18" charset="77"/>
                </a:endParaRPr>
              </a:p>
              <a:p>
                <a:pPr algn="ctr"/>
                <a:r>
                  <a:rPr lang="en-US" sz="2600" dirty="0">
                    <a:latin typeface="PT Serif" panose="020A0603040505020204" pitchFamily="18" charset="77"/>
                  </a:rPr>
                  <a:t> #Queries to </a:t>
                </a:r>
                <a14:m>
                  <m:oMath xmlns:m="http://schemas.openxmlformats.org/officeDocument/2006/math">
                    <m:r>
                      <a:rPr lang="en-US" sz="2600" b="0" i="1" smtClean="0">
                        <a:latin typeface="Cambria Math" panose="02040503050406030204" pitchFamily="18" charset="0"/>
                      </a:rPr>
                      <m:t>𝑅</m:t>
                    </m:r>
                  </m:oMath>
                </a14:m>
                <a:r>
                  <a:rPr lang="en-US" sz="2600" dirty="0">
                    <a:latin typeface="PT Serif" panose="020A0603040505020204" pitchFamily="18" charset="77"/>
                  </a:rPr>
                  <a:t> : </a:t>
                </a:r>
                <a14:m>
                  <m:oMath xmlns:m="http://schemas.openxmlformats.org/officeDocument/2006/math">
                    <m:f>
                      <m:fPr>
                        <m:ctrlPr>
                          <a:rPr lang="en-US" sz="2600" b="0" i="1" smtClean="0">
                            <a:latin typeface="Cambria Math" panose="02040503050406030204" pitchFamily="18" charset="0"/>
                          </a:rPr>
                        </m:ctrlPr>
                      </m:fPr>
                      <m:num>
                        <m:r>
                          <a:rPr lang="en-US" sz="2600" b="0" i="1" smtClean="0">
                            <a:latin typeface="Cambria Math" panose="02040503050406030204" pitchFamily="18" charset="0"/>
                          </a:rPr>
                          <m:t>32</m:t>
                        </m:r>
                        <m:r>
                          <a:rPr lang="en-US" sz="2600" b="0" i="1" smtClean="0">
                            <a:latin typeface="Cambria Math" panose="02040503050406030204" pitchFamily="18" charset="0"/>
                          </a:rPr>
                          <m:t>𝑓</m:t>
                        </m:r>
                        <m:r>
                          <a:rPr lang="en-US" sz="2600" b="0" i="1" smtClean="0">
                            <a:latin typeface="Cambria Math" panose="02040503050406030204" pitchFamily="18" charset="0"/>
                          </a:rPr>
                          <m:t>𝜆</m:t>
                        </m:r>
                      </m:num>
                      <m:den>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rPr>
                              <m:t>𝜖</m:t>
                            </m:r>
                          </m:e>
                          <m:sup>
                            <m:r>
                              <a:rPr lang="en-US" sz="2600" b="0" i="1" smtClean="0">
                                <a:latin typeface="Cambria Math" panose="02040503050406030204" pitchFamily="18" charset="0"/>
                              </a:rPr>
                              <m:t>4</m:t>
                            </m:r>
                          </m:sup>
                        </m:sSup>
                      </m:den>
                    </m:f>
                  </m:oMath>
                </a14:m>
                <a:endParaRPr lang="en-US" sz="2600" dirty="0">
                  <a:latin typeface="PT Serif" panose="020A0603040505020204" pitchFamily="18" charset="77"/>
                </a:endParaRPr>
              </a:p>
            </p:txBody>
          </p:sp>
        </mc:Choice>
        <mc:Fallback xmlns="">
          <p:sp>
            <p:nvSpPr>
              <p:cNvPr id="5" name="TextBox 4">
                <a:extLst>
                  <a:ext uri="{FF2B5EF4-FFF2-40B4-BE49-F238E27FC236}">
                    <a16:creationId xmlns:a16="http://schemas.microsoft.com/office/drawing/2014/main" id="{F1C4997C-A5E8-CD3B-9185-446AA3705A9B}"/>
                  </a:ext>
                </a:extLst>
              </p:cNvPr>
              <p:cNvSpPr txBox="1">
                <a:spLocks noRot="1" noChangeAspect="1" noMove="1" noResize="1" noEditPoints="1" noAdjustHandles="1" noChangeArrowheads="1" noChangeShapeType="1" noTextEdit="1"/>
              </p:cNvSpPr>
              <p:nvPr/>
            </p:nvSpPr>
            <p:spPr>
              <a:xfrm>
                <a:off x="3211882" y="5480939"/>
                <a:ext cx="5631493" cy="1267783"/>
              </a:xfrm>
              <a:prstGeom prst="rect">
                <a:avLst/>
              </a:prstGeom>
              <a:blipFill>
                <a:blip r:embed="rId4"/>
                <a:stretch>
                  <a:fillRect l="-449" b="-3960"/>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CE66BD90-597F-A49B-575A-187D70152043}"/>
              </a:ext>
            </a:extLst>
          </p:cNvPr>
          <p:cNvSpPr>
            <a:spLocks noGrp="1"/>
          </p:cNvSpPr>
          <p:nvPr>
            <p:ph type="sldNum" sz="quarter" idx="12"/>
          </p:nvPr>
        </p:nvSpPr>
        <p:spPr/>
        <p:txBody>
          <a:bodyPr/>
          <a:lstStyle/>
          <a:p>
            <a:fld id="{2C6E2BD9-12E2-A94F-B436-2026D1C44FCB}" type="slidenum">
              <a:rPr lang="en-US" smtClean="0"/>
              <a:pPr/>
              <a:t>36</a:t>
            </a:fld>
            <a:endParaRPr lang="en-US">
              <a:latin typeface="PT Serif" panose="020A0603040505020204" pitchFamily="18" charset="77"/>
            </a:endParaRPr>
          </a:p>
        </p:txBody>
      </p:sp>
    </p:spTree>
    <p:extLst>
      <p:ext uri="{BB962C8B-B14F-4D97-AF65-F5344CB8AC3E}">
        <p14:creationId xmlns:p14="http://schemas.microsoft.com/office/powerpoint/2010/main" val="424386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CA96D-39C3-94E2-84C7-B4A74BD73E0B}"/>
              </a:ext>
            </a:extLst>
          </p:cNvPr>
          <p:cNvSpPr>
            <a:spLocks noGrp="1"/>
          </p:cNvSpPr>
          <p:nvPr>
            <p:ph type="title"/>
          </p:nvPr>
        </p:nvSpPr>
        <p:spPr>
          <a:xfrm>
            <a:off x="297872" y="94960"/>
            <a:ext cx="11460374" cy="1325563"/>
          </a:xfrm>
        </p:spPr>
        <p:txBody>
          <a:bodyPr/>
          <a:lstStyle/>
          <a:p>
            <a:r>
              <a:rPr lang="en-US" dirty="0">
                <a:latin typeface="PT Serif" panose="020A0603040505020204" pitchFamily="18" charset="77"/>
              </a:rPr>
              <a:t>Shamir-based Traceable Secret Sharing</a:t>
            </a:r>
            <a:endParaRPr lang="en-US" dirty="0"/>
          </a:p>
        </p:txBody>
      </p:sp>
      <p:sp>
        <p:nvSpPr>
          <p:cNvPr id="3" name="Content Placeholder 2">
            <a:extLst>
              <a:ext uri="{FF2B5EF4-FFF2-40B4-BE49-F238E27FC236}">
                <a16:creationId xmlns:a16="http://schemas.microsoft.com/office/drawing/2014/main" id="{104EFF1A-F801-702C-FD9C-C7A7CBA2A4C7}"/>
              </a:ext>
            </a:extLst>
          </p:cNvPr>
          <p:cNvSpPr>
            <a:spLocks noGrp="1"/>
          </p:cNvSpPr>
          <p:nvPr>
            <p:ph idx="1"/>
          </p:nvPr>
        </p:nvSpPr>
        <p:spPr>
          <a:xfrm>
            <a:off x="297872" y="1555460"/>
            <a:ext cx="11615832" cy="5207580"/>
          </a:xfrm>
        </p:spPr>
        <p:txBody>
          <a:bodyPr>
            <a:normAutofit/>
          </a:bodyPr>
          <a:lstStyle/>
          <a:p>
            <a:pPr>
              <a:lnSpc>
                <a:spcPct val="165000"/>
              </a:lnSpc>
            </a:pPr>
            <a:r>
              <a:rPr lang="en-US" dirty="0">
                <a:solidFill>
                  <a:schemeClr val="tx1"/>
                </a:solidFill>
                <a:latin typeface="PT Serif" panose="020A0603040505020204" pitchFamily="18" charset="77"/>
              </a:rPr>
              <a:t>Correctness</a:t>
            </a:r>
            <a:endParaRPr lang="en-US" sz="2200" dirty="0">
              <a:solidFill>
                <a:schemeClr val="tx1"/>
              </a:solidFill>
              <a:latin typeface="PT Serif" panose="020A0603040505020204" pitchFamily="18" charset="77"/>
            </a:endParaRPr>
          </a:p>
          <a:p>
            <a:pPr>
              <a:lnSpc>
                <a:spcPct val="165000"/>
              </a:lnSpc>
            </a:pPr>
            <a:r>
              <a:rPr lang="en-US" dirty="0">
                <a:solidFill>
                  <a:schemeClr val="tx1"/>
                </a:solidFill>
                <a:latin typeface="PT Serif" panose="020A0603040505020204" pitchFamily="18" charset="77"/>
              </a:rPr>
              <a:t>Statistical Secrecy</a:t>
            </a:r>
          </a:p>
          <a:p>
            <a:pPr>
              <a:lnSpc>
                <a:spcPct val="165000"/>
              </a:lnSpc>
            </a:pPr>
            <a:r>
              <a:rPr lang="en-US" dirty="0">
                <a:solidFill>
                  <a:schemeClr val="tx1"/>
                </a:solidFill>
                <a:latin typeface="PT Serif" panose="020A0603040505020204" pitchFamily="18" charset="77"/>
              </a:rPr>
              <a:t>Traceability</a:t>
            </a:r>
          </a:p>
          <a:p>
            <a:pPr>
              <a:lnSpc>
                <a:spcPct val="165000"/>
              </a:lnSpc>
            </a:pPr>
            <a:r>
              <a:rPr lang="en-US" dirty="0">
                <a:latin typeface="PT Serif" panose="020A0603040505020204" pitchFamily="18" charset="77"/>
              </a:rPr>
              <a:t>Tracer Secrecy</a:t>
            </a:r>
            <a:endParaRPr lang="en-US" dirty="0">
              <a:solidFill>
                <a:schemeClr val="tx1"/>
              </a:solidFill>
              <a:latin typeface="PT Serif" panose="020A0603040505020204" pitchFamily="18" charset="77"/>
            </a:endParaRPr>
          </a:p>
          <a:p>
            <a:pPr>
              <a:lnSpc>
                <a:spcPct val="165000"/>
              </a:lnSpc>
            </a:pPr>
            <a:r>
              <a:rPr lang="en-US" dirty="0">
                <a:solidFill>
                  <a:schemeClr val="tx1"/>
                </a:solidFill>
                <a:latin typeface="PT Serif" panose="020A0603040505020204" pitchFamily="18" charset="77"/>
              </a:rPr>
              <a:t>Non-</a:t>
            </a:r>
            <a:r>
              <a:rPr lang="en-US" dirty="0" err="1">
                <a:solidFill>
                  <a:schemeClr val="tx1"/>
                </a:solidFill>
                <a:latin typeface="PT Serif" panose="020A0603040505020204" pitchFamily="18" charset="77"/>
              </a:rPr>
              <a:t>imputability</a:t>
            </a:r>
            <a:r>
              <a:rPr lang="en-US" dirty="0">
                <a:solidFill>
                  <a:schemeClr val="tx1"/>
                </a:solidFill>
                <a:latin typeface="PT Serif" panose="020A0603040505020204" pitchFamily="18" charset="77"/>
              </a:rPr>
              <a:t>	</a:t>
            </a:r>
            <a:endParaRPr lang="en-US" dirty="0"/>
          </a:p>
        </p:txBody>
      </p:sp>
      <p:pic>
        <p:nvPicPr>
          <p:cNvPr id="5" name="Picture 4" descr="A green thumb up symbol&#10;&#10;Description automatically generated">
            <a:extLst>
              <a:ext uri="{FF2B5EF4-FFF2-40B4-BE49-F238E27FC236}">
                <a16:creationId xmlns:a16="http://schemas.microsoft.com/office/drawing/2014/main" id="{180B6BAD-0E26-C8BF-22E6-6F60A046807A}"/>
              </a:ext>
            </a:extLst>
          </p:cNvPr>
          <p:cNvPicPr>
            <a:picLocks noChangeAspect="1"/>
          </p:cNvPicPr>
          <p:nvPr/>
        </p:nvPicPr>
        <p:blipFill>
          <a:blip r:embed="rId3"/>
          <a:stretch>
            <a:fillRect/>
          </a:stretch>
        </p:blipFill>
        <p:spPr>
          <a:xfrm>
            <a:off x="4130585" y="1420523"/>
            <a:ext cx="976961" cy="910046"/>
          </a:xfrm>
          <a:prstGeom prst="rect">
            <a:avLst/>
          </a:prstGeom>
        </p:spPr>
      </p:pic>
      <p:pic>
        <p:nvPicPr>
          <p:cNvPr id="6" name="Picture 5" descr="A green thumb up symbol&#10;&#10;Description automatically generated">
            <a:extLst>
              <a:ext uri="{FF2B5EF4-FFF2-40B4-BE49-F238E27FC236}">
                <a16:creationId xmlns:a16="http://schemas.microsoft.com/office/drawing/2014/main" id="{4E145E1E-560E-C653-44E1-F69C3B1FBE06}"/>
              </a:ext>
            </a:extLst>
          </p:cNvPr>
          <p:cNvPicPr>
            <a:picLocks noChangeAspect="1"/>
          </p:cNvPicPr>
          <p:nvPr/>
        </p:nvPicPr>
        <p:blipFill>
          <a:blip r:embed="rId3"/>
          <a:stretch>
            <a:fillRect/>
          </a:stretch>
        </p:blipFill>
        <p:spPr>
          <a:xfrm>
            <a:off x="4130585" y="2330569"/>
            <a:ext cx="976961" cy="910046"/>
          </a:xfrm>
          <a:prstGeom prst="rect">
            <a:avLst/>
          </a:prstGeom>
        </p:spPr>
      </p:pic>
      <p:pic>
        <p:nvPicPr>
          <p:cNvPr id="4" name="Picture 3" descr="A green thumb up symbol&#10;&#10;Description automatically generated">
            <a:extLst>
              <a:ext uri="{FF2B5EF4-FFF2-40B4-BE49-F238E27FC236}">
                <a16:creationId xmlns:a16="http://schemas.microsoft.com/office/drawing/2014/main" id="{ADF0F187-0EAD-F4F2-377A-8B5FC258491D}"/>
              </a:ext>
            </a:extLst>
          </p:cNvPr>
          <p:cNvPicPr>
            <a:picLocks noChangeAspect="1"/>
          </p:cNvPicPr>
          <p:nvPr/>
        </p:nvPicPr>
        <p:blipFill>
          <a:blip r:embed="rId3"/>
          <a:stretch>
            <a:fillRect/>
          </a:stretch>
        </p:blipFill>
        <p:spPr>
          <a:xfrm>
            <a:off x="4130585" y="3240615"/>
            <a:ext cx="976961" cy="910046"/>
          </a:xfrm>
          <a:prstGeom prst="rect">
            <a:avLst/>
          </a:prstGeom>
        </p:spPr>
      </p:pic>
      <p:pic>
        <p:nvPicPr>
          <p:cNvPr id="7" name="Picture 6" descr="A green thumb up symbol&#10;&#10;Description automatically generated">
            <a:extLst>
              <a:ext uri="{FF2B5EF4-FFF2-40B4-BE49-F238E27FC236}">
                <a16:creationId xmlns:a16="http://schemas.microsoft.com/office/drawing/2014/main" id="{D1BD308A-B46E-1E31-9A92-C459744A457D}"/>
              </a:ext>
            </a:extLst>
          </p:cNvPr>
          <p:cNvPicPr>
            <a:picLocks noChangeAspect="1"/>
          </p:cNvPicPr>
          <p:nvPr/>
        </p:nvPicPr>
        <p:blipFill>
          <a:blip r:embed="rId3"/>
          <a:stretch>
            <a:fillRect/>
          </a:stretch>
        </p:blipFill>
        <p:spPr>
          <a:xfrm>
            <a:off x="4130585" y="4150661"/>
            <a:ext cx="976961" cy="910046"/>
          </a:xfrm>
          <a:prstGeom prst="rect">
            <a:avLst/>
          </a:prstGeom>
        </p:spPr>
      </p:pic>
      <p:pic>
        <p:nvPicPr>
          <p:cNvPr id="8" name="Picture 7" descr="A green thumb up symbol&#10;&#10;Description automatically generated">
            <a:extLst>
              <a:ext uri="{FF2B5EF4-FFF2-40B4-BE49-F238E27FC236}">
                <a16:creationId xmlns:a16="http://schemas.microsoft.com/office/drawing/2014/main" id="{85E9EFDA-A828-42AB-4E2C-5DE42551CAA1}"/>
              </a:ext>
            </a:extLst>
          </p:cNvPr>
          <p:cNvPicPr>
            <a:picLocks noChangeAspect="1"/>
          </p:cNvPicPr>
          <p:nvPr/>
        </p:nvPicPr>
        <p:blipFill>
          <a:blip r:embed="rId3"/>
          <a:stretch>
            <a:fillRect/>
          </a:stretch>
        </p:blipFill>
        <p:spPr>
          <a:xfrm>
            <a:off x="4130584" y="5060707"/>
            <a:ext cx="976961" cy="910046"/>
          </a:xfrm>
          <a:prstGeom prst="rect">
            <a:avLst/>
          </a:prstGeom>
        </p:spPr>
      </p:pic>
      <p:sp>
        <p:nvSpPr>
          <p:cNvPr id="9" name="TextBox 8">
            <a:extLst>
              <a:ext uri="{FF2B5EF4-FFF2-40B4-BE49-F238E27FC236}">
                <a16:creationId xmlns:a16="http://schemas.microsoft.com/office/drawing/2014/main" id="{B1412D02-D04A-BA37-DF65-46724854BFFB}"/>
              </a:ext>
            </a:extLst>
          </p:cNvPr>
          <p:cNvSpPr txBox="1"/>
          <p:nvPr/>
        </p:nvSpPr>
        <p:spPr>
          <a:xfrm>
            <a:off x="5767388" y="5071707"/>
            <a:ext cx="3590925" cy="461665"/>
          </a:xfrm>
          <a:prstGeom prst="rect">
            <a:avLst/>
          </a:prstGeom>
          <a:noFill/>
        </p:spPr>
        <p:txBody>
          <a:bodyPr wrap="square" rtlCol="0">
            <a:spAutoFit/>
          </a:bodyPr>
          <a:lstStyle/>
          <a:p>
            <a:r>
              <a:rPr lang="en-US" sz="2400" dirty="0">
                <a:latin typeface="PT Serif" panose="020A0603040505020204" pitchFamily="18" charset="77"/>
              </a:rPr>
              <a:t>[see paper]</a:t>
            </a:r>
          </a:p>
        </p:txBody>
      </p:sp>
      <p:sp>
        <p:nvSpPr>
          <p:cNvPr id="10" name="Slide Number Placeholder 9">
            <a:extLst>
              <a:ext uri="{FF2B5EF4-FFF2-40B4-BE49-F238E27FC236}">
                <a16:creationId xmlns:a16="http://schemas.microsoft.com/office/drawing/2014/main" id="{B506D2FD-37FF-8A06-6B0B-10612FF55E13}"/>
              </a:ext>
            </a:extLst>
          </p:cNvPr>
          <p:cNvSpPr>
            <a:spLocks noGrp="1"/>
          </p:cNvSpPr>
          <p:nvPr>
            <p:ph type="sldNum" sz="quarter" idx="12"/>
          </p:nvPr>
        </p:nvSpPr>
        <p:spPr/>
        <p:txBody>
          <a:bodyPr/>
          <a:lstStyle/>
          <a:p>
            <a:fld id="{2C6E2BD9-12E2-A94F-B436-2026D1C44FCB}" type="slidenum">
              <a:rPr lang="en-US" smtClean="0"/>
              <a:pPr/>
              <a:t>37</a:t>
            </a:fld>
            <a:endParaRPr lang="en-US">
              <a:latin typeface="PT Serif" panose="020A0603040505020204" pitchFamily="18" charset="77"/>
            </a:endParaRPr>
          </a:p>
        </p:txBody>
      </p:sp>
    </p:spTree>
    <p:extLst>
      <p:ext uri="{BB962C8B-B14F-4D97-AF65-F5344CB8AC3E}">
        <p14:creationId xmlns:p14="http://schemas.microsoft.com/office/powerpoint/2010/main" val="15441453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4110D-76DB-76FA-AD8D-C542938545F5}"/>
              </a:ext>
            </a:extLst>
          </p:cNvPr>
          <p:cNvSpPr>
            <a:spLocks noGrp="1"/>
          </p:cNvSpPr>
          <p:nvPr>
            <p:ph type="title"/>
          </p:nvPr>
        </p:nvSpPr>
        <p:spPr/>
        <p:txBody>
          <a:bodyPr/>
          <a:lstStyle/>
          <a:p>
            <a:r>
              <a:rPr lang="en-US" dirty="0">
                <a:latin typeface="PT Serif" panose="020A0603040505020204" pitchFamily="18" charset="77"/>
              </a:rPr>
              <a:t>Summary [B</a:t>
            </a:r>
            <a:r>
              <a:rPr lang="en-US" b="1" dirty="0">
                <a:latin typeface="PT Serif" panose="020A0603040505020204" pitchFamily="18" charset="77"/>
              </a:rPr>
              <a:t>P</a:t>
            </a:r>
            <a:r>
              <a:rPr lang="en-US" dirty="0">
                <a:latin typeface="PT Serif" panose="020A0603040505020204" pitchFamily="18" charset="77"/>
              </a:rPr>
              <a:t>R24]</a:t>
            </a:r>
          </a:p>
        </p:txBody>
      </p:sp>
      <p:sp>
        <p:nvSpPr>
          <p:cNvPr id="3" name="Content Placeholder 2">
            <a:extLst>
              <a:ext uri="{FF2B5EF4-FFF2-40B4-BE49-F238E27FC236}">
                <a16:creationId xmlns:a16="http://schemas.microsoft.com/office/drawing/2014/main" id="{33F1D737-6E0D-2EBF-F1C2-72F89DC72475}"/>
              </a:ext>
            </a:extLst>
          </p:cNvPr>
          <p:cNvSpPr>
            <a:spLocks noGrp="1"/>
          </p:cNvSpPr>
          <p:nvPr>
            <p:ph idx="1"/>
          </p:nvPr>
        </p:nvSpPr>
        <p:spPr>
          <a:xfrm>
            <a:off x="297872" y="1372578"/>
            <a:ext cx="10515600" cy="4351338"/>
          </a:xfrm>
        </p:spPr>
        <p:txBody>
          <a:bodyPr/>
          <a:lstStyle/>
          <a:p>
            <a:pPr>
              <a:lnSpc>
                <a:spcPct val="125000"/>
              </a:lnSpc>
            </a:pPr>
            <a:r>
              <a:rPr lang="en-US" sz="2800" dirty="0">
                <a:latin typeface="PT Serif" panose="020A0603040505020204" pitchFamily="18" charset="77"/>
              </a:rPr>
              <a:t>New definitions</a:t>
            </a:r>
          </a:p>
          <a:p>
            <a:pPr>
              <a:lnSpc>
                <a:spcPct val="125000"/>
              </a:lnSpc>
            </a:pPr>
            <a:r>
              <a:rPr lang="en-US" sz="2800" dirty="0">
                <a:latin typeface="PT Serif" panose="020A0603040505020204" pitchFamily="18" charset="77"/>
              </a:rPr>
              <a:t>Two constructions:</a:t>
            </a:r>
          </a:p>
        </p:txBody>
      </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EF3222C0-F468-B013-B336-1588C8F1B489}"/>
                  </a:ext>
                </a:extLst>
              </p:cNvPr>
              <p:cNvGraphicFramePr>
                <a:graphicFrameLocks noGrp="1"/>
              </p:cNvGraphicFramePr>
              <p:nvPr>
                <p:extLst>
                  <p:ext uri="{D42A27DB-BD31-4B8C-83A1-F6EECF244321}">
                    <p14:modId xmlns:p14="http://schemas.microsoft.com/office/powerpoint/2010/main" val="1598168359"/>
                  </p:ext>
                </p:extLst>
              </p:nvPr>
            </p:nvGraphicFramePr>
            <p:xfrm>
              <a:off x="1272050" y="3187192"/>
              <a:ext cx="8044733" cy="2734326"/>
            </p:xfrm>
            <a:graphic>
              <a:graphicData uri="http://schemas.openxmlformats.org/drawingml/2006/table">
                <a:tbl>
                  <a:tblPr firstRow="1" bandRow="1">
                    <a:tableStyleId>{5C22544A-7EE6-4342-B048-85BDC9FD1C3A}</a:tableStyleId>
                  </a:tblPr>
                  <a:tblGrid>
                    <a:gridCol w="2890843">
                      <a:extLst>
                        <a:ext uri="{9D8B030D-6E8A-4147-A177-3AD203B41FA5}">
                          <a16:colId xmlns:a16="http://schemas.microsoft.com/office/drawing/2014/main" val="3351157172"/>
                        </a:ext>
                      </a:extLst>
                    </a:gridCol>
                    <a:gridCol w="2765738">
                      <a:extLst>
                        <a:ext uri="{9D8B030D-6E8A-4147-A177-3AD203B41FA5}">
                          <a16:colId xmlns:a16="http://schemas.microsoft.com/office/drawing/2014/main" val="3127365912"/>
                        </a:ext>
                      </a:extLst>
                    </a:gridCol>
                    <a:gridCol w="2388152">
                      <a:extLst>
                        <a:ext uri="{9D8B030D-6E8A-4147-A177-3AD203B41FA5}">
                          <a16:colId xmlns:a16="http://schemas.microsoft.com/office/drawing/2014/main" val="3817250347"/>
                        </a:ext>
                      </a:extLst>
                    </a:gridCol>
                  </a:tblGrid>
                  <a:tr h="481094">
                    <a:tc>
                      <a:txBody>
                        <a:bodyPr/>
                        <a:lstStyle/>
                        <a:p>
                          <a:endParaRPr lang="en-US" sz="2400" dirty="0">
                            <a:latin typeface="PT Serif" panose="020A0603040505020204" pitchFamily="18" charset="77"/>
                          </a:endParaRPr>
                        </a:p>
                      </a:txBody>
                      <a:tcPr/>
                    </a:tc>
                    <a:tc>
                      <a:txBody>
                        <a:bodyPr/>
                        <a:lstStyle/>
                        <a:p>
                          <a:r>
                            <a:rPr lang="en-US" sz="2400" dirty="0">
                              <a:latin typeface="PT Serif" panose="020A0603040505020204" pitchFamily="18" charset="77"/>
                            </a:rPr>
                            <a:t>Secret share size</a:t>
                          </a:r>
                        </a:p>
                      </a:txBody>
                      <a:tcPr/>
                    </a:tc>
                    <a:tc>
                      <a:txBody>
                        <a:bodyPr/>
                        <a:lstStyle/>
                        <a:p>
                          <a:r>
                            <a:rPr lang="en-US" sz="2400" dirty="0">
                              <a:latin typeface="PT Serif" panose="020A0603040505020204" pitchFamily="18" charset="77"/>
                            </a:rPr>
                            <a:t>#Queries to R</a:t>
                          </a:r>
                        </a:p>
                      </a:txBody>
                      <a:tcPr/>
                    </a:tc>
                    <a:extLst>
                      <a:ext uri="{0D108BD9-81ED-4DB2-BD59-A6C34878D82A}">
                        <a16:rowId xmlns:a16="http://schemas.microsoft.com/office/drawing/2014/main" val="2009535821"/>
                      </a:ext>
                    </a:extLst>
                  </a:tr>
                  <a:tr h="731731">
                    <a:tc>
                      <a:txBody>
                        <a:bodyPr/>
                        <a:lstStyle/>
                        <a:p>
                          <a:r>
                            <a:rPr lang="en-US" sz="2400" dirty="0">
                              <a:solidFill>
                                <a:schemeClr val="bg2">
                                  <a:lumMod val="25000"/>
                                </a:schemeClr>
                              </a:solidFill>
                              <a:latin typeface="PT Serif" panose="020A0603040505020204" pitchFamily="18" charset="77"/>
                            </a:rPr>
                            <a:t>Shamir-based</a:t>
                          </a:r>
                        </a:p>
                      </a:txBody>
                      <a:tcPr anchor="ctr"/>
                    </a:tc>
                    <a:tc>
                      <a:txBody>
                        <a:bodyPr/>
                        <a:lstStyle/>
                        <a:p>
                          <a:pPr/>
                          <a14:m>
                            <m:oMathPara xmlns:m="http://schemas.openxmlformats.org/officeDocument/2006/math">
                              <m:oMathParaPr>
                                <m:jc m:val="centerGroup"/>
                              </m:oMathParaPr>
                              <m:oMath xmlns:m="http://schemas.openxmlformats.org/officeDocument/2006/math">
                                <m:r>
                                  <a:rPr lang="en-US" sz="2400" b="0" i="1" smtClean="0">
                                    <a:solidFill>
                                      <a:schemeClr val="bg2">
                                        <a:lumMod val="25000"/>
                                      </a:schemeClr>
                                    </a:solidFill>
                                    <a:latin typeface="Cambria Math" panose="02040503050406030204" pitchFamily="18" charset="0"/>
                                  </a:rPr>
                                  <m:t>2 |</m:t>
                                </m:r>
                                <m:r>
                                  <a:rPr lang="en-US" sz="2400" b="0" i="1" smtClean="0">
                                    <a:solidFill>
                                      <a:schemeClr val="bg2">
                                        <a:lumMod val="25000"/>
                                      </a:schemeClr>
                                    </a:solidFill>
                                    <a:latin typeface="Cambria Math" panose="02040503050406030204" pitchFamily="18" charset="0"/>
                                  </a:rPr>
                                  <m:t>𝑠</m:t>
                                </m:r>
                                <m:r>
                                  <a:rPr lang="en-US" sz="2400" b="0" i="1" smtClean="0">
                                    <a:solidFill>
                                      <a:schemeClr val="bg2">
                                        <a:lumMod val="25000"/>
                                      </a:schemeClr>
                                    </a:solidFill>
                                    <a:latin typeface="Cambria Math" panose="02040503050406030204" pitchFamily="18" charset="0"/>
                                  </a:rPr>
                                  <m:t>|</m:t>
                                </m:r>
                              </m:oMath>
                            </m:oMathPara>
                          </a14:m>
                          <a:endParaRPr lang="en-US" sz="2400" dirty="0">
                            <a:solidFill>
                              <a:schemeClr val="bg2">
                                <a:lumMod val="25000"/>
                              </a:schemeClr>
                            </a:solidFill>
                            <a:latin typeface="PT Serif" panose="020A0603040505020204" pitchFamily="18" charset="77"/>
                          </a:endParaRPr>
                        </a:p>
                      </a:txBody>
                      <a:tcPr anchor="ctr"/>
                    </a:tc>
                    <a:tc>
                      <a:txBody>
                        <a:bodyPr/>
                        <a:lstStyle/>
                        <a:p>
                          <a:pPr/>
                          <a14:m>
                            <m:oMathPara xmlns:m="http://schemas.openxmlformats.org/officeDocument/2006/math">
                              <m:oMathParaPr>
                                <m:jc m:val="centerGroup"/>
                              </m:oMathParaPr>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32</m:t>
                                    </m:r>
                                    <m:r>
                                      <a:rPr lang="en-US" sz="2400" b="0" i="1" smtClean="0">
                                        <a:latin typeface="Cambria Math" panose="02040503050406030204" pitchFamily="18" charset="0"/>
                                      </a:rPr>
                                      <m:t>𝑓</m:t>
                                    </m:r>
                                    <m:r>
                                      <a:rPr lang="en-US" sz="2400" b="0" i="1" smtClean="0">
                                        <a:latin typeface="Cambria Math" panose="02040503050406030204" pitchFamily="18" charset="0"/>
                                      </a:rPr>
                                      <m:t>𝜆</m:t>
                                    </m:r>
                                  </m:num>
                                  <m:den>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𝜖</m:t>
                                        </m:r>
                                      </m:e>
                                      <m:sup>
                                        <m:r>
                                          <a:rPr lang="en-US" sz="2400" b="0" i="1" smtClean="0">
                                            <a:latin typeface="Cambria Math" panose="02040503050406030204" pitchFamily="18" charset="0"/>
                                          </a:rPr>
                                          <m:t>4</m:t>
                                        </m:r>
                                      </m:sup>
                                    </m:sSup>
                                  </m:den>
                                </m:f>
                              </m:oMath>
                            </m:oMathPara>
                          </a14:m>
                          <a:endParaRPr lang="en-US" sz="2400" dirty="0">
                            <a:solidFill>
                              <a:schemeClr val="bg2">
                                <a:lumMod val="25000"/>
                              </a:schemeClr>
                            </a:solidFill>
                            <a:latin typeface="PT Serif" panose="020A0603040505020204" pitchFamily="18" charset="77"/>
                          </a:endParaRPr>
                        </a:p>
                      </a:txBody>
                      <a:tcPr anchor="ctr"/>
                    </a:tc>
                    <a:extLst>
                      <a:ext uri="{0D108BD9-81ED-4DB2-BD59-A6C34878D82A}">
                        <a16:rowId xmlns:a16="http://schemas.microsoft.com/office/drawing/2014/main" val="2426456469"/>
                      </a:ext>
                    </a:extLst>
                  </a:tr>
                  <a:tr h="643443">
                    <a:tc>
                      <a:txBody>
                        <a:bodyPr/>
                        <a:lstStyle/>
                        <a:p>
                          <a:r>
                            <a:rPr lang="en-US" sz="2400" dirty="0">
                              <a:solidFill>
                                <a:schemeClr val="bg2">
                                  <a:lumMod val="25000"/>
                                </a:schemeClr>
                              </a:solidFill>
                              <a:latin typeface="PT Serif" panose="020A0603040505020204" pitchFamily="18" charset="77"/>
                            </a:rPr>
                            <a:t>Blakely-based</a:t>
                          </a:r>
                        </a:p>
                      </a:txBody>
                      <a:tcPr anchor="ctr"/>
                    </a:tc>
                    <a:tc>
                      <a:txBody>
                        <a:bodyPr/>
                        <a:lstStyle/>
                        <a:p>
                          <a:pPr/>
                          <a14:m>
                            <m:oMathPara xmlns:m="http://schemas.openxmlformats.org/officeDocument/2006/math">
                              <m:oMathParaPr>
                                <m:jc m:val="centerGroup"/>
                              </m:oMathParaPr>
                              <m:oMath xmlns:m="http://schemas.openxmlformats.org/officeDocument/2006/math">
                                <m:r>
                                  <a:rPr lang="en-US" sz="2400" b="0" i="1" smtClean="0">
                                    <a:solidFill>
                                      <a:schemeClr val="bg2">
                                        <a:lumMod val="25000"/>
                                      </a:schemeClr>
                                    </a:solidFill>
                                    <a:latin typeface="Cambria Math" panose="02040503050406030204" pitchFamily="18" charset="0"/>
                                  </a:rPr>
                                  <m:t>2 |</m:t>
                                </m:r>
                                <m:r>
                                  <a:rPr lang="en-US" sz="2400" b="0" i="1" smtClean="0">
                                    <a:solidFill>
                                      <a:schemeClr val="bg2">
                                        <a:lumMod val="25000"/>
                                      </a:schemeClr>
                                    </a:solidFill>
                                    <a:latin typeface="Cambria Math" panose="02040503050406030204" pitchFamily="18" charset="0"/>
                                  </a:rPr>
                                  <m:t>𝑠</m:t>
                                </m:r>
                                <m:r>
                                  <a:rPr lang="en-US" sz="2400" b="0" i="1" smtClean="0">
                                    <a:solidFill>
                                      <a:schemeClr val="bg2">
                                        <a:lumMod val="25000"/>
                                      </a:schemeClr>
                                    </a:solidFill>
                                    <a:latin typeface="Cambria Math" panose="02040503050406030204" pitchFamily="18" charset="0"/>
                                  </a:rPr>
                                  <m:t>|</m:t>
                                </m:r>
                              </m:oMath>
                            </m:oMathPara>
                          </a14:m>
                          <a:endParaRPr lang="en-US" sz="2400" dirty="0">
                            <a:solidFill>
                              <a:schemeClr val="bg2">
                                <a:lumMod val="25000"/>
                              </a:schemeClr>
                            </a:solidFill>
                            <a:latin typeface="PT Serif" panose="020A0603040505020204" pitchFamily="18" charset="77"/>
                          </a:endParaRPr>
                        </a:p>
                      </a:txBody>
                      <a:tcPr anchor="ctr"/>
                    </a:tc>
                    <a:tc>
                      <a:txBody>
                        <a:bodyPr/>
                        <a:lstStyle/>
                        <a:p>
                          <a:pPr/>
                          <a14:m>
                            <m:oMathPara xmlns:m="http://schemas.openxmlformats.org/officeDocument/2006/math">
                              <m:oMathParaPr>
                                <m:jc m:val="centerGroup"/>
                              </m:oMathParaPr>
                              <m:oMath xmlns:m="http://schemas.openxmlformats.org/officeDocument/2006/math">
                                <m:r>
                                  <a:rPr lang="en-US" sz="2400" b="0" i="1" smtClean="0">
                                    <a:solidFill>
                                      <a:schemeClr val="bg2">
                                        <a:lumMod val="25000"/>
                                      </a:schemeClr>
                                    </a:solidFill>
                                    <a:latin typeface="Cambria Math" panose="02040503050406030204" pitchFamily="18" charset="0"/>
                                  </a:rPr>
                                  <m:t>1/</m:t>
                                </m:r>
                                <m:r>
                                  <a:rPr lang="en-US" sz="2400" b="0" i="1" smtClean="0">
                                    <a:solidFill>
                                      <a:schemeClr val="bg2">
                                        <a:lumMod val="25000"/>
                                      </a:schemeClr>
                                    </a:solidFill>
                                    <a:latin typeface="Cambria Math" panose="02040503050406030204" pitchFamily="18" charset="0"/>
                                  </a:rPr>
                                  <m:t>𝜖</m:t>
                                </m:r>
                              </m:oMath>
                            </m:oMathPara>
                          </a14:m>
                          <a:endParaRPr lang="en-US" sz="2400" dirty="0">
                            <a:solidFill>
                              <a:schemeClr val="bg2">
                                <a:lumMod val="25000"/>
                              </a:schemeClr>
                            </a:solidFill>
                            <a:latin typeface="PT Serif" panose="020A0603040505020204" pitchFamily="18" charset="77"/>
                          </a:endParaRPr>
                        </a:p>
                      </a:txBody>
                      <a:tcPr anchor="ctr"/>
                    </a:tc>
                    <a:extLst>
                      <a:ext uri="{0D108BD9-81ED-4DB2-BD59-A6C34878D82A}">
                        <a16:rowId xmlns:a16="http://schemas.microsoft.com/office/drawing/2014/main" val="2333757606"/>
                      </a:ext>
                    </a:extLst>
                  </a:tr>
                  <a:tr h="643443">
                    <a:tc>
                      <a:txBody>
                        <a:bodyPr/>
                        <a:lstStyle/>
                        <a:p>
                          <a:r>
                            <a:rPr lang="en-US" sz="2400" dirty="0">
                              <a:solidFill>
                                <a:schemeClr val="bg2">
                                  <a:lumMod val="25000"/>
                                </a:schemeClr>
                              </a:solidFill>
                              <a:latin typeface="PT Serif" panose="020A0603040505020204" pitchFamily="18" charset="77"/>
                            </a:rPr>
                            <a:t>GSS21</a:t>
                          </a:r>
                        </a:p>
                        <a:p>
                          <a:r>
                            <a:rPr lang="en-US" sz="2400" dirty="0">
                              <a:solidFill>
                                <a:schemeClr val="bg2">
                                  <a:lumMod val="25000"/>
                                </a:schemeClr>
                              </a:solidFill>
                              <a:latin typeface="PT Serif" panose="020A0603040505020204" pitchFamily="18" charset="77"/>
                            </a:rPr>
                            <a:t>(Custom Scheme)</a:t>
                          </a:r>
                        </a:p>
                      </a:txBody>
                      <a:tcPr anchor="ctr"/>
                    </a:tc>
                    <a:tc>
                      <a:txBody>
                        <a:bodyPr/>
                        <a:lstStyle/>
                        <a:p>
                          <a:pPr/>
                          <a14:m>
                            <m:oMathPara xmlns:m="http://schemas.openxmlformats.org/officeDocument/2006/math">
                              <m:oMathParaPr>
                                <m:jc m:val="centerGroup"/>
                              </m:oMathParaPr>
                              <m:oMath xmlns:m="http://schemas.openxmlformats.org/officeDocument/2006/math">
                                <m:sSup>
                                  <m:sSupPr>
                                    <m:ctrlPr>
                                      <a:rPr lang="en-US" sz="2400" b="0" i="1" smtClean="0">
                                        <a:solidFill>
                                          <a:schemeClr val="bg2">
                                            <a:lumMod val="25000"/>
                                          </a:schemeClr>
                                        </a:solidFill>
                                        <a:latin typeface="Cambria Math" panose="02040503050406030204" pitchFamily="18" charset="0"/>
                                      </a:rPr>
                                    </m:ctrlPr>
                                  </m:sSupPr>
                                  <m:e>
                                    <m:d>
                                      <m:dPr>
                                        <m:begChr m:val="|"/>
                                        <m:endChr m:val="|"/>
                                        <m:ctrlPr>
                                          <a:rPr lang="en-US" sz="2400" b="0" i="1" smtClean="0">
                                            <a:solidFill>
                                              <a:schemeClr val="bg2">
                                                <a:lumMod val="25000"/>
                                              </a:schemeClr>
                                            </a:solidFill>
                                            <a:latin typeface="Cambria Math" panose="02040503050406030204" pitchFamily="18" charset="0"/>
                                          </a:rPr>
                                        </m:ctrlPr>
                                      </m:dPr>
                                      <m:e>
                                        <m:r>
                                          <a:rPr lang="en-US" sz="2400" b="0" i="1" smtClean="0">
                                            <a:solidFill>
                                              <a:schemeClr val="bg2">
                                                <a:lumMod val="25000"/>
                                              </a:schemeClr>
                                            </a:solidFill>
                                            <a:latin typeface="Cambria Math" panose="02040503050406030204" pitchFamily="18" charset="0"/>
                                          </a:rPr>
                                          <m:t>𝑠</m:t>
                                        </m:r>
                                      </m:e>
                                    </m:d>
                                  </m:e>
                                  <m:sup>
                                    <m:r>
                                      <a:rPr lang="en-US" sz="2400" b="0" i="1" smtClean="0">
                                        <a:solidFill>
                                          <a:schemeClr val="bg2">
                                            <a:lumMod val="25000"/>
                                          </a:schemeClr>
                                        </a:solidFill>
                                        <a:latin typeface="Cambria Math" panose="02040503050406030204" pitchFamily="18" charset="0"/>
                                      </a:rPr>
                                      <m:t>2</m:t>
                                    </m:r>
                                  </m:sup>
                                </m:sSup>
                              </m:oMath>
                            </m:oMathPara>
                          </a14:m>
                          <a:endParaRPr lang="en-US" sz="2400" dirty="0">
                            <a:solidFill>
                              <a:schemeClr val="bg2">
                                <a:lumMod val="25000"/>
                              </a:schemeClr>
                            </a:solidFill>
                            <a:latin typeface="PT Serif" panose="020A0603040505020204" pitchFamily="18" charset="77"/>
                          </a:endParaRPr>
                        </a:p>
                      </a:txBody>
                      <a:tcPr anchor="ctr"/>
                    </a:tc>
                    <a:tc>
                      <a:txBody>
                        <a:bodyPr/>
                        <a:lstStyle/>
                        <a:p>
                          <a:pPr/>
                          <a14:m>
                            <m:oMathPara xmlns:m="http://schemas.openxmlformats.org/officeDocument/2006/math">
                              <m:oMathParaPr>
                                <m:jc m:val="centerGroup"/>
                              </m:oMathParaPr>
                              <m:oMath xmlns:m="http://schemas.openxmlformats.org/officeDocument/2006/math">
                                <m:r>
                                  <a:rPr lang="en-US" sz="2400" b="0" i="1" smtClean="0">
                                    <a:solidFill>
                                      <a:schemeClr val="bg2">
                                        <a:lumMod val="25000"/>
                                      </a:schemeClr>
                                    </a:solidFill>
                                    <a:latin typeface="Cambria Math" panose="02040503050406030204" pitchFamily="18" charset="0"/>
                                  </a:rPr>
                                  <m:t>𝑛</m:t>
                                </m:r>
                                <m:r>
                                  <a:rPr lang="en-US" sz="2400" b="0" i="1" smtClean="0">
                                    <a:solidFill>
                                      <a:schemeClr val="bg2">
                                        <a:lumMod val="25000"/>
                                      </a:schemeClr>
                                    </a:solidFill>
                                    <a:latin typeface="Cambria Math" panose="02040503050406030204" pitchFamily="18" charset="0"/>
                                  </a:rPr>
                                  <m:t>/</m:t>
                                </m:r>
                                <m:sSup>
                                  <m:sSupPr>
                                    <m:ctrlPr>
                                      <a:rPr lang="en-US" sz="2400" b="0" i="1" smtClean="0">
                                        <a:solidFill>
                                          <a:schemeClr val="bg2">
                                            <a:lumMod val="25000"/>
                                          </a:schemeClr>
                                        </a:solidFill>
                                        <a:latin typeface="Cambria Math" panose="02040503050406030204" pitchFamily="18" charset="0"/>
                                      </a:rPr>
                                    </m:ctrlPr>
                                  </m:sSupPr>
                                  <m:e>
                                    <m:r>
                                      <a:rPr lang="en-US" sz="2400" b="0" i="1" smtClean="0">
                                        <a:solidFill>
                                          <a:schemeClr val="bg2">
                                            <a:lumMod val="25000"/>
                                          </a:schemeClr>
                                        </a:solidFill>
                                        <a:latin typeface="Cambria Math" panose="02040503050406030204" pitchFamily="18" charset="0"/>
                                      </a:rPr>
                                      <m:t>𝜖</m:t>
                                    </m:r>
                                  </m:e>
                                  <m:sup>
                                    <m:r>
                                      <a:rPr lang="en-US" sz="2400" b="0" i="1" smtClean="0">
                                        <a:solidFill>
                                          <a:schemeClr val="bg2">
                                            <a:lumMod val="25000"/>
                                          </a:schemeClr>
                                        </a:solidFill>
                                        <a:latin typeface="Cambria Math" panose="02040503050406030204" pitchFamily="18" charset="0"/>
                                      </a:rPr>
                                      <m:t>2</m:t>
                                    </m:r>
                                  </m:sup>
                                </m:sSup>
                              </m:oMath>
                            </m:oMathPara>
                          </a14:m>
                          <a:endParaRPr lang="en-US" sz="2400" dirty="0">
                            <a:solidFill>
                              <a:schemeClr val="bg2">
                                <a:lumMod val="25000"/>
                              </a:schemeClr>
                            </a:solidFill>
                            <a:latin typeface="PT Serif" panose="020A0603040505020204" pitchFamily="18" charset="77"/>
                          </a:endParaRPr>
                        </a:p>
                      </a:txBody>
                      <a:tcPr anchor="ctr"/>
                    </a:tc>
                    <a:extLst>
                      <a:ext uri="{0D108BD9-81ED-4DB2-BD59-A6C34878D82A}">
                        <a16:rowId xmlns:a16="http://schemas.microsoft.com/office/drawing/2014/main" val="3330417989"/>
                      </a:ext>
                    </a:extLst>
                  </a:tr>
                </a:tbl>
              </a:graphicData>
            </a:graphic>
          </p:graphicFrame>
        </mc:Choice>
        <mc:Fallback xmlns="">
          <p:graphicFrame>
            <p:nvGraphicFramePr>
              <p:cNvPr id="5" name="Table 4">
                <a:extLst>
                  <a:ext uri="{FF2B5EF4-FFF2-40B4-BE49-F238E27FC236}">
                    <a16:creationId xmlns:a16="http://schemas.microsoft.com/office/drawing/2014/main" id="{EF3222C0-F468-B013-B336-1588C8F1B489}"/>
                  </a:ext>
                </a:extLst>
              </p:cNvPr>
              <p:cNvGraphicFramePr>
                <a:graphicFrameLocks noGrp="1"/>
              </p:cNvGraphicFramePr>
              <p:nvPr>
                <p:extLst>
                  <p:ext uri="{D42A27DB-BD31-4B8C-83A1-F6EECF244321}">
                    <p14:modId xmlns:p14="http://schemas.microsoft.com/office/powerpoint/2010/main" val="1598168359"/>
                  </p:ext>
                </p:extLst>
              </p:nvPr>
            </p:nvGraphicFramePr>
            <p:xfrm>
              <a:off x="1272050" y="3187192"/>
              <a:ext cx="8044733" cy="2734326"/>
            </p:xfrm>
            <a:graphic>
              <a:graphicData uri="http://schemas.openxmlformats.org/drawingml/2006/table">
                <a:tbl>
                  <a:tblPr firstRow="1" bandRow="1">
                    <a:tableStyleId>{5C22544A-7EE6-4342-B048-85BDC9FD1C3A}</a:tableStyleId>
                  </a:tblPr>
                  <a:tblGrid>
                    <a:gridCol w="2890843">
                      <a:extLst>
                        <a:ext uri="{9D8B030D-6E8A-4147-A177-3AD203B41FA5}">
                          <a16:colId xmlns:a16="http://schemas.microsoft.com/office/drawing/2014/main" val="3351157172"/>
                        </a:ext>
                      </a:extLst>
                    </a:gridCol>
                    <a:gridCol w="2765738">
                      <a:extLst>
                        <a:ext uri="{9D8B030D-6E8A-4147-A177-3AD203B41FA5}">
                          <a16:colId xmlns:a16="http://schemas.microsoft.com/office/drawing/2014/main" val="3127365912"/>
                        </a:ext>
                      </a:extLst>
                    </a:gridCol>
                    <a:gridCol w="2388152">
                      <a:extLst>
                        <a:ext uri="{9D8B030D-6E8A-4147-A177-3AD203B41FA5}">
                          <a16:colId xmlns:a16="http://schemas.microsoft.com/office/drawing/2014/main" val="3817250347"/>
                        </a:ext>
                      </a:extLst>
                    </a:gridCol>
                  </a:tblGrid>
                  <a:tr h="481094">
                    <a:tc>
                      <a:txBody>
                        <a:bodyPr/>
                        <a:lstStyle/>
                        <a:p>
                          <a:endParaRPr lang="en-US" sz="2400" dirty="0">
                            <a:latin typeface="PT Serif" panose="020A0603040505020204" pitchFamily="18" charset="77"/>
                          </a:endParaRPr>
                        </a:p>
                      </a:txBody>
                      <a:tcPr/>
                    </a:tc>
                    <a:tc>
                      <a:txBody>
                        <a:bodyPr/>
                        <a:lstStyle/>
                        <a:p>
                          <a:r>
                            <a:rPr lang="en-US" sz="2400" dirty="0">
                              <a:latin typeface="PT Serif" panose="020A0603040505020204" pitchFamily="18" charset="77"/>
                            </a:rPr>
                            <a:t>Secret share size</a:t>
                          </a:r>
                        </a:p>
                      </a:txBody>
                      <a:tcPr/>
                    </a:tc>
                    <a:tc>
                      <a:txBody>
                        <a:bodyPr/>
                        <a:lstStyle/>
                        <a:p>
                          <a:r>
                            <a:rPr lang="en-US" sz="2400" dirty="0">
                              <a:latin typeface="PT Serif" panose="020A0603040505020204" pitchFamily="18" charset="77"/>
                            </a:rPr>
                            <a:t>#Queries to R</a:t>
                          </a:r>
                        </a:p>
                      </a:txBody>
                      <a:tcPr/>
                    </a:tc>
                    <a:extLst>
                      <a:ext uri="{0D108BD9-81ED-4DB2-BD59-A6C34878D82A}">
                        <a16:rowId xmlns:a16="http://schemas.microsoft.com/office/drawing/2014/main" val="2009535821"/>
                      </a:ext>
                    </a:extLst>
                  </a:tr>
                  <a:tr h="786829">
                    <a:tc>
                      <a:txBody>
                        <a:bodyPr/>
                        <a:lstStyle/>
                        <a:p>
                          <a:r>
                            <a:rPr lang="en-US" sz="2400" dirty="0">
                              <a:solidFill>
                                <a:schemeClr val="bg2">
                                  <a:lumMod val="25000"/>
                                </a:schemeClr>
                              </a:solidFill>
                              <a:latin typeface="PT Serif" panose="020A0603040505020204" pitchFamily="18" charset="77"/>
                            </a:rPr>
                            <a:t>Shamir-based</a:t>
                          </a:r>
                        </a:p>
                      </a:txBody>
                      <a:tcPr anchor="ctr"/>
                    </a:tc>
                    <a:tc>
                      <a:txBody>
                        <a:bodyPr/>
                        <a:lstStyle/>
                        <a:p>
                          <a:endParaRPr lang="en-US"/>
                        </a:p>
                      </a:txBody>
                      <a:tcPr anchor="ctr">
                        <a:blipFill>
                          <a:blip r:embed="rId3"/>
                          <a:stretch>
                            <a:fillRect l="-105046" t="-65079" r="-87156" b="-200000"/>
                          </a:stretch>
                        </a:blipFill>
                      </a:tcPr>
                    </a:tc>
                    <a:tc>
                      <a:txBody>
                        <a:bodyPr/>
                        <a:lstStyle/>
                        <a:p>
                          <a:endParaRPr lang="en-US"/>
                        </a:p>
                      </a:txBody>
                      <a:tcPr anchor="ctr">
                        <a:blipFill>
                          <a:blip r:embed="rId3"/>
                          <a:stretch>
                            <a:fillRect l="-237766" t="-65079" r="-1064" b="-200000"/>
                          </a:stretch>
                        </a:blipFill>
                      </a:tcPr>
                    </a:tc>
                    <a:extLst>
                      <a:ext uri="{0D108BD9-81ED-4DB2-BD59-A6C34878D82A}">
                        <a16:rowId xmlns:a16="http://schemas.microsoft.com/office/drawing/2014/main" val="2426456469"/>
                      </a:ext>
                    </a:extLst>
                  </a:tr>
                  <a:tr h="643443">
                    <a:tc>
                      <a:txBody>
                        <a:bodyPr/>
                        <a:lstStyle/>
                        <a:p>
                          <a:r>
                            <a:rPr lang="en-US" sz="2400" dirty="0">
                              <a:solidFill>
                                <a:schemeClr val="bg2">
                                  <a:lumMod val="25000"/>
                                </a:schemeClr>
                              </a:solidFill>
                              <a:latin typeface="PT Serif" panose="020A0603040505020204" pitchFamily="18" charset="77"/>
                            </a:rPr>
                            <a:t>Blakely-based</a:t>
                          </a:r>
                        </a:p>
                      </a:txBody>
                      <a:tcPr anchor="ctr"/>
                    </a:tc>
                    <a:tc>
                      <a:txBody>
                        <a:bodyPr/>
                        <a:lstStyle/>
                        <a:p>
                          <a:endParaRPr lang="en-US"/>
                        </a:p>
                      </a:txBody>
                      <a:tcPr anchor="ctr">
                        <a:blipFill>
                          <a:blip r:embed="rId3"/>
                          <a:stretch>
                            <a:fillRect l="-105046" t="-203922" r="-87156" b="-147059"/>
                          </a:stretch>
                        </a:blipFill>
                      </a:tcPr>
                    </a:tc>
                    <a:tc>
                      <a:txBody>
                        <a:bodyPr/>
                        <a:lstStyle/>
                        <a:p>
                          <a:endParaRPr lang="en-US"/>
                        </a:p>
                      </a:txBody>
                      <a:tcPr anchor="ctr">
                        <a:blipFill>
                          <a:blip r:embed="rId3"/>
                          <a:stretch>
                            <a:fillRect l="-237766" t="-203922" r="-1064" b="-147059"/>
                          </a:stretch>
                        </a:blipFill>
                      </a:tcPr>
                    </a:tc>
                    <a:extLst>
                      <a:ext uri="{0D108BD9-81ED-4DB2-BD59-A6C34878D82A}">
                        <a16:rowId xmlns:a16="http://schemas.microsoft.com/office/drawing/2014/main" val="2333757606"/>
                      </a:ext>
                    </a:extLst>
                  </a:tr>
                  <a:tr h="822960">
                    <a:tc>
                      <a:txBody>
                        <a:bodyPr/>
                        <a:lstStyle/>
                        <a:p>
                          <a:r>
                            <a:rPr lang="en-US" sz="2400" dirty="0">
                              <a:solidFill>
                                <a:schemeClr val="bg2">
                                  <a:lumMod val="25000"/>
                                </a:schemeClr>
                              </a:solidFill>
                              <a:latin typeface="PT Serif" panose="020A0603040505020204" pitchFamily="18" charset="77"/>
                            </a:rPr>
                            <a:t>GSS21</a:t>
                          </a:r>
                        </a:p>
                        <a:p>
                          <a:r>
                            <a:rPr lang="en-US" sz="2400" dirty="0">
                              <a:solidFill>
                                <a:schemeClr val="bg2">
                                  <a:lumMod val="25000"/>
                                </a:schemeClr>
                              </a:solidFill>
                              <a:latin typeface="PT Serif" panose="020A0603040505020204" pitchFamily="18" charset="77"/>
                            </a:rPr>
                            <a:t>(Custom Scheme)</a:t>
                          </a:r>
                        </a:p>
                      </a:txBody>
                      <a:tcPr anchor="ctr"/>
                    </a:tc>
                    <a:tc>
                      <a:txBody>
                        <a:bodyPr/>
                        <a:lstStyle/>
                        <a:p>
                          <a:endParaRPr lang="en-US"/>
                        </a:p>
                      </a:txBody>
                      <a:tcPr anchor="ctr">
                        <a:blipFill>
                          <a:blip r:embed="rId3"/>
                          <a:stretch>
                            <a:fillRect l="-105046" t="-238462" r="-87156" b="-15385"/>
                          </a:stretch>
                        </a:blipFill>
                      </a:tcPr>
                    </a:tc>
                    <a:tc>
                      <a:txBody>
                        <a:bodyPr/>
                        <a:lstStyle/>
                        <a:p>
                          <a:endParaRPr lang="en-US"/>
                        </a:p>
                      </a:txBody>
                      <a:tcPr anchor="ctr">
                        <a:blipFill>
                          <a:blip r:embed="rId3"/>
                          <a:stretch>
                            <a:fillRect l="-237766" t="-238462" r="-1064" b="-15385"/>
                          </a:stretch>
                        </a:blipFill>
                      </a:tcPr>
                    </a:tc>
                    <a:extLst>
                      <a:ext uri="{0D108BD9-81ED-4DB2-BD59-A6C34878D82A}">
                        <a16:rowId xmlns:a16="http://schemas.microsoft.com/office/drawing/2014/main" val="3330417989"/>
                      </a:ext>
                    </a:extLst>
                  </a:tr>
                </a:tbl>
              </a:graphicData>
            </a:graphic>
          </p:graphicFrame>
        </mc:Fallback>
      </mc:AlternateContent>
      <p:sp>
        <p:nvSpPr>
          <p:cNvPr id="6" name="Cloud Callout 5">
            <a:extLst>
              <a:ext uri="{FF2B5EF4-FFF2-40B4-BE49-F238E27FC236}">
                <a16:creationId xmlns:a16="http://schemas.microsoft.com/office/drawing/2014/main" id="{8CEA421E-751D-5A1D-BD7D-B40E7D0BB3F9}"/>
              </a:ext>
            </a:extLst>
          </p:cNvPr>
          <p:cNvSpPr/>
          <p:nvPr/>
        </p:nvSpPr>
        <p:spPr>
          <a:xfrm>
            <a:off x="8874232" y="3523195"/>
            <a:ext cx="3230086" cy="1258784"/>
          </a:xfrm>
          <a:prstGeom prst="cloudCallout">
            <a:avLst>
              <a:gd name="adj1" fmla="val -61104"/>
              <a:gd name="adj2" fmla="val 5134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300" dirty="0">
                <a:latin typeface="PT Serif" panose="020A0603040505020204" pitchFamily="18" charset="77"/>
              </a:rPr>
              <a:t>Can trace stateful boxes!</a:t>
            </a:r>
          </a:p>
        </p:txBody>
      </p:sp>
      <p:sp>
        <p:nvSpPr>
          <p:cNvPr id="4" name="Slide Number Placeholder 3">
            <a:extLst>
              <a:ext uri="{FF2B5EF4-FFF2-40B4-BE49-F238E27FC236}">
                <a16:creationId xmlns:a16="http://schemas.microsoft.com/office/drawing/2014/main" id="{F3730E3F-1CF3-BD41-863F-C2C21F87D8CF}"/>
              </a:ext>
            </a:extLst>
          </p:cNvPr>
          <p:cNvSpPr>
            <a:spLocks noGrp="1"/>
          </p:cNvSpPr>
          <p:nvPr>
            <p:ph type="sldNum" sz="quarter" idx="12"/>
          </p:nvPr>
        </p:nvSpPr>
        <p:spPr/>
        <p:txBody>
          <a:bodyPr/>
          <a:lstStyle/>
          <a:p>
            <a:fld id="{2C6E2BD9-12E2-A94F-B436-2026D1C44FCB}" type="slidenum">
              <a:rPr lang="en-US" smtClean="0"/>
              <a:pPr/>
              <a:t>38</a:t>
            </a:fld>
            <a:endParaRPr lang="en-US">
              <a:latin typeface="PT Serif" panose="020A0603040505020204" pitchFamily="18" charset="77"/>
            </a:endParaRPr>
          </a:p>
        </p:txBody>
      </p:sp>
    </p:spTree>
    <p:extLst>
      <p:ext uri="{BB962C8B-B14F-4D97-AF65-F5344CB8AC3E}">
        <p14:creationId xmlns:p14="http://schemas.microsoft.com/office/powerpoint/2010/main" val="1880286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5E93F-85C5-2BE2-E369-14BB0E8AAA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94ABDF-164C-9FC5-37FF-45BA055D0994}"/>
              </a:ext>
            </a:extLst>
          </p:cNvPr>
          <p:cNvSpPr>
            <a:spLocks noGrp="1"/>
          </p:cNvSpPr>
          <p:nvPr>
            <p:ph type="title"/>
          </p:nvPr>
        </p:nvSpPr>
        <p:spPr/>
        <p:txBody>
          <a:bodyPr/>
          <a:lstStyle/>
          <a:p>
            <a:r>
              <a:rPr lang="en-US" sz="4400" dirty="0">
                <a:latin typeface="PT Serif" panose="020A0603040505020204" pitchFamily="18" charset="77"/>
              </a:rPr>
              <a:t>…but, did we capture all types of reconstruction boxes?</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EF328F6-5663-1265-FC18-4E9AD092C45F}"/>
                  </a:ext>
                </a:extLst>
              </p:cNvPr>
              <p:cNvSpPr>
                <a:spLocks noGrp="1"/>
              </p:cNvSpPr>
              <p:nvPr>
                <p:ph idx="1"/>
              </p:nvPr>
            </p:nvSpPr>
            <p:spPr>
              <a:xfrm>
                <a:off x="297872" y="1555460"/>
                <a:ext cx="3317525" cy="468603"/>
              </a:xfrm>
            </p:spPr>
            <p:txBody>
              <a:bodyPr>
                <a:normAutofit lnSpcReduction="10000"/>
              </a:bodyPr>
              <a:lstStyle/>
              <a:p>
                <a:pPr marL="0" indent="0">
                  <a:buNone/>
                </a:pP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=5 , </m:t>
                    </m:r>
                    <m:r>
                      <a:rPr lang="en-US" b="0" i="1" smtClean="0">
                        <a:latin typeface="Cambria Math" panose="02040503050406030204" pitchFamily="18" charset="0"/>
                      </a:rPr>
                      <m:t>𝑡</m:t>
                    </m:r>
                    <m:r>
                      <a:rPr lang="en-US" b="0" i="1" smtClean="0">
                        <a:latin typeface="Cambria Math" panose="02040503050406030204" pitchFamily="18" charset="0"/>
                      </a:rPr>
                      <m:t>=3 , </m:t>
                    </m:r>
                    <m:r>
                      <a:rPr lang="en-US" b="0" i="1" smtClean="0">
                        <a:latin typeface="Cambria Math" panose="02040503050406030204" pitchFamily="18" charset="0"/>
                      </a:rPr>
                      <m:t>𝑓</m:t>
                    </m:r>
                    <m:r>
                      <a:rPr lang="en-US" b="0" i="1" smtClean="0">
                        <a:latin typeface="Cambria Math" panose="02040503050406030204" pitchFamily="18" charset="0"/>
                      </a:rPr>
                      <m:t>=2</m:t>
                    </m:r>
                  </m:oMath>
                </a14:m>
                <a:r>
                  <a:rPr lang="en-US" dirty="0"/>
                  <a:t> </a:t>
                </a:r>
              </a:p>
            </p:txBody>
          </p:sp>
        </mc:Choice>
        <mc:Fallback xmlns="">
          <p:sp>
            <p:nvSpPr>
              <p:cNvPr id="3" name="Content Placeholder 2">
                <a:extLst>
                  <a:ext uri="{FF2B5EF4-FFF2-40B4-BE49-F238E27FC236}">
                    <a16:creationId xmlns:a16="http://schemas.microsoft.com/office/drawing/2014/main" id="{9EF328F6-5663-1265-FC18-4E9AD092C45F}"/>
                  </a:ext>
                </a:extLst>
              </p:cNvPr>
              <p:cNvSpPr>
                <a:spLocks noGrp="1" noRot="1" noChangeAspect="1" noMove="1" noResize="1" noEditPoints="1" noAdjustHandles="1" noChangeArrowheads="1" noChangeShapeType="1" noTextEdit="1"/>
              </p:cNvSpPr>
              <p:nvPr>
                <p:ph idx="1"/>
              </p:nvPr>
            </p:nvSpPr>
            <p:spPr>
              <a:xfrm>
                <a:off x="297872" y="1555460"/>
                <a:ext cx="3317525" cy="468603"/>
              </a:xfrm>
              <a:blipFill>
                <a:blip r:embed="rId3"/>
                <a:stretch>
                  <a:fillRect t="-13158" b="-18421"/>
                </a:stretch>
              </a:blipFill>
            </p:spPr>
            <p:txBody>
              <a:bodyPr/>
              <a:lstStyle/>
              <a:p>
                <a:r>
                  <a:rPr lang="en-US">
                    <a:noFill/>
                  </a:rPr>
                  <a:t> </a:t>
                </a:r>
              </a:p>
            </p:txBody>
          </p:sp>
        </mc:Fallback>
      </mc:AlternateContent>
      <p:cxnSp>
        <p:nvCxnSpPr>
          <p:cNvPr id="4" name="Straight Arrow Connector 3">
            <a:extLst>
              <a:ext uri="{FF2B5EF4-FFF2-40B4-BE49-F238E27FC236}">
                <a16:creationId xmlns:a16="http://schemas.microsoft.com/office/drawing/2014/main" id="{7B1E3625-C35F-F69D-B4C3-55CBA08664F7}"/>
              </a:ext>
            </a:extLst>
          </p:cNvPr>
          <p:cNvCxnSpPr>
            <a:cxnSpLocks/>
            <a:stCxn id="12" idx="2"/>
          </p:cNvCxnSpPr>
          <p:nvPr/>
        </p:nvCxnSpPr>
        <p:spPr>
          <a:xfrm>
            <a:off x="1102281" y="3712444"/>
            <a:ext cx="1044085" cy="792234"/>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 name="Rounded Rectangle 4">
                <a:extLst>
                  <a:ext uri="{FF2B5EF4-FFF2-40B4-BE49-F238E27FC236}">
                    <a16:creationId xmlns:a16="http://schemas.microsoft.com/office/drawing/2014/main" id="{9F57F941-AC24-3080-FA2D-67CF68393BFD}"/>
                  </a:ext>
                </a:extLst>
              </p:cNvPr>
              <p:cNvSpPr/>
              <p:nvPr/>
            </p:nvSpPr>
            <p:spPr>
              <a:xfrm>
                <a:off x="1816675" y="4566706"/>
                <a:ext cx="1341685" cy="10844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2600" b="0" i="1" smtClean="0">
                        <a:latin typeface="Cambria Math" panose="02040503050406030204" pitchFamily="18" charset="0"/>
                      </a:rPr>
                      <m:t>𝑅</m:t>
                    </m:r>
                  </m:oMath>
                </a14:m>
                <a:r>
                  <a:rPr lang="en-US" sz="2600" dirty="0"/>
                  <a:t> </a:t>
                </a:r>
                <a14:m>
                  <m:oMath xmlns:m="http://schemas.openxmlformats.org/officeDocument/2006/math">
                    <m:r>
                      <a:rPr lang="en-US" sz="2200" b="0" i="0" smtClean="0">
                        <a:latin typeface="Cambria Math" panose="02040503050406030204" pitchFamily="18" charset="0"/>
                      </a:rPr>
                      <m:t>(</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r>
                          <a:rPr lang="en-US" sz="2200" b="0" i="1" smtClean="0">
                            <a:latin typeface="Cambria Math" panose="02040503050406030204" pitchFamily="18" charset="0"/>
                          </a:rPr>
                          <m:t>1</m:t>
                        </m:r>
                      </m:sub>
                    </m:sSub>
                    <m:r>
                      <a:rPr lang="en-US" sz="2200" b="0" i="1" smtClean="0">
                        <a:latin typeface="Cambria Math" panose="02040503050406030204" pitchFamily="18" charset="0"/>
                      </a:rPr>
                      <m:t> , </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r>
                          <a:rPr lang="en-US" sz="2200" b="0" i="1" smtClean="0">
                            <a:latin typeface="Cambria Math" panose="02040503050406030204" pitchFamily="18" charset="0"/>
                          </a:rPr>
                          <m:t>2</m:t>
                        </m:r>
                      </m:sub>
                    </m:sSub>
                    <m:r>
                      <a:rPr lang="en-US" sz="2200" b="0" i="1" smtClean="0">
                        <a:latin typeface="Cambria Math" panose="02040503050406030204" pitchFamily="18" charset="0"/>
                      </a:rPr>
                      <m:t>)</m:t>
                    </m:r>
                  </m:oMath>
                </a14:m>
                <a:endParaRPr lang="en-US" sz="2200" dirty="0"/>
              </a:p>
            </p:txBody>
          </p:sp>
        </mc:Choice>
        <mc:Fallback xmlns="">
          <p:sp>
            <p:nvSpPr>
              <p:cNvPr id="5" name="Rounded Rectangle 4">
                <a:extLst>
                  <a:ext uri="{FF2B5EF4-FFF2-40B4-BE49-F238E27FC236}">
                    <a16:creationId xmlns:a16="http://schemas.microsoft.com/office/drawing/2014/main" id="{9F57F941-AC24-3080-FA2D-67CF68393BFD}"/>
                  </a:ext>
                </a:extLst>
              </p:cNvPr>
              <p:cNvSpPr>
                <a:spLocks noRot="1" noChangeAspect="1" noMove="1" noResize="1" noEditPoints="1" noAdjustHandles="1" noChangeArrowheads="1" noChangeShapeType="1" noTextEdit="1"/>
              </p:cNvSpPr>
              <p:nvPr/>
            </p:nvSpPr>
            <p:spPr>
              <a:xfrm>
                <a:off x="1816675" y="4566706"/>
                <a:ext cx="1341685" cy="1084407"/>
              </a:xfrm>
              <a:prstGeom prst="roundRect">
                <a:avLst/>
              </a:prstGeom>
              <a:blipFill>
                <a:blip r:embed="rId4"/>
                <a:stretch>
                  <a:fillRect l="-5556" r="-46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22060CF-5914-5080-962B-EDD6D2BDC5E3}"/>
                  </a:ext>
                </a:extLst>
              </p:cNvPr>
              <p:cNvSpPr txBox="1"/>
              <p:nvPr/>
            </p:nvSpPr>
            <p:spPr>
              <a:xfrm>
                <a:off x="3737295" y="4878076"/>
                <a:ext cx="548954"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oMath>
                  </m:oMathPara>
                </a14:m>
                <a:endParaRPr lang="en-US" sz="2400" dirty="0"/>
              </a:p>
            </p:txBody>
          </p:sp>
        </mc:Choice>
        <mc:Fallback xmlns="">
          <p:sp>
            <p:nvSpPr>
              <p:cNvPr id="6" name="TextBox 5">
                <a:extLst>
                  <a:ext uri="{FF2B5EF4-FFF2-40B4-BE49-F238E27FC236}">
                    <a16:creationId xmlns:a16="http://schemas.microsoft.com/office/drawing/2014/main" id="{622060CF-5914-5080-962B-EDD6D2BDC5E3}"/>
                  </a:ext>
                </a:extLst>
              </p:cNvPr>
              <p:cNvSpPr txBox="1">
                <a:spLocks noRot="1" noChangeAspect="1" noMove="1" noResize="1" noEditPoints="1" noAdjustHandles="1" noChangeArrowheads="1" noChangeShapeType="1" noTextEdit="1"/>
              </p:cNvSpPr>
              <p:nvPr/>
            </p:nvSpPr>
            <p:spPr>
              <a:xfrm>
                <a:off x="3737295" y="4878076"/>
                <a:ext cx="548954" cy="461665"/>
              </a:xfrm>
              <a:prstGeom prst="rect">
                <a:avLst/>
              </a:prstGeom>
              <a:blipFill>
                <a:blip r:embed="rId5"/>
                <a:stretch>
                  <a:fillRect/>
                </a:stretch>
              </a:blipFill>
            </p:spPr>
            <p:txBody>
              <a:bodyPr/>
              <a:lstStyle/>
              <a:p>
                <a:r>
                  <a:rPr lang="en-US">
                    <a:noFill/>
                  </a:rPr>
                  <a:t> </a:t>
                </a:r>
              </a:p>
            </p:txBody>
          </p:sp>
        </mc:Fallback>
      </mc:AlternateContent>
      <p:cxnSp>
        <p:nvCxnSpPr>
          <p:cNvPr id="7" name="Straight Arrow Connector 6">
            <a:extLst>
              <a:ext uri="{FF2B5EF4-FFF2-40B4-BE49-F238E27FC236}">
                <a16:creationId xmlns:a16="http://schemas.microsoft.com/office/drawing/2014/main" id="{5042758F-8051-AC79-DE5F-610D3C84406D}"/>
              </a:ext>
            </a:extLst>
          </p:cNvPr>
          <p:cNvCxnSpPr>
            <a:cxnSpLocks/>
            <a:stCxn id="5" idx="3"/>
            <a:endCxn id="6" idx="1"/>
          </p:cNvCxnSpPr>
          <p:nvPr/>
        </p:nvCxnSpPr>
        <p:spPr>
          <a:xfrm flipV="1">
            <a:off x="3158360" y="5108909"/>
            <a:ext cx="578935" cy="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A719FA96-9DE2-331E-4A9F-E5A06632C5F6}"/>
                  </a:ext>
                </a:extLst>
              </p:cNvPr>
              <p:cNvSpPr txBox="1"/>
              <p:nvPr/>
            </p:nvSpPr>
            <p:spPr>
              <a:xfrm>
                <a:off x="640778" y="4924244"/>
                <a:ext cx="48115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h</m:t>
                          </m:r>
                        </m:e>
                        <m:sup>
                          <m:r>
                            <a:rPr lang="en-US" sz="2400" b="0" i="1" smtClean="0">
                              <a:latin typeface="Cambria Math" panose="02040503050406030204" pitchFamily="18" charset="0"/>
                            </a:rPr>
                            <m:t>′</m:t>
                          </m:r>
                        </m:sup>
                      </m:sSup>
                    </m:oMath>
                  </m:oMathPara>
                </a14:m>
                <a:endParaRPr lang="en-US" sz="2400" dirty="0"/>
              </a:p>
            </p:txBody>
          </p:sp>
        </mc:Choice>
        <mc:Fallback xmlns="">
          <p:sp>
            <p:nvSpPr>
              <p:cNvPr id="8" name="TextBox 7">
                <a:extLst>
                  <a:ext uri="{FF2B5EF4-FFF2-40B4-BE49-F238E27FC236}">
                    <a16:creationId xmlns:a16="http://schemas.microsoft.com/office/drawing/2014/main" id="{A719FA96-9DE2-331E-4A9F-E5A06632C5F6}"/>
                  </a:ext>
                </a:extLst>
              </p:cNvPr>
              <p:cNvSpPr txBox="1">
                <a:spLocks noRot="1" noChangeAspect="1" noMove="1" noResize="1" noEditPoints="1" noAdjustHandles="1" noChangeArrowheads="1" noChangeShapeType="1" noTextEdit="1"/>
              </p:cNvSpPr>
              <p:nvPr/>
            </p:nvSpPr>
            <p:spPr>
              <a:xfrm>
                <a:off x="640778" y="4924244"/>
                <a:ext cx="481157" cy="369332"/>
              </a:xfrm>
              <a:prstGeom prst="rect">
                <a:avLst/>
              </a:prstGeom>
              <a:blipFill>
                <a:blip r:embed="rId6"/>
                <a:stretch>
                  <a:fillRect l="-7692" r="-2564" b="-6667"/>
                </a:stretch>
              </a:blipFill>
            </p:spPr>
            <p:txBody>
              <a:bodyPr/>
              <a:lstStyle/>
              <a:p>
                <a:r>
                  <a:rPr lang="en-US">
                    <a:noFill/>
                  </a:rPr>
                  <a:t> </a:t>
                </a:r>
              </a:p>
            </p:txBody>
          </p:sp>
        </mc:Fallback>
      </mc:AlternateContent>
      <p:cxnSp>
        <p:nvCxnSpPr>
          <p:cNvPr id="9" name="Straight Arrow Connector 8">
            <a:extLst>
              <a:ext uri="{FF2B5EF4-FFF2-40B4-BE49-F238E27FC236}">
                <a16:creationId xmlns:a16="http://schemas.microsoft.com/office/drawing/2014/main" id="{AE9E0A5D-BC3E-3DCA-641A-0B7FD3FAB2A2}"/>
              </a:ext>
            </a:extLst>
          </p:cNvPr>
          <p:cNvCxnSpPr>
            <a:cxnSpLocks/>
            <a:stCxn id="8" idx="3"/>
            <a:endCxn id="5" idx="1"/>
          </p:cNvCxnSpPr>
          <p:nvPr/>
        </p:nvCxnSpPr>
        <p:spPr>
          <a:xfrm>
            <a:off x="1121935" y="5108910"/>
            <a:ext cx="694740"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7C3A8F5-C015-AFE6-6247-9626DAA4A059}"/>
                  </a:ext>
                </a:extLst>
              </p:cNvPr>
              <p:cNvSpPr txBox="1"/>
              <p:nvPr/>
            </p:nvSpPr>
            <p:spPr>
              <a:xfrm>
                <a:off x="3245589" y="3420529"/>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2</m:t>
                          </m:r>
                        </m:sub>
                      </m:sSub>
                    </m:oMath>
                  </m:oMathPara>
                </a14:m>
                <a:endParaRPr lang="en-US" sz="2300" dirty="0"/>
              </a:p>
            </p:txBody>
          </p:sp>
        </mc:Choice>
        <mc:Fallback xmlns="">
          <p:sp>
            <p:nvSpPr>
              <p:cNvPr id="10" name="TextBox 9">
                <a:extLst>
                  <a:ext uri="{FF2B5EF4-FFF2-40B4-BE49-F238E27FC236}">
                    <a16:creationId xmlns:a16="http://schemas.microsoft.com/office/drawing/2014/main" id="{97C3A8F5-C015-AFE6-6247-9626DAA4A059}"/>
                  </a:ext>
                </a:extLst>
              </p:cNvPr>
              <p:cNvSpPr txBox="1">
                <a:spLocks noRot="1" noChangeAspect="1" noMove="1" noResize="1" noEditPoints="1" noAdjustHandles="1" noChangeArrowheads="1" noChangeShapeType="1" noTextEdit="1"/>
              </p:cNvSpPr>
              <p:nvPr/>
            </p:nvSpPr>
            <p:spPr>
              <a:xfrm>
                <a:off x="3245589" y="3420529"/>
                <a:ext cx="502382" cy="353943"/>
              </a:xfrm>
              <a:prstGeom prst="rect">
                <a:avLst/>
              </a:prstGeom>
              <a:blipFill>
                <a:blip r:embed="rId7"/>
                <a:stretch>
                  <a:fillRect l="-7317" r="-2439"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167CFF6D-346F-15C2-1B40-29DBBE1EC366}"/>
                  </a:ext>
                </a:extLst>
              </p:cNvPr>
              <p:cNvSpPr txBox="1"/>
              <p:nvPr/>
            </p:nvSpPr>
            <p:spPr>
              <a:xfrm>
                <a:off x="5676766" y="3360432"/>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3</m:t>
                          </m:r>
                        </m:sub>
                      </m:sSub>
                    </m:oMath>
                  </m:oMathPara>
                </a14:m>
                <a:endParaRPr lang="en-US" sz="2300" dirty="0"/>
              </a:p>
            </p:txBody>
          </p:sp>
        </mc:Choice>
        <mc:Fallback xmlns="">
          <p:sp>
            <p:nvSpPr>
              <p:cNvPr id="11" name="TextBox 10">
                <a:extLst>
                  <a:ext uri="{FF2B5EF4-FFF2-40B4-BE49-F238E27FC236}">
                    <a16:creationId xmlns:a16="http://schemas.microsoft.com/office/drawing/2014/main" id="{167CFF6D-346F-15C2-1B40-29DBBE1EC366}"/>
                  </a:ext>
                </a:extLst>
              </p:cNvPr>
              <p:cNvSpPr txBox="1">
                <a:spLocks noRot="1" noChangeAspect="1" noMove="1" noResize="1" noEditPoints="1" noAdjustHandles="1" noChangeArrowheads="1" noChangeShapeType="1" noTextEdit="1"/>
              </p:cNvSpPr>
              <p:nvPr/>
            </p:nvSpPr>
            <p:spPr>
              <a:xfrm>
                <a:off x="5676766" y="3360432"/>
                <a:ext cx="502382" cy="353943"/>
              </a:xfrm>
              <a:prstGeom prst="rect">
                <a:avLst/>
              </a:prstGeom>
              <a:blipFill>
                <a:blip r:embed="rId8"/>
                <a:stretch>
                  <a:fillRect l="-7317" r="-4878"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69E2ECF-7420-A155-CB3C-C65A09FD4333}"/>
                  </a:ext>
                </a:extLst>
              </p:cNvPr>
              <p:cNvSpPr txBox="1"/>
              <p:nvPr/>
            </p:nvSpPr>
            <p:spPr>
              <a:xfrm>
                <a:off x="854489" y="3358501"/>
                <a:ext cx="495584"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1</m:t>
                          </m:r>
                        </m:sub>
                      </m:sSub>
                    </m:oMath>
                  </m:oMathPara>
                </a14:m>
                <a:endParaRPr lang="en-US" sz="2300" dirty="0"/>
              </a:p>
            </p:txBody>
          </p:sp>
        </mc:Choice>
        <mc:Fallback xmlns="">
          <p:sp>
            <p:nvSpPr>
              <p:cNvPr id="12" name="TextBox 11">
                <a:extLst>
                  <a:ext uri="{FF2B5EF4-FFF2-40B4-BE49-F238E27FC236}">
                    <a16:creationId xmlns:a16="http://schemas.microsoft.com/office/drawing/2014/main" id="{669E2ECF-7420-A155-CB3C-C65A09FD4333}"/>
                  </a:ext>
                </a:extLst>
              </p:cNvPr>
              <p:cNvSpPr txBox="1">
                <a:spLocks noRot="1" noChangeAspect="1" noMove="1" noResize="1" noEditPoints="1" noAdjustHandles="1" noChangeArrowheads="1" noChangeShapeType="1" noTextEdit="1"/>
              </p:cNvSpPr>
              <p:nvPr/>
            </p:nvSpPr>
            <p:spPr>
              <a:xfrm>
                <a:off x="854489" y="3358501"/>
                <a:ext cx="495584" cy="353943"/>
              </a:xfrm>
              <a:prstGeom prst="rect">
                <a:avLst/>
              </a:prstGeom>
              <a:blipFill>
                <a:blip r:embed="rId9"/>
                <a:stretch>
                  <a:fillRect l="-10000" r="-5000"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1ADB2845-FE2F-97D8-B451-A2B05BF620AD}"/>
                  </a:ext>
                </a:extLst>
              </p:cNvPr>
              <p:cNvSpPr txBox="1"/>
              <p:nvPr/>
            </p:nvSpPr>
            <p:spPr>
              <a:xfrm>
                <a:off x="8080848" y="3358501"/>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4</m:t>
                          </m:r>
                        </m:sub>
                      </m:sSub>
                    </m:oMath>
                  </m:oMathPara>
                </a14:m>
                <a:endParaRPr lang="en-US" sz="2300" dirty="0"/>
              </a:p>
            </p:txBody>
          </p:sp>
        </mc:Choice>
        <mc:Fallback xmlns="">
          <p:sp>
            <p:nvSpPr>
              <p:cNvPr id="13" name="TextBox 12">
                <a:extLst>
                  <a:ext uri="{FF2B5EF4-FFF2-40B4-BE49-F238E27FC236}">
                    <a16:creationId xmlns:a16="http://schemas.microsoft.com/office/drawing/2014/main" id="{1ADB2845-FE2F-97D8-B451-A2B05BF620AD}"/>
                  </a:ext>
                </a:extLst>
              </p:cNvPr>
              <p:cNvSpPr txBox="1">
                <a:spLocks noRot="1" noChangeAspect="1" noMove="1" noResize="1" noEditPoints="1" noAdjustHandles="1" noChangeArrowheads="1" noChangeShapeType="1" noTextEdit="1"/>
              </p:cNvSpPr>
              <p:nvPr/>
            </p:nvSpPr>
            <p:spPr>
              <a:xfrm>
                <a:off x="8080848" y="3358501"/>
                <a:ext cx="502382" cy="353943"/>
              </a:xfrm>
              <a:prstGeom prst="rect">
                <a:avLst/>
              </a:prstGeom>
              <a:blipFill>
                <a:blip r:embed="rId10"/>
                <a:stretch>
                  <a:fillRect l="-7500" r="-5000" b="-10345"/>
                </a:stretch>
              </a:blipFill>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168919FD-7CA4-2774-20E5-36C15AD7E279}"/>
              </a:ext>
            </a:extLst>
          </p:cNvPr>
          <p:cNvCxnSpPr>
            <a:cxnSpLocks/>
            <a:stCxn id="10" idx="2"/>
          </p:cNvCxnSpPr>
          <p:nvPr/>
        </p:nvCxnSpPr>
        <p:spPr>
          <a:xfrm flipH="1">
            <a:off x="2722726" y="3774472"/>
            <a:ext cx="774054" cy="730206"/>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p:pic>
        <p:nvPicPr>
          <p:cNvPr id="15" name="Picture 14" descr="A grey box with green labels&#10;&#10;Description automatically generated">
            <a:extLst>
              <a:ext uri="{FF2B5EF4-FFF2-40B4-BE49-F238E27FC236}">
                <a16:creationId xmlns:a16="http://schemas.microsoft.com/office/drawing/2014/main" id="{4AFF0316-0FF3-C1C4-D167-2B879DF9B62F}"/>
              </a:ext>
            </a:extLst>
          </p:cNvPr>
          <p:cNvPicPr>
            <a:picLocks noChangeAspect="1"/>
          </p:cNvPicPr>
          <p:nvPr/>
        </p:nvPicPr>
        <p:blipFill>
          <a:blip r:embed="rId11"/>
          <a:stretch>
            <a:fillRect/>
          </a:stretch>
        </p:blipFill>
        <p:spPr>
          <a:xfrm>
            <a:off x="529704" y="1965407"/>
            <a:ext cx="1187983" cy="1463595"/>
          </a:xfrm>
          <a:prstGeom prst="rect">
            <a:avLst/>
          </a:prstGeom>
        </p:spPr>
      </p:pic>
      <p:pic>
        <p:nvPicPr>
          <p:cNvPr id="16" name="Picture 15" descr="A grey box with green labels&#10;&#10;Description automatically generated">
            <a:extLst>
              <a:ext uri="{FF2B5EF4-FFF2-40B4-BE49-F238E27FC236}">
                <a16:creationId xmlns:a16="http://schemas.microsoft.com/office/drawing/2014/main" id="{40F4EF38-735F-9B9D-9066-87B2CB8D6E6C}"/>
              </a:ext>
            </a:extLst>
          </p:cNvPr>
          <p:cNvPicPr>
            <a:picLocks noChangeAspect="1"/>
          </p:cNvPicPr>
          <p:nvPr/>
        </p:nvPicPr>
        <p:blipFill>
          <a:blip r:embed="rId11"/>
          <a:stretch>
            <a:fillRect/>
          </a:stretch>
        </p:blipFill>
        <p:spPr>
          <a:xfrm>
            <a:off x="2931778" y="1965406"/>
            <a:ext cx="1187983" cy="1463595"/>
          </a:xfrm>
          <a:prstGeom prst="rect">
            <a:avLst/>
          </a:prstGeom>
        </p:spPr>
      </p:pic>
      <p:pic>
        <p:nvPicPr>
          <p:cNvPr id="17" name="Picture 16" descr="A grey box with green labels&#10;&#10;Description automatically generated">
            <a:extLst>
              <a:ext uri="{FF2B5EF4-FFF2-40B4-BE49-F238E27FC236}">
                <a16:creationId xmlns:a16="http://schemas.microsoft.com/office/drawing/2014/main" id="{4CED4A56-031F-6B2B-2CA9-BFDBF96FBBFD}"/>
              </a:ext>
            </a:extLst>
          </p:cNvPr>
          <p:cNvPicPr>
            <a:picLocks noChangeAspect="1"/>
          </p:cNvPicPr>
          <p:nvPr/>
        </p:nvPicPr>
        <p:blipFill>
          <a:blip r:embed="rId11"/>
          <a:stretch>
            <a:fillRect/>
          </a:stretch>
        </p:blipFill>
        <p:spPr>
          <a:xfrm>
            <a:off x="5355380" y="1965405"/>
            <a:ext cx="1187983" cy="1463595"/>
          </a:xfrm>
          <a:prstGeom prst="rect">
            <a:avLst/>
          </a:prstGeom>
        </p:spPr>
      </p:pic>
      <p:pic>
        <p:nvPicPr>
          <p:cNvPr id="18" name="Picture 17" descr="A grey box with green labels&#10;&#10;Description automatically generated">
            <a:extLst>
              <a:ext uri="{FF2B5EF4-FFF2-40B4-BE49-F238E27FC236}">
                <a16:creationId xmlns:a16="http://schemas.microsoft.com/office/drawing/2014/main" id="{653E48B5-02B4-0641-9B50-4ACB1B26808E}"/>
              </a:ext>
            </a:extLst>
          </p:cNvPr>
          <p:cNvPicPr>
            <a:picLocks noChangeAspect="1"/>
          </p:cNvPicPr>
          <p:nvPr/>
        </p:nvPicPr>
        <p:blipFill>
          <a:blip r:embed="rId11"/>
          <a:stretch>
            <a:fillRect/>
          </a:stretch>
        </p:blipFill>
        <p:spPr>
          <a:xfrm>
            <a:off x="7738048" y="1965405"/>
            <a:ext cx="1187983" cy="1463595"/>
          </a:xfrm>
          <a:prstGeom prst="rect">
            <a:avLst/>
          </a:prstGeom>
        </p:spPr>
      </p:pic>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B71F1DA3-235D-85DA-0A51-E0A6E1C6F517}"/>
                  </a:ext>
                </a:extLst>
              </p:cNvPr>
              <p:cNvSpPr txBox="1"/>
              <p:nvPr/>
            </p:nvSpPr>
            <p:spPr>
              <a:xfrm>
                <a:off x="5191175" y="3817336"/>
                <a:ext cx="6505711" cy="800219"/>
              </a:xfrm>
              <a:prstGeom prst="rect">
                <a:avLst/>
              </a:prstGeom>
              <a:noFill/>
              <a:ln w="15875">
                <a:solidFill>
                  <a:srgbClr val="002060"/>
                </a:solidFill>
              </a:ln>
            </p:spPr>
            <p:txBody>
              <a:bodyPr wrap="square" rtlCol="0">
                <a:spAutoFit/>
              </a:bodyPr>
              <a:lstStyle/>
              <a:p>
                <a:pPr algn="ctr"/>
                <a:r>
                  <a:rPr lang="en-US" sz="2300" dirty="0">
                    <a:solidFill>
                      <a:schemeClr val="bg2">
                        <a:lumMod val="25000"/>
                      </a:schemeClr>
                    </a:solidFill>
                    <a:latin typeface="PT Serif" panose="020A0603040505020204" pitchFamily="18" charset="77"/>
                  </a:rPr>
                  <a:t>This model captures a reconstruction box that works when given </a:t>
                </a:r>
                <a:r>
                  <a:rPr lang="en-US" sz="2300" b="1" dirty="0">
                    <a:solidFill>
                      <a:schemeClr val="bg2">
                        <a:lumMod val="25000"/>
                      </a:schemeClr>
                    </a:solidFill>
                    <a:latin typeface="PT Serif" panose="020A0603040505020204" pitchFamily="18" charset="77"/>
                  </a:rPr>
                  <a:t>any </a:t>
                </a:r>
                <a14:m>
                  <m:oMath xmlns:m="http://schemas.openxmlformats.org/officeDocument/2006/math">
                    <m:r>
                      <a:rPr lang="en-US" sz="2300" b="1" i="1" smtClean="0">
                        <a:solidFill>
                          <a:schemeClr val="bg2">
                            <a:lumMod val="25000"/>
                          </a:schemeClr>
                        </a:solidFill>
                        <a:latin typeface="Cambria Math" panose="02040503050406030204" pitchFamily="18" charset="0"/>
                      </a:rPr>
                      <m:t>𝒕</m:t>
                    </m:r>
                    <m:r>
                      <a:rPr lang="en-US" sz="2300" b="1" i="1" smtClean="0">
                        <a:solidFill>
                          <a:schemeClr val="bg2">
                            <a:lumMod val="25000"/>
                          </a:schemeClr>
                        </a:solidFill>
                        <a:latin typeface="Cambria Math" panose="02040503050406030204" pitchFamily="18" charset="0"/>
                      </a:rPr>
                      <m:t>−</m:t>
                    </m:r>
                    <m:r>
                      <a:rPr lang="en-US" sz="2300" b="1" i="1" smtClean="0">
                        <a:solidFill>
                          <a:schemeClr val="bg2">
                            <a:lumMod val="25000"/>
                          </a:schemeClr>
                        </a:solidFill>
                        <a:latin typeface="Cambria Math" panose="02040503050406030204" pitchFamily="18" charset="0"/>
                      </a:rPr>
                      <m:t>𝒇</m:t>
                    </m:r>
                  </m:oMath>
                </a14:m>
                <a:r>
                  <a:rPr lang="en-US" sz="2300" b="1" dirty="0">
                    <a:solidFill>
                      <a:schemeClr val="bg2">
                        <a:lumMod val="25000"/>
                      </a:schemeClr>
                    </a:solidFill>
                    <a:latin typeface="PT Serif" panose="020A0603040505020204" pitchFamily="18" charset="77"/>
                  </a:rPr>
                  <a:t> additional shares</a:t>
                </a:r>
                <a:r>
                  <a:rPr lang="en-US" sz="2300" dirty="0">
                    <a:solidFill>
                      <a:schemeClr val="bg2">
                        <a:lumMod val="25000"/>
                      </a:schemeClr>
                    </a:solidFill>
                    <a:latin typeface="PT Serif" panose="020A0603040505020204" pitchFamily="18" charset="77"/>
                  </a:rPr>
                  <a:t>.</a:t>
                </a:r>
              </a:p>
            </p:txBody>
          </p:sp>
        </mc:Choice>
        <mc:Fallback xmlns="">
          <p:sp>
            <p:nvSpPr>
              <p:cNvPr id="20" name="TextBox 19">
                <a:extLst>
                  <a:ext uri="{FF2B5EF4-FFF2-40B4-BE49-F238E27FC236}">
                    <a16:creationId xmlns:a16="http://schemas.microsoft.com/office/drawing/2014/main" id="{B71F1DA3-235D-85DA-0A51-E0A6E1C6F517}"/>
                  </a:ext>
                </a:extLst>
              </p:cNvPr>
              <p:cNvSpPr txBox="1">
                <a:spLocks noRot="1" noChangeAspect="1" noMove="1" noResize="1" noEditPoints="1" noAdjustHandles="1" noChangeArrowheads="1" noChangeShapeType="1" noTextEdit="1"/>
              </p:cNvSpPr>
              <p:nvPr/>
            </p:nvSpPr>
            <p:spPr>
              <a:xfrm>
                <a:off x="5191175" y="3817336"/>
                <a:ext cx="6505711" cy="800219"/>
              </a:xfrm>
              <a:prstGeom prst="rect">
                <a:avLst/>
              </a:prstGeom>
              <a:blipFill>
                <a:blip r:embed="rId12"/>
                <a:stretch>
                  <a:fillRect l="-194" t="-4615" b="-13846"/>
                </a:stretch>
              </a:blipFill>
              <a:ln w="15875">
                <a:solidFill>
                  <a:srgbClr val="00206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3A47D60B-6220-D49D-785D-D24A40428727}"/>
                  </a:ext>
                </a:extLst>
              </p:cNvPr>
              <p:cNvSpPr txBox="1"/>
              <p:nvPr/>
            </p:nvSpPr>
            <p:spPr>
              <a:xfrm>
                <a:off x="10245598" y="3358501"/>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5</m:t>
                          </m:r>
                        </m:sub>
                      </m:sSub>
                    </m:oMath>
                  </m:oMathPara>
                </a14:m>
                <a:endParaRPr lang="en-US" sz="2300" dirty="0"/>
              </a:p>
            </p:txBody>
          </p:sp>
        </mc:Choice>
        <mc:Fallback xmlns="">
          <p:sp>
            <p:nvSpPr>
              <p:cNvPr id="21" name="TextBox 20">
                <a:extLst>
                  <a:ext uri="{FF2B5EF4-FFF2-40B4-BE49-F238E27FC236}">
                    <a16:creationId xmlns:a16="http://schemas.microsoft.com/office/drawing/2014/main" id="{3A47D60B-6220-D49D-785D-D24A40428727}"/>
                  </a:ext>
                </a:extLst>
              </p:cNvPr>
              <p:cNvSpPr txBox="1">
                <a:spLocks noRot="1" noChangeAspect="1" noMove="1" noResize="1" noEditPoints="1" noAdjustHandles="1" noChangeArrowheads="1" noChangeShapeType="1" noTextEdit="1"/>
              </p:cNvSpPr>
              <p:nvPr/>
            </p:nvSpPr>
            <p:spPr>
              <a:xfrm>
                <a:off x="10245598" y="3358501"/>
                <a:ext cx="502382" cy="353943"/>
              </a:xfrm>
              <a:prstGeom prst="rect">
                <a:avLst/>
              </a:prstGeom>
              <a:blipFill>
                <a:blip r:embed="rId13"/>
                <a:stretch>
                  <a:fillRect l="-7317" r="-4878" b="-10345"/>
                </a:stretch>
              </a:blipFill>
            </p:spPr>
            <p:txBody>
              <a:bodyPr/>
              <a:lstStyle/>
              <a:p>
                <a:r>
                  <a:rPr lang="en-US">
                    <a:noFill/>
                  </a:rPr>
                  <a:t> </a:t>
                </a:r>
              </a:p>
            </p:txBody>
          </p:sp>
        </mc:Fallback>
      </mc:AlternateContent>
      <p:pic>
        <p:nvPicPr>
          <p:cNvPr id="22" name="Picture 21" descr="A grey box with green labels&#10;&#10;Description automatically generated">
            <a:extLst>
              <a:ext uri="{FF2B5EF4-FFF2-40B4-BE49-F238E27FC236}">
                <a16:creationId xmlns:a16="http://schemas.microsoft.com/office/drawing/2014/main" id="{AC1B3C0E-B956-92D0-EDFD-05D9A6062B08}"/>
              </a:ext>
            </a:extLst>
          </p:cNvPr>
          <p:cNvPicPr>
            <a:picLocks noChangeAspect="1"/>
          </p:cNvPicPr>
          <p:nvPr/>
        </p:nvPicPr>
        <p:blipFill>
          <a:blip r:embed="rId11"/>
          <a:stretch>
            <a:fillRect/>
          </a:stretch>
        </p:blipFill>
        <p:spPr>
          <a:xfrm>
            <a:off x="9902798" y="1965405"/>
            <a:ext cx="1187983" cy="1463595"/>
          </a:xfrm>
          <a:prstGeom prst="rect">
            <a:avLst/>
          </a:prstGeom>
        </p:spPr>
      </p:pic>
      <p:sp>
        <p:nvSpPr>
          <p:cNvPr id="23" name="Slide Number Placeholder 22">
            <a:extLst>
              <a:ext uri="{FF2B5EF4-FFF2-40B4-BE49-F238E27FC236}">
                <a16:creationId xmlns:a16="http://schemas.microsoft.com/office/drawing/2014/main" id="{2AD21A26-AC2D-E6E7-8712-3B13BC0CADC9}"/>
              </a:ext>
            </a:extLst>
          </p:cNvPr>
          <p:cNvSpPr>
            <a:spLocks noGrp="1"/>
          </p:cNvSpPr>
          <p:nvPr>
            <p:ph type="sldNum" sz="quarter" idx="12"/>
          </p:nvPr>
        </p:nvSpPr>
        <p:spPr/>
        <p:txBody>
          <a:bodyPr/>
          <a:lstStyle/>
          <a:p>
            <a:fld id="{2C6E2BD9-12E2-A94F-B436-2026D1C44FCB}" type="slidenum">
              <a:rPr lang="en-US" smtClean="0"/>
              <a:pPr/>
              <a:t>39</a:t>
            </a:fld>
            <a:endParaRPr lang="en-US">
              <a:latin typeface="PT Serif" panose="020A0603040505020204" pitchFamily="18" charset="77"/>
            </a:endParaRPr>
          </a:p>
        </p:txBody>
      </p:sp>
      <mc:AlternateContent xmlns:mc="http://schemas.openxmlformats.org/markup-compatibility/2006" xmlns:a14="http://schemas.microsoft.com/office/drawing/2010/main">
        <mc:Choice Requires="a14">
          <p:sp>
            <p:nvSpPr>
              <p:cNvPr id="24" name="Cloud Callout 23">
                <a:extLst>
                  <a:ext uri="{FF2B5EF4-FFF2-40B4-BE49-F238E27FC236}">
                    <a16:creationId xmlns:a16="http://schemas.microsoft.com/office/drawing/2014/main" id="{7D925E4C-448F-6BF6-D047-9737225A85AE}"/>
                  </a:ext>
                </a:extLst>
              </p:cNvPr>
              <p:cNvSpPr/>
              <p:nvPr/>
            </p:nvSpPr>
            <p:spPr>
              <a:xfrm>
                <a:off x="5184902" y="4744606"/>
                <a:ext cx="6836288" cy="1003717"/>
              </a:xfrm>
              <a:prstGeom prst="cloudCallout">
                <a:avLst>
                  <a:gd name="adj1" fmla="val -2647"/>
                  <a:gd name="adj2" fmla="val -71432"/>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300" dirty="0">
                    <a:latin typeface="PT Serif" panose="020A0603040505020204" pitchFamily="18" charset="77"/>
                  </a:rPr>
                  <a:t>What if the box only works when given any </a:t>
                </a:r>
                <a14:m>
                  <m:oMath xmlns:m="http://schemas.openxmlformats.org/officeDocument/2006/math">
                    <m:r>
                      <a:rPr lang="en-US" sz="2300" b="1" i="1" smtClean="0">
                        <a:latin typeface="Cambria Math" panose="02040503050406030204" pitchFamily="18" charset="0"/>
                      </a:rPr>
                      <m:t>𝟐</m:t>
                    </m:r>
                    <m:r>
                      <a:rPr lang="en-US" sz="2300" b="1" i="1" smtClean="0">
                        <a:latin typeface="Cambria Math" panose="02040503050406030204" pitchFamily="18" charset="0"/>
                      </a:rPr>
                      <m:t>&gt;</m:t>
                    </m:r>
                    <m:r>
                      <a:rPr lang="en-US" sz="2300" b="1" i="1" smtClean="0">
                        <a:latin typeface="Cambria Math" panose="02040503050406030204" pitchFamily="18" charset="0"/>
                      </a:rPr>
                      <m:t>𝒕</m:t>
                    </m:r>
                    <m:r>
                      <a:rPr lang="en-US" sz="2300" b="1" i="1" smtClean="0">
                        <a:latin typeface="Cambria Math" panose="02040503050406030204" pitchFamily="18" charset="0"/>
                      </a:rPr>
                      <m:t>−</m:t>
                    </m:r>
                    <m:r>
                      <a:rPr lang="en-US" sz="2300" b="1" i="1" smtClean="0">
                        <a:latin typeface="Cambria Math" panose="02040503050406030204" pitchFamily="18" charset="0"/>
                      </a:rPr>
                      <m:t>𝒇</m:t>
                    </m:r>
                  </m:oMath>
                </a14:m>
                <a:r>
                  <a:rPr lang="en-US" sz="2300" b="1" dirty="0">
                    <a:latin typeface="PT Serif" panose="020A0603040505020204" pitchFamily="18" charset="77"/>
                  </a:rPr>
                  <a:t> shares</a:t>
                </a:r>
                <a:r>
                  <a:rPr lang="en-US" sz="2300" dirty="0">
                    <a:latin typeface="PT Serif" panose="020A0603040505020204" pitchFamily="18" charset="77"/>
                  </a:rPr>
                  <a:t>?</a:t>
                </a:r>
              </a:p>
            </p:txBody>
          </p:sp>
        </mc:Choice>
        <mc:Fallback xmlns="">
          <p:sp>
            <p:nvSpPr>
              <p:cNvPr id="24" name="Cloud Callout 23">
                <a:extLst>
                  <a:ext uri="{FF2B5EF4-FFF2-40B4-BE49-F238E27FC236}">
                    <a16:creationId xmlns:a16="http://schemas.microsoft.com/office/drawing/2014/main" id="{7D925E4C-448F-6BF6-D047-9737225A85AE}"/>
                  </a:ext>
                </a:extLst>
              </p:cNvPr>
              <p:cNvSpPr>
                <a:spLocks noRot="1" noChangeAspect="1" noMove="1" noResize="1" noEditPoints="1" noAdjustHandles="1" noChangeArrowheads="1" noChangeShapeType="1" noTextEdit="1"/>
              </p:cNvSpPr>
              <p:nvPr/>
            </p:nvSpPr>
            <p:spPr>
              <a:xfrm>
                <a:off x="5184902" y="4744606"/>
                <a:ext cx="6836288" cy="1003717"/>
              </a:xfrm>
              <a:prstGeom prst="cloudCallout">
                <a:avLst>
                  <a:gd name="adj1" fmla="val -2647"/>
                  <a:gd name="adj2" fmla="val -71432"/>
                </a:avLst>
              </a:prstGeom>
              <a:blipFill>
                <a:blip r:embed="rId1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614772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bldP spid="20" grpId="0" animBg="1"/>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6CAA90-9DF6-15AC-2CE8-F45CBB2A8CF2}"/>
              </a:ext>
            </a:extLst>
          </p:cNvPr>
          <p:cNvSpPr>
            <a:spLocks noGrp="1"/>
          </p:cNvSpPr>
          <p:nvPr>
            <p:ph type="sldNum" sz="quarter" idx="12"/>
          </p:nvPr>
        </p:nvSpPr>
        <p:spPr/>
        <p:txBody>
          <a:bodyPr/>
          <a:lstStyle/>
          <a:p>
            <a:fld id="{59C26DE2-BFBF-B440-AF55-B2C5C80336AD}" type="slidenum">
              <a:rPr lang="en-US" smtClean="0">
                <a:latin typeface="PT Serif" panose="020A0603040505020204" pitchFamily="18" charset="77"/>
              </a:rPr>
              <a:t>4</a:t>
            </a:fld>
            <a:endParaRPr lang="en-US">
              <a:latin typeface="PT Serif" panose="020A0603040505020204" pitchFamily="18" charset="77"/>
            </a:endParaRPr>
          </a:p>
        </p:txBody>
      </p:sp>
      <p:sp>
        <p:nvSpPr>
          <p:cNvPr id="5" name="Title 1">
            <a:extLst>
              <a:ext uri="{FF2B5EF4-FFF2-40B4-BE49-F238E27FC236}">
                <a16:creationId xmlns:a16="http://schemas.microsoft.com/office/drawing/2014/main" id="{0C78F579-58E8-DF0A-3F9A-1B8D9DA93E89}"/>
              </a:ext>
            </a:extLst>
          </p:cNvPr>
          <p:cNvSpPr>
            <a:spLocks noGrp="1"/>
          </p:cNvSpPr>
          <p:nvPr>
            <p:ph type="title"/>
          </p:nvPr>
        </p:nvSpPr>
        <p:spPr>
          <a:xfrm>
            <a:off x="179720" y="1195"/>
            <a:ext cx="11680184" cy="1325563"/>
          </a:xfrm>
        </p:spPr>
        <p:txBody>
          <a:bodyPr>
            <a:normAutofit/>
          </a:bodyPr>
          <a:lstStyle/>
          <a:p>
            <a:r>
              <a:rPr lang="en-US" sz="4000" dirty="0">
                <a:latin typeface="PT Serif" panose="020A0603040505020204" pitchFamily="18" charset="77"/>
              </a:rPr>
              <a:t>Accountability in Threshold Cryptography</a:t>
            </a:r>
          </a:p>
        </p:txBody>
      </p:sp>
      <p:sp>
        <p:nvSpPr>
          <p:cNvPr id="6" name="Content Placeholder 2">
            <a:extLst>
              <a:ext uri="{FF2B5EF4-FFF2-40B4-BE49-F238E27FC236}">
                <a16:creationId xmlns:a16="http://schemas.microsoft.com/office/drawing/2014/main" id="{C2915CBF-A5F9-0011-F878-8BE168BE48C3}"/>
              </a:ext>
            </a:extLst>
          </p:cNvPr>
          <p:cNvSpPr>
            <a:spLocks noGrp="1"/>
          </p:cNvSpPr>
          <p:nvPr>
            <p:ph idx="1"/>
          </p:nvPr>
        </p:nvSpPr>
        <p:spPr>
          <a:xfrm>
            <a:off x="179720" y="1362542"/>
            <a:ext cx="10515600" cy="4351338"/>
          </a:xfrm>
        </p:spPr>
        <p:txBody>
          <a:bodyPr/>
          <a:lstStyle/>
          <a:p>
            <a:pPr marL="0" indent="0">
              <a:buNone/>
            </a:pPr>
            <a:r>
              <a:rPr lang="en-US" dirty="0">
                <a:latin typeface="PT Serif" panose="020A0603040505020204" pitchFamily="18" charset="77"/>
              </a:rPr>
              <a:t>How to deter parties from selling their secret shares?</a:t>
            </a:r>
          </a:p>
        </p:txBody>
      </p:sp>
      <p:grpSp>
        <p:nvGrpSpPr>
          <p:cNvPr id="17" name="Group 16">
            <a:extLst>
              <a:ext uri="{FF2B5EF4-FFF2-40B4-BE49-F238E27FC236}">
                <a16:creationId xmlns:a16="http://schemas.microsoft.com/office/drawing/2014/main" id="{4D7BA6E1-13E1-634D-2B79-3FC0EFC3C6BB}"/>
              </a:ext>
            </a:extLst>
          </p:cNvPr>
          <p:cNvGrpSpPr/>
          <p:nvPr/>
        </p:nvGrpSpPr>
        <p:grpSpPr>
          <a:xfrm>
            <a:off x="5284766" y="2143829"/>
            <a:ext cx="5014098" cy="1903610"/>
            <a:chOff x="3783512" y="1707271"/>
            <a:chExt cx="5014098" cy="1903610"/>
          </a:xfrm>
        </p:grpSpPr>
        <p:pic>
          <p:nvPicPr>
            <p:cNvPr id="18" name="Picture 2" descr="Devilish Face Clip Art at Clker.com - vector clip art online, royalty free  &amp; public domain">
              <a:extLst>
                <a:ext uri="{FF2B5EF4-FFF2-40B4-BE49-F238E27FC236}">
                  <a16:creationId xmlns:a16="http://schemas.microsoft.com/office/drawing/2014/main" id="{3B4A6978-8037-2267-5567-C83B543FC8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3512" y="2334531"/>
              <a:ext cx="1276350" cy="1276350"/>
            </a:xfrm>
            <a:prstGeom prst="rect">
              <a:avLst/>
            </a:prstGeom>
            <a:noFill/>
            <a:extLst>
              <a:ext uri="{909E8E84-426E-40DD-AFC4-6F175D3DCCD1}">
                <a14:hiddenFill xmlns:a14="http://schemas.microsoft.com/office/drawing/2010/main">
                  <a:solidFill>
                    <a:srgbClr val="FFFFFF"/>
                  </a:solidFill>
                </a14:hiddenFill>
              </a:ext>
            </a:extLst>
          </p:spPr>
        </p:pic>
        <p:sp>
          <p:nvSpPr>
            <p:cNvPr id="19" name="Rounded Rectangular Callout 18">
              <a:extLst>
                <a:ext uri="{FF2B5EF4-FFF2-40B4-BE49-F238E27FC236}">
                  <a16:creationId xmlns:a16="http://schemas.microsoft.com/office/drawing/2014/main" id="{780C5A07-ED11-B90C-4AB1-A3329651C794}"/>
                </a:ext>
              </a:extLst>
            </p:cNvPr>
            <p:cNvSpPr/>
            <p:nvPr/>
          </p:nvSpPr>
          <p:spPr>
            <a:xfrm>
              <a:off x="5971527" y="1707271"/>
              <a:ext cx="2826083" cy="1018361"/>
            </a:xfrm>
            <a:prstGeom prst="wedgeRoundRectCallout">
              <a:avLst>
                <a:gd name="adj1" fmla="val -85917"/>
                <a:gd name="adj2" fmla="val 43051"/>
                <a:gd name="adj3" fmla="val 16667"/>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latin typeface="PT Serif" panose="020A0603040505020204" pitchFamily="18" charset="77"/>
                </a:rPr>
                <a:t>I’ll pay you $100 for your key shares</a:t>
              </a:r>
            </a:p>
          </p:txBody>
        </p:sp>
      </p:grpSp>
      <p:sp>
        <p:nvSpPr>
          <p:cNvPr id="29" name="TextBox 28">
            <a:extLst>
              <a:ext uri="{FF2B5EF4-FFF2-40B4-BE49-F238E27FC236}">
                <a16:creationId xmlns:a16="http://schemas.microsoft.com/office/drawing/2014/main" id="{BC50F840-064C-F826-990F-991B3EF21D63}"/>
              </a:ext>
            </a:extLst>
          </p:cNvPr>
          <p:cNvSpPr txBox="1"/>
          <p:nvPr/>
        </p:nvSpPr>
        <p:spPr>
          <a:xfrm>
            <a:off x="3149888" y="5817765"/>
            <a:ext cx="6393097" cy="461665"/>
          </a:xfrm>
          <a:prstGeom prst="rect">
            <a:avLst/>
          </a:prstGeom>
          <a:noFill/>
        </p:spPr>
        <p:txBody>
          <a:bodyPr wrap="none" rtlCol="0">
            <a:spAutoFit/>
          </a:bodyPr>
          <a:lstStyle/>
          <a:p>
            <a:pPr algn="l"/>
            <a:r>
              <a:rPr lang="en-US" sz="2400" dirty="0">
                <a:latin typeface="PT Serif" panose="020A0603040505020204" pitchFamily="18" charset="77"/>
              </a:rPr>
              <a:t>Impossible for standard threshold primitives!</a:t>
            </a:r>
          </a:p>
        </p:txBody>
      </p:sp>
      <p:grpSp>
        <p:nvGrpSpPr>
          <p:cNvPr id="30" name="Group 29">
            <a:extLst>
              <a:ext uri="{FF2B5EF4-FFF2-40B4-BE49-F238E27FC236}">
                <a16:creationId xmlns:a16="http://schemas.microsoft.com/office/drawing/2014/main" id="{C2ACEED5-B8CC-CD6B-E183-41911FFBDF4B}"/>
              </a:ext>
            </a:extLst>
          </p:cNvPr>
          <p:cNvGrpSpPr/>
          <p:nvPr/>
        </p:nvGrpSpPr>
        <p:grpSpPr>
          <a:xfrm>
            <a:off x="2110836" y="1946864"/>
            <a:ext cx="2569934" cy="3311310"/>
            <a:chOff x="554991" y="1707271"/>
            <a:chExt cx="2569934" cy="3311310"/>
          </a:xfrm>
        </p:grpSpPr>
        <p:grpSp>
          <p:nvGrpSpPr>
            <p:cNvPr id="31" name="Group 30">
              <a:extLst>
                <a:ext uri="{FF2B5EF4-FFF2-40B4-BE49-F238E27FC236}">
                  <a16:creationId xmlns:a16="http://schemas.microsoft.com/office/drawing/2014/main" id="{5E2FCC05-4844-5BBF-835B-053CEC98DC7E}"/>
                </a:ext>
              </a:extLst>
            </p:cNvPr>
            <p:cNvGrpSpPr/>
            <p:nvPr/>
          </p:nvGrpSpPr>
          <p:grpSpPr>
            <a:xfrm>
              <a:off x="741784" y="1707271"/>
              <a:ext cx="2011041" cy="2930875"/>
              <a:chOff x="741784" y="1715675"/>
              <a:chExt cx="2011041" cy="2930875"/>
            </a:xfrm>
          </p:grpSpPr>
          <p:sp>
            <p:nvSpPr>
              <p:cNvPr id="33" name="Oval 32">
                <a:extLst>
                  <a:ext uri="{FF2B5EF4-FFF2-40B4-BE49-F238E27FC236}">
                    <a16:creationId xmlns:a16="http://schemas.microsoft.com/office/drawing/2014/main" id="{F153C1FA-354E-DA78-C0D7-3CB1C0D687E9}"/>
                  </a:ext>
                </a:extLst>
              </p:cNvPr>
              <p:cNvSpPr/>
              <p:nvPr/>
            </p:nvSpPr>
            <p:spPr>
              <a:xfrm>
                <a:off x="741784" y="2259988"/>
                <a:ext cx="2011041" cy="1934426"/>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latin typeface="PT Serif" panose="020A0603040505020204" pitchFamily="18" charset="77"/>
                </a:endParaRPr>
              </a:p>
            </p:txBody>
          </p:sp>
          <p:pic>
            <p:nvPicPr>
              <p:cNvPr id="34" name="Graphic 33">
                <a:extLst>
                  <a:ext uri="{FF2B5EF4-FFF2-40B4-BE49-F238E27FC236}">
                    <a16:creationId xmlns:a16="http://schemas.microsoft.com/office/drawing/2014/main" id="{DCFE4757-4604-FD04-3381-F575B4DDD2A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5485" y="3096417"/>
                <a:ext cx="794384" cy="794384"/>
              </a:xfrm>
              <a:prstGeom prst="rect">
                <a:avLst/>
              </a:prstGeom>
            </p:spPr>
          </p:pic>
          <p:pic>
            <p:nvPicPr>
              <p:cNvPr id="35" name="Graphic 34">
                <a:extLst>
                  <a:ext uri="{FF2B5EF4-FFF2-40B4-BE49-F238E27FC236}">
                    <a16:creationId xmlns:a16="http://schemas.microsoft.com/office/drawing/2014/main" id="{51A82EE5-37D8-5DD0-6DB6-90F03545DDF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1436642" y="2385355"/>
                <a:ext cx="697362" cy="697362"/>
              </a:xfrm>
              <a:prstGeom prst="rect">
                <a:avLst/>
              </a:prstGeom>
            </p:spPr>
          </p:pic>
          <p:pic>
            <p:nvPicPr>
              <p:cNvPr id="36" name="Graphic 35">
                <a:extLst>
                  <a:ext uri="{FF2B5EF4-FFF2-40B4-BE49-F238E27FC236}">
                    <a16:creationId xmlns:a16="http://schemas.microsoft.com/office/drawing/2014/main" id="{9E5F07F5-EE31-31F1-7A36-6315AF24E8E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flipH="1">
                <a:off x="1873309" y="3125878"/>
                <a:ext cx="794384" cy="794384"/>
              </a:xfrm>
              <a:prstGeom prst="rect">
                <a:avLst/>
              </a:prstGeom>
            </p:spPr>
          </p:pic>
          <p:cxnSp>
            <p:nvCxnSpPr>
              <p:cNvPr id="37" name="Straight Arrow Connector 36">
                <a:extLst>
                  <a:ext uri="{FF2B5EF4-FFF2-40B4-BE49-F238E27FC236}">
                    <a16:creationId xmlns:a16="http://schemas.microsoft.com/office/drawing/2014/main" id="{69982BCC-03EA-E0AE-6707-CED0BCA51F0D}"/>
                  </a:ext>
                </a:extLst>
              </p:cNvPr>
              <p:cNvCxnSpPr/>
              <p:nvPr/>
            </p:nvCxnSpPr>
            <p:spPr>
              <a:xfrm>
                <a:off x="1761424" y="1807852"/>
                <a:ext cx="0" cy="452136"/>
              </a:xfrm>
              <a:prstGeom prst="straightConnector1">
                <a:avLst/>
              </a:prstGeom>
              <a:ln w="57150">
                <a:tailEnd type="triangle"/>
              </a:ln>
            </p:spPr>
            <p:style>
              <a:lnRef idx="2">
                <a:schemeClr val="accent2"/>
              </a:lnRef>
              <a:fillRef idx="0">
                <a:schemeClr val="accent2"/>
              </a:fillRef>
              <a:effectRef idx="1">
                <a:schemeClr val="accent2"/>
              </a:effectRef>
              <a:fontRef idx="minor">
                <a:schemeClr val="tx1"/>
              </a:fontRef>
            </p:style>
          </p:cxnSp>
          <p:cxnSp>
            <p:nvCxnSpPr>
              <p:cNvPr id="38" name="Straight Arrow Connector 37">
                <a:extLst>
                  <a:ext uri="{FF2B5EF4-FFF2-40B4-BE49-F238E27FC236}">
                    <a16:creationId xmlns:a16="http://schemas.microsoft.com/office/drawing/2014/main" id="{4D1653B4-0F57-4A45-8CBC-7EC52EB082BE}"/>
                  </a:ext>
                </a:extLst>
              </p:cNvPr>
              <p:cNvCxnSpPr/>
              <p:nvPr/>
            </p:nvCxnSpPr>
            <p:spPr>
              <a:xfrm>
                <a:off x="1759821" y="4194414"/>
                <a:ext cx="0" cy="452136"/>
              </a:xfrm>
              <a:prstGeom prst="straightConnector1">
                <a:avLst/>
              </a:prstGeom>
              <a:ln w="57150">
                <a:tailEnd type="triangle"/>
              </a:ln>
            </p:spPr>
            <p:style>
              <a:lnRef idx="2">
                <a:schemeClr val="accent2"/>
              </a:lnRef>
              <a:fillRef idx="0">
                <a:schemeClr val="accent2"/>
              </a:fillRef>
              <a:effectRef idx="1">
                <a:schemeClr val="accent2"/>
              </a:effectRef>
              <a:fontRef idx="minor">
                <a:schemeClr val="tx1"/>
              </a:fontRef>
            </p:style>
          </p:cxn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186E332E-F980-4AF7-EFB6-69F3BE39AB05}"/>
                      </a:ext>
                    </a:extLst>
                  </p:cNvPr>
                  <p:cNvSpPr txBox="1"/>
                  <p:nvPr/>
                </p:nvSpPr>
                <p:spPr>
                  <a:xfrm>
                    <a:off x="1261333" y="1715675"/>
                    <a:ext cx="473078" cy="400110"/>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rPr>
                            <m:t>𝑐𝑡</m:t>
                          </m:r>
                        </m:oMath>
                      </m:oMathPara>
                    </a14:m>
                    <a:endParaRPr lang="en-US" sz="2000" dirty="0">
                      <a:latin typeface="PT Serif" panose="020A0603040505020204" pitchFamily="18" charset="77"/>
                    </a:endParaRPr>
                  </a:p>
                </p:txBody>
              </p:sp>
            </mc:Choice>
            <mc:Fallback xmlns="">
              <p:sp>
                <p:nvSpPr>
                  <p:cNvPr id="39" name="TextBox 38">
                    <a:extLst>
                      <a:ext uri="{FF2B5EF4-FFF2-40B4-BE49-F238E27FC236}">
                        <a16:creationId xmlns:a16="http://schemas.microsoft.com/office/drawing/2014/main" id="{186E332E-F980-4AF7-EFB6-69F3BE39AB05}"/>
                      </a:ext>
                    </a:extLst>
                  </p:cNvPr>
                  <p:cNvSpPr txBox="1">
                    <a:spLocks noRot="1" noChangeAspect="1" noMove="1" noResize="1" noEditPoints="1" noAdjustHandles="1" noChangeArrowheads="1" noChangeShapeType="1" noTextEdit="1"/>
                  </p:cNvSpPr>
                  <p:nvPr/>
                </p:nvSpPr>
                <p:spPr>
                  <a:xfrm>
                    <a:off x="1261333" y="1715675"/>
                    <a:ext cx="473078" cy="400110"/>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B7C9E4A2-4046-0D62-A8F4-4F7CC3D22198}"/>
                      </a:ext>
                    </a:extLst>
                  </p:cNvPr>
                  <p:cNvSpPr txBox="1"/>
                  <p:nvPr/>
                </p:nvSpPr>
                <p:spPr>
                  <a:xfrm>
                    <a:off x="1215749" y="4139823"/>
                    <a:ext cx="466345" cy="400110"/>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𝑚</m:t>
                          </m:r>
                        </m:oMath>
                      </m:oMathPara>
                    </a14:m>
                    <a:endParaRPr lang="en-US" sz="2000" dirty="0">
                      <a:latin typeface="PT Serif" panose="020A0603040505020204" pitchFamily="18" charset="77"/>
                    </a:endParaRPr>
                  </a:p>
                </p:txBody>
              </p:sp>
            </mc:Choice>
            <mc:Fallback xmlns="">
              <p:sp>
                <p:nvSpPr>
                  <p:cNvPr id="40" name="TextBox 39">
                    <a:extLst>
                      <a:ext uri="{FF2B5EF4-FFF2-40B4-BE49-F238E27FC236}">
                        <a16:creationId xmlns:a16="http://schemas.microsoft.com/office/drawing/2014/main" id="{B7C9E4A2-4046-0D62-A8F4-4F7CC3D22198}"/>
                      </a:ext>
                    </a:extLst>
                  </p:cNvPr>
                  <p:cNvSpPr txBox="1">
                    <a:spLocks noRot="1" noChangeAspect="1" noMove="1" noResize="1" noEditPoints="1" noAdjustHandles="1" noChangeArrowheads="1" noChangeShapeType="1" noTextEdit="1"/>
                  </p:cNvSpPr>
                  <p:nvPr/>
                </p:nvSpPr>
                <p:spPr>
                  <a:xfrm>
                    <a:off x="1215749" y="4139823"/>
                    <a:ext cx="466345" cy="400110"/>
                  </a:xfrm>
                  <a:prstGeom prst="rect">
                    <a:avLst/>
                  </a:prstGeom>
                  <a:blipFill>
                    <a:blip r:embed="rId11"/>
                    <a:stretch>
                      <a:fillRect/>
                    </a:stretch>
                  </a:blipFill>
                </p:spPr>
                <p:txBody>
                  <a:bodyPr/>
                  <a:lstStyle/>
                  <a:p>
                    <a:r>
                      <a:rPr lang="en-US">
                        <a:noFill/>
                      </a:rPr>
                      <a:t> </a:t>
                    </a:r>
                  </a:p>
                </p:txBody>
              </p:sp>
            </mc:Fallback>
          </mc:AlternateContent>
        </p:grpSp>
        <p:sp>
          <p:nvSpPr>
            <p:cNvPr id="32" name="TextBox 31">
              <a:extLst>
                <a:ext uri="{FF2B5EF4-FFF2-40B4-BE49-F238E27FC236}">
                  <a16:creationId xmlns:a16="http://schemas.microsoft.com/office/drawing/2014/main" id="{E5325349-BFB5-BD81-9FF5-FA08E5B0D1C1}"/>
                </a:ext>
              </a:extLst>
            </p:cNvPr>
            <p:cNvSpPr txBox="1"/>
            <p:nvPr/>
          </p:nvSpPr>
          <p:spPr>
            <a:xfrm>
              <a:off x="554991" y="4618471"/>
              <a:ext cx="2569934" cy="400110"/>
            </a:xfrm>
            <a:prstGeom prst="rect">
              <a:avLst/>
            </a:prstGeom>
            <a:noFill/>
          </p:spPr>
          <p:txBody>
            <a:bodyPr wrap="none" rtlCol="0">
              <a:spAutoFit/>
            </a:bodyPr>
            <a:lstStyle/>
            <a:p>
              <a:pPr algn="l"/>
              <a:r>
                <a:rPr lang="en-US" sz="2000" dirty="0">
                  <a:latin typeface="PT Serif" panose="020A0603040505020204" pitchFamily="18" charset="77"/>
                </a:rPr>
                <a:t>threshold decryption</a:t>
              </a:r>
            </a:p>
          </p:txBody>
        </p:sp>
      </p:grpSp>
      <p:sp>
        <p:nvSpPr>
          <p:cNvPr id="23" name="Rounded Rectangular Callout 22">
            <a:extLst>
              <a:ext uri="{FF2B5EF4-FFF2-40B4-BE49-F238E27FC236}">
                <a16:creationId xmlns:a16="http://schemas.microsoft.com/office/drawing/2014/main" id="{80862A88-B721-2927-7DDE-2CE2FCA4D7E5}"/>
              </a:ext>
            </a:extLst>
          </p:cNvPr>
          <p:cNvSpPr/>
          <p:nvPr/>
        </p:nvSpPr>
        <p:spPr>
          <a:xfrm>
            <a:off x="3747259" y="1998759"/>
            <a:ext cx="2752391" cy="614706"/>
          </a:xfrm>
          <a:prstGeom prst="wedgeRoundRectCallout">
            <a:avLst>
              <a:gd name="adj1" fmla="val -41494"/>
              <a:gd name="adj2" fmla="val 194058"/>
              <a:gd name="adj3" fmla="val 16667"/>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latin typeface="PT Serif" panose="020A0603040505020204" pitchFamily="18" charset="77"/>
              </a:rPr>
              <a:t>Great, here they are</a:t>
            </a:r>
          </a:p>
        </p:txBody>
      </p:sp>
      <p:grpSp>
        <p:nvGrpSpPr>
          <p:cNvPr id="20" name="Group 19">
            <a:extLst>
              <a:ext uri="{FF2B5EF4-FFF2-40B4-BE49-F238E27FC236}">
                <a16:creationId xmlns:a16="http://schemas.microsoft.com/office/drawing/2014/main" id="{F001D2C3-479A-A762-4277-ED5EF0D6F783}"/>
              </a:ext>
            </a:extLst>
          </p:cNvPr>
          <p:cNvGrpSpPr/>
          <p:nvPr/>
        </p:nvGrpSpPr>
        <p:grpSpPr>
          <a:xfrm>
            <a:off x="3635258" y="3183995"/>
            <a:ext cx="1665214" cy="528010"/>
            <a:chOff x="2134004" y="2747437"/>
            <a:chExt cx="1665214" cy="528010"/>
          </a:xfrm>
        </p:grpSpPr>
        <p:cxnSp>
          <p:nvCxnSpPr>
            <p:cNvPr id="21" name="Straight Arrow Connector 20">
              <a:extLst>
                <a:ext uri="{FF2B5EF4-FFF2-40B4-BE49-F238E27FC236}">
                  <a16:creationId xmlns:a16="http://schemas.microsoft.com/office/drawing/2014/main" id="{79E0198A-8913-4C1E-17DE-891FE989FBB0}"/>
                </a:ext>
              </a:extLst>
            </p:cNvPr>
            <p:cNvCxnSpPr>
              <a:cxnSpLocks/>
            </p:cNvCxnSpPr>
            <p:nvPr/>
          </p:nvCxnSpPr>
          <p:spPr>
            <a:xfrm flipH="1" flipV="1">
              <a:off x="2134004" y="2747437"/>
              <a:ext cx="1665214" cy="66424"/>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E098D121-493D-1507-8337-DE5563340314}"/>
                </a:ext>
              </a:extLst>
            </p:cNvPr>
            <p:cNvCxnSpPr>
              <a:cxnSpLocks/>
            </p:cNvCxnSpPr>
            <p:nvPr/>
          </p:nvCxnSpPr>
          <p:spPr>
            <a:xfrm flipH="1">
              <a:off x="2565270" y="3088013"/>
              <a:ext cx="1233948" cy="187434"/>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id="{4017E120-B11B-66AD-B9C5-65068BEB2144}"/>
              </a:ext>
            </a:extLst>
          </p:cNvPr>
          <p:cNvGrpSpPr/>
          <p:nvPr/>
        </p:nvGrpSpPr>
        <p:grpSpPr>
          <a:xfrm>
            <a:off x="3995062" y="4047439"/>
            <a:ext cx="3477719" cy="1012464"/>
            <a:chOff x="2493808" y="3610881"/>
            <a:chExt cx="3477719" cy="1012464"/>
          </a:xfrm>
        </p:grpSpPr>
        <p:sp>
          <p:nvSpPr>
            <p:cNvPr id="25" name="Rectangle 24">
              <a:extLst>
                <a:ext uri="{FF2B5EF4-FFF2-40B4-BE49-F238E27FC236}">
                  <a16:creationId xmlns:a16="http://schemas.microsoft.com/office/drawing/2014/main" id="{450427A4-A28F-C872-9E70-1D9E7C9BDB83}"/>
                </a:ext>
              </a:extLst>
            </p:cNvPr>
            <p:cNvSpPr/>
            <p:nvPr/>
          </p:nvSpPr>
          <p:spPr>
            <a:xfrm>
              <a:off x="3646410" y="3709323"/>
              <a:ext cx="1514661" cy="418564"/>
            </a:xfrm>
            <a:prstGeom prst="rect">
              <a:avLst/>
            </a:prstGeom>
            <a:solidFill>
              <a:schemeClr val="bg1">
                <a:lumMod val="75000"/>
              </a:schemeClr>
            </a:solidFill>
            <a:ln w="5715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latin typeface="PT Serif" panose="020A0603040505020204" pitchFamily="18" charset="77"/>
              </a:endParaRPr>
            </a:p>
          </p:txBody>
        </p:sp>
        <p:cxnSp>
          <p:nvCxnSpPr>
            <p:cNvPr id="26" name="Straight Arrow Connector 25">
              <a:extLst>
                <a:ext uri="{FF2B5EF4-FFF2-40B4-BE49-F238E27FC236}">
                  <a16:creationId xmlns:a16="http://schemas.microsoft.com/office/drawing/2014/main" id="{9B64D259-E427-5F2A-77B7-B6E24EBECD41}"/>
                </a:ext>
              </a:extLst>
            </p:cNvPr>
            <p:cNvCxnSpPr>
              <a:cxnSpLocks/>
            </p:cNvCxnSpPr>
            <p:nvPr/>
          </p:nvCxnSpPr>
          <p:spPr>
            <a:xfrm>
              <a:off x="2493808" y="3610881"/>
              <a:ext cx="3477719"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DCB910E5-5880-373A-5DFA-2E0E66EEF57B}"/>
                    </a:ext>
                  </a:extLst>
                </p:cNvPr>
                <p:cNvSpPr txBox="1"/>
                <p:nvPr/>
              </p:nvSpPr>
              <p:spPr>
                <a:xfrm>
                  <a:off x="3747125" y="3681025"/>
                  <a:ext cx="1098058" cy="400110"/>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𝑠</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𝑘</m:t>
                            </m:r>
                          </m:e>
                          <m:sub>
                            <m:r>
                              <a:rPr lang="en-US" sz="2000" b="0" i="1" smtClean="0">
                                <a:latin typeface="Cambria Math" panose="02040503050406030204" pitchFamily="18" charset="0"/>
                              </a:rPr>
                              <m:t>1</m:t>
                            </m:r>
                          </m:sub>
                        </m:sSub>
                        <m:r>
                          <a:rPr lang="en-US" sz="2000" b="0" i="1" smtClean="0">
                            <a:latin typeface="Cambria Math" panose="02040503050406030204" pitchFamily="18" charset="0"/>
                          </a:rPr>
                          <m:t>,</m:t>
                        </m:r>
                        <m:r>
                          <a:rPr lang="en-US" sz="2000" b="0" i="1" smtClean="0">
                            <a:latin typeface="Cambria Math" panose="02040503050406030204" pitchFamily="18" charset="0"/>
                          </a:rPr>
                          <m:t>𝑠</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𝑘</m:t>
                            </m:r>
                          </m:e>
                          <m:sub>
                            <m:r>
                              <a:rPr lang="en-US" sz="2000" b="0" i="1" smtClean="0">
                                <a:latin typeface="Cambria Math" panose="02040503050406030204" pitchFamily="18" charset="0"/>
                              </a:rPr>
                              <m:t>2</m:t>
                            </m:r>
                          </m:sub>
                        </m:sSub>
                      </m:oMath>
                    </m:oMathPara>
                  </a14:m>
                  <a:endParaRPr lang="en-US" sz="2000" dirty="0">
                    <a:latin typeface="PT Serif" panose="020A0603040505020204" pitchFamily="18" charset="77"/>
                  </a:endParaRPr>
                </a:p>
              </p:txBody>
            </p:sp>
          </mc:Choice>
          <mc:Fallback xmlns="">
            <p:sp>
              <p:nvSpPr>
                <p:cNvPr id="27" name="TextBox 26">
                  <a:extLst>
                    <a:ext uri="{FF2B5EF4-FFF2-40B4-BE49-F238E27FC236}">
                      <a16:creationId xmlns:a16="http://schemas.microsoft.com/office/drawing/2014/main" id="{DCB910E5-5880-373A-5DFA-2E0E66EEF57B}"/>
                    </a:ext>
                  </a:extLst>
                </p:cNvPr>
                <p:cNvSpPr txBox="1">
                  <a:spLocks noRot="1" noChangeAspect="1" noMove="1" noResize="1" noEditPoints="1" noAdjustHandles="1" noChangeArrowheads="1" noChangeShapeType="1" noTextEdit="1"/>
                </p:cNvSpPr>
                <p:nvPr/>
              </p:nvSpPr>
              <p:spPr>
                <a:xfrm>
                  <a:off x="3747125" y="3681025"/>
                  <a:ext cx="1098058" cy="400110"/>
                </a:xfrm>
                <a:prstGeom prst="rect">
                  <a:avLst/>
                </a:prstGeom>
                <a:blipFill>
                  <a:blip r:embed="rId12"/>
                  <a:stretch>
                    <a:fillRect/>
                  </a:stretch>
                </a:blipFill>
              </p:spPr>
              <p:txBody>
                <a:bodyPr/>
                <a:lstStyle/>
                <a:p>
                  <a:r>
                    <a:rPr lang="en-US">
                      <a:noFill/>
                    </a:rPr>
                    <a:t> </a:t>
                  </a:r>
                </a:p>
              </p:txBody>
            </p:sp>
          </mc:Fallback>
        </mc:AlternateContent>
        <p:sp>
          <p:nvSpPr>
            <p:cNvPr id="28" name="TextBox 27">
              <a:extLst>
                <a:ext uri="{FF2B5EF4-FFF2-40B4-BE49-F238E27FC236}">
                  <a16:creationId xmlns:a16="http://schemas.microsoft.com/office/drawing/2014/main" id="{7A529495-B766-A910-5804-F15D74038F08}"/>
                </a:ext>
              </a:extLst>
            </p:cNvPr>
            <p:cNvSpPr txBox="1"/>
            <p:nvPr/>
          </p:nvSpPr>
          <p:spPr>
            <a:xfrm>
              <a:off x="3694232" y="4223235"/>
              <a:ext cx="1603324" cy="400110"/>
            </a:xfrm>
            <a:prstGeom prst="rect">
              <a:avLst/>
            </a:prstGeom>
            <a:noFill/>
          </p:spPr>
          <p:txBody>
            <a:bodyPr wrap="none" rtlCol="0">
              <a:spAutoFit/>
            </a:bodyPr>
            <a:lstStyle/>
            <a:p>
              <a:pPr algn="l"/>
              <a:r>
                <a:rPr lang="en-US" sz="2000" dirty="0">
                  <a:latin typeface="PT Serif" panose="020A0603040505020204" pitchFamily="18" charset="77"/>
                </a:rPr>
                <a:t>(obfuscated)</a:t>
              </a:r>
            </a:p>
          </p:txBody>
        </p:sp>
      </p:grpSp>
      <p:grpSp>
        <p:nvGrpSpPr>
          <p:cNvPr id="41" name="Group 40">
            <a:extLst>
              <a:ext uri="{FF2B5EF4-FFF2-40B4-BE49-F238E27FC236}">
                <a16:creationId xmlns:a16="http://schemas.microsoft.com/office/drawing/2014/main" id="{94992439-8B2D-3F58-DF60-708B5ECA28A1}"/>
              </a:ext>
            </a:extLst>
          </p:cNvPr>
          <p:cNvGrpSpPr/>
          <p:nvPr/>
        </p:nvGrpSpPr>
        <p:grpSpPr>
          <a:xfrm>
            <a:off x="7558276" y="3579813"/>
            <a:ext cx="2681575" cy="1818574"/>
            <a:chOff x="6021480" y="3128557"/>
            <a:chExt cx="2681575" cy="1818574"/>
          </a:xfrm>
        </p:grpSpPr>
        <p:sp>
          <p:nvSpPr>
            <p:cNvPr id="42" name="Rounded Rectangle 41">
              <a:extLst>
                <a:ext uri="{FF2B5EF4-FFF2-40B4-BE49-F238E27FC236}">
                  <a16:creationId xmlns:a16="http://schemas.microsoft.com/office/drawing/2014/main" id="{BB3C0398-EDA9-6ABC-B667-1F4DCFE9F861}"/>
                </a:ext>
              </a:extLst>
            </p:cNvPr>
            <p:cNvSpPr/>
            <p:nvPr/>
          </p:nvSpPr>
          <p:spPr>
            <a:xfrm>
              <a:off x="6021480" y="3128557"/>
              <a:ext cx="1482436" cy="105745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latin typeface="PT Serif" panose="020A0603040505020204" pitchFamily="18" charset="77"/>
                </a:rPr>
                <a:t>Tracer</a:t>
              </a:r>
            </a:p>
          </p:txBody>
        </p:sp>
        <p:sp>
          <p:nvSpPr>
            <p:cNvPr id="43" name="TextBox 42">
              <a:extLst>
                <a:ext uri="{FF2B5EF4-FFF2-40B4-BE49-F238E27FC236}">
                  <a16:creationId xmlns:a16="http://schemas.microsoft.com/office/drawing/2014/main" id="{8CD1251E-503E-D1E8-0D8F-9324E91739D1}"/>
                </a:ext>
              </a:extLst>
            </p:cNvPr>
            <p:cNvSpPr txBox="1"/>
            <p:nvPr/>
          </p:nvSpPr>
          <p:spPr>
            <a:xfrm>
              <a:off x="7006437" y="4239245"/>
              <a:ext cx="1696618" cy="707886"/>
            </a:xfrm>
            <a:prstGeom prst="rect">
              <a:avLst/>
            </a:prstGeom>
            <a:noFill/>
          </p:spPr>
          <p:txBody>
            <a:bodyPr wrap="none" rtlCol="0">
              <a:spAutoFit/>
            </a:bodyPr>
            <a:lstStyle/>
            <a:p>
              <a:pPr algn="l"/>
              <a:r>
                <a:rPr lang="en-US" sz="2000" dirty="0">
                  <a:latin typeface="PT Serif" panose="020A0603040505020204" pitchFamily="18" charset="77"/>
                </a:rPr>
                <a:t>Trace to {1,2}</a:t>
              </a:r>
              <a:br>
                <a:rPr lang="en-US" sz="2000" dirty="0">
                  <a:latin typeface="PT Serif" panose="020A0603040505020204" pitchFamily="18" charset="77"/>
                </a:rPr>
              </a:br>
              <a:r>
                <a:rPr lang="en-US" sz="2000" dirty="0">
                  <a:latin typeface="PT Serif" panose="020A0603040505020204" pitchFamily="18" charset="77"/>
                </a:rPr>
                <a:t>with proof</a:t>
              </a:r>
            </a:p>
          </p:txBody>
        </p:sp>
        <p:cxnSp>
          <p:nvCxnSpPr>
            <p:cNvPr id="44" name="Elbow Connector 43">
              <a:extLst>
                <a:ext uri="{FF2B5EF4-FFF2-40B4-BE49-F238E27FC236}">
                  <a16:creationId xmlns:a16="http://schemas.microsoft.com/office/drawing/2014/main" id="{7C48D7F9-E9A4-DFA0-4780-730320D4E40D}"/>
                </a:ext>
              </a:extLst>
            </p:cNvPr>
            <p:cNvCxnSpPr>
              <a:stCxn id="42" idx="2"/>
              <a:endCxn id="43" idx="1"/>
            </p:cNvCxnSpPr>
            <p:nvPr/>
          </p:nvCxnSpPr>
          <p:spPr>
            <a:xfrm rot="16200000" flipH="1">
              <a:off x="6680978" y="4267729"/>
              <a:ext cx="407178" cy="243739"/>
            </a:xfrm>
            <a:prstGeom prst="bentConnector2">
              <a:avLst/>
            </a:prstGeom>
            <a:ln w="38100">
              <a:tailEnd type="triangle"/>
            </a:ln>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661923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right)">
                                      <p:cBhvr>
                                        <p:cTn id="11" dur="5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3"/>
                                        </p:tgtEl>
                                        <p:attrNameLst>
                                          <p:attrName>style.visibility</p:attrName>
                                        </p:attrNameLst>
                                      </p:cBhvr>
                                      <p:to>
                                        <p:strVal val="visible"/>
                                      </p:to>
                                    </p:set>
                                  </p:childTnLst>
                                </p:cTn>
                              </p:par>
                            </p:childTnLst>
                          </p:cTn>
                        </p:par>
                        <p:par>
                          <p:cTn id="16" fill="hold">
                            <p:stCondLst>
                              <p:cond delay="0"/>
                            </p:stCondLst>
                            <p:childTnLst>
                              <p:par>
                                <p:cTn id="17" presetID="22" presetClass="entr" presetSubtype="8" fill="hold" nodeType="afterEffect">
                                  <p:stCondLst>
                                    <p:cond delay="200"/>
                                  </p:stCondLst>
                                  <p:childTnLst>
                                    <p:set>
                                      <p:cBhvr>
                                        <p:cTn id="18" dur="1" fill="hold">
                                          <p:stCondLst>
                                            <p:cond delay="0"/>
                                          </p:stCondLst>
                                        </p:cTn>
                                        <p:tgtEl>
                                          <p:spTgt spid="24"/>
                                        </p:tgtEl>
                                        <p:attrNameLst>
                                          <p:attrName>style.visibility</p:attrName>
                                        </p:attrNameLst>
                                      </p:cBhvr>
                                      <p:to>
                                        <p:strVal val="visible"/>
                                      </p:to>
                                    </p:set>
                                    <p:animEffect transition="in" filter="wipe(left)">
                                      <p:cBhvr>
                                        <p:cTn id="19" dur="5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5C1A3-D2F3-C698-E98C-D3F27C25E4E7}"/>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226EB57E-31BE-D9EF-69C4-9F4AC1AB3593}"/>
                  </a:ext>
                </a:extLst>
              </p:cNvPr>
              <p:cNvSpPr txBox="1"/>
              <p:nvPr/>
            </p:nvSpPr>
            <p:spPr>
              <a:xfrm>
                <a:off x="640778" y="4924244"/>
                <a:ext cx="48115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h</m:t>
                          </m:r>
                        </m:e>
                        <m:sup>
                          <m:r>
                            <a:rPr lang="en-US" sz="2400" b="0" i="1" smtClean="0">
                              <a:latin typeface="Cambria Math" panose="02040503050406030204" pitchFamily="18" charset="0"/>
                            </a:rPr>
                            <m:t>′</m:t>
                          </m:r>
                        </m:sup>
                      </m:sSup>
                    </m:oMath>
                  </m:oMathPara>
                </a14:m>
                <a:endParaRPr lang="en-US" sz="2400" dirty="0"/>
              </a:p>
            </p:txBody>
          </p:sp>
        </mc:Choice>
        <mc:Fallback xmlns="">
          <p:sp>
            <p:nvSpPr>
              <p:cNvPr id="25" name="TextBox 24">
                <a:extLst>
                  <a:ext uri="{FF2B5EF4-FFF2-40B4-BE49-F238E27FC236}">
                    <a16:creationId xmlns:a16="http://schemas.microsoft.com/office/drawing/2014/main" id="{226EB57E-31BE-D9EF-69C4-9F4AC1AB3593}"/>
                  </a:ext>
                </a:extLst>
              </p:cNvPr>
              <p:cNvSpPr txBox="1">
                <a:spLocks noRot="1" noChangeAspect="1" noMove="1" noResize="1" noEditPoints="1" noAdjustHandles="1" noChangeArrowheads="1" noChangeShapeType="1" noTextEdit="1"/>
              </p:cNvSpPr>
              <p:nvPr/>
            </p:nvSpPr>
            <p:spPr>
              <a:xfrm>
                <a:off x="640778" y="4924244"/>
                <a:ext cx="481157" cy="369332"/>
              </a:xfrm>
              <a:prstGeom prst="rect">
                <a:avLst/>
              </a:prstGeom>
              <a:blipFill>
                <a:blip r:embed="rId3"/>
                <a:stretch>
                  <a:fillRect l="-7692" r="-2564" b="-6667"/>
                </a:stretch>
              </a:blipFill>
            </p:spPr>
            <p:txBody>
              <a:bodyPr/>
              <a:lstStyle/>
              <a:p>
                <a:r>
                  <a:rPr lang="en-US">
                    <a:noFill/>
                  </a:rPr>
                  <a:t> </a:t>
                </a:r>
              </a:p>
            </p:txBody>
          </p:sp>
        </mc:Fallback>
      </mc:AlternateContent>
      <p:cxnSp>
        <p:nvCxnSpPr>
          <p:cNvPr id="28" name="Straight Connector 27">
            <a:extLst>
              <a:ext uri="{FF2B5EF4-FFF2-40B4-BE49-F238E27FC236}">
                <a16:creationId xmlns:a16="http://schemas.microsoft.com/office/drawing/2014/main" id="{82D71132-EB68-1B93-6BD5-F611B9222D35}"/>
              </a:ext>
            </a:extLst>
          </p:cNvPr>
          <p:cNvCxnSpPr>
            <a:cxnSpLocks/>
          </p:cNvCxnSpPr>
          <p:nvPr/>
        </p:nvCxnSpPr>
        <p:spPr>
          <a:xfrm>
            <a:off x="660280" y="4924244"/>
            <a:ext cx="383780" cy="369332"/>
          </a:xfrm>
          <a:prstGeom prst="line">
            <a:avLst/>
          </a:prstGeom>
          <a:ln w="22225"/>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C8FBA975-48BA-E9CD-923C-ACFD67994BAA}"/>
              </a:ext>
            </a:extLst>
          </p:cNvPr>
          <p:cNvSpPr>
            <a:spLocks noGrp="1"/>
          </p:cNvSpPr>
          <p:nvPr>
            <p:ph type="title"/>
          </p:nvPr>
        </p:nvSpPr>
        <p:spPr/>
        <p:txBody>
          <a:bodyPr/>
          <a:lstStyle/>
          <a:p>
            <a:r>
              <a:rPr lang="en-US" sz="4400" dirty="0">
                <a:latin typeface="PT Serif" panose="020A0603040505020204" pitchFamily="18" charset="77"/>
              </a:rPr>
              <a:t>…but, did we capture all types of reconstruction boxes?</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469FC10-6D3A-F139-DD21-0A9DF46A69BC}"/>
                  </a:ext>
                </a:extLst>
              </p:cNvPr>
              <p:cNvSpPr>
                <a:spLocks noGrp="1"/>
              </p:cNvSpPr>
              <p:nvPr>
                <p:ph idx="1"/>
              </p:nvPr>
            </p:nvSpPr>
            <p:spPr>
              <a:xfrm>
                <a:off x="297872" y="1555460"/>
                <a:ext cx="3317525" cy="468603"/>
              </a:xfrm>
            </p:spPr>
            <p:txBody>
              <a:bodyPr>
                <a:normAutofit lnSpcReduction="10000"/>
              </a:bodyPr>
              <a:lstStyle/>
              <a:p>
                <a:pPr marL="0" indent="0">
                  <a:buNone/>
                </a:pP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=5 , </m:t>
                    </m:r>
                    <m:r>
                      <a:rPr lang="en-US" b="0" i="1" smtClean="0">
                        <a:latin typeface="Cambria Math" panose="02040503050406030204" pitchFamily="18" charset="0"/>
                      </a:rPr>
                      <m:t>𝑡</m:t>
                    </m:r>
                    <m:r>
                      <a:rPr lang="en-US" b="0" i="1" smtClean="0">
                        <a:latin typeface="Cambria Math" panose="02040503050406030204" pitchFamily="18" charset="0"/>
                      </a:rPr>
                      <m:t>=3 , </m:t>
                    </m:r>
                    <m:r>
                      <a:rPr lang="en-US" b="0" i="1" smtClean="0">
                        <a:latin typeface="Cambria Math" panose="02040503050406030204" pitchFamily="18" charset="0"/>
                      </a:rPr>
                      <m:t>𝑓</m:t>
                    </m:r>
                    <m:r>
                      <a:rPr lang="en-US" b="0" i="1" smtClean="0">
                        <a:latin typeface="Cambria Math" panose="02040503050406030204" pitchFamily="18" charset="0"/>
                      </a:rPr>
                      <m:t>=2</m:t>
                    </m:r>
                  </m:oMath>
                </a14:m>
                <a:r>
                  <a:rPr lang="en-US" dirty="0"/>
                  <a:t> </a:t>
                </a:r>
              </a:p>
            </p:txBody>
          </p:sp>
        </mc:Choice>
        <mc:Fallback xmlns="">
          <p:sp>
            <p:nvSpPr>
              <p:cNvPr id="3" name="Content Placeholder 2">
                <a:extLst>
                  <a:ext uri="{FF2B5EF4-FFF2-40B4-BE49-F238E27FC236}">
                    <a16:creationId xmlns:a16="http://schemas.microsoft.com/office/drawing/2014/main" id="{A469FC10-6D3A-F139-DD21-0A9DF46A69BC}"/>
                  </a:ext>
                </a:extLst>
              </p:cNvPr>
              <p:cNvSpPr>
                <a:spLocks noGrp="1" noRot="1" noChangeAspect="1" noMove="1" noResize="1" noEditPoints="1" noAdjustHandles="1" noChangeArrowheads="1" noChangeShapeType="1" noTextEdit="1"/>
              </p:cNvSpPr>
              <p:nvPr>
                <p:ph idx="1"/>
              </p:nvPr>
            </p:nvSpPr>
            <p:spPr>
              <a:xfrm>
                <a:off x="297872" y="1555460"/>
                <a:ext cx="3317525" cy="468603"/>
              </a:xfrm>
              <a:blipFill>
                <a:blip r:embed="rId4"/>
                <a:stretch>
                  <a:fillRect t="-13158" b="-18421"/>
                </a:stretch>
              </a:blipFill>
            </p:spPr>
            <p:txBody>
              <a:bodyPr/>
              <a:lstStyle/>
              <a:p>
                <a:r>
                  <a:rPr lang="en-US">
                    <a:noFill/>
                  </a:rPr>
                  <a:t> </a:t>
                </a:r>
              </a:p>
            </p:txBody>
          </p:sp>
        </mc:Fallback>
      </mc:AlternateContent>
      <p:cxnSp>
        <p:nvCxnSpPr>
          <p:cNvPr id="4" name="Straight Arrow Connector 3">
            <a:extLst>
              <a:ext uri="{FF2B5EF4-FFF2-40B4-BE49-F238E27FC236}">
                <a16:creationId xmlns:a16="http://schemas.microsoft.com/office/drawing/2014/main" id="{D41D5A6D-C6AB-9056-3B1D-F0302A58D374}"/>
              </a:ext>
            </a:extLst>
          </p:cNvPr>
          <p:cNvCxnSpPr>
            <a:cxnSpLocks/>
            <a:stCxn id="12" idx="2"/>
          </p:cNvCxnSpPr>
          <p:nvPr/>
        </p:nvCxnSpPr>
        <p:spPr>
          <a:xfrm>
            <a:off x="1102281" y="3712444"/>
            <a:ext cx="1044085" cy="792234"/>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 name="Rounded Rectangle 4">
                <a:extLst>
                  <a:ext uri="{FF2B5EF4-FFF2-40B4-BE49-F238E27FC236}">
                    <a16:creationId xmlns:a16="http://schemas.microsoft.com/office/drawing/2014/main" id="{CF358A57-BC5A-F68C-A9EF-C43DFB05380D}"/>
                  </a:ext>
                </a:extLst>
              </p:cNvPr>
              <p:cNvSpPr/>
              <p:nvPr/>
            </p:nvSpPr>
            <p:spPr>
              <a:xfrm>
                <a:off x="1816675" y="4566706"/>
                <a:ext cx="1341685" cy="1084407"/>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2600" b="0" i="1" smtClean="0">
                        <a:latin typeface="Cambria Math" panose="02040503050406030204" pitchFamily="18" charset="0"/>
                      </a:rPr>
                      <m:t>𝑅</m:t>
                    </m:r>
                  </m:oMath>
                </a14:m>
                <a:r>
                  <a:rPr lang="en-US" sz="2600" dirty="0"/>
                  <a:t> </a:t>
                </a:r>
                <a14:m>
                  <m:oMath xmlns:m="http://schemas.openxmlformats.org/officeDocument/2006/math">
                    <m:r>
                      <a:rPr lang="en-US" sz="2200" b="0" i="0" smtClean="0">
                        <a:latin typeface="Cambria Math" panose="02040503050406030204" pitchFamily="18" charset="0"/>
                      </a:rPr>
                      <m:t>(</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r>
                          <a:rPr lang="en-US" sz="2200" b="0" i="1" smtClean="0">
                            <a:latin typeface="Cambria Math" panose="02040503050406030204" pitchFamily="18" charset="0"/>
                          </a:rPr>
                          <m:t>1</m:t>
                        </m:r>
                      </m:sub>
                    </m:sSub>
                    <m:r>
                      <a:rPr lang="en-US" sz="2200" b="0" i="1" smtClean="0">
                        <a:latin typeface="Cambria Math" panose="02040503050406030204" pitchFamily="18" charset="0"/>
                      </a:rPr>
                      <m:t> , </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r>
                          <a:rPr lang="en-US" sz="2200" b="0" i="1" smtClean="0">
                            <a:latin typeface="Cambria Math" panose="02040503050406030204" pitchFamily="18" charset="0"/>
                          </a:rPr>
                          <m:t>2</m:t>
                        </m:r>
                      </m:sub>
                    </m:sSub>
                    <m:r>
                      <a:rPr lang="en-US" sz="2200" b="0" i="1" smtClean="0">
                        <a:latin typeface="Cambria Math" panose="02040503050406030204" pitchFamily="18" charset="0"/>
                      </a:rPr>
                      <m:t>)</m:t>
                    </m:r>
                  </m:oMath>
                </a14:m>
                <a:endParaRPr lang="en-US" sz="2200" dirty="0"/>
              </a:p>
            </p:txBody>
          </p:sp>
        </mc:Choice>
        <mc:Fallback xmlns="">
          <p:sp>
            <p:nvSpPr>
              <p:cNvPr id="5" name="Rounded Rectangle 4">
                <a:extLst>
                  <a:ext uri="{FF2B5EF4-FFF2-40B4-BE49-F238E27FC236}">
                    <a16:creationId xmlns:a16="http://schemas.microsoft.com/office/drawing/2014/main" id="{CF358A57-BC5A-F68C-A9EF-C43DFB05380D}"/>
                  </a:ext>
                </a:extLst>
              </p:cNvPr>
              <p:cNvSpPr>
                <a:spLocks noRot="1" noChangeAspect="1" noMove="1" noResize="1" noEditPoints="1" noAdjustHandles="1" noChangeArrowheads="1" noChangeShapeType="1" noTextEdit="1"/>
              </p:cNvSpPr>
              <p:nvPr/>
            </p:nvSpPr>
            <p:spPr>
              <a:xfrm>
                <a:off x="1816675" y="4566706"/>
                <a:ext cx="1341685" cy="1084407"/>
              </a:xfrm>
              <a:prstGeom prst="roundRect">
                <a:avLst/>
              </a:prstGeom>
              <a:blipFill>
                <a:blip r:embed="rId5"/>
                <a:stretch>
                  <a:fillRect l="-5556" r="-46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D2E2762-BFE1-7BFE-1673-D6E9F49DF906}"/>
                  </a:ext>
                </a:extLst>
              </p:cNvPr>
              <p:cNvSpPr txBox="1"/>
              <p:nvPr/>
            </p:nvSpPr>
            <p:spPr>
              <a:xfrm>
                <a:off x="3737295" y="4878076"/>
                <a:ext cx="548954"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oMath>
                  </m:oMathPara>
                </a14:m>
                <a:endParaRPr lang="en-US" sz="2400" dirty="0"/>
              </a:p>
            </p:txBody>
          </p:sp>
        </mc:Choice>
        <mc:Fallback xmlns="">
          <p:sp>
            <p:nvSpPr>
              <p:cNvPr id="6" name="TextBox 5">
                <a:extLst>
                  <a:ext uri="{FF2B5EF4-FFF2-40B4-BE49-F238E27FC236}">
                    <a16:creationId xmlns:a16="http://schemas.microsoft.com/office/drawing/2014/main" id="{9D2E2762-BFE1-7BFE-1673-D6E9F49DF906}"/>
                  </a:ext>
                </a:extLst>
              </p:cNvPr>
              <p:cNvSpPr txBox="1">
                <a:spLocks noRot="1" noChangeAspect="1" noMove="1" noResize="1" noEditPoints="1" noAdjustHandles="1" noChangeArrowheads="1" noChangeShapeType="1" noTextEdit="1"/>
              </p:cNvSpPr>
              <p:nvPr/>
            </p:nvSpPr>
            <p:spPr>
              <a:xfrm>
                <a:off x="3737295" y="4878076"/>
                <a:ext cx="548954" cy="461665"/>
              </a:xfrm>
              <a:prstGeom prst="rect">
                <a:avLst/>
              </a:prstGeom>
              <a:blipFill>
                <a:blip r:embed="rId6"/>
                <a:stretch>
                  <a:fillRect/>
                </a:stretch>
              </a:blipFill>
            </p:spPr>
            <p:txBody>
              <a:bodyPr/>
              <a:lstStyle/>
              <a:p>
                <a:r>
                  <a:rPr lang="en-US">
                    <a:noFill/>
                  </a:rPr>
                  <a:t> </a:t>
                </a:r>
              </a:p>
            </p:txBody>
          </p:sp>
        </mc:Fallback>
      </mc:AlternateContent>
      <p:cxnSp>
        <p:nvCxnSpPr>
          <p:cNvPr id="7" name="Straight Arrow Connector 6">
            <a:extLst>
              <a:ext uri="{FF2B5EF4-FFF2-40B4-BE49-F238E27FC236}">
                <a16:creationId xmlns:a16="http://schemas.microsoft.com/office/drawing/2014/main" id="{323242D3-B38A-E421-590A-286E4B1076CD}"/>
              </a:ext>
            </a:extLst>
          </p:cNvPr>
          <p:cNvCxnSpPr>
            <a:cxnSpLocks/>
            <a:stCxn id="5" idx="3"/>
            <a:endCxn id="6" idx="1"/>
          </p:cNvCxnSpPr>
          <p:nvPr/>
        </p:nvCxnSpPr>
        <p:spPr>
          <a:xfrm flipV="1">
            <a:off x="3158360" y="5108909"/>
            <a:ext cx="578935" cy="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E65582F0-758E-A20D-584B-1E9B68D779B8}"/>
                  </a:ext>
                </a:extLst>
              </p:cNvPr>
              <p:cNvSpPr txBox="1"/>
              <p:nvPr/>
            </p:nvSpPr>
            <p:spPr>
              <a:xfrm>
                <a:off x="286096" y="5302540"/>
                <a:ext cx="113678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h</m:t>
                          </m:r>
                        </m:e>
                        <m:sup>
                          <m:r>
                            <a:rPr lang="en-US" sz="2400" b="0" i="1" smtClean="0">
                              <a:latin typeface="Cambria Math" panose="02040503050406030204" pitchFamily="18" charset="0"/>
                            </a:rPr>
                            <m:t>′</m:t>
                          </m:r>
                        </m:sup>
                      </m:sSup>
                      <m:r>
                        <a:rPr lang="en-US" sz="2400" b="0" i="1" smtClean="0">
                          <a:latin typeface="Cambria Math" panose="02040503050406030204" pitchFamily="18" charset="0"/>
                        </a:rPr>
                        <m:t> , </m:t>
                      </m:r>
                      <m:r>
                        <a:rPr lang="en-US" sz="2400" b="0" i="1" smtClean="0">
                          <a:latin typeface="Cambria Math" panose="02040503050406030204" pitchFamily="18" charset="0"/>
                        </a:rPr>
                        <m:t>𝑠h</m:t>
                      </m:r>
                      <m:r>
                        <a:rPr lang="en-US" sz="2400" b="0" i="1" smtClean="0">
                          <a:latin typeface="Cambria Math" panose="02040503050406030204" pitchFamily="18" charset="0"/>
                        </a:rPr>
                        <m:t>′′</m:t>
                      </m:r>
                    </m:oMath>
                  </m:oMathPara>
                </a14:m>
                <a:endParaRPr lang="en-US" sz="2400" dirty="0"/>
              </a:p>
            </p:txBody>
          </p:sp>
        </mc:Choice>
        <mc:Fallback xmlns="">
          <p:sp>
            <p:nvSpPr>
              <p:cNvPr id="8" name="TextBox 7">
                <a:extLst>
                  <a:ext uri="{FF2B5EF4-FFF2-40B4-BE49-F238E27FC236}">
                    <a16:creationId xmlns:a16="http://schemas.microsoft.com/office/drawing/2014/main" id="{E65582F0-758E-A20D-584B-1E9B68D779B8}"/>
                  </a:ext>
                </a:extLst>
              </p:cNvPr>
              <p:cNvSpPr txBox="1">
                <a:spLocks noRot="1" noChangeAspect="1" noMove="1" noResize="1" noEditPoints="1" noAdjustHandles="1" noChangeArrowheads="1" noChangeShapeType="1" noTextEdit="1"/>
              </p:cNvSpPr>
              <p:nvPr/>
            </p:nvSpPr>
            <p:spPr>
              <a:xfrm>
                <a:off x="286096" y="5302540"/>
                <a:ext cx="1136786" cy="369332"/>
              </a:xfrm>
              <a:prstGeom prst="rect">
                <a:avLst/>
              </a:prstGeom>
              <a:blipFill>
                <a:blip r:embed="rId7"/>
                <a:stretch>
                  <a:fillRect l="-3333" t="-10000" r="-7778" b="-3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1270A46-DCEF-B512-2D60-721AADAB7FCD}"/>
                  </a:ext>
                </a:extLst>
              </p:cNvPr>
              <p:cNvSpPr txBox="1"/>
              <p:nvPr/>
            </p:nvSpPr>
            <p:spPr>
              <a:xfrm>
                <a:off x="3245589" y="3420529"/>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2</m:t>
                          </m:r>
                        </m:sub>
                      </m:sSub>
                    </m:oMath>
                  </m:oMathPara>
                </a14:m>
                <a:endParaRPr lang="en-US" sz="2300" dirty="0"/>
              </a:p>
            </p:txBody>
          </p:sp>
        </mc:Choice>
        <mc:Fallback xmlns="">
          <p:sp>
            <p:nvSpPr>
              <p:cNvPr id="10" name="TextBox 9">
                <a:extLst>
                  <a:ext uri="{FF2B5EF4-FFF2-40B4-BE49-F238E27FC236}">
                    <a16:creationId xmlns:a16="http://schemas.microsoft.com/office/drawing/2014/main" id="{61270A46-DCEF-B512-2D60-721AADAB7FCD}"/>
                  </a:ext>
                </a:extLst>
              </p:cNvPr>
              <p:cNvSpPr txBox="1">
                <a:spLocks noRot="1" noChangeAspect="1" noMove="1" noResize="1" noEditPoints="1" noAdjustHandles="1" noChangeArrowheads="1" noChangeShapeType="1" noTextEdit="1"/>
              </p:cNvSpPr>
              <p:nvPr/>
            </p:nvSpPr>
            <p:spPr>
              <a:xfrm>
                <a:off x="3245589" y="3420529"/>
                <a:ext cx="502382" cy="353943"/>
              </a:xfrm>
              <a:prstGeom prst="rect">
                <a:avLst/>
              </a:prstGeom>
              <a:blipFill>
                <a:blip r:embed="rId8"/>
                <a:stretch>
                  <a:fillRect l="-7317" r="-2439"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67DDCA40-811B-1404-2A98-046DC30CDFCF}"/>
                  </a:ext>
                </a:extLst>
              </p:cNvPr>
              <p:cNvSpPr txBox="1"/>
              <p:nvPr/>
            </p:nvSpPr>
            <p:spPr>
              <a:xfrm>
                <a:off x="5676766" y="3360432"/>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3</m:t>
                          </m:r>
                        </m:sub>
                      </m:sSub>
                    </m:oMath>
                  </m:oMathPara>
                </a14:m>
                <a:endParaRPr lang="en-US" sz="2300" dirty="0"/>
              </a:p>
            </p:txBody>
          </p:sp>
        </mc:Choice>
        <mc:Fallback xmlns="">
          <p:sp>
            <p:nvSpPr>
              <p:cNvPr id="11" name="TextBox 10">
                <a:extLst>
                  <a:ext uri="{FF2B5EF4-FFF2-40B4-BE49-F238E27FC236}">
                    <a16:creationId xmlns:a16="http://schemas.microsoft.com/office/drawing/2014/main" id="{67DDCA40-811B-1404-2A98-046DC30CDFCF}"/>
                  </a:ext>
                </a:extLst>
              </p:cNvPr>
              <p:cNvSpPr txBox="1">
                <a:spLocks noRot="1" noChangeAspect="1" noMove="1" noResize="1" noEditPoints="1" noAdjustHandles="1" noChangeArrowheads="1" noChangeShapeType="1" noTextEdit="1"/>
              </p:cNvSpPr>
              <p:nvPr/>
            </p:nvSpPr>
            <p:spPr>
              <a:xfrm>
                <a:off x="5676766" y="3360432"/>
                <a:ext cx="502382" cy="353943"/>
              </a:xfrm>
              <a:prstGeom prst="rect">
                <a:avLst/>
              </a:prstGeom>
              <a:blipFill>
                <a:blip r:embed="rId9"/>
                <a:stretch>
                  <a:fillRect l="-7317" r="-4878"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7CB1B84A-E53D-CC76-E9FB-E644406DB392}"/>
                  </a:ext>
                </a:extLst>
              </p:cNvPr>
              <p:cNvSpPr txBox="1"/>
              <p:nvPr/>
            </p:nvSpPr>
            <p:spPr>
              <a:xfrm>
                <a:off x="854489" y="3358501"/>
                <a:ext cx="495584"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1</m:t>
                          </m:r>
                        </m:sub>
                      </m:sSub>
                    </m:oMath>
                  </m:oMathPara>
                </a14:m>
                <a:endParaRPr lang="en-US" sz="2300" dirty="0"/>
              </a:p>
            </p:txBody>
          </p:sp>
        </mc:Choice>
        <mc:Fallback xmlns="">
          <p:sp>
            <p:nvSpPr>
              <p:cNvPr id="12" name="TextBox 11">
                <a:extLst>
                  <a:ext uri="{FF2B5EF4-FFF2-40B4-BE49-F238E27FC236}">
                    <a16:creationId xmlns:a16="http://schemas.microsoft.com/office/drawing/2014/main" id="{7CB1B84A-E53D-CC76-E9FB-E644406DB392}"/>
                  </a:ext>
                </a:extLst>
              </p:cNvPr>
              <p:cNvSpPr txBox="1">
                <a:spLocks noRot="1" noChangeAspect="1" noMove="1" noResize="1" noEditPoints="1" noAdjustHandles="1" noChangeArrowheads="1" noChangeShapeType="1" noTextEdit="1"/>
              </p:cNvSpPr>
              <p:nvPr/>
            </p:nvSpPr>
            <p:spPr>
              <a:xfrm>
                <a:off x="854489" y="3358501"/>
                <a:ext cx="495584" cy="353943"/>
              </a:xfrm>
              <a:prstGeom prst="rect">
                <a:avLst/>
              </a:prstGeom>
              <a:blipFill>
                <a:blip r:embed="rId10"/>
                <a:stretch>
                  <a:fillRect l="-10000" r="-5000"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F7846F2-B7ED-4844-1889-E8DD8AA8F294}"/>
                  </a:ext>
                </a:extLst>
              </p:cNvPr>
              <p:cNvSpPr txBox="1"/>
              <p:nvPr/>
            </p:nvSpPr>
            <p:spPr>
              <a:xfrm>
                <a:off x="8080848" y="3358501"/>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4</m:t>
                          </m:r>
                        </m:sub>
                      </m:sSub>
                    </m:oMath>
                  </m:oMathPara>
                </a14:m>
                <a:endParaRPr lang="en-US" sz="2300" dirty="0"/>
              </a:p>
            </p:txBody>
          </p:sp>
        </mc:Choice>
        <mc:Fallback xmlns="">
          <p:sp>
            <p:nvSpPr>
              <p:cNvPr id="13" name="TextBox 12">
                <a:extLst>
                  <a:ext uri="{FF2B5EF4-FFF2-40B4-BE49-F238E27FC236}">
                    <a16:creationId xmlns:a16="http://schemas.microsoft.com/office/drawing/2014/main" id="{AF7846F2-B7ED-4844-1889-E8DD8AA8F294}"/>
                  </a:ext>
                </a:extLst>
              </p:cNvPr>
              <p:cNvSpPr txBox="1">
                <a:spLocks noRot="1" noChangeAspect="1" noMove="1" noResize="1" noEditPoints="1" noAdjustHandles="1" noChangeArrowheads="1" noChangeShapeType="1" noTextEdit="1"/>
              </p:cNvSpPr>
              <p:nvPr/>
            </p:nvSpPr>
            <p:spPr>
              <a:xfrm>
                <a:off x="8080848" y="3358501"/>
                <a:ext cx="502382" cy="353943"/>
              </a:xfrm>
              <a:prstGeom prst="rect">
                <a:avLst/>
              </a:prstGeom>
              <a:blipFill>
                <a:blip r:embed="rId11"/>
                <a:stretch>
                  <a:fillRect l="-7500" r="-5000" b="-10345"/>
                </a:stretch>
              </a:blipFill>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A68B82B8-3DD3-8F74-8472-AB7DDB4CDACB}"/>
              </a:ext>
            </a:extLst>
          </p:cNvPr>
          <p:cNvCxnSpPr>
            <a:cxnSpLocks/>
            <a:stCxn id="10" idx="2"/>
          </p:cNvCxnSpPr>
          <p:nvPr/>
        </p:nvCxnSpPr>
        <p:spPr>
          <a:xfrm flipH="1">
            <a:off x="2722726" y="3774472"/>
            <a:ext cx="774054" cy="730206"/>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p:pic>
        <p:nvPicPr>
          <p:cNvPr id="15" name="Picture 14" descr="A grey box with green labels&#10;&#10;Description automatically generated">
            <a:extLst>
              <a:ext uri="{FF2B5EF4-FFF2-40B4-BE49-F238E27FC236}">
                <a16:creationId xmlns:a16="http://schemas.microsoft.com/office/drawing/2014/main" id="{3175D36B-4A3E-CE21-D5A8-59B2B4BE7018}"/>
              </a:ext>
            </a:extLst>
          </p:cNvPr>
          <p:cNvPicPr>
            <a:picLocks noChangeAspect="1"/>
          </p:cNvPicPr>
          <p:nvPr/>
        </p:nvPicPr>
        <p:blipFill>
          <a:blip r:embed="rId12"/>
          <a:stretch>
            <a:fillRect/>
          </a:stretch>
        </p:blipFill>
        <p:spPr>
          <a:xfrm>
            <a:off x="529704" y="1965407"/>
            <a:ext cx="1187983" cy="1463595"/>
          </a:xfrm>
          <a:prstGeom prst="rect">
            <a:avLst/>
          </a:prstGeom>
        </p:spPr>
      </p:pic>
      <p:pic>
        <p:nvPicPr>
          <p:cNvPr id="16" name="Picture 15" descr="A grey box with green labels&#10;&#10;Description automatically generated">
            <a:extLst>
              <a:ext uri="{FF2B5EF4-FFF2-40B4-BE49-F238E27FC236}">
                <a16:creationId xmlns:a16="http://schemas.microsoft.com/office/drawing/2014/main" id="{D6DF1C5A-85E1-A679-FFB2-AD1923284739}"/>
              </a:ext>
            </a:extLst>
          </p:cNvPr>
          <p:cNvPicPr>
            <a:picLocks noChangeAspect="1"/>
          </p:cNvPicPr>
          <p:nvPr/>
        </p:nvPicPr>
        <p:blipFill>
          <a:blip r:embed="rId12"/>
          <a:stretch>
            <a:fillRect/>
          </a:stretch>
        </p:blipFill>
        <p:spPr>
          <a:xfrm>
            <a:off x="2931778" y="1965406"/>
            <a:ext cx="1187983" cy="1463595"/>
          </a:xfrm>
          <a:prstGeom prst="rect">
            <a:avLst/>
          </a:prstGeom>
        </p:spPr>
      </p:pic>
      <p:pic>
        <p:nvPicPr>
          <p:cNvPr id="17" name="Picture 16" descr="A grey box with green labels&#10;&#10;Description automatically generated">
            <a:extLst>
              <a:ext uri="{FF2B5EF4-FFF2-40B4-BE49-F238E27FC236}">
                <a16:creationId xmlns:a16="http://schemas.microsoft.com/office/drawing/2014/main" id="{D353C72D-7ABD-50AA-837B-A40849AEEC2C}"/>
              </a:ext>
            </a:extLst>
          </p:cNvPr>
          <p:cNvPicPr>
            <a:picLocks noChangeAspect="1"/>
          </p:cNvPicPr>
          <p:nvPr/>
        </p:nvPicPr>
        <p:blipFill>
          <a:blip r:embed="rId12"/>
          <a:stretch>
            <a:fillRect/>
          </a:stretch>
        </p:blipFill>
        <p:spPr>
          <a:xfrm>
            <a:off x="5355380" y="1965405"/>
            <a:ext cx="1187983" cy="1463595"/>
          </a:xfrm>
          <a:prstGeom prst="rect">
            <a:avLst/>
          </a:prstGeom>
        </p:spPr>
      </p:pic>
      <p:pic>
        <p:nvPicPr>
          <p:cNvPr id="18" name="Picture 17" descr="A grey box with green labels&#10;&#10;Description automatically generated">
            <a:extLst>
              <a:ext uri="{FF2B5EF4-FFF2-40B4-BE49-F238E27FC236}">
                <a16:creationId xmlns:a16="http://schemas.microsoft.com/office/drawing/2014/main" id="{46D3D480-3D38-410C-5D8A-8F627034D7FE}"/>
              </a:ext>
            </a:extLst>
          </p:cNvPr>
          <p:cNvPicPr>
            <a:picLocks noChangeAspect="1"/>
          </p:cNvPicPr>
          <p:nvPr/>
        </p:nvPicPr>
        <p:blipFill>
          <a:blip r:embed="rId12"/>
          <a:stretch>
            <a:fillRect/>
          </a:stretch>
        </p:blipFill>
        <p:spPr>
          <a:xfrm>
            <a:off x="7738048" y="1965405"/>
            <a:ext cx="1187983" cy="1463595"/>
          </a:xfrm>
          <a:prstGeom prst="rect">
            <a:avLst/>
          </a:prstGeom>
        </p:spPr>
      </p:pic>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10D6DBC7-4DB3-9B1C-BDD9-CEE232B65259}"/>
                  </a:ext>
                </a:extLst>
              </p:cNvPr>
              <p:cNvSpPr txBox="1"/>
              <p:nvPr/>
            </p:nvSpPr>
            <p:spPr>
              <a:xfrm>
                <a:off x="5191175" y="3817336"/>
                <a:ext cx="6505711" cy="800219"/>
              </a:xfrm>
              <a:prstGeom prst="rect">
                <a:avLst/>
              </a:prstGeom>
              <a:noFill/>
              <a:ln w="15875">
                <a:solidFill>
                  <a:srgbClr val="002060"/>
                </a:solidFill>
              </a:ln>
            </p:spPr>
            <p:txBody>
              <a:bodyPr wrap="square" rtlCol="0">
                <a:spAutoFit/>
              </a:bodyPr>
              <a:lstStyle/>
              <a:p>
                <a:pPr algn="ctr"/>
                <a:r>
                  <a:rPr lang="en-US" sz="2300" dirty="0">
                    <a:solidFill>
                      <a:schemeClr val="bg2">
                        <a:lumMod val="25000"/>
                      </a:schemeClr>
                    </a:solidFill>
                    <a:latin typeface="PT Serif" panose="020A0603040505020204" pitchFamily="18" charset="77"/>
                  </a:rPr>
                  <a:t>This model captures a reconstruction box that works when given </a:t>
                </a:r>
                <a:r>
                  <a:rPr lang="en-US" sz="2300" b="1" dirty="0">
                    <a:solidFill>
                      <a:schemeClr val="bg2">
                        <a:lumMod val="25000"/>
                      </a:schemeClr>
                    </a:solidFill>
                    <a:latin typeface="PT Serif" panose="020A0603040505020204" pitchFamily="18" charset="77"/>
                  </a:rPr>
                  <a:t>any </a:t>
                </a:r>
                <a14:m>
                  <m:oMath xmlns:m="http://schemas.openxmlformats.org/officeDocument/2006/math">
                    <m:r>
                      <a:rPr lang="en-US" sz="2300" b="1" i="1" smtClean="0">
                        <a:solidFill>
                          <a:schemeClr val="bg2">
                            <a:lumMod val="25000"/>
                          </a:schemeClr>
                        </a:solidFill>
                        <a:latin typeface="Cambria Math" panose="02040503050406030204" pitchFamily="18" charset="0"/>
                      </a:rPr>
                      <m:t>𝒕</m:t>
                    </m:r>
                    <m:r>
                      <a:rPr lang="en-US" sz="2300" b="1" i="1" smtClean="0">
                        <a:solidFill>
                          <a:schemeClr val="bg2">
                            <a:lumMod val="25000"/>
                          </a:schemeClr>
                        </a:solidFill>
                        <a:latin typeface="Cambria Math" panose="02040503050406030204" pitchFamily="18" charset="0"/>
                      </a:rPr>
                      <m:t>−</m:t>
                    </m:r>
                    <m:r>
                      <a:rPr lang="en-US" sz="2300" b="1" i="1" smtClean="0">
                        <a:solidFill>
                          <a:schemeClr val="bg2">
                            <a:lumMod val="25000"/>
                          </a:schemeClr>
                        </a:solidFill>
                        <a:latin typeface="Cambria Math" panose="02040503050406030204" pitchFamily="18" charset="0"/>
                      </a:rPr>
                      <m:t>𝒇</m:t>
                    </m:r>
                  </m:oMath>
                </a14:m>
                <a:r>
                  <a:rPr lang="en-US" sz="2300" b="1" dirty="0">
                    <a:solidFill>
                      <a:schemeClr val="bg2">
                        <a:lumMod val="25000"/>
                      </a:schemeClr>
                    </a:solidFill>
                    <a:latin typeface="PT Serif" panose="020A0603040505020204" pitchFamily="18" charset="77"/>
                  </a:rPr>
                  <a:t> additional shares</a:t>
                </a:r>
                <a:r>
                  <a:rPr lang="en-US" sz="2300" dirty="0">
                    <a:solidFill>
                      <a:schemeClr val="bg2">
                        <a:lumMod val="25000"/>
                      </a:schemeClr>
                    </a:solidFill>
                    <a:latin typeface="PT Serif" panose="020A0603040505020204" pitchFamily="18" charset="77"/>
                  </a:rPr>
                  <a:t>.</a:t>
                </a:r>
              </a:p>
            </p:txBody>
          </p:sp>
        </mc:Choice>
        <mc:Fallback xmlns="">
          <p:sp>
            <p:nvSpPr>
              <p:cNvPr id="20" name="TextBox 19">
                <a:extLst>
                  <a:ext uri="{FF2B5EF4-FFF2-40B4-BE49-F238E27FC236}">
                    <a16:creationId xmlns:a16="http://schemas.microsoft.com/office/drawing/2014/main" id="{10D6DBC7-4DB3-9B1C-BDD9-CEE232B65259}"/>
                  </a:ext>
                </a:extLst>
              </p:cNvPr>
              <p:cNvSpPr txBox="1">
                <a:spLocks noRot="1" noChangeAspect="1" noMove="1" noResize="1" noEditPoints="1" noAdjustHandles="1" noChangeArrowheads="1" noChangeShapeType="1" noTextEdit="1"/>
              </p:cNvSpPr>
              <p:nvPr/>
            </p:nvSpPr>
            <p:spPr>
              <a:xfrm>
                <a:off x="5191175" y="3817336"/>
                <a:ext cx="6505711" cy="800219"/>
              </a:xfrm>
              <a:prstGeom prst="rect">
                <a:avLst/>
              </a:prstGeom>
              <a:blipFill>
                <a:blip r:embed="rId13"/>
                <a:stretch>
                  <a:fillRect l="-194" t="-4615" b="-13846"/>
                </a:stretch>
              </a:blipFill>
              <a:ln w="15875">
                <a:solidFill>
                  <a:srgbClr val="00206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552A5164-58DD-A40D-ED8B-310A29472FE6}"/>
                  </a:ext>
                </a:extLst>
              </p:cNvPr>
              <p:cNvSpPr txBox="1"/>
              <p:nvPr/>
            </p:nvSpPr>
            <p:spPr>
              <a:xfrm>
                <a:off x="10245598" y="3358501"/>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5</m:t>
                          </m:r>
                        </m:sub>
                      </m:sSub>
                    </m:oMath>
                  </m:oMathPara>
                </a14:m>
                <a:endParaRPr lang="en-US" sz="2300" dirty="0"/>
              </a:p>
            </p:txBody>
          </p:sp>
        </mc:Choice>
        <mc:Fallback xmlns="">
          <p:sp>
            <p:nvSpPr>
              <p:cNvPr id="21" name="TextBox 20">
                <a:extLst>
                  <a:ext uri="{FF2B5EF4-FFF2-40B4-BE49-F238E27FC236}">
                    <a16:creationId xmlns:a16="http://schemas.microsoft.com/office/drawing/2014/main" id="{552A5164-58DD-A40D-ED8B-310A29472FE6}"/>
                  </a:ext>
                </a:extLst>
              </p:cNvPr>
              <p:cNvSpPr txBox="1">
                <a:spLocks noRot="1" noChangeAspect="1" noMove="1" noResize="1" noEditPoints="1" noAdjustHandles="1" noChangeArrowheads="1" noChangeShapeType="1" noTextEdit="1"/>
              </p:cNvSpPr>
              <p:nvPr/>
            </p:nvSpPr>
            <p:spPr>
              <a:xfrm>
                <a:off x="10245598" y="3358501"/>
                <a:ext cx="502382" cy="353943"/>
              </a:xfrm>
              <a:prstGeom prst="rect">
                <a:avLst/>
              </a:prstGeom>
              <a:blipFill>
                <a:blip r:embed="rId14"/>
                <a:stretch>
                  <a:fillRect l="-7317" r="-4878" b="-10345"/>
                </a:stretch>
              </a:blipFill>
            </p:spPr>
            <p:txBody>
              <a:bodyPr/>
              <a:lstStyle/>
              <a:p>
                <a:r>
                  <a:rPr lang="en-US">
                    <a:noFill/>
                  </a:rPr>
                  <a:t> </a:t>
                </a:r>
              </a:p>
            </p:txBody>
          </p:sp>
        </mc:Fallback>
      </mc:AlternateContent>
      <p:pic>
        <p:nvPicPr>
          <p:cNvPr id="22" name="Picture 21" descr="A grey box with green labels&#10;&#10;Description automatically generated">
            <a:extLst>
              <a:ext uri="{FF2B5EF4-FFF2-40B4-BE49-F238E27FC236}">
                <a16:creationId xmlns:a16="http://schemas.microsoft.com/office/drawing/2014/main" id="{EB022B8C-8394-0E67-1680-1D6C47B452B3}"/>
              </a:ext>
            </a:extLst>
          </p:cNvPr>
          <p:cNvPicPr>
            <a:picLocks noChangeAspect="1"/>
          </p:cNvPicPr>
          <p:nvPr/>
        </p:nvPicPr>
        <p:blipFill>
          <a:blip r:embed="rId12"/>
          <a:stretch>
            <a:fillRect/>
          </a:stretch>
        </p:blipFill>
        <p:spPr>
          <a:xfrm>
            <a:off x="9902798" y="1965405"/>
            <a:ext cx="1187983" cy="1463595"/>
          </a:xfrm>
          <a:prstGeom prst="rect">
            <a:avLst/>
          </a:prstGeom>
        </p:spPr>
      </p:pic>
      <mc:AlternateContent xmlns:mc="http://schemas.openxmlformats.org/markup-compatibility/2006" xmlns:a14="http://schemas.microsoft.com/office/drawing/2010/main">
        <mc:Choice Requires="a14">
          <p:sp>
            <p:nvSpPr>
              <p:cNvPr id="19" name="Cloud Callout 18">
                <a:extLst>
                  <a:ext uri="{FF2B5EF4-FFF2-40B4-BE49-F238E27FC236}">
                    <a16:creationId xmlns:a16="http://schemas.microsoft.com/office/drawing/2014/main" id="{D7374C10-C79D-814D-35BC-63FB6D83201F}"/>
                  </a:ext>
                </a:extLst>
              </p:cNvPr>
              <p:cNvSpPr/>
              <p:nvPr/>
            </p:nvSpPr>
            <p:spPr>
              <a:xfrm>
                <a:off x="5184902" y="4744606"/>
                <a:ext cx="6836288" cy="1003717"/>
              </a:xfrm>
              <a:prstGeom prst="cloudCallout">
                <a:avLst>
                  <a:gd name="adj1" fmla="val -2647"/>
                  <a:gd name="adj2" fmla="val -71432"/>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300" dirty="0">
                    <a:latin typeface="PT Serif" panose="020A0603040505020204" pitchFamily="18" charset="77"/>
                  </a:rPr>
                  <a:t>What if the box only works when given any </a:t>
                </a:r>
                <a14:m>
                  <m:oMath xmlns:m="http://schemas.openxmlformats.org/officeDocument/2006/math">
                    <m:r>
                      <a:rPr lang="en-US" sz="2300" b="1" i="1" smtClean="0">
                        <a:latin typeface="Cambria Math" panose="02040503050406030204" pitchFamily="18" charset="0"/>
                      </a:rPr>
                      <m:t>𝟐</m:t>
                    </m:r>
                    <m:r>
                      <a:rPr lang="en-US" sz="2300" b="1" i="1" smtClean="0">
                        <a:latin typeface="Cambria Math" panose="02040503050406030204" pitchFamily="18" charset="0"/>
                      </a:rPr>
                      <m:t>&gt;</m:t>
                    </m:r>
                    <m:r>
                      <a:rPr lang="en-US" sz="2300" b="1" i="1" smtClean="0">
                        <a:latin typeface="Cambria Math" panose="02040503050406030204" pitchFamily="18" charset="0"/>
                      </a:rPr>
                      <m:t>𝒕</m:t>
                    </m:r>
                    <m:r>
                      <a:rPr lang="en-US" sz="2300" b="1" i="1" smtClean="0">
                        <a:latin typeface="Cambria Math" panose="02040503050406030204" pitchFamily="18" charset="0"/>
                      </a:rPr>
                      <m:t>−</m:t>
                    </m:r>
                    <m:r>
                      <a:rPr lang="en-US" sz="2300" b="1" i="1" smtClean="0">
                        <a:latin typeface="Cambria Math" panose="02040503050406030204" pitchFamily="18" charset="0"/>
                      </a:rPr>
                      <m:t>𝒇</m:t>
                    </m:r>
                  </m:oMath>
                </a14:m>
                <a:r>
                  <a:rPr lang="en-US" sz="2300" b="1" dirty="0">
                    <a:latin typeface="PT Serif" panose="020A0603040505020204" pitchFamily="18" charset="77"/>
                  </a:rPr>
                  <a:t> shares</a:t>
                </a:r>
                <a:r>
                  <a:rPr lang="en-US" sz="2300" dirty="0">
                    <a:latin typeface="PT Serif" panose="020A0603040505020204" pitchFamily="18" charset="77"/>
                  </a:rPr>
                  <a:t>?</a:t>
                </a:r>
              </a:p>
            </p:txBody>
          </p:sp>
        </mc:Choice>
        <mc:Fallback xmlns="">
          <p:sp>
            <p:nvSpPr>
              <p:cNvPr id="19" name="Cloud Callout 18">
                <a:extLst>
                  <a:ext uri="{FF2B5EF4-FFF2-40B4-BE49-F238E27FC236}">
                    <a16:creationId xmlns:a16="http://schemas.microsoft.com/office/drawing/2014/main" id="{D7374C10-C79D-814D-35BC-63FB6D83201F}"/>
                  </a:ext>
                </a:extLst>
              </p:cNvPr>
              <p:cNvSpPr>
                <a:spLocks noRot="1" noChangeAspect="1" noMove="1" noResize="1" noEditPoints="1" noAdjustHandles="1" noChangeArrowheads="1" noChangeShapeType="1" noTextEdit="1"/>
              </p:cNvSpPr>
              <p:nvPr/>
            </p:nvSpPr>
            <p:spPr>
              <a:xfrm>
                <a:off x="5184902" y="4744606"/>
                <a:ext cx="6836288" cy="1003717"/>
              </a:xfrm>
              <a:prstGeom prst="cloudCallout">
                <a:avLst>
                  <a:gd name="adj1" fmla="val -2647"/>
                  <a:gd name="adj2" fmla="val -71432"/>
                </a:avLst>
              </a:prstGeom>
              <a:blipFill>
                <a:blip r:embed="rId15"/>
                <a:stretch>
                  <a:fillRect/>
                </a:stretch>
              </a:blipFill>
            </p:spPr>
            <p:txBody>
              <a:bodyPr/>
              <a:lstStyle/>
              <a:p>
                <a:r>
                  <a:rPr lang="en-US">
                    <a:noFill/>
                  </a:rPr>
                  <a:t> </a:t>
                </a:r>
              </a:p>
            </p:txBody>
          </p:sp>
        </mc:Fallback>
      </mc:AlternateContent>
      <p:cxnSp>
        <p:nvCxnSpPr>
          <p:cNvPr id="26" name="Straight Arrow Connector 25">
            <a:extLst>
              <a:ext uri="{FF2B5EF4-FFF2-40B4-BE49-F238E27FC236}">
                <a16:creationId xmlns:a16="http://schemas.microsoft.com/office/drawing/2014/main" id="{E2B60D3E-A54B-91D6-6B42-18673A4B5EA3}"/>
              </a:ext>
            </a:extLst>
          </p:cNvPr>
          <p:cNvCxnSpPr>
            <a:cxnSpLocks/>
            <a:stCxn id="25" idx="3"/>
          </p:cNvCxnSpPr>
          <p:nvPr/>
        </p:nvCxnSpPr>
        <p:spPr>
          <a:xfrm>
            <a:off x="1121935" y="5108910"/>
            <a:ext cx="694740"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444451F-4735-2487-5D0C-5282326E4E1E}"/>
              </a:ext>
            </a:extLst>
          </p:cNvPr>
          <p:cNvCxnSpPr>
            <a:cxnSpLocks/>
          </p:cNvCxnSpPr>
          <p:nvPr/>
        </p:nvCxnSpPr>
        <p:spPr>
          <a:xfrm flipV="1">
            <a:off x="645291" y="4924244"/>
            <a:ext cx="398769" cy="369332"/>
          </a:xfrm>
          <a:prstGeom prst="line">
            <a:avLst/>
          </a:prstGeom>
          <a:ln w="22225"/>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3" name="Cloud Callout 32">
                <a:extLst>
                  <a:ext uri="{FF2B5EF4-FFF2-40B4-BE49-F238E27FC236}">
                    <a16:creationId xmlns:a16="http://schemas.microsoft.com/office/drawing/2014/main" id="{15D7B115-923F-60F0-3E57-E43F173D6F19}"/>
                  </a:ext>
                </a:extLst>
              </p:cNvPr>
              <p:cNvSpPr/>
              <p:nvPr/>
            </p:nvSpPr>
            <p:spPr>
              <a:xfrm>
                <a:off x="5020697" y="5748323"/>
                <a:ext cx="6815110" cy="1046737"/>
              </a:xfrm>
              <a:prstGeom prst="cloudCallout">
                <a:avLst>
                  <a:gd name="adj1" fmla="val -9335"/>
                  <a:gd name="adj2" fmla="val -166511"/>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300" dirty="0">
                    <a:latin typeface="PT Serif" panose="020A0603040505020204" pitchFamily="18" charset="77"/>
                  </a:rPr>
                  <a:t>What if the box only works when given </a:t>
                </a:r>
                <a:r>
                  <a:rPr lang="en-US" sz="2300" b="1" dirty="0">
                    <a:latin typeface="PT Serif" panose="020A0603040505020204" pitchFamily="18" charset="77"/>
                  </a:rPr>
                  <a:t>some</a:t>
                </a:r>
                <a:r>
                  <a:rPr lang="en-US" sz="2300" dirty="0">
                    <a:latin typeface="PT Serif" panose="020A0603040505020204" pitchFamily="18" charset="77"/>
                  </a:rPr>
                  <a:t> </a:t>
                </a:r>
                <a14:m>
                  <m:oMath xmlns:m="http://schemas.openxmlformats.org/officeDocument/2006/math">
                    <m:r>
                      <a:rPr lang="en-US" sz="2300" b="0" i="1" smtClean="0">
                        <a:latin typeface="Cambria Math" panose="02040503050406030204" pitchFamily="18" charset="0"/>
                      </a:rPr>
                      <m:t>2&gt;</m:t>
                    </m:r>
                    <m:r>
                      <a:rPr lang="en-US" sz="2300" b="0" i="1" smtClean="0">
                        <a:latin typeface="Cambria Math" panose="02040503050406030204" pitchFamily="18" charset="0"/>
                      </a:rPr>
                      <m:t>𝑡</m:t>
                    </m:r>
                    <m:r>
                      <a:rPr lang="en-US" sz="2300" b="0" i="1" smtClean="0">
                        <a:latin typeface="Cambria Math" panose="02040503050406030204" pitchFamily="18" charset="0"/>
                      </a:rPr>
                      <m:t>−</m:t>
                    </m:r>
                    <m:r>
                      <a:rPr lang="en-US" sz="2300" b="0" i="1" smtClean="0">
                        <a:latin typeface="Cambria Math" panose="02040503050406030204" pitchFamily="18" charset="0"/>
                      </a:rPr>
                      <m:t>𝑓</m:t>
                    </m:r>
                  </m:oMath>
                </a14:m>
                <a:r>
                  <a:rPr lang="en-US" sz="2300" dirty="0">
                    <a:latin typeface="PT Serif" panose="020A0603040505020204" pitchFamily="18" charset="77"/>
                  </a:rPr>
                  <a:t> shares?</a:t>
                </a:r>
              </a:p>
            </p:txBody>
          </p:sp>
        </mc:Choice>
        <mc:Fallback xmlns="">
          <p:sp>
            <p:nvSpPr>
              <p:cNvPr id="33" name="Cloud Callout 32">
                <a:extLst>
                  <a:ext uri="{FF2B5EF4-FFF2-40B4-BE49-F238E27FC236}">
                    <a16:creationId xmlns:a16="http://schemas.microsoft.com/office/drawing/2014/main" id="{15D7B115-923F-60F0-3E57-E43F173D6F19}"/>
                  </a:ext>
                </a:extLst>
              </p:cNvPr>
              <p:cNvSpPr>
                <a:spLocks noRot="1" noChangeAspect="1" noMove="1" noResize="1" noEditPoints="1" noAdjustHandles="1" noChangeArrowheads="1" noChangeShapeType="1" noTextEdit="1"/>
              </p:cNvSpPr>
              <p:nvPr/>
            </p:nvSpPr>
            <p:spPr>
              <a:xfrm>
                <a:off x="5020697" y="5748323"/>
                <a:ext cx="6815110" cy="1046737"/>
              </a:xfrm>
              <a:prstGeom prst="cloudCallout">
                <a:avLst>
                  <a:gd name="adj1" fmla="val -9335"/>
                  <a:gd name="adj2" fmla="val -166511"/>
                </a:avLst>
              </a:prstGeom>
              <a:blipFill>
                <a:blip r:embed="rId16"/>
                <a:stretch>
                  <a:fillRect/>
                </a:stretch>
              </a:blipFill>
            </p:spPr>
            <p:txBody>
              <a:bodyPr/>
              <a:lstStyle/>
              <a:p>
                <a:r>
                  <a:rPr lang="en-US">
                    <a:noFill/>
                  </a:rPr>
                  <a:t> </a:t>
                </a:r>
              </a:p>
            </p:txBody>
          </p:sp>
        </mc:Fallback>
      </mc:AlternateContent>
      <p:cxnSp>
        <p:nvCxnSpPr>
          <p:cNvPr id="34" name="Straight Connector 33">
            <a:extLst>
              <a:ext uri="{FF2B5EF4-FFF2-40B4-BE49-F238E27FC236}">
                <a16:creationId xmlns:a16="http://schemas.microsoft.com/office/drawing/2014/main" id="{D67F0B86-D62D-F2FE-4098-416D415623C5}"/>
              </a:ext>
            </a:extLst>
          </p:cNvPr>
          <p:cNvCxnSpPr>
            <a:cxnSpLocks/>
          </p:cNvCxnSpPr>
          <p:nvPr/>
        </p:nvCxnSpPr>
        <p:spPr>
          <a:xfrm flipV="1">
            <a:off x="269296" y="5327979"/>
            <a:ext cx="1052201" cy="294558"/>
          </a:xfrm>
          <a:prstGeom prst="line">
            <a:avLst/>
          </a:prstGeom>
          <a:ln w="22225"/>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376CB69-DDE5-00D0-65C5-E5EAFC05E650}"/>
              </a:ext>
            </a:extLst>
          </p:cNvPr>
          <p:cNvCxnSpPr>
            <a:cxnSpLocks/>
          </p:cNvCxnSpPr>
          <p:nvPr/>
        </p:nvCxnSpPr>
        <p:spPr>
          <a:xfrm>
            <a:off x="343726" y="5327979"/>
            <a:ext cx="977771" cy="294558"/>
          </a:xfrm>
          <a:prstGeom prst="line">
            <a:avLst/>
          </a:prstGeom>
          <a:ln w="22225"/>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149C3410-D4C6-D407-D370-60039EE2221E}"/>
                  </a:ext>
                </a:extLst>
              </p:cNvPr>
              <p:cNvSpPr txBox="1"/>
              <p:nvPr/>
            </p:nvSpPr>
            <p:spPr>
              <a:xfrm>
                <a:off x="247707" y="5654183"/>
                <a:ext cx="1169807" cy="110799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 , </m:t>
                      </m:r>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4</m:t>
                          </m:r>
                        </m:sub>
                      </m:sSub>
                    </m:oMath>
                  </m:oMathPara>
                </a14:m>
                <a:endParaRPr lang="en-US" sz="2400" dirty="0"/>
              </a:p>
              <a:p>
                <a:pPr algn="ctr"/>
                <a:r>
                  <a:rPr lang="en-US" sz="2400" dirty="0">
                    <a:latin typeface="PT Serif" panose="020A0603040505020204" pitchFamily="18" charset="77"/>
                  </a:rPr>
                  <a:t>OR</a:t>
                </a:r>
              </a:p>
              <a:p>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rPr>
                        <m:t>𝑠</m:t>
                      </m:r>
                      <m:sSub>
                        <m:sSubPr>
                          <m:ctrlPr>
                            <a:rPr lang="en-US" sz="2400" i="1">
                              <a:latin typeface="Cambria Math" panose="02040503050406030204" pitchFamily="18" charset="0"/>
                            </a:rPr>
                          </m:ctrlPr>
                        </m:sSubPr>
                        <m:e>
                          <m:r>
                            <a:rPr lang="en-US" sz="2400" i="1">
                              <a:latin typeface="Cambria Math" panose="02040503050406030204" pitchFamily="18" charset="0"/>
                            </a:rPr>
                            <m:t>h</m:t>
                          </m:r>
                        </m:e>
                        <m:sub>
                          <m:r>
                            <a:rPr lang="en-US" sz="2400" i="1">
                              <a:latin typeface="Cambria Math" panose="02040503050406030204" pitchFamily="18" charset="0"/>
                            </a:rPr>
                            <m:t>3</m:t>
                          </m:r>
                        </m:sub>
                      </m:sSub>
                      <m:r>
                        <a:rPr lang="en-US" sz="2400" i="1">
                          <a:latin typeface="Cambria Math" panose="02040503050406030204" pitchFamily="18" charset="0"/>
                        </a:rPr>
                        <m:t> , </m:t>
                      </m:r>
                      <m:r>
                        <a:rPr lang="en-US" sz="2400" i="1">
                          <a:latin typeface="Cambria Math" panose="02040503050406030204" pitchFamily="18" charset="0"/>
                        </a:rPr>
                        <m:t>𝑠</m:t>
                      </m:r>
                      <m:sSub>
                        <m:sSubPr>
                          <m:ctrlPr>
                            <a:rPr lang="en-US" sz="2400" i="1">
                              <a:latin typeface="Cambria Math" panose="02040503050406030204" pitchFamily="18" charset="0"/>
                            </a:rPr>
                          </m:ctrlPr>
                        </m:sSubPr>
                        <m:e>
                          <m:r>
                            <a:rPr lang="en-US" sz="2400" i="1">
                              <a:latin typeface="Cambria Math" panose="02040503050406030204" pitchFamily="18" charset="0"/>
                            </a:rPr>
                            <m:t>h</m:t>
                          </m:r>
                        </m:e>
                        <m:sub>
                          <m:r>
                            <a:rPr lang="en-US" sz="2400" b="0" i="1" smtClean="0">
                              <a:latin typeface="Cambria Math" panose="02040503050406030204" pitchFamily="18" charset="0"/>
                            </a:rPr>
                            <m:t>5</m:t>
                          </m:r>
                        </m:sub>
                      </m:sSub>
                    </m:oMath>
                  </m:oMathPara>
                </a14:m>
                <a:endParaRPr lang="en-US" sz="2400" dirty="0"/>
              </a:p>
            </p:txBody>
          </p:sp>
        </mc:Choice>
        <mc:Fallback xmlns="">
          <p:sp>
            <p:nvSpPr>
              <p:cNvPr id="40" name="TextBox 39">
                <a:extLst>
                  <a:ext uri="{FF2B5EF4-FFF2-40B4-BE49-F238E27FC236}">
                    <a16:creationId xmlns:a16="http://schemas.microsoft.com/office/drawing/2014/main" id="{149C3410-D4C6-D407-D370-60039EE2221E}"/>
                  </a:ext>
                </a:extLst>
              </p:cNvPr>
              <p:cNvSpPr txBox="1">
                <a:spLocks noRot="1" noChangeAspect="1" noMove="1" noResize="1" noEditPoints="1" noAdjustHandles="1" noChangeArrowheads="1" noChangeShapeType="1" noTextEdit="1"/>
              </p:cNvSpPr>
              <p:nvPr/>
            </p:nvSpPr>
            <p:spPr>
              <a:xfrm>
                <a:off x="247707" y="5654183"/>
                <a:ext cx="1169807" cy="1107996"/>
              </a:xfrm>
              <a:prstGeom prst="rect">
                <a:avLst/>
              </a:prstGeom>
              <a:blipFill>
                <a:blip r:embed="rId17"/>
                <a:stretch>
                  <a:fillRect l="-3226" t="-3409" r="-2151" b="-11364"/>
                </a:stretch>
              </a:blipFill>
            </p:spPr>
            <p:txBody>
              <a:bodyPr/>
              <a:lstStyle/>
              <a:p>
                <a:r>
                  <a:rPr lang="en-US">
                    <a:noFill/>
                  </a:rPr>
                  <a:t> </a:t>
                </a:r>
              </a:p>
            </p:txBody>
          </p:sp>
        </mc:Fallback>
      </mc:AlternateContent>
      <p:sp>
        <p:nvSpPr>
          <p:cNvPr id="41" name="Google Shape;518;p45">
            <a:extLst>
              <a:ext uri="{FF2B5EF4-FFF2-40B4-BE49-F238E27FC236}">
                <a16:creationId xmlns:a16="http://schemas.microsoft.com/office/drawing/2014/main" id="{7D2B3961-A954-E4D5-A98F-DEEBFD6EC6C0}"/>
              </a:ext>
            </a:extLst>
          </p:cNvPr>
          <p:cNvSpPr/>
          <p:nvPr/>
        </p:nvSpPr>
        <p:spPr>
          <a:xfrm>
            <a:off x="2540159" y="3294597"/>
            <a:ext cx="7826394" cy="1527499"/>
          </a:xfrm>
          <a:prstGeom prst="cloud">
            <a:avLst/>
          </a:prstGeom>
          <a:solidFill>
            <a:schemeClr val="accent1">
              <a:lumMod val="20000"/>
              <a:lumOff val="80000"/>
            </a:schemeClr>
          </a:solidFill>
          <a:ln w="25400" cap="flat" cmpd="sng">
            <a:solidFill>
              <a:schemeClr val="accent1"/>
            </a:solidFill>
            <a:prstDash val="solid"/>
            <a:round/>
            <a:headEnd type="none" w="sm" len="sm"/>
            <a:tailEnd type="none" w="sm" len="sm"/>
          </a:ln>
        </p:spPr>
        <p:txBody>
          <a:bodyPr spcFirstLastPara="1" wrap="square" lIns="45720" tIns="91425" rIns="45720" bIns="91425" anchor="ctr" anchorCtr="0">
            <a:noAutofit/>
          </a:bodyPr>
          <a:lstStyle/>
          <a:p>
            <a:pPr algn="ctr"/>
            <a:r>
              <a:rPr lang="en-US" sz="2400" dirty="0">
                <a:solidFill>
                  <a:schemeClr val="accent1">
                    <a:lumMod val="50000"/>
                  </a:schemeClr>
                </a:solidFill>
                <a:latin typeface="PT Serif" panose="020A0603040505020204" pitchFamily="18" charset="77"/>
                <a:ea typeface="PT Serif"/>
                <a:cs typeface="PT Serif"/>
                <a:sym typeface="PT Serif"/>
              </a:rPr>
              <a:t>All prior tracing algorithms completely fail to trace such boxes!</a:t>
            </a:r>
            <a:endParaRPr lang="en-US" sz="2400" dirty="0">
              <a:latin typeface="PT Serif" panose="020A0603040505020204" pitchFamily="18" charset="77"/>
            </a:endParaRPr>
          </a:p>
        </p:txBody>
      </p:sp>
      <p:sp>
        <p:nvSpPr>
          <p:cNvPr id="9" name="Slide Number Placeholder 8">
            <a:extLst>
              <a:ext uri="{FF2B5EF4-FFF2-40B4-BE49-F238E27FC236}">
                <a16:creationId xmlns:a16="http://schemas.microsoft.com/office/drawing/2014/main" id="{1CBB84ED-1666-D9B5-B3E4-A4C5B03F70C2}"/>
              </a:ext>
            </a:extLst>
          </p:cNvPr>
          <p:cNvSpPr>
            <a:spLocks noGrp="1"/>
          </p:cNvSpPr>
          <p:nvPr>
            <p:ph type="sldNum" sz="quarter" idx="12"/>
          </p:nvPr>
        </p:nvSpPr>
        <p:spPr/>
        <p:txBody>
          <a:bodyPr/>
          <a:lstStyle/>
          <a:p>
            <a:fld id="{2C6E2BD9-12E2-A94F-B436-2026D1C44FCB}" type="slidenum">
              <a:rPr lang="en-US" smtClean="0"/>
              <a:pPr/>
              <a:t>40</a:t>
            </a:fld>
            <a:endParaRPr lang="en-US">
              <a:latin typeface="PT Serif" panose="020A0603040505020204" pitchFamily="18" charset="77"/>
            </a:endParaRPr>
          </a:p>
        </p:txBody>
      </p:sp>
    </p:spTree>
    <p:extLst>
      <p:ext uri="{BB962C8B-B14F-4D97-AF65-F5344CB8AC3E}">
        <p14:creationId xmlns:p14="http://schemas.microsoft.com/office/powerpoint/2010/main" val="680076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3" grpId="0" animBg="1"/>
      <p:bldP spid="40" grpId="0"/>
      <p:bldP spid="4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3DE90-CCDC-09DC-3B50-CF6D5BB7E120}"/>
              </a:ext>
            </a:extLst>
          </p:cNvPr>
          <p:cNvSpPr>
            <a:spLocks noGrp="1"/>
          </p:cNvSpPr>
          <p:nvPr>
            <p:ph type="title"/>
          </p:nvPr>
        </p:nvSpPr>
        <p:spPr>
          <a:xfrm>
            <a:off x="297871" y="94960"/>
            <a:ext cx="11744073" cy="1325563"/>
          </a:xfrm>
        </p:spPr>
        <p:txBody>
          <a:bodyPr/>
          <a:lstStyle/>
          <a:p>
            <a:r>
              <a:rPr lang="en-US" dirty="0">
                <a:latin typeface="PT Serif" panose="020A0603040505020204" pitchFamily="18" charset="77"/>
              </a:rPr>
              <a:t>…What about access structures beyond threshold?</a:t>
            </a:r>
          </a:p>
        </p:txBody>
      </p:sp>
      <p:sp>
        <p:nvSpPr>
          <p:cNvPr id="3" name="Content Placeholder 2">
            <a:extLst>
              <a:ext uri="{FF2B5EF4-FFF2-40B4-BE49-F238E27FC236}">
                <a16:creationId xmlns:a16="http://schemas.microsoft.com/office/drawing/2014/main" id="{B88B67F0-6C4C-73D4-7C0F-45AD7D843BAE}"/>
              </a:ext>
            </a:extLst>
          </p:cNvPr>
          <p:cNvSpPr>
            <a:spLocks noGrp="1"/>
          </p:cNvSpPr>
          <p:nvPr>
            <p:ph idx="1"/>
          </p:nvPr>
        </p:nvSpPr>
        <p:spPr>
          <a:xfrm>
            <a:off x="297872" y="1555460"/>
            <a:ext cx="11307974" cy="523823"/>
          </a:xfrm>
        </p:spPr>
        <p:txBody>
          <a:bodyPr/>
          <a:lstStyle/>
          <a:p>
            <a:pPr marL="0" indent="0">
              <a:buNone/>
            </a:pPr>
            <a:r>
              <a:rPr lang="en-US" dirty="0">
                <a:latin typeface="PT Serif" panose="020A0603040505020204" pitchFamily="18" charset="77"/>
              </a:rPr>
              <a:t>How do we model a reconstruction box?</a:t>
            </a:r>
          </a:p>
        </p:txBody>
      </p:sp>
      <mc:AlternateContent xmlns:mc="http://schemas.openxmlformats.org/markup-compatibility/2006" xmlns:a14="http://schemas.microsoft.com/office/drawing/2010/main">
        <mc:Choice Requires="a14">
          <p:sp>
            <p:nvSpPr>
              <p:cNvPr id="4" name="Rounded Rectangle 3">
                <a:extLst>
                  <a:ext uri="{FF2B5EF4-FFF2-40B4-BE49-F238E27FC236}">
                    <a16:creationId xmlns:a16="http://schemas.microsoft.com/office/drawing/2014/main" id="{E60465A8-65B9-1217-A4A8-BC4D3E51C386}"/>
                  </a:ext>
                </a:extLst>
              </p:cNvPr>
              <p:cNvSpPr/>
              <p:nvPr/>
            </p:nvSpPr>
            <p:spPr>
              <a:xfrm>
                <a:off x="3342382" y="4057784"/>
                <a:ext cx="1803523" cy="1084407"/>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𝑅</m:t>
                      </m:r>
                    </m:oMath>
                  </m:oMathPara>
                </a14:m>
                <a:endParaRPr lang="en-US" sz="2600" dirty="0"/>
              </a:p>
              <a:p>
                <a:pPr algn="ctr"/>
                <a14:m>
                  <m:oMathPara xmlns:m="http://schemas.openxmlformats.org/officeDocument/2006/math">
                    <m:oMathParaPr>
                      <m:jc m:val="centerGroup"/>
                    </m:oMathParaPr>
                    <m:oMath xmlns:m="http://schemas.openxmlformats.org/officeDocument/2006/math">
                      <m:r>
                        <a:rPr lang="en-US" sz="2200" b="0" i="1" smtClean="0">
                          <a:latin typeface="Cambria Math" panose="02040503050406030204" pitchFamily="18" charset="0"/>
                        </a:rPr>
                        <m:t>(</m:t>
                      </m:r>
                      <m:r>
                        <a:rPr lang="en-US" sz="2200" b="0" i="1" smtClean="0">
                          <a:latin typeface="Cambria Math" panose="02040503050406030204" pitchFamily="18" charset="0"/>
                        </a:rPr>
                        <m:t>𝑓</m:t>
                      </m:r>
                      <m:r>
                        <a:rPr lang="en-US" sz="2200" b="0" i="1" smtClean="0">
                          <a:latin typeface="Cambria Math" panose="02040503050406030204" pitchFamily="18" charset="0"/>
                        </a:rPr>
                        <m:t> </m:t>
                      </m:r>
                      <m:r>
                        <m:rPr>
                          <m:sty m:val="p"/>
                        </m:rPr>
                        <a:rPr lang="en-US" sz="2200" b="0" i="0" smtClean="0">
                          <a:latin typeface="Cambria Math" panose="02040503050406030204" pitchFamily="18" charset="0"/>
                        </a:rPr>
                        <m:t>Shares</m:t>
                      </m:r>
                      <m:r>
                        <a:rPr lang="en-US" sz="2200" b="0" i="1" smtClean="0">
                          <a:latin typeface="Cambria Math" panose="02040503050406030204" pitchFamily="18" charset="0"/>
                        </a:rPr>
                        <m:t>)</m:t>
                      </m:r>
                    </m:oMath>
                  </m:oMathPara>
                </a14:m>
                <a:endParaRPr lang="en-US" sz="2200" dirty="0"/>
              </a:p>
            </p:txBody>
          </p:sp>
        </mc:Choice>
        <mc:Fallback xmlns="">
          <p:sp>
            <p:nvSpPr>
              <p:cNvPr id="4" name="Rounded Rectangle 3">
                <a:extLst>
                  <a:ext uri="{FF2B5EF4-FFF2-40B4-BE49-F238E27FC236}">
                    <a16:creationId xmlns:a16="http://schemas.microsoft.com/office/drawing/2014/main" id="{E60465A8-65B9-1217-A4A8-BC4D3E51C386}"/>
                  </a:ext>
                </a:extLst>
              </p:cNvPr>
              <p:cNvSpPr>
                <a:spLocks noRot="1" noChangeAspect="1" noMove="1" noResize="1" noEditPoints="1" noAdjustHandles="1" noChangeArrowheads="1" noChangeShapeType="1" noTextEdit="1"/>
              </p:cNvSpPr>
              <p:nvPr/>
            </p:nvSpPr>
            <p:spPr>
              <a:xfrm>
                <a:off x="3342382" y="4057784"/>
                <a:ext cx="1803523" cy="1084407"/>
              </a:xfrm>
              <a:prstGeom prst="round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7D847376-8BC5-D514-7EA3-2F318F30447C}"/>
                  </a:ext>
                </a:extLst>
              </p:cNvPr>
              <p:cNvSpPr txBox="1"/>
              <p:nvPr/>
            </p:nvSpPr>
            <p:spPr>
              <a:xfrm>
                <a:off x="140735" y="4230656"/>
                <a:ext cx="3080768" cy="1107996"/>
              </a:xfrm>
              <a:prstGeom prst="rect">
                <a:avLst/>
              </a:prstGeom>
              <a:noFill/>
            </p:spPr>
            <p:txBody>
              <a:bodyPr wrap="square" lIns="0" tIns="0" rIns="0" bIns="0" rtlCol="0">
                <a:spAutoFit/>
              </a:bodyPr>
              <a:lstStyle/>
              <a:p>
                <a:r>
                  <a:rPr lang="en-US" sz="2400" b="0" dirty="0">
                    <a:latin typeface="PT Serif" panose="020A0603040505020204" pitchFamily="18" charset="77"/>
                  </a:rPr>
                  <a:t>Shares as input :</a:t>
                </a:r>
                <a:endParaRPr lang="en-US" sz="2400" b="0" i="1" dirty="0">
                  <a:latin typeface="PT Serif" panose="020A0603040505020204" pitchFamily="18" charset="77"/>
                </a:endParaRPr>
              </a:p>
              <a:p>
                <a14:m>
                  <m:oMath xmlns:m="http://schemas.openxmlformats.org/officeDocument/2006/math">
                    <m:r>
                      <a:rPr lang="en-US" sz="2400" b="0" i="1" smtClean="0">
                        <a:latin typeface="Cambria Math" panose="02040503050406030204" pitchFamily="18" charset="0"/>
                      </a:rPr>
                      <m:t>𝑦</m:t>
                    </m:r>
                    <m:r>
                      <a:rPr lang="en-US" sz="2400" b="0" i="1" smtClean="0">
                        <a:latin typeface="Cambria Math" panose="02040503050406030204" pitchFamily="18" charset="0"/>
                      </a:rPr>
                      <m:t>≥ </m:t>
                    </m:r>
                    <m:r>
                      <a:rPr lang="en-US" sz="2400" b="0" i="1" smtClean="0">
                        <a:latin typeface="Cambria Math" panose="02040503050406030204" pitchFamily="18" charset="0"/>
                      </a:rPr>
                      <m:t>𝑡</m:t>
                    </m:r>
                    <m:r>
                      <a:rPr lang="en-US" sz="2400" b="0" i="1" smtClean="0">
                        <a:latin typeface="Cambria Math" panose="02040503050406030204" pitchFamily="18" charset="0"/>
                      </a:rPr>
                      <m:t>−</m:t>
                    </m:r>
                    <m:r>
                      <a:rPr lang="en-US" sz="2400" b="0" i="1" smtClean="0">
                        <a:latin typeface="Cambria Math" panose="02040503050406030204" pitchFamily="18" charset="0"/>
                      </a:rPr>
                      <m:t>𝑓</m:t>
                    </m:r>
                  </m:oMath>
                </a14:m>
                <a:r>
                  <a:rPr lang="en-US" sz="2400" i="1" dirty="0">
                    <a:latin typeface="PT Serif" panose="020A0603040505020204" pitchFamily="18" charset="77"/>
                  </a:rPr>
                  <a:t> </a:t>
                </a:r>
                <a:r>
                  <a:rPr lang="en-US" sz="2400" dirty="0">
                    <a:latin typeface="PT Serif" panose="020A0603040505020204" pitchFamily="18" charset="77"/>
                  </a:rPr>
                  <a:t>additional shares</a:t>
                </a:r>
              </a:p>
            </p:txBody>
          </p:sp>
        </mc:Choice>
        <mc:Fallback xmlns="">
          <p:sp>
            <p:nvSpPr>
              <p:cNvPr id="5" name="TextBox 4">
                <a:extLst>
                  <a:ext uri="{FF2B5EF4-FFF2-40B4-BE49-F238E27FC236}">
                    <a16:creationId xmlns:a16="http://schemas.microsoft.com/office/drawing/2014/main" id="{7D847376-8BC5-D514-7EA3-2F318F30447C}"/>
                  </a:ext>
                </a:extLst>
              </p:cNvPr>
              <p:cNvSpPr txBox="1">
                <a:spLocks noRot="1" noChangeAspect="1" noMove="1" noResize="1" noEditPoints="1" noAdjustHandles="1" noChangeArrowheads="1" noChangeShapeType="1" noTextEdit="1"/>
              </p:cNvSpPr>
              <p:nvPr/>
            </p:nvSpPr>
            <p:spPr>
              <a:xfrm>
                <a:off x="140735" y="4230656"/>
                <a:ext cx="3080768" cy="1107996"/>
              </a:xfrm>
              <a:prstGeom prst="rect">
                <a:avLst/>
              </a:prstGeom>
              <a:blipFill>
                <a:blip r:embed="rId4"/>
                <a:stretch>
                  <a:fillRect l="-6173" t="-9091" b="-14773"/>
                </a:stretch>
              </a:blipFill>
            </p:spPr>
            <p:txBody>
              <a:bodyPr/>
              <a:lstStyle/>
              <a:p>
                <a:r>
                  <a:rPr lang="en-US">
                    <a:noFill/>
                  </a:rPr>
                  <a:t> </a:t>
                </a:r>
              </a:p>
            </p:txBody>
          </p:sp>
        </mc:Fallback>
      </mc:AlternateContent>
      <p:cxnSp>
        <p:nvCxnSpPr>
          <p:cNvPr id="6" name="Straight Arrow Connector 5">
            <a:extLst>
              <a:ext uri="{FF2B5EF4-FFF2-40B4-BE49-F238E27FC236}">
                <a16:creationId xmlns:a16="http://schemas.microsoft.com/office/drawing/2014/main" id="{CF104344-6D43-AF8B-1600-0286662C3104}"/>
              </a:ext>
            </a:extLst>
          </p:cNvPr>
          <p:cNvCxnSpPr>
            <a:cxnSpLocks/>
            <a:endCxn id="4" idx="1"/>
          </p:cNvCxnSpPr>
          <p:nvPr/>
        </p:nvCxnSpPr>
        <p:spPr>
          <a:xfrm>
            <a:off x="2964324" y="4599988"/>
            <a:ext cx="378058"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54D465B-A814-890E-485A-6CF965935152}"/>
                  </a:ext>
                </a:extLst>
              </p:cNvPr>
              <p:cNvSpPr txBox="1"/>
              <p:nvPr/>
            </p:nvSpPr>
            <p:spPr>
              <a:xfrm>
                <a:off x="1226002" y="2287056"/>
                <a:ext cx="3345661" cy="461665"/>
              </a:xfrm>
              <a:prstGeom prst="rect">
                <a:avLst/>
              </a:prstGeom>
              <a:noFill/>
            </p:spPr>
            <p:txBody>
              <a:bodyPr wrap="square" rtlCol="0">
                <a:spAutoFit/>
              </a:bodyPr>
              <a:lstStyle/>
              <a:p>
                <a14:m>
                  <m:oMath xmlns:m="http://schemas.openxmlformats.org/officeDocument/2006/math">
                    <m:r>
                      <a:rPr lang="en-US" sz="2400" b="0" i="1" smtClean="0">
                        <a:latin typeface="Cambria Math" panose="02040503050406030204" pitchFamily="18" charset="0"/>
                      </a:rPr>
                      <m:t>𝑡</m:t>
                    </m:r>
                  </m:oMath>
                </a14:m>
                <a:r>
                  <a:rPr lang="en-US" sz="2400" dirty="0">
                    <a:latin typeface="PT Serif" panose="020A0603040505020204" pitchFamily="18" charset="77"/>
                  </a:rPr>
                  <a:t>-out-of-</a:t>
                </a:r>
                <a14:m>
                  <m:oMath xmlns:m="http://schemas.openxmlformats.org/officeDocument/2006/math">
                    <m:r>
                      <a:rPr lang="en-US" sz="2400" b="0" i="1" smtClean="0">
                        <a:latin typeface="Cambria Math" panose="02040503050406030204" pitchFamily="18" charset="0"/>
                      </a:rPr>
                      <m:t>𝑛</m:t>
                    </m:r>
                  </m:oMath>
                </a14:m>
                <a:r>
                  <a:rPr lang="en-US" sz="2400" dirty="0">
                    <a:latin typeface="PT Serif" panose="020A0603040505020204" pitchFamily="18" charset="77"/>
                  </a:rPr>
                  <a:t> Threshold:</a:t>
                </a:r>
              </a:p>
            </p:txBody>
          </p:sp>
        </mc:Choice>
        <mc:Fallback xmlns="">
          <p:sp>
            <p:nvSpPr>
              <p:cNvPr id="8" name="TextBox 7">
                <a:extLst>
                  <a:ext uri="{FF2B5EF4-FFF2-40B4-BE49-F238E27FC236}">
                    <a16:creationId xmlns:a16="http://schemas.microsoft.com/office/drawing/2014/main" id="{754D465B-A814-890E-485A-6CF965935152}"/>
                  </a:ext>
                </a:extLst>
              </p:cNvPr>
              <p:cNvSpPr txBox="1">
                <a:spLocks noRot="1" noChangeAspect="1" noMove="1" noResize="1" noEditPoints="1" noAdjustHandles="1" noChangeArrowheads="1" noChangeShapeType="1" noTextEdit="1"/>
              </p:cNvSpPr>
              <p:nvPr/>
            </p:nvSpPr>
            <p:spPr>
              <a:xfrm>
                <a:off x="1226002" y="2287056"/>
                <a:ext cx="3345661" cy="461665"/>
              </a:xfrm>
              <a:prstGeom prst="rect">
                <a:avLst/>
              </a:prstGeom>
              <a:blipFill>
                <a:blip r:embed="rId5"/>
                <a:stretch>
                  <a:fillRect t="-10811" b="-29730"/>
                </a:stretch>
              </a:blipFill>
            </p:spPr>
            <p:txBody>
              <a:bodyPr/>
              <a:lstStyle/>
              <a:p>
                <a:r>
                  <a:rPr lang="en-US">
                    <a:noFill/>
                  </a:rPr>
                  <a:t> </a:t>
                </a:r>
              </a:p>
            </p:txBody>
          </p:sp>
        </mc:Fallback>
      </mc:AlternateContent>
      <p:pic>
        <p:nvPicPr>
          <p:cNvPr id="10" name="Picture 9" descr="A grey box with green labels&#10;&#10;Description automatically generated">
            <a:extLst>
              <a:ext uri="{FF2B5EF4-FFF2-40B4-BE49-F238E27FC236}">
                <a16:creationId xmlns:a16="http://schemas.microsoft.com/office/drawing/2014/main" id="{3790ED75-A0F9-2D2C-98AD-6654FAD0BDFB}"/>
              </a:ext>
            </a:extLst>
          </p:cNvPr>
          <p:cNvPicPr>
            <a:picLocks noChangeAspect="1"/>
          </p:cNvPicPr>
          <p:nvPr/>
        </p:nvPicPr>
        <p:blipFill>
          <a:blip r:embed="rId6"/>
          <a:stretch>
            <a:fillRect/>
          </a:stretch>
        </p:blipFill>
        <p:spPr>
          <a:xfrm>
            <a:off x="3320647" y="2834827"/>
            <a:ext cx="927910" cy="1143185"/>
          </a:xfrm>
          <a:prstGeom prst="rect">
            <a:avLst/>
          </a:prstGeom>
        </p:spPr>
      </p:pic>
      <p:pic>
        <p:nvPicPr>
          <p:cNvPr id="11" name="Picture 10" descr="A grey box with green labels&#10;&#10;Description automatically generated">
            <a:extLst>
              <a:ext uri="{FF2B5EF4-FFF2-40B4-BE49-F238E27FC236}">
                <a16:creationId xmlns:a16="http://schemas.microsoft.com/office/drawing/2014/main" id="{7F304BA5-74EE-880D-2EE4-8B05213F3773}"/>
              </a:ext>
            </a:extLst>
          </p:cNvPr>
          <p:cNvPicPr>
            <a:picLocks noChangeAspect="1"/>
          </p:cNvPicPr>
          <p:nvPr/>
        </p:nvPicPr>
        <p:blipFill>
          <a:blip r:embed="rId6"/>
          <a:stretch>
            <a:fillRect/>
          </a:stretch>
        </p:blipFill>
        <p:spPr>
          <a:xfrm>
            <a:off x="1296356" y="2813914"/>
            <a:ext cx="927910" cy="1143185"/>
          </a:xfrm>
          <a:prstGeom prst="rect">
            <a:avLst/>
          </a:prstGeom>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0E10D26-8F0C-6079-AD35-9313D75E5C9F}"/>
                  </a:ext>
                </a:extLst>
              </p:cNvPr>
              <p:cNvSpPr txBox="1"/>
              <p:nvPr/>
            </p:nvSpPr>
            <p:spPr>
              <a:xfrm>
                <a:off x="2551242" y="3108507"/>
                <a:ext cx="442429" cy="5539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panose="02040503050406030204" pitchFamily="18" charset="0"/>
                        </a:rPr>
                        <m:t>…</m:t>
                      </m:r>
                    </m:oMath>
                  </m:oMathPara>
                </a14:m>
                <a:endParaRPr lang="en-US" sz="3600" dirty="0"/>
              </a:p>
            </p:txBody>
          </p:sp>
        </mc:Choice>
        <mc:Fallback xmlns="">
          <p:sp>
            <p:nvSpPr>
              <p:cNvPr id="14" name="TextBox 13">
                <a:extLst>
                  <a:ext uri="{FF2B5EF4-FFF2-40B4-BE49-F238E27FC236}">
                    <a16:creationId xmlns:a16="http://schemas.microsoft.com/office/drawing/2014/main" id="{B0E10D26-8F0C-6079-AD35-9313D75E5C9F}"/>
                  </a:ext>
                </a:extLst>
              </p:cNvPr>
              <p:cNvSpPr txBox="1">
                <a:spLocks noRot="1" noChangeAspect="1" noMove="1" noResize="1" noEditPoints="1" noAdjustHandles="1" noChangeArrowheads="1" noChangeShapeType="1" noTextEdit="1"/>
              </p:cNvSpPr>
              <p:nvPr/>
            </p:nvSpPr>
            <p:spPr>
              <a:xfrm>
                <a:off x="2551242" y="3108507"/>
                <a:ext cx="442429" cy="553998"/>
              </a:xfrm>
              <a:prstGeom prst="rect">
                <a:avLst/>
              </a:prstGeom>
              <a:blipFill>
                <a:blip r:embed="rId7"/>
                <a:stretch>
                  <a:fillRect/>
                </a:stretch>
              </a:blipFill>
            </p:spPr>
            <p:txBody>
              <a:bodyPr/>
              <a:lstStyle/>
              <a:p>
                <a:r>
                  <a:rPr lang="en-US">
                    <a:noFill/>
                  </a:rPr>
                  <a:t> </a:t>
                </a:r>
              </a:p>
            </p:txBody>
          </p:sp>
        </mc:Fallback>
      </mc:AlternateContent>
      <p:pic>
        <p:nvPicPr>
          <p:cNvPr id="15" name="Picture 14" descr="A grey box with green labels&#10;&#10;Description automatically generated">
            <a:extLst>
              <a:ext uri="{FF2B5EF4-FFF2-40B4-BE49-F238E27FC236}">
                <a16:creationId xmlns:a16="http://schemas.microsoft.com/office/drawing/2014/main" id="{8C11C51B-85F4-F983-BACA-556D87FA3D3D}"/>
              </a:ext>
            </a:extLst>
          </p:cNvPr>
          <p:cNvPicPr>
            <a:picLocks noChangeAspect="1"/>
          </p:cNvPicPr>
          <p:nvPr/>
        </p:nvPicPr>
        <p:blipFill>
          <a:blip r:embed="rId6"/>
          <a:stretch>
            <a:fillRect/>
          </a:stretch>
        </p:blipFill>
        <p:spPr>
          <a:xfrm>
            <a:off x="7790576" y="2834827"/>
            <a:ext cx="927910" cy="1143185"/>
          </a:xfrm>
          <a:prstGeom prst="rect">
            <a:avLst/>
          </a:prstGeom>
        </p:spPr>
      </p:pic>
      <p:pic>
        <p:nvPicPr>
          <p:cNvPr id="16" name="Picture 15" descr="A grey box with green labels&#10;&#10;Description automatically generated">
            <a:extLst>
              <a:ext uri="{FF2B5EF4-FFF2-40B4-BE49-F238E27FC236}">
                <a16:creationId xmlns:a16="http://schemas.microsoft.com/office/drawing/2014/main" id="{628A99FC-5683-DD0D-E65F-05C08C0C7BAA}"/>
              </a:ext>
            </a:extLst>
          </p:cNvPr>
          <p:cNvPicPr>
            <a:picLocks noChangeAspect="1"/>
          </p:cNvPicPr>
          <p:nvPr/>
        </p:nvPicPr>
        <p:blipFill>
          <a:blip r:embed="rId6"/>
          <a:stretch>
            <a:fillRect/>
          </a:stretch>
        </p:blipFill>
        <p:spPr>
          <a:xfrm>
            <a:off x="6075781" y="2813914"/>
            <a:ext cx="927910" cy="1143185"/>
          </a:xfrm>
          <a:prstGeom prst="rect">
            <a:avLst/>
          </a:prstGeom>
        </p:spPr>
      </p:pic>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61009078-9BE1-B749-4F9C-50B7E10A0ED3}"/>
                  </a:ext>
                </a:extLst>
              </p:cNvPr>
              <p:cNvSpPr txBox="1"/>
              <p:nvPr/>
            </p:nvSpPr>
            <p:spPr>
              <a:xfrm>
                <a:off x="7105579" y="3108507"/>
                <a:ext cx="442429" cy="5539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panose="02040503050406030204" pitchFamily="18" charset="0"/>
                        </a:rPr>
                        <m:t>…</m:t>
                      </m:r>
                    </m:oMath>
                  </m:oMathPara>
                </a14:m>
                <a:endParaRPr lang="en-US" sz="3600" dirty="0"/>
              </a:p>
            </p:txBody>
          </p:sp>
        </mc:Choice>
        <mc:Fallback xmlns="">
          <p:sp>
            <p:nvSpPr>
              <p:cNvPr id="17" name="TextBox 16">
                <a:extLst>
                  <a:ext uri="{FF2B5EF4-FFF2-40B4-BE49-F238E27FC236}">
                    <a16:creationId xmlns:a16="http://schemas.microsoft.com/office/drawing/2014/main" id="{61009078-9BE1-B749-4F9C-50B7E10A0ED3}"/>
                  </a:ext>
                </a:extLst>
              </p:cNvPr>
              <p:cNvSpPr txBox="1">
                <a:spLocks noRot="1" noChangeAspect="1" noMove="1" noResize="1" noEditPoints="1" noAdjustHandles="1" noChangeArrowheads="1" noChangeShapeType="1" noTextEdit="1"/>
              </p:cNvSpPr>
              <p:nvPr/>
            </p:nvSpPr>
            <p:spPr>
              <a:xfrm>
                <a:off x="7105579" y="3108507"/>
                <a:ext cx="442429" cy="553998"/>
              </a:xfrm>
              <a:prstGeom prst="rect">
                <a:avLst/>
              </a:prstGeom>
              <a:blipFill>
                <a:blip r:embed="rId8"/>
                <a:stretch>
                  <a:fillRect/>
                </a:stretch>
              </a:blipFill>
            </p:spPr>
            <p:txBody>
              <a:bodyPr/>
              <a:lstStyle/>
              <a:p>
                <a:r>
                  <a:rPr lang="en-US">
                    <a:noFill/>
                  </a:rPr>
                  <a:t> </a:t>
                </a:r>
              </a:p>
            </p:txBody>
          </p:sp>
        </mc:Fallback>
      </mc:AlternateContent>
      <p:pic>
        <p:nvPicPr>
          <p:cNvPr id="18" name="Picture 17" descr="A grey box with green labels&#10;&#10;Description automatically generated">
            <a:extLst>
              <a:ext uri="{FF2B5EF4-FFF2-40B4-BE49-F238E27FC236}">
                <a16:creationId xmlns:a16="http://schemas.microsoft.com/office/drawing/2014/main" id="{A12C4E33-139F-28E2-524D-C3A66483D5BE}"/>
              </a:ext>
            </a:extLst>
          </p:cNvPr>
          <p:cNvPicPr>
            <a:picLocks noChangeAspect="1"/>
          </p:cNvPicPr>
          <p:nvPr/>
        </p:nvPicPr>
        <p:blipFill>
          <a:blip r:embed="rId9">
            <a:extLst>
              <a:ext uri="{BEBA8EAE-BF5A-486C-A8C5-ECC9F3942E4B}">
                <a14:imgProps xmlns:a14="http://schemas.microsoft.com/office/drawing/2010/main">
                  <a14:imgLayer r:embed="rId10">
                    <a14:imgEffect>
                      <a14:colorTemperature colorTemp="4700"/>
                    </a14:imgEffect>
                  </a14:imgLayer>
                </a14:imgProps>
              </a:ext>
            </a:extLst>
          </a:blip>
          <a:stretch>
            <a:fillRect/>
          </a:stretch>
        </p:blipFill>
        <p:spPr>
          <a:xfrm>
            <a:off x="11264090" y="2846577"/>
            <a:ext cx="927910" cy="1143185"/>
          </a:xfrm>
          <a:prstGeom prst="rect">
            <a:avLst/>
          </a:prstGeom>
        </p:spPr>
      </p:pic>
      <p:pic>
        <p:nvPicPr>
          <p:cNvPr id="19" name="Picture 18" descr="A grey box with green labels&#10;&#10;Description automatically generated">
            <a:extLst>
              <a:ext uri="{FF2B5EF4-FFF2-40B4-BE49-F238E27FC236}">
                <a16:creationId xmlns:a16="http://schemas.microsoft.com/office/drawing/2014/main" id="{B6A110FD-CC4F-D2BC-324D-1E5E12F86C45}"/>
              </a:ext>
            </a:extLst>
          </p:cNvPr>
          <p:cNvPicPr>
            <a:picLocks noChangeAspect="1"/>
          </p:cNvPicPr>
          <p:nvPr/>
        </p:nvPicPr>
        <p:blipFill>
          <a:blip r:embed="rId9">
            <a:extLst>
              <a:ext uri="{BEBA8EAE-BF5A-486C-A8C5-ECC9F3942E4B}">
                <a14:imgProps xmlns:a14="http://schemas.microsoft.com/office/drawing/2010/main">
                  <a14:imgLayer r:embed="rId11">
                    <a14:imgEffect>
                      <a14:colorTemperature colorTemp="4700"/>
                    </a14:imgEffect>
                  </a14:imgLayer>
                </a14:imgProps>
              </a:ext>
            </a:extLst>
          </a:blip>
          <a:stretch>
            <a:fillRect/>
          </a:stretch>
        </p:blipFill>
        <p:spPr>
          <a:xfrm>
            <a:off x="9549295" y="2825664"/>
            <a:ext cx="927910" cy="1143185"/>
          </a:xfrm>
          <a:prstGeom prst="rect">
            <a:avLst/>
          </a:prstGeom>
        </p:spPr>
      </p:pic>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1BB30981-09A6-5C7A-C826-5545BA9D4E72}"/>
                  </a:ext>
                </a:extLst>
              </p:cNvPr>
              <p:cNvSpPr txBox="1"/>
              <p:nvPr/>
            </p:nvSpPr>
            <p:spPr>
              <a:xfrm>
                <a:off x="10579093" y="3120257"/>
                <a:ext cx="442429" cy="5539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panose="02040503050406030204" pitchFamily="18" charset="0"/>
                        </a:rPr>
                        <m:t>…</m:t>
                      </m:r>
                    </m:oMath>
                  </m:oMathPara>
                </a14:m>
                <a:endParaRPr lang="en-US" sz="3600" dirty="0"/>
              </a:p>
            </p:txBody>
          </p:sp>
        </mc:Choice>
        <mc:Fallback xmlns="">
          <p:sp>
            <p:nvSpPr>
              <p:cNvPr id="20" name="TextBox 19">
                <a:extLst>
                  <a:ext uri="{FF2B5EF4-FFF2-40B4-BE49-F238E27FC236}">
                    <a16:creationId xmlns:a16="http://schemas.microsoft.com/office/drawing/2014/main" id="{1BB30981-09A6-5C7A-C826-5545BA9D4E72}"/>
                  </a:ext>
                </a:extLst>
              </p:cNvPr>
              <p:cNvSpPr txBox="1">
                <a:spLocks noRot="1" noChangeAspect="1" noMove="1" noResize="1" noEditPoints="1" noAdjustHandles="1" noChangeArrowheads="1" noChangeShapeType="1" noTextEdit="1"/>
              </p:cNvSpPr>
              <p:nvPr/>
            </p:nvSpPr>
            <p:spPr>
              <a:xfrm>
                <a:off x="10579093" y="3120257"/>
                <a:ext cx="442429" cy="553998"/>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15229713-DD14-3DFA-3B24-245706031011}"/>
                  </a:ext>
                </a:extLst>
              </p:cNvPr>
              <p:cNvSpPr txBox="1"/>
              <p:nvPr/>
            </p:nvSpPr>
            <p:spPr>
              <a:xfrm>
                <a:off x="6414649" y="2287056"/>
                <a:ext cx="5528821" cy="461665"/>
              </a:xfrm>
              <a:prstGeom prst="rect">
                <a:avLst/>
              </a:prstGeom>
              <a:noFill/>
            </p:spPr>
            <p:txBody>
              <a:bodyPr wrap="square" rtlCol="0">
                <a:spAutoFit/>
              </a:bodyPr>
              <a:lstStyle/>
              <a:p>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𝑡</m:t>
                        </m:r>
                      </m:e>
                      <m:sub>
                        <m:r>
                          <a:rPr lang="en-US" sz="2400" b="0" i="1" smtClean="0">
                            <a:latin typeface="Cambria Math" panose="02040503050406030204" pitchFamily="18" charset="0"/>
                          </a:rPr>
                          <m:t>1</m:t>
                        </m:r>
                      </m:sub>
                    </m:sSub>
                  </m:oMath>
                </a14:m>
                <a:r>
                  <a:rPr lang="en-US" sz="2400" dirty="0">
                    <a:latin typeface="PT Serif" panose="020A0603040505020204" pitchFamily="18" charset="77"/>
                  </a:rPr>
                  <a:t>-out-of-</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𝑛</m:t>
                        </m:r>
                      </m:e>
                      <m:sub>
                        <m:r>
                          <a:rPr lang="en-US" sz="2400" b="0" i="1" smtClean="0">
                            <a:latin typeface="Cambria Math" panose="02040503050406030204" pitchFamily="18" charset="0"/>
                          </a:rPr>
                          <m:t>1</m:t>
                        </m:r>
                      </m:sub>
                    </m:sSub>
                  </m:oMath>
                </a14:m>
                <a:r>
                  <a:rPr lang="en-US" sz="2400" dirty="0">
                    <a:latin typeface="PT Serif" panose="020A0603040505020204" pitchFamily="18" charset="77"/>
                  </a:rPr>
                  <a:t> 	      AND     </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𝑡</m:t>
                        </m:r>
                      </m:e>
                      <m:sub>
                        <m:r>
                          <a:rPr lang="en-US" sz="2400" b="0" i="1" smtClean="0">
                            <a:latin typeface="Cambria Math" panose="02040503050406030204" pitchFamily="18" charset="0"/>
                          </a:rPr>
                          <m:t>2</m:t>
                        </m:r>
                      </m:sub>
                    </m:sSub>
                  </m:oMath>
                </a14:m>
                <a:r>
                  <a:rPr lang="en-US" sz="2400" dirty="0">
                    <a:latin typeface="PT Serif" panose="020A0603040505020204" pitchFamily="18" charset="77"/>
                  </a:rPr>
                  <a:t>-out-of-</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𝑛</m:t>
                        </m:r>
                      </m:e>
                      <m:sub>
                        <m:r>
                          <a:rPr lang="en-US" sz="2400" b="0" i="1" smtClean="0">
                            <a:latin typeface="Cambria Math" panose="02040503050406030204" pitchFamily="18" charset="0"/>
                          </a:rPr>
                          <m:t>2</m:t>
                        </m:r>
                      </m:sub>
                    </m:sSub>
                  </m:oMath>
                </a14:m>
                <a:r>
                  <a:rPr lang="en-US" sz="2400" dirty="0">
                    <a:latin typeface="PT Serif" panose="020A0603040505020204" pitchFamily="18" charset="77"/>
                  </a:rPr>
                  <a:t>  </a:t>
                </a:r>
              </a:p>
            </p:txBody>
          </p:sp>
        </mc:Choice>
        <mc:Fallback xmlns="">
          <p:sp>
            <p:nvSpPr>
              <p:cNvPr id="21" name="TextBox 20">
                <a:extLst>
                  <a:ext uri="{FF2B5EF4-FFF2-40B4-BE49-F238E27FC236}">
                    <a16:creationId xmlns:a16="http://schemas.microsoft.com/office/drawing/2014/main" id="{15229713-DD14-3DFA-3B24-245706031011}"/>
                  </a:ext>
                </a:extLst>
              </p:cNvPr>
              <p:cNvSpPr txBox="1">
                <a:spLocks noRot="1" noChangeAspect="1" noMove="1" noResize="1" noEditPoints="1" noAdjustHandles="1" noChangeArrowheads="1" noChangeShapeType="1" noTextEdit="1"/>
              </p:cNvSpPr>
              <p:nvPr/>
            </p:nvSpPr>
            <p:spPr>
              <a:xfrm>
                <a:off x="6414649" y="2287056"/>
                <a:ext cx="5528821" cy="461665"/>
              </a:xfrm>
              <a:prstGeom prst="rect">
                <a:avLst/>
              </a:prstGeom>
              <a:blipFill>
                <a:blip r:embed="rId13"/>
                <a:stretch>
                  <a:fillRect t="-10811" b="-297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Rounded Rectangle 25">
                <a:extLst>
                  <a:ext uri="{FF2B5EF4-FFF2-40B4-BE49-F238E27FC236}">
                    <a16:creationId xmlns:a16="http://schemas.microsoft.com/office/drawing/2014/main" id="{4D7BB5D7-3079-ABB5-3FD4-5193641AE648}"/>
                  </a:ext>
                </a:extLst>
              </p:cNvPr>
              <p:cNvSpPr/>
              <p:nvPr/>
            </p:nvSpPr>
            <p:spPr>
              <a:xfrm>
                <a:off x="7003691" y="5632507"/>
                <a:ext cx="4375051" cy="1084407"/>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𝑅</m:t>
                      </m:r>
                    </m:oMath>
                  </m:oMathPara>
                </a14:m>
                <a:endParaRPr lang="en-US" sz="2600" dirty="0"/>
              </a:p>
              <a:p>
                <a:pPr algn="ctr"/>
                <a14:m>
                  <m:oMathPara xmlns:m="http://schemas.openxmlformats.org/officeDocument/2006/math">
                    <m:oMathParaPr>
                      <m:jc m:val="centerGroup"/>
                    </m:oMathParaPr>
                    <m:oMath xmlns:m="http://schemas.openxmlformats.org/officeDocument/2006/math">
                      <m:r>
                        <a:rPr lang="en-US" sz="2200" b="0" i="1" smtClean="0">
                          <a:latin typeface="Cambria Math" panose="02040503050406030204" pitchFamily="18" charset="0"/>
                        </a:rPr>
                        <m:t>(</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𝑓</m:t>
                          </m:r>
                        </m:e>
                        <m:sub>
                          <m:r>
                            <a:rPr lang="en-US" sz="2200" b="0" i="1" smtClean="0">
                              <a:latin typeface="Cambria Math" panose="02040503050406030204" pitchFamily="18" charset="0"/>
                            </a:rPr>
                            <m:t>2</m:t>
                          </m:r>
                        </m:sub>
                      </m:sSub>
                      <m:r>
                        <a:rPr lang="en-US" sz="2200" b="0" i="1" smtClean="0">
                          <a:latin typeface="Cambria Math" panose="02040503050406030204" pitchFamily="18" charset="0"/>
                        </a:rPr>
                        <m:t> </m:t>
                      </m:r>
                      <m:r>
                        <m:rPr>
                          <m:sty m:val="p"/>
                        </m:rPr>
                        <a:rPr lang="en-US" sz="2200" b="0" i="0" smtClean="0">
                          <a:latin typeface="Cambria Math" panose="02040503050406030204" pitchFamily="18" charset="0"/>
                        </a:rPr>
                        <m:t>right</m:t>
                      </m:r>
                      <m:r>
                        <a:rPr lang="en-US" sz="2200" b="0" i="0" smtClean="0">
                          <a:latin typeface="Cambria Math" panose="02040503050406030204" pitchFamily="18" charset="0"/>
                        </a:rPr>
                        <m:t> </m:t>
                      </m:r>
                      <m:r>
                        <m:rPr>
                          <m:sty m:val="p"/>
                        </m:rPr>
                        <a:rPr lang="en-US" sz="2200" b="0" i="0" smtClean="0">
                          <a:latin typeface="Cambria Math" panose="02040503050406030204" pitchFamily="18" charset="0"/>
                        </a:rPr>
                        <m:t>shares</m:t>
                      </m:r>
                      <m:r>
                        <a:rPr lang="en-US" sz="2200" b="0" i="1" smtClean="0">
                          <a:latin typeface="Cambria Math" panose="02040503050406030204" pitchFamily="18" charset="0"/>
                        </a:rPr>
                        <m:t>)</m:t>
                      </m:r>
                    </m:oMath>
                  </m:oMathPara>
                </a14:m>
                <a:endParaRPr lang="en-US" sz="2200" dirty="0"/>
              </a:p>
            </p:txBody>
          </p:sp>
        </mc:Choice>
        <mc:Fallback xmlns="">
          <p:sp>
            <p:nvSpPr>
              <p:cNvPr id="26" name="Rounded Rectangle 25">
                <a:extLst>
                  <a:ext uri="{FF2B5EF4-FFF2-40B4-BE49-F238E27FC236}">
                    <a16:creationId xmlns:a16="http://schemas.microsoft.com/office/drawing/2014/main" id="{4D7BB5D7-3079-ABB5-3FD4-5193641AE648}"/>
                  </a:ext>
                </a:extLst>
              </p:cNvPr>
              <p:cNvSpPr>
                <a:spLocks noRot="1" noChangeAspect="1" noMove="1" noResize="1" noEditPoints="1" noAdjustHandles="1" noChangeArrowheads="1" noChangeShapeType="1" noTextEdit="1"/>
              </p:cNvSpPr>
              <p:nvPr/>
            </p:nvSpPr>
            <p:spPr>
              <a:xfrm>
                <a:off x="7003691" y="5632507"/>
                <a:ext cx="4375051" cy="1084407"/>
              </a:xfrm>
              <a:prstGeom prst="roundRect">
                <a:avLst/>
              </a:prstGeom>
              <a:blipFill>
                <a:blip r:embed="rId14"/>
                <a:stretch>
                  <a:fillRect/>
                </a:stretch>
              </a:blipFill>
            </p:spPr>
            <p:txBody>
              <a:bodyPr/>
              <a:lstStyle/>
              <a:p>
                <a:r>
                  <a:rPr lang="en-US">
                    <a:noFill/>
                  </a:rPr>
                  <a:t> </a:t>
                </a:r>
              </a:p>
            </p:txBody>
          </p:sp>
        </mc:Fallback>
      </mc:AlternateContent>
      <p:cxnSp>
        <p:nvCxnSpPr>
          <p:cNvPr id="27" name="Straight Arrow Connector 26">
            <a:extLst>
              <a:ext uri="{FF2B5EF4-FFF2-40B4-BE49-F238E27FC236}">
                <a16:creationId xmlns:a16="http://schemas.microsoft.com/office/drawing/2014/main" id="{A0026604-2992-6342-C941-A9B4BE416995}"/>
              </a:ext>
            </a:extLst>
          </p:cNvPr>
          <p:cNvCxnSpPr>
            <a:cxnSpLocks/>
            <a:stCxn id="30" idx="3"/>
            <a:endCxn id="26" idx="1"/>
          </p:cNvCxnSpPr>
          <p:nvPr/>
        </p:nvCxnSpPr>
        <p:spPr>
          <a:xfrm>
            <a:off x="5951859" y="5956513"/>
            <a:ext cx="1051832" cy="218198"/>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341AEB6-5E64-D1AA-15FB-FE33FB8DC2D1}"/>
                  </a:ext>
                </a:extLst>
              </p:cNvPr>
              <p:cNvSpPr txBox="1"/>
              <p:nvPr/>
            </p:nvSpPr>
            <p:spPr>
              <a:xfrm>
                <a:off x="2871091" y="5587181"/>
                <a:ext cx="3080768" cy="738664"/>
              </a:xfrm>
              <a:prstGeom prst="rect">
                <a:avLst/>
              </a:prstGeom>
              <a:noFill/>
            </p:spPr>
            <p:txBody>
              <a:bodyPr wrap="square" lIns="0" tIns="0" rIns="0" bIns="0" rtlCol="0">
                <a:spAutoFit/>
              </a:bodyPr>
              <a:lstStyle/>
              <a:p>
                <a:r>
                  <a:rPr lang="en-US" sz="2400" b="0" dirty="0">
                    <a:latin typeface="PT Serif" panose="020A0603040505020204" pitchFamily="18" charset="77"/>
                  </a:rPr>
                  <a:t>Shares as input :</a:t>
                </a:r>
              </a:p>
              <a:p>
                <a14:m>
                  <m:oMath xmlns:m="http://schemas.openxmlformats.org/officeDocument/2006/math">
                    <m:r>
                      <a:rPr lang="en-US" sz="2400" b="0" i="1" smtClean="0">
                        <a:latin typeface="Cambria Math" panose="02040503050406030204" pitchFamily="18" charset="0"/>
                      </a:rPr>
                      <m:t>𝑦</m:t>
                    </m:r>
                  </m:oMath>
                </a14:m>
                <a:r>
                  <a:rPr lang="en-US" sz="2400" b="0" i="1" dirty="0">
                    <a:latin typeface="PT Serif" panose="020A0603040505020204" pitchFamily="18" charset="77"/>
                  </a:rPr>
                  <a:t> </a:t>
                </a:r>
                <a:r>
                  <a:rPr lang="en-US" sz="2400" b="0" dirty="0">
                    <a:latin typeface="PT Serif" panose="020A0603040505020204" pitchFamily="18" charset="77"/>
                  </a:rPr>
                  <a:t>additional shares?</a:t>
                </a:r>
              </a:p>
            </p:txBody>
          </p:sp>
        </mc:Choice>
        <mc:Fallback xmlns="">
          <p:sp>
            <p:nvSpPr>
              <p:cNvPr id="30" name="TextBox 29">
                <a:extLst>
                  <a:ext uri="{FF2B5EF4-FFF2-40B4-BE49-F238E27FC236}">
                    <a16:creationId xmlns:a16="http://schemas.microsoft.com/office/drawing/2014/main" id="{0341AEB6-5E64-D1AA-15FB-FE33FB8DC2D1}"/>
                  </a:ext>
                </a:extLst>
              </p:cNvPr>
              <p:cNvSpPr txBox="1">
                <a:spLocks noRot="1" noChangeAspect="1" noMove="1" noResize="1" noEditPoints="1" noAdjustHandles="1" noChangeArrowheads="1" noChangeShapeType="1" noTextEdit="1"/>
              </p:cNvSpPr>
              <p:nvPr/>
            </p:nvSpPr>
            <p:spPr>
              <a:xfrm>
                <a:off x="2871091" y="5587181"/>
                <a:ext cx="3080768" cy="738664"/>
              </a:xfrm>
              <a:prstGeom prst="rect">
                <a:avLst/>
              </a:prstGeom>
              <a:blipFill>
                <a:blip r:embed="rId15"/>
                <a:stretch>
                  <a:fillRect l="-6173" t="-13559" b="-220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ounded Rectangle 8">
                <a:extLst>
                  <a:ext uri="{FF2B5EF4-FFF2-40B4-BE49-F238E27FC236}">
                    <a16:creationId xmlns:a16="http://schemas.microsoft.com/office/drawing/2014/main" id="{D3EBDCF0-1CF3-15AC-B3E2-06FCB6A977A7}"/>
                  </a:ext>
                </a:extLst>
              </p:cNvPr>
              <p:cNvSpPr/>
              <p:nvPr/>
            </p:nvSpPr>
            <p:spPr>
              <a:xfrm>
                <a:off x="7003691" y="4298746"/>
                <a:ext cx="4375051" cy="1084407"/>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𝑅</m:t>
                      </m:r>
                    </m:oMath>
                  </m:oMathPara>
                </a14:m>
                <a:endParaRPr lang="en-US" sz="2600" dirty="0"/>
              </a:p>
              <a:p>
                <a:pPr algn="ctr"/>
                <a14:m>
                  <m:oMathPara xmlns:m="http://schemas.openxmlformats.org/officeDocument/2006/math">
                    <m:oMathParaPr>
                      <m:jc m:val="centerGroup"/>
                    </m:oMathParaPr>
                    <m:oMath xmlns:m="http://schemas.openxmlformats.org/officeDocument/2006/math">
                      <m:r>
                        <a:rPr lang="en-US" sz="2200" b="0" i="1" smtClean="0">
                          <a:latin typeface="Cambria Math" panose="02040503050406030204" pitchFamily="18" charset="0"/>
                        </a:rPr>
                        <m:t>(</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𝑓</m:t>
                          </m:r>
                        </m:e>
                        <m:sub>
                          <m:r>
                            <a:rPr lang="en-US" sz="2200" b="0" i="1" smtClean="0">
                              <a:latin typeface="Cambria Math" panose="02040503050406030204" pitchFamily="18" charset="0"/>
                            </a:rPr>
                            <m:t>1</m:t>
                          </m:r>
                        </m:sub>
                      </m:sSub>
                      <m:r>
                        <a:rPr lang="en-US" sz="2200" b="0" i="1" smtClean="0">
                          <a:latin typeface="Cambria Math" panose="02040503050406030204" pitchFamily="18" charset="0"/>
                        </a:rPr>
                        <m:t> </m:t>
                      </m:r>
                      <m:r>
                        <m:rPr>
                          <m:sty m:val="p"/>
                        </m:rPr>
                        <a:rPr lang="en-US" sz="2200" b="0" i="0" smtClean="0">
                          <a:latin typeface="Cambria Math" panose="02040503050406030204" pitchFamily="18" charset="0"/>
                        </a:rPr>
                        <m:t>left</m:t>
                      </m:r>
                      <m:r>
                        <a:rPr lang="en-US" sz="2200" b="0" i="0" smtClean="0">
                          <a:latin typeface="Cambria Math" panose="02040503050406030204" pitchFamily="18" charset="0"/>
                        </a:rPr>
                        <m:t> </m:t>
                      </m:r>
                      <m:r>
                        <m:rPr>
                          <m:sty m:val="p"/>
                        </m:rPr>
                        <a:rPr lang="en-US" sz="2200" b="0" i="0" smtClean="0">
                          <a:latin typeface="Cambria Math" panose="02040503050406030204" pitchFamily="18" charset="0"/>
                        </a:rPr>
                        <m:t>shares</m:t>
                      </m:r>
                      <m:r>
                        <a:rPr lang="en-US" sz="2200" b="0" i="1" smtClean="0">
                          <a:latin typeface="Cambria Math" panose="02040503050406030204" pitchFamily="18" charset="0"/>
                        </a:rPr>
                        <m:t>)</m:t>
                      </m:r>
                    </m:oMath>
                  </m:oMathPara>
                </a14:m>
                <a:endParaRPr lang="en-US" sz="2200" dirty="0"/>
              </a:p>
            </p:txBody>
          </p:sp>
        </mc:Choice>
        <mc:Fallback xmlns="">
          <p:sp>
            <p:nvSpPr>
              <p:cNvPr id="9" name="Rounded Rectangle 8">
                <a:extLst>
                  <a:ext uri="{FF2B5EF4-FFF2-40B4-BE49-F238E27FC236}">
                    <a16:creationId xmlns:a16="http://schemas.microsoft.com/office/drawing/2014/main" id="{D3EBDCF0-1CF3-15AC-B3E2-06FCB6A977A7}"/>
                  </a:ext>
                </a:extLst>
              </p:cNvPr>
              <p:cNvSpPr>
                <a:spLocks noRot="1" noChangeAspect="1" noMove="1" noResize="1" noEditPoints="1" noAdjustHandles="1" noChangeArrowheads="1" noChangeShapeType="1" noTextEdit="1"/>
              </p:cNvSpPr>
              <p:nvPr/>
            </p:nvSpPr>
            <p:spPr>
              <a:xfrm>
                <a:off x="7003691" y="4298746"/>
                <a:ext cx="4375051" cy="1084407"/>
              </a:xfrm>
              <a:prstGeom prst="roundRect">
                <a:avLst/>
              </a:prstGeom>
              <a:blipFill>
                <a:blip r:embed="rId16"/>
                <a:stretch>
                  <a:fillRect/>
                </a:stretch>
              </a:blipFill>
            </p:spPr>
            <p:txBody>
              <a:bodyPr/>
              <a:lstStyle/>
              <a:p>
                <a:r>
                  <a:rPr lang="en-US">
                    <a:noFill/>
                  </a:rPr>
                  <a:t> </a:t>
                </a:r>
              </a:p>
            </p:txBody>
          </p:sp>
        </mc:Fallback>
      </mc:AlternateContent>
      <p:cxnSp>
        <p:nvCxnSpPr>
          <p:cNvPr id="22" name="Straight Arrow Connector 21">
            <a:extLst>
              <a:ext uri="{FF2B5EF4-FFF2-40B4-BE49-F238E27FC236}">
                <a16:creationId xmlns:a16="http://schemas.microsoft.com/office/drawing/2014/main" id="{95BB8430-BE71-9F5E-ADEA-FB9412CE3839}"/>
              </a:ext>
            </a:extLst>
          </p:cNvPr>
          <p:cNvCxnSpPr>
            <a:cxnSpLocks/>
            <a:endCxn id="9" idx="1"/>
          </p:cNvCxnSpPr>
          <p:nvPr/>
        </p:nvCxnSpPr>
        <p:spPr>
          <a:xfrm flipV="1">
            <a:off x="5951859" y="4840950"/>
            <a:ext cx="1051832" cy="974063"/>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5" name="Cloud Callout 24">
                <a:extLst>
                  <a:ext uri="{FF2B5EF4-FFF2-40B4-BE49-F238E27FC236}">
                    <a16:creationId xmlns:a16="http://schemas.microsoft.com/office/drawing/2014/main" id="{2BF2CDCC-A82E-B80E-98DE-F122192F9AEE}"/>
                  </a:ext>
                </a:extLst>
              </p:cNvPr>
              <p:cNvSpPr/>
              <p:nvPr/>
            </p:nvSpPr>
            <p:spPr>
              <a:xfrm>
                <a:off x="1751334" y="3572637"/>
                <a:ext cx="8401050" cy="1339538"/>
              </a:xfrm>
              <a:prstGeom prst="cloudCallout">
                <a:avLst>
                  <a:gd name="adj1" fmla="val 21387"/>
                  <a:gd name="adj2" fmla="val 79455"/>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300" dirty="0">
                    <a:latin typeface="PT Serif" panose="020A0603040505020204" pitchFamily="18" charset="77"/>
                  </a:rPr>
                  <a:t>Modeling a box that works when given </a:t>
                </a:r>
                <a14:m>
                  <m:oMath xmlns:m="http://schemas.openxmlformats.org/officeDocument/2006/math">
                    <m:r>
                      <a:rPr lang="en-US" sz="2300" i="1">
                        <a:latin typeface="Cambria Math" panose="02040503050406030204" pitchFamily="18" charset="0"/>
                      </a:rPr>
                      <m:t>𝑦</m:t>
                    </m:r>
                  </m:oMath>
                </a14:m>
                <a:r>
                  <a:rPr lang="en-US" sz="2300" dirty="0">
                    <a:latin typeface="PT Serif" panose="020A0603040505020204" pitchFamily="18" charset="77"/>
                  </a:rPr>
                  <a:t> shares as input, does not make sense for asymmetric access structures…</a:t>
                </a:r>
              </a:p>
            </p:txBody>
          </p:sp>
        </mc:Choice>
        <mc:Fallback>
          <p:sp>
            <p:nvSpPr>
              <p:cNvPr id="25" name="Cloud Callout 24">
                <a:extLst>
                  <a:ext uri="{FF2B5EF4-FFF2-40B4-BE49-F238E27FC236}">
                    <a16:creationId xmlns:a16="http://schemas.microsoft.com/office/drawing/2014/main" id="{2BF2CDCC-A82E-B80E-98DE-F122192F9AEE}"/>
                  </a:ext>
                </a:extLst>
              </p:cNvPr>
              <p:cNvSpPr>
                <a:spLocks noRot="1" noChangeAspect="1" noMove="1" noResize="1" noEditPoints="1" noAdjustHandles="1" noChangeArrowheads="1" noChangeShapeType="1" noTextEdit="1"/>
              </p:cNvSpPr>
              <p:nvPr/>
            </p:nvSpPr>
            <p:spPr>
              <a:xfrm>
                <a:off x="1751334" y="3572637"/>
                <a:ext cx="8401050" cy="1339538"/>
              </a:xfrm>
              <a:prstGeom prst="cloudCallout">
                <a:avLst>
                  <a:gd name="adj1" fmla="val 21387"/>
                  <a:gd name="adj2" fmla="val 79455"/>
                </a:avLst>
              </a:prstGeom>
              <a:blipFill>
                <a:blip r:embed="rId17"/>
                <a:stretch>
                  <a:fillRect/>
                </a:stretch>
              </a:blipFill>
            </p:spPr>
            <p:txBody>
              <a:bodyPr/>
              <a:lstStyle/>
              <a:p>
                <a:r>
                  <a:rPr lang="en-US">
                    <a:noFill/>
                  </a:rPr>
                  <a:t> </a:t>
                </a:r>
              </a:p>
            </p:txBody>
          </p:sp>
        </mc:Fallback>
      </mc:AlternateContent>
      <p:sp>
        <p:nvSpPr>
          <p:cNvPr id="7" name="Slide Number Placeholder 6">
            <a:extLst>
              <a:ext uri="{FF2B5EF4-FFF2-40B4-BE49-F238E27FC236}">
                <a16:creationId xmlns:a16="http://schemas.microsoft.com/office/drawing/2014/main" id="{1A387F50-653B-BCC0-5B31-DF96F4AF3305}"/>
              </a:ext>
            </a:extLst>
          </p:cNvPr>
          <p:cNvSpPr>
            <a:spLocks noGrp="1"/>
          </p:cNvSpPr>
          <p:nvPr>
            <p:ph type="sldNum" sz="quarter" idx="12"/>
          </p:nvPr>
        </p:nvSpPr>
        <p:spPr/>
        <p:txBody>
          <a:bodyPr/>
          <a:lstStyle/>
          <a:p>
            <a:fld id="{2C6E2BD9-12E2-A94F-B436-2026D1C44FCB}" type="slidenum">
              <a:rPr lang="en-US" smtClean="0"/>
              <a:pPr/>
              <a:t>41</a:t>
            </a:fld>
            <a:endParaRPr lang="en-US">
              <a:latin typeface="PT Serif" panose="020A0603040505020204" pitchFamily="18" charset="77"/>
            </a:endParaRPr>
          </a:p>
        </p:txBody>
      </p:sp>
    </p:spTree>
    <p:extLst>
      <p:ext uri="{BB962C8B-B14F-4D97-AF65-F5344CB8AC3E}">
        <p14:creationId xmlns:p14="http://schemas.microsoft.com/office/powerpoint/2010/main" val="3694151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7" grpId="0"/>
      <p:bldP spid="20" grpId="0"/>
      <p:bldP spid="21" grpId="0"/>
      <p:bldP spid="26" grpId="0" animBg="1"/>
      <p:bldP spid="30" grpId="0"/>
      <p:bldP spid="9" grpId="0" animBg="1"/>
      <p:bldP spid="2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92A57-FFC9-395A-8319-0C00B7551BFE}"/>
              </a:ext>
            </a:extLst>
          </p:cNvPr>
          <p:cNvSpPr>
            <a:spLocks noGrp="1"/>
          </p:cNvSpPr>
          <p:nvPr>
            <p:ph type="title"/>
          </p:nvPr>
        </p:nvSpPr>
        <p:spPr/>
        <p:txBody>
          <a:bodyPr/>
          <a:lstStyle/>
          <a:p>
            <a:r>
              <a:rPr lang="en-US" dirty="0"/>
              <a:t>…What about boxes that don’t output the full secret?</a:t>
            </a:r>
          </a:p>
        </p:txBody>
      </p:sp>
      <p:sp>
        <p:nvSpPr>
          <p:cNvPr id="3" name="Content Placeholder 2">
            <a:extLst>
              <a:ext uri="{FF2B5EF4-FFF2-40B4-BE49-F238E27FC236}">
                <a16:creationId xmlns:a16="http://schemas.microsoft.com/office/drawing/2014/main" id="{5319AD52-F5B8-03BD-F72A-57E841E444E5}"/>
              </a:ext>
            </a:extLst>
          </p:cNvPr>
          <p:cNvSpPr>
            <a:spLocks noGrp="1"/>
          </p:cNvSpPr>
          <p:nvPr>
            <p:ph idx="1"/>
          </p:nvPr>
        </p:nvSpPr>
        <p:spPr/>
        <p:txBody>
          <a:bodyPr/>
          <a:lstStyle/>
          <a:p>
            <a:pPr marL="0" indent="0">
              <a:buNone/>
            </a:pPr>
            <a:r>
              <a:rPr lang="en-US" dirty="0"/>
              <a:t>Consider a box that outputs only a few bits of the secret…</a:t>
            </a:r>
          </a:p>
        </p:txBody>
      </p:sp>
      <mc:AlternateContent xmlns:mc="http://schemas.openxmlformats.org/markup-compatibility/2006" xmlns:a14="http://schemas.microsoft.com/office/drawing/2010/main">
        <mc:Choice Requires="a14">
          <p:sp>
            <p:nvSpPr>
              <p:cNvPr id="4" name="Rounded Rectangle 3">
                <a:extLst>
                  <a:ext uri="{FF2B5EF4-FFF2-40B4-BE49-F238E27FC236}">
                    <a16:creationId xmlns:a16="http://schemas.microsoft.com/office/drawing/2014/main" id="{F6E9FA3D-9D61-EF21-00BC-573B0136C67A}"/>
                  </a:ext>
                </a:extLst>
              </p:cNvPr>
              <p:cNvSpPr/>
              <p:nvPr/>
            </p:nvSpPr>
            <p:spPr>
              <a:xfrm>
                <a:off x="5302826" y="2886796"/>
                <a:ext cx="1341685" cy="1084407"/>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2600" b="0" i="1" smtClean="0">
                        <a:latin typeface="Cambria Math" panose="02040503050406030204" pitchFamily="18" charset="0"/>
                      </a:rPr>
                      <m:t>𝑅</m:t>
                    </m:r>
                  </m:oMath>
                </a14:m>
                <a:r>
                  <a:rPr lang="en-US" sz="2600" dirty="0"/>
                  <a:t> </a:t>
                </a:r>
                <a14:m>
                  <m:oMath xmlns:m="http://schemas.openxmlformats.org/officeDocument/2006/math">
                    <m:r>
                      <a:rPr lang="en-US" sz="2200" b="0" i="0" smtClean="0">
                        <a:latin typeface="Cambria Math" panose="02040503050406030204" pitchFamily="18" charset="0"/>
                      </a:rPr>
                      <m:t>(</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r>
                          <a:rPr lang="en-US" sz="2200" b="0" i="1" smtClean="0">
                            <a:latin typeface="Cambria Math" panose="02040503050406030204" pitchFamily="18" charset="0"/>
                          </a:rPr>
                          <m:t>1</m:t>
                        </m:r>
                      </m:sub>
                    </m:sSub>
                    <m:r>
                      <a:rPr lang="en-US" sz="2200" b="0" i="1" smtClean="0">
                        <a:latin typeface="Cambria Math" panose="02040503050406030204" pitchFamily="18" charset="0"/>
                      </a:rPr>
                      <m:t> , </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r>
                          <a:rPr lang="en-US" sz="2200" b="0" i="1" smtClean="0">
                            <a:latin typeface="Cambria Math" panose="02040503050406030204" pitchFamily="18" charset="0"/>
                          </a:rPr>
                          <m:t>2</m:t>
                        </m:r>
                      </m:sub>
                    </m:sSub>
                    <m:r>
                      <a:rPr lang="en-US" sz="2200" b="0" i="1" smtClean="0">
                        <a:latin typeface="Cambria Math" panose="02040503050406030204" pitchFamily="18" charset="0"/>
                      </a:rPr>
                      <m:t>)</m:t>
                    </m:r>
                  </m:oMath>
                </a14:m>
                <a:endParaRPr lang="en-US" sz="2200" dirty="0"/>
              </a:p>
            </p:txBody>
          </p:sp>
        </mc:Choice>
        <mc:Fallback xmlns="">
          <p:sp>
            <p:nvSpPr>
              <p:cNvPr id="4" name="Rounded Rectangle 3">
                <a:extLst>
                  <a:ext uri="{FF2B5EF4-FFF2-40B4-BE49-F238E27FC236}">
                    <a16:creationId xmlns:a16="http://schemas.microsoft.com/office/drawing/2014/main" id="{F6E9FA3D-9D61-EF21-00BC-573B0136C67A}"/>
                  </a:ext>
                </a:extLst>
              </p:cNvPr>
              <p:cNvSpPr>
                <a:spLocks noRot="1" noChangeAspect="1" noMove="1" noResize="1" noEditPoints="1" noAdjustHandles="1" noChangeArrowheads="1" noChangeShapeType="1" noTextEdit="1"/>
              </p:cNvSpPr>
              <p:nvPr/>
            </p:nvSpPr>
            <p:spPr>
              <a:xfrm>
                <a:off x="5302826" y="2886796"/>
                <a:ext cx="1341685" cy="1084407"/>
              </a:xfrm>
              <a:prstGeom prst="roundRect">
                <a:avLst/>
              </a:prstGeom>
              <a:blipFill>
                <a:blip r:embed="rId2"/>
                <a:stretch>
                  <a:fillRect l="-5556" r="-46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ECEC539-9FAC-336B-D57F-8557E7A4243E}"/>
                  </a:ext>
                </a:extLst>
              </p:cNvPr>
              <p:cNvSpPr txBox="1"/>
              <p:nvPr/>
            </p:nvSpPr>
            <p:spPr>
              <a:xfrm>
                <a:off x="7223446" y="3198166"/>
                <a:ext cx="548954"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oMath>
                  </m:oMathPara>
                </a14:m>
                <a:endParaRPr lang="en-US" sz="2400" dirty="0"/>
              </a:p>
            </p:txBody>
          </p:sp>
        </mc:Choice>
        <mc:Fallback xmlns="">
          <p:sp>
            <p:nvSpPr>
              <p:cNvPr id="5" name="TextBox 4">
                <a:extLst>
                  <a:ext uri="{FF2B5EF4-FFF2-40B4-BE49-F238E27FC236}">
                    <a16:creationId xmlns:a16="http://schemas.microsoft.com/office/drawing/2014/main" id="{5ECEC539-9FAC-336B-D57F-8557E7A4243E}"/>
                  </a:ext>
                </a:extLst>
              </p:cNvPr>
              <p:cNvSpPr txBox="1">
                <a:spLocks noRot="1" noChangeAspect="1" noMove="1" noResize="1" noEditPoints="1" noAdjustHandles="1" noChangeArrowheads="1" noChangeShapeType="1" noTextEdit="1"/>
              </p:cNvSpPr>
              <p:nvPr/>
            </p:nvSpPr>
            <p:spPr>
              <a:xfrm>
                <a:off x="7223446" y="3198166"/>
                <a:ext cx="548954" cy="461665"/>
              </a:xfrm>
              <a:prstGeom prst="rect">
                <a:avLst/>
              </a:prstGeom>
              <a:blipFill>
                <a:blip r:embed="rId3"/>
                <a:stretch>
                  <a:fillRect/>
                </a:stretch>
              </a:blipFill>
            </p:spPr>
            <p:txBody>
              <a:bodyPr/>
              <a:lstStyle/>
              <a:p>
                <a:r>
                  <a:rPr lang="en-US">
                    <a:noFill/>
                  </a:rPr>
                  <a:t> </a:t>
                </a:r>
              </a:p>
            </p:txBody>
          </p:sp>
        </mc:Fallback>
      </mc:AlternateContent>
      <p:cxnSp>
        <p:nvCxnSpPr>
          <p:cNvPr id="6" name="Straight Arrow Connector 5">
            <a:extLst>
              <a:ext uri="{FF2B5EF4-FFF2-40B4-BE49-F238E27FC236}">
                <a16:creationId xmlns:a16="http://schemas.microsoft.com/office/drawing/2014/main" id="{D0859DFB-ED2C-2105-5507-8737940CF16E}"/>
              </a:ext>
            </a:extLst>
          </p:cNvPr>
          <p:cNvCxnSpPr>
            <a:cxnSpLocks/>
            <a:stCxn id="4" idx="3"/>
            <a:endCxn id="5" idx="1"/>
          </p:cNvCxnSpPr>
          <p:nvPr/>
        </p:nvCxnSpPr>
        <p:spPr>
          <a:xfrm flipV="1">
            <a:off x="6644511" y="3428999"/>
            <a:ext cx="578935" cy="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C2425175-8694-502B-BF5E-919E4F6B4DE3}"/>
              </a:ext>
            </a:extLst>
          </p:cNvPr>
          <p:cNvCxnSpPr>
            <a:cxnSpLocks/>
          </p:cNvCxnSpPr>
          <p:nvPr/>
        </p:nvCxnSpPr>
        <p:spPr>
          <a:xfrm>
            <a:off x="4608086" y="3429000"/>
            <a:ext cx="694740"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2B9DCC7-FBC8-07B2-628B-848F23F72EE9}"/>
                  </a:ext>
                </a:extLst>
              </p:cNvPr>
              <p:cNvSpPr txBox="1"/>
              <p:nvPr/>
            </p:nvSpPr>
            <p:spPr>
              <a:xfrm>
                <a:off x="3258648" y="3244332"/>
                <a:ext cx="116980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 , </m:t>
                      </m:r>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4</m:t>
                          </m:r>
                        </m:sub>
                      </m:sSub>
                    </m:oMath>
                  </m:oMathPara>
                </a14:m>
                <a:endParaRPr lang="en-US" sz="2400" dirty="0"/>
              </a:p>
            </p:txBody>
          </p:sp>
        </mc:Choice>
        <mc:Fallback xmlns="">
          <p:sp>
            <p:nvSpPr>
              <p:cNvPr id="8" name="TextBox 7">
                <a:extLst>
                  <a:ext uri="{FF2B5EF4-FFF2-40B4-BE49-F238E27FC236}">
                    <a16:creationId xmlns:a16="http://schemas.microsoft.com/office/drawing/2014/main" id="{22B9DCC7-FBC8-07B2-628B-848F23F72EE9}"/>
                  </a:ext>
                </a:extLst>
              </p:cNvPr>
              <p:cNvSpPr txBox="1">
                <a:spLocks noRot="1" noChangeAspect="1" noMove="1" noResize="1" noEditPoints="1" noAdjustHandles="1" noChangeArrowheads="1" noChangeShapeType="1" noTextEdit="1"/>
              </p:cNvSpPr>
              <p:nvPr/>
            </p:nvSpPr>
            <p:spPr>
              <a:xfrm>
                <a:off x="3258648" y="3244332"/>
                <a:ext cx="1169807" cy="369332"/>
              </a:xfrm>
              <a:prstGeom prst="rect">
                <a:avLst/>
              </a:prstGeom>
              <a:blipFill>
                <a:blip r:embed="rId4"/>
                <a:stretch>
                  <a:fillRect l="-3226" t="-10000" r="-2151" b="-3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8A300E3-EF42-226C-23EC-7660EA299F05}"/>
                  </a:ext>
                </a:extLst>
              </p:cNvPr>
              <p:cNvSpPr txBox="1"/>
              <p:nvPr/>
            </p:nvSpPr>
            <p:spPr>
              <a:xfrm>
                <a:off x="7787389" y="3198166"/>
                <a:ext cx="1170874"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r>
                        <a:rPr lang="en-US" sz="2400" b="0" i="1" smtClean="0">
                          <a:latin typeface="Cambria Math" panose="02040503050406030204" pitchFamily="18" charset="0"/>
                        </a:rPr>
                        <m:t> </m:t>
                      </m:r>
                      <m:r>
                        <a:rPr lang="en-US" sz="2400" b="0" i="1" smtClean="0">
                          <a:latin typeface="Cambria Math" panose="02040503050406030204" pitchFamily="18" charset="0"/>
                        </a:rPr>
                        <m:t>𝑚𝑜𝑑</m:t>
                      </m:r>
                      <m:r>
                        <a:rPr lang="en-US" sz="2400" b="0" i="1" smtClean="0">
                          <a:latin typeface="Cambria Math" panose="02040503050406030204" pitchFamily="18" charset="0"/>
                        </a:rPr>
                        <m:t> 2</m:t>
                      </m:r>
                    </m:oMath>
                  </m:oMathPara>
                </a14:m>
                <a:endParaRPr lang="en-US" sz="2400" dirty="0"/>
              </a:p>
            </p:txBody>
          </p:sp>
        </mc:Choice>
        <mc:Fallback xmlns="">
          <p:sp>
            <p:nvSpPr>
              <p:cNvPr id="9" name="TextBox 8">
                <a:extLst>
                  <a:ext uri="{FF2B5EF4-FFF2-40B4-BE49-F238E27FC236}">
                    <a16:creationId xmlns:a16="http://schemas.microsoft.com/office/drawing/2014/main" id="{78A300E3-EF42-226C-23EC-7660EA299F05}"/>
                  </a:ext>
                </a:extLst>
              </p:cNvPr>
              <p:cNvSpPr txBox="1">
                <a:spLocks noRot="1" noChangeAspect="1" noMove="1" noResize="1" noEditPoints="1" noAdjustHandles="1" noChangeArrowheads="1" noChangeShapeType="1" noTextEdit="1"/>
              </p:cNvSpPr>
              <p:nvPr/>
            </p:nvSpPr>
            <p:spPr>
              <a:xfrm>
                <a:off x="7787389" y="3198166"/>
                <a:ext cx="1170874" cy="461665"/>
              </a:xfrm>
              <a:prstGeom prst="rect">
                <a:avLst/>
              </a:prstGeom>
              <a:blipFill>
                <a:blip r:embed="rId5"/>
                <a:stretch>
                  <a:fillRect r="-6383" b="-22222"/>
                </a:stretch>
              </a:blipFill>
            </p:spPr>
            <p:txBody>
              <a:bodyPr/>
              <a:lstStyle/>
              <a:p>
                <a:r>
                  <a:rPr lang="en-US">
                    <a:noFill/>
                  </a:rPr>
                  <a:t> </a:t>
                </a:r>
              </a:p>
            </p:txBody>
          </p:sp>
        </mc:Fallback>
      </mc:AlternateContent>
      <p:cxnSp>
        <p:nvCxnSpPr>
          <p:cNvPr id="10" name="Straight Connector 9">
            <a:extLst>
              <a:ext uri="{FF2B5EF4-FFF2-40B4-BE49-F238E27FC236}">
                <a16:creationId xmlns:a16="http://schemas.microsoft.com/office/drawing/2014/main" id="{FD19B997-2D24-78F8-CFE7-D5D4588E59D8}"/>
              </a:ext>
            </a:extLst>
          </p:cNvPr>
          <p:cNvCxnSpPr>
            <a:cxnSpLocks/>
          </p:cNvCxnSpPr>
          <p:nvPr/>
        </p:nvCxnSpPr>
        <p:spPr>
          <a:xfrm>
            <a:off x="7334486" y="3290499"/>
            <a:ext cx="383780" cy="369332"/>
          </a:xfrm>
          <a:prstGeom prst="line">
            <a:avLst/>
          </a:prstGeom>
          <a:ln w="22225"/>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8BC8A54F-F567-18A3-2245-1E846E6FF7D8}"/>
              </a:ext>
            </a:extLst>
          </p:cNvPr>
          <p:cNvCxnSpPr>
            <a:cxnSpLocks/>
          </p:cNvCxnSpPr>
          <p:nvPr/>
        </p:nvCxnSpPr>
        <p:spPr>
          <a:xfrm flipV="1">
            <a:off x="7319497" y="3290499"/>
            <a:ext cx="398769" cy="369332"/>
          </a:xfrm>
          <a:prstGeom prst="line">
            <a:avLst/>
          </a:prstGeom>
          <a:ln w="22225"/>
        </p:spPr>
        <p:style>
          <a:lnRef idx="2">
            <a:schemeClr val="accent1"/>
          </a:lnRef>
          <a:fillRef idx="0">
            <a:schemeClr val="accent1"/>
          </a:fillRef>
          <a:effectRef idx="1">
            <a:schemeClr val="accent1"/>
          </a:effectRef>
          <a:fontRef idx="minor">
            <a:schemeClr val="tx1"/>
          </a:fontRef>
        </p:style>
      </p:cxnSp>
      <p:sp>
        <p:nvSpPr>
          <p:cNvPr id="12" name="Slide Number Placeholder 11">
            <a:extLst>
              <a:ext uri="{FF2B5EF4-FFF2-40B4-BE49-F238E27FC236}">
                <a16:creationId xmlns:a16="http://schemas.microsoft.com/office/drawing/2014/main" id="{4F45EB84-BA90-F252-EBBE-3145712D5518}"/>
              </a:ext>
            </a:extLst>
          </p:cNvPr>
          <p:cNvSpPr>
            <a:spLocks noGrp="1"/>
          </p:cNvSpPr>
          <p:nvPr>
            <p:ph type="sldNum" sz="quarter" idx="12"/>
          </p:nvPr>
        </p:nvSpPr>
        <p:spPr/>
        <p:txBody>
          <a:bodyPr/>
          <a:lstStyle/>
          <a:p>
            <a:fld id="{2C6E2BD9-12E2-A94F-B436-2026D1C44FCB}" type="slidenum">
              <a:rPr lang="en-US" smtClean="0"/>
              <a:pPr/>
              <a:t>42</a:t>
            </a:fld>
            <a:endParaRPr lang="en-US">
              <a:latin typeface="PT Serif" panose="020A0603040505020204" pitchFamily="18" charset="77"/>
            </a:endParaRPr>
          </a:p>
        </p:txBody>
      </p:sp>
    </p:spTree>
    <p:extLst>
      <p:ext uri="{BB962C8B-B14F-4D97-AF65-F5344CB8AC3E}">
        <p14:creationId xmlns:p14="http://schemas.microsoft.com/office/powerpoint/2010/main" val="2447832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A7470-1E1C-D4D8-8561-743B32347A69}"/>
              </a:ext>
            </a:extLst>
          </p:cNvPr>
          <p:cNvSpPr>
            <a:spLocks noGrp="1"/>
          </p:cNvSpPr>
          <p:nvPr>
            <p:ph type="title"/>
          </p:nvPr>
        </p:nvSpPr>
        <p:spPr>
          <a:xfrm>
            <a:off x="297871" y="94960"/>
            <a:ext cx="11003541" cy="1325563"/>
          </a:xfrm>
        </p:spPr>
        <p:txBody>
          <a:bodyPr/>
          <a:lstStyle/>
          <a:p>
            <a:r>
              <a:rPr lang="en-US" dirty="0">
                <a:latin typeface="PT Serif" panose="020A0603040505020204" pitchFamily="18" charset="77"/>
              </a:rPr>
              <a:t>Traceable Secret Sharing Revisited [GJP26]</a:t>
            </a:r>
          </a:p>
        </p:txBody>
      </p:sp>
      <p:sp>
        <p:nvSpPr>
          <p:cNvPr id="3" name="Content Placeholder 2">
            <a:extLst>
              <a:ext uri="{FF2B5EF4-FFF2-40B4-BE49-F238E27FC236}">
                <a16:creationId xmlns:a16="http://schemas.microsoft.com/office/drawing/2014/main" id="{1D8EC6A9-2524-8395-2190-5326880563D2}"/>
              </a:ext>
            </a:extLst>
          </p:cNvPr>
          <p:cNvSpPr>
            <a:spLocks noGrp="1"/>
          </p:cNvSpPr>
          <p:nvPr>
            <p:ph idx="1"/>
          </p:nvPr>
        </p:nvSpPr>
        <p:spPr>
          <a:xfrm>
            <a:off x="297871" y="1253331"/>
            <a:ext cx="10515600" cy="4351338"/>
          </a:xfrm>
        </p:spPr>
        <p:txBody>
          <a:bodyPr/>
          <a:lstStyle/>
          <a:p>
            <a:r>
              <a:rPr lang="en-US" dirty="0">
                <a:latin typeface="PT Serif" panose="020A0603040505020204" pitchFamily="18" charset="77"/>
              </a:rPr>
              <a:t>New definitions of Traceable Secret Sharing that</a:t>
            </a:r>
          </a:p>
          <a:p>
            <a:pPr lvl="1"/>
            <a:r>
              <a:rPr lang="en-US" dirty="0">
                <a:latin typeface="PT Serif" panose="020A0603040505020204" pitchFamily="18" charset="77"/>
              </a:rPr>
              <a:t>Capture traceability for a broad class of reconstruction boxes</a:t>
            </a:r>
          </a:p>
          <a:p>
            <a:pPr lvl="1"/>
            <a:r>
              <a:rPr lang="en-US" dirty="0">
                <a:latin typeface="PT Serif" panose="020A0603040505020204" pitchFamily="18" charset="77"/>
              </a:rPr>
              <a:t>Generalize to general access structures</a:t>
            </a:r>
          </a:p>
          <a:p>
            <a:r>
              <a:rPr lang="en-US" dirty="0"/>
              <a:t>New constructions:</a:t>
            </a:r>
          </a:p>
        </p:txBody>
      </p:sp>
      <p:cxnSp>
        <p:nvCxnSpPr>
          <p:cNvPr id="4" name="Straight Connector 3">
            <a:extLst>
              <a:ext uri="{FF2B5EF4-FFF2-40B4-BE49-F238E27FC236}">
                <a16:creationId xmlns:a16="http://schemas.microsoft.com/office/drawing/2014/main" id="{CC98381B-9503-41A2-FA5A-B0F24A35C241}"/>
              </a:ext>
            </a:extLst>
          </p:cNvPr>
          <p:cNvCxnSpPr>
            <a:cxnSpLocks/>
          </p:cNvCxnSpPr>
          <p:nvPr/>
        </p:nvCxnSpPr>
        <p:spPr>
          <a:xfrm>
            <a:off x="104297" y="6274970"/>
            <a:ext cx="5221355"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64CEA23-C6D8-77F5-2700-58B9DF73BFF4}"/>
              </a:ext>
            </a:extLst>
          </p:cNvPr>
          <p:cNvSpPr txBox="1"/>
          <p:nvPr/>
        </p:nvSpPr>
        <p:spPr>
          <a:xfrm>
            <a:off x="38037" y="6284971"/>
            <a:ext cx="5870712" cy="543675"/>
          </a:xfrm>
          <a:prstGeom prst="rect">
            <a:avLst/>
          </a:prstGeom>
          <a:noFill/>
        </p:spPr>
        <p:txBody>
          <a:bodyPr wrap="square" rtlCol="0">
            <a:spAutoFit/>
          </a:bodyPr>
          <a:lstStyle/>
          <a:p>
            <a:r>
              <a:rPr lang="en-US" sz="2800" dirty="0">
                <a:latin typeface="PT Serif" panose="020A0603040505020204" pitchFamily="18" charset="77"/>
              </a:rPr>
              <a:t>https://</a:t>
            </a:r>
            <a:r>
              <a:rPr lang="en-US" sz="2800" dirty="0" err="1">
                <a:latin typeface="PT Serif" panose="020A0603040505020204" pitchFamily="18" charset="77"/>
              </a:rPr>
              <a:t>eprint.iacr.org</a:t>
            </a:r>
            <a:r>
              <a:rPr lang="en-US" sz="2800" dirty="0">
                <a:latin typeface="PT Serif" panose="020A0603040505020204" pitchFamily="18" charset="77"/>
              </a:rPr>
              <a:t>/2025/1980</a:t>
            </a:r>
          </a:p>
        </p:txBody>
      </p:sp>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9EC7898F-1410-C207-2D8C-F8DA3C002344}"/>
                  </a:ext>
                </a:extLst>
              </p:cNvPr>
              <p:cNvGraphicFramePr>
                <a:graphicFrameLocks noGrp="1"/>
              </p:cNvGraphicFramePr>
              <p:nvPr>
                <p:extLst>
                  <p:ext uri="{D42A27DB-BD31-4B8C-83A1-F6EECF244321}">
                    <p14:modId xmlns:p14="http://schemas.microsoft.com/office/powerpoint/2010/main" val="2992392908"/>
                  </p:ext>
                </p:extLst>
              </p:nvPr>
            </p:nvGraphicFramePr>
            <p:xfrm>
              <a:off x="489333" y="3165710"/>
              <a:ext cx="11213333" cy="2438959"/>
            </p:xfrm>
            <a:graphic>
              <a:graphicData uri="http://schemas.openxmlformats.org/drawingml/2006/table">
                <a:tbl>
                  <a:tblPr firstRow="1" bandRow="1">
                    <a:tableStyleId>{5C22544A-7EE6-4342-B048-85BDC9FD1C3A}</a:tableStyleId>
                  </a:tblPr>
                  <a:tblGrid>
                    <a:gridCol w="1587994">
                      <a:extLst>
                        <a:ext uri="{9D8B030D-6E8A-4147-A177-3AD203B41FA5}">
                          <a16:colId xmlns:a16="http://schemas.microsoft.com/office/drawing/2014/main" val="3351157172"/>
                        </a:ext>
                      </a:extLst>
                    </a:gridCol>
                    <a:gridCol w="1903158">
                      <a:extLst>
                        <a:ext uri="{9D8B030D-6E8A-4147-A177-3AD203B41FA5}">
                          <a16:colId xmlns:a16="http://schemas.microsoft.com/office/drawing/2014/main" val="3819427861"/>
                        </a:ext>
                      </a:extLst>
                    </a:gridCol>
                    <a:gridCol w="1571625">
                      <a:extLst>
                        <a:ext uri="{9D8B030D-6E8A-4147-A177-3AD203B41FA5}">
                          <a16:colId xmlns:a16="http://schemas.microsoft.com/office/drawing/2014/main" val="3581767473"/>
                        </a:ext>
                      </a:extLst>
                    </a:gridCol>
                    <a:gridCol w="2000250">
                      <a:extLst>
                        <a:ext uri="{9D8B030D-6E8A-4147-A177-3AD203B41FA5}">
                          <a16:colId xmlns:a16="http://schemas.microsoft.com/office/drawing/2014/main" val="3127365912"/>
                        </a:ext>
                      </a:extLst>
                    </a:gridCol>
                    <a:gridCol w="2057400">
                      <a:extLst>
                        <a:ext uri="{9D8B030D-6E8A-4147-A177-3AD203B41FA5}">
                          <a16:colId xmlns:a16="http://schemas.microsoft.com/office/drawing/2014/main" val="3817250347"/>
                        </a:ext>
                      </a:extLst>
                    </a:gridCol>
                    <a:gridCol w="2092906">
                      <a:extLst>
                        <a:ext uri="{9D8B030D-6E8A-4147-A177-3AD203B41FA5}">
                          <a16:colId xmlns:a16="http://schemas.microsoft.com/office/drawing/2014/main" val="3526199442"/>
                        </a:ext>
                      </a:extLst>
                    </a:gridCol>
                  </a:tblGrid>
                  <a:tr h="880735">
                    <a:tc>
                      <a:txBody>
                        <a:bodyPr/>
                        <a:lstStyle/>
                        <a:p>
                          <a:endParaRPr lang="en-US" sz="2400" dirty="0">
                            <a:latin typeface="PT Serif" panose="020A0603040505020204" pitchFamily="18"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Traceability</a:t>
                          </a:r>
                        </a:p>
                        <a:p>
                          <a:r>
                            <a:rPr lang="en-US" sz="2300" dirty="0">
                              <a:latin typeface="PT Serif" panose="020A0603040505020204" pitchFamily="18" charset="77"/>
                            </a:rPr>
                            <a:t>guarantee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Access</a:t>
                          </a:r>
                        </a:p>
                        <a:p>
                          <a:r>
                            <a:rPr lang="en-US" sz="2300" dirty="0">
                              <a:latin typeface="PT Serif" panose="020A0603040505020204" pitchFamily="18" charset="77"/>
                            </a:rPr>
                            <a:t>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Secret share size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Public share</a:t>
                          </a:r>
                        </a:p>
                        <a:p>
                          <a:r>
                            <a:rPr lang="en-US" sz="2300" dirty="0">
                              <a:latin typeface="PT Serif" panose="020A0603040505020204" pitchFamily="18" charset="77"/>
                            </a:rPr>
                            <a:t>size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Non-</a:t>
                          </a:r>
                          <a:r>
                            <a:rPr lang="en-US" sz="2300" dirty="0" err="1">
                              <a:latin typeface="PT Serif" panose="020A0603040505020204" pitchFamily="18" charset="77"/>
                            </a:rPr>
                            <a:t>imputability</a:t>
                          </a:r>
                          <a:endParaRPr lang="en-US" sz="2300" dirty="0">
                            <a:latin typeface="PT Serif" panose="020A0603040505020204" pitchFamily="18"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9535821"/>
                      </a:ext>
                    </a:extLst>
                  </a:tr>
                  <a:tr h="779112">
                    <a:tc>
                      <a:txBody>
                        <a:bodyPr/>
                        <a:lstStyle/>
                        <a:p>
                          <a:r>
                            <a:rPr lang="en-US" sz="2000" dirty="0" err="1">
                              <a:solidFill>
                                <a:schemeClr val="bg2">
                                  <a:lumMod val="25000"/>
                                </a:schemeClr>
                              </a:solidFill>
                              <a:latin typeface="PT Serif" panose="020A0603040505020204" pitchFamily="18" charset="77"/>
                            </a:rPr>
                            <a:t>iO</a:t>
                          </a:r>
                          <a:r>
                            <a:rPr lang="en-US" sz="2000" dirty="0">
                              <a:solidFill>
                                <a:schemeClr val="bg2">
                                  <a:lumMod val="25000"/>
                                </a:schemeClr>
                              </a:solidFill>
                              <a:latin typeface="PT Serif" panose="020A0603040505020204" pitchFamily="18" charset="77"/>
                            </a:rPr>
                            <a:t>-based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US" sz="2000" b="0" i="1" smtClean="0">
                                  <a:solidFill>
                                    <a:schemeClr val="bg2">
                                      <a:lumMod val="25000"/>
                                    </a:schemeClr>
                                  </a:solidFill>
                                  <a:latin typeface="Cambria Math" panose="02040503050406030204" pitchFamily="18" charset="0"/>
                                </a:rPr>
                                <m:t>∅</m:t>
                              </m:r>
                            </m:oMath>
                          </a14:m>
                          <a:r>
                            <a:rPr lang="en-US" sz="2000" dirty="0">
                              <a:solidFill>
                                <a:schemeClr val="bg2">
                                  <a:lumMod val="25000"/>
                                </a:schemeClr>
                              </a:solidFill>
                              <a:latin typeface="PT Serif" panose="020A0603040505020204" pitchFamily="18" charset="77"/>
                            </a:rPr>
                            <a:t>-Strong 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2000" dirty="0">
                              <a:solidFill>
                                <a:schemeClr val="bg2">
                                  <a:lumMod val="25000"/>
                                </a:schemeClr>
                              </a:solidFill>
                              <a:latin typeface="PT Serif" panose="020A0603040505020204" pitchFamily="18" charset="77"/>
                            </a:rPr>
                            <a:t>Monotone circuits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2000" b="0" i="1" smtClean="0">
                                    <a:solidFill>
                                      <a:schemeClr val="bg2">
                                        <a:lumMod val="25000"/>
                                      </a:schemeClr>
                                    </a:solidFill>
                                    <a:latin typeface="Cambria Math" panose="02040503050406030204" pitchFamily="18" charset="0"/>
                                  </a:rPr>
                                  <m:t>𝑝𝑜𝑙𝑦</m:t>
                                </m:r>
                                <m:r>
                                  <a:rPr lang="en-US" sz="2000" b="0" i="1" smtClean="0">
                                    <a:solidFill>
                                      <a:schemeClr val="bg2">
                                        <a:lumMod val="25000"/>
                                      </a:schemeClr>
                                    </a:solidFill>
                                    <a:latin typeface="Cambria Math" panose="02040503050406030204" pitchFamily="18" charset="0"/>
                                  </a:rPr>
                                  <m:t>(</m:t>
                                </m:r>
                                <m:d>
                                  <m:dPr>
                                    <m:begChr m:val="|"/>
                                    <m:endChr m:val="|"/>
                                    <m:ctrlPr>
                                      <a:rPr lang="en-US" sz="2000" b="0" i="1" smtClean="0">
                                        <a:solidFill>
                                          <a:schemeClr val="bg2">
                                            <a:lumMod val="25000"/>
                                          </a:schemeClr>
                                        </a:solidFill>
                                        <a:latin typeface="Cambria Math" panose="02040503050406030204" pitchFamily="18" charset="0"/>
                                      </a:rPr>
                                    </m:ctrlPr>
                                  </m:dPr>
                                  <m:e>
                                    <m:r>
                                      <a:rPr lang="en-US" sz="2000" b="0" i="1" smtClean="0">
                                        <a:solidFill>
                                          <a:schemeClr val="bg2">
                                            <a:lumMod val="25000"/>
                                          </a:schemeClr>
                                        </a:solidFill>
                                        <a:latin typeface="Cambria Math" panose="02040503050406030204" pitchFamily="18" charset="0"/>
                                      </a:rPr>
                                      <m:t>𝑠</m:t>
                                    </m:r>
                                  </m:e>
                                </m:d>
                                <m:r>
                                  <a:rPr lang="en-US" sz="2000" b="0" i="1" smtClean="0">
                                    <a:solidFill>
                                      <a:schemeClr val="bg2">
                                        <a:lumMod val="25000"/>
                                      </a:schemeClr>
                                    </a:solidFill>
                                    <a:latin typeface="Cambria Math" panose="02040503050406030204" pitchFamily="18" charset="0"/>
                                  </a:rPr>
                                  <m:t>,</m:t>
                                </m:r>
                                <m:func>
                                  <m:funcPr>
                                    <m:ctrlPr>
                                      <a:rPr lang="en-US" sz="2000" b="0" i="1" smtClean="0">
                                        <a:solidFill>
                                          <a:schemeClr val="bg2">
                                            <a:lumMod val="25000"/>
                                          </a:schemeClr>
                                        </a:solidFill>
                                        <a:latin typeface="Cambria Math" panose="02040503050406030204" pitchFamily="18" charset="0"/>
                                      </a:rPr>
                                    </m:ctrlPr>
                                  </m:funcPr>
                                  <m:fName>
                                    <m:r>
                                      <m:rPr>
                                        <m:sty m:val="p"/>
                                      </m:rPr>
                                      <a:rPr lang="en-US" sz="2000" b="0" i="0" smtClean="0">
                                        <a:solidFill>
                                          <a:schemeClr val="bg2">
                                            <a:lumMod val="25000"/>
                                          </a:schemeClr>
                                        </a:solidFill>
                                        <a:latin typeface="Cambria Math" panose="02040503050406030204" pitchFamily="18" charset="0"/>
                                      </a:rPr>
                                      <m:t>log</m:t>
                                    </m:r>
                                  </m:fName>
                                  <m:e>
                                    <m:d>
                                      <m:dPr>
                                        <m:ctrlPr>
                                          <a:rPr lang="en-US" sz="2000" b="0" i="1" smtClean="0">
                                            <a:solidFill>
                                              <a:schemeClr val="bg2">
                                                <a:lumMod val="25000"/>
                                              </a:schemeClr>
                                            </a:solidFill>
                                            <a:latin typeface="Cambria Math" panose="02040503050406030204" pitchFamily="18" charset="0"/>
                                          </a:rPr>
                                        </m:ctrlPr>
                                      </m:dPr>
                                      <m:e>
                                        <m:r>
                                          <a:rPr lang="en-US" sz="2000" b="0" i="1" smtClean="0">
                                            <a:solidFill>
                                              <a:schemeClr val="bg2">
                                                <a:lumMod val="25000"/>
                                              </a:schemeClr>
                                            </a:solidFill>
                                            <a:latin typeface="Cambria Math" panose="02040503050406030204" pitchFamily="18" charset="0"/>
                                          </a:rPr>
                                          <m:t>𝑛</m:t>
                                        </m:r>
                                      </m:e>
                                    </m:d>
                                  </m:e>
                                </m:func>
                                <m:r>
                                  <a:rPr lang="en-US" sz="2000" b="0" i="1" smtClean="0">
                                    <a:solidFill>
                                      <a:schemeClr val="bg2">
                                        <a:lumMod val="25000"/>
                                      </a:schemeClr>
                                    </a:solidFill>
                                    <a:latin typeface="Cambria Math" panose="02040503050406030204" pitchFamily="18" charset="0"/>
                                  </a:rPr>
                                  <m:t>)</m:t>
                                </m:r>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2000" b="0" i="1" smtClean="0">
                                    <a:solidFill>
                                      <a:schemeClr val="bg2">
                                        <a:lumMod val="25000"/>
                                      </a:schemeClr>
                                    </a:solidFill>
                                    <a:latin typeface="Cambria Math" panose="02040503050406030204" pitchFamily="18" charset="0"/>
                                  </a:rPr>
                                  <m:t>𝑝𝑜𝑙𝑦</m:t>
                                </m:r>
                                <m:r>
                                  <a:rPr lang="en-US" sz="2000" b="0" i="1" smtClean="0">
                                    <a:solidFill>
                                      <a:schemeClr val="bg2">
                                        <a:lumMod val="25000"/>
                                      </a:schemeClr>
                                    </a:solidFill>
                                    <a:latin typeface="Cambria Math" panose="02040503050406030204" pitchFamily="18" charset="0"/>
                                  </a:rPr>
                                  <m:t>(</m:t>
                                </m:r>
                                <m:d>
                                  <m:dPr>
                                    <m:begChr m:val="|"/>
                                    <m:endChr m:val="|"/>
                                    <m:ctrlPr>
                                      <a:rPr lang="en-US" sz="2000" b="0" i="1" smtClean="0">
                                        <a:solidFill>
                                          <a:schemeClr val="bg2">
                                            <a:lumMod val="25000"/>
                                          </a:schemeClr>
                                        </a:solidFill>
                                        <a:latin typeface="Cambria Math" panose="02040503050406030204" pitchFamily="18" charset="0"/>
                                      </a:rPr>
                                    </m:ctrlPr>
                                  </m:dPr>
                                  <m:e>
                                    <m:r>
                                      <a:rPr lang="en-US" sz="2000" b="0" i="1" smtClean="0">
                                        <a:solidFill>
                                          <a:schemeClr val="bg2">
                                            <a:lumMod val="25000"/>
                                          </a:schemeClr>
                                        </a:solidFill>
                                        <a:latin typeface="Cambria Math" panose="02040503050406030204" pitchFamily="18" charset="0"/>
                                      </a:rPr>
                                      <m:t>𝑠</m:t>
                                    </m:r>
                                  </m:e>
                                </m:d>
                                <m:r>
                                  <a:rPr lang="en-US" sz="2000" b="0" i="1" smtClean="0">
                                    <a:solidFill>
                                      <a:schemeClr val="bg2">
                                        <a:lumMod val="25000"/>
                                      </a:schemeClr>
                                    </a:solidFill>
                                    <a:latin typeface="Cambria Math" panose="02040503050406030204" pitchFamily="18" charset="0"/>
                                  </a:rPr>
                                  <m:t>,</m:t>
                                </m:r>
                                <m:r>
                                  <a:rPr lang="en-US" sz="2000" b="0" i="1" smtClean="0">
                                    <a:solidFill>
                                      <a:schemeClr val="bg2">
                                        <a:lumMod val="25000"/>
                                      </a:schemeClr>
                                    </a:solidFill>
                                    <a:latin typeface="Cambria Math" panose="02040503050406030204" pitchFamily="18" charset="0"/>
                                  </a:rPr>
                                  <m:t>𝑛</m:t>
                                </m:r>
                                <m:r>
                                  <a:rPr lang="en-US" sz="2000" b="0" i="1" smtClean="0">
                                    <a:solidFill>
                                      <a:schemeClr val="bg2">
                                        <a:lumMod val="25000"/>
                                      </a:schemeClr>
                                    </a:solidFill>
                                    <a:latin typeface="Cambria Math" panose="02040503050406030204" pitchFamily="18" charset="0"/>
                                  </a:rPr>
                                  <m:t>,|</m:t>
                                </m:r>
                                <m:r>
                                  <a:rPr lang="en-US" sz="2000" b="0" i="1" smtClean="0">
                                    <a:solidFill>
                                      <a:schemeClr val="bg2">
                                        <a:lumMod val="25000"/>
                                      </a:schemeClr>
                                    </a:solidFill>
                                    <a:latin typeface="Cambria Math" panose="02040503050406030204" pitchFamily="18" charset="0"/>
                                  </a:rPr>
                                  <m:t>𝐶</m:t>
                                </m:r>
                                <m:r>
                                  <a:rPr lang="en-US" sz="2000" b="0" i="1" smtClean="0">
                                    <a:solidFill>
                                      <a:schemeClr val="bg2">
                                        <a:lumMod val="25000"/>
                                      </a:schemeClr>
                                    </a:solidFill>
                                    <a:latin typeface="Cambria Math" panose="02040503050406030204" pitchFamily="18" charset="0"/>
                                  </a:rPr>
                                  <m:t>|)</m:t>
                                </m:r>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9360606"/>
                      </a:ext>
                    </a:extLst>
                  </a:tr>
                  <a:tr h="779112">
                    <a:tc>
                      <a:txBody>
                        <a:bodyPr/>
                        <a:lstStyle/>
                        <a:p>
                          <a:r>
                            <a:rPr lang="en-US" sz="2000" dirty="0">
                              <a:solidFill>
                                <a:schemeClr val="bg2">
                                  <a:lumMod val="25000"/>
                                </a:schemeClr>
                              </a:solidFill>
                              <a:latin typeface="PT Serif" panose="020A0603040505020204" pitchFamily="18" charset="77"/>
                            </a:rPr>
                            <a:t>OWF-based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Strong 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r>
                            <a:rPr lang="en-US" sz="2000" dirty="0">
                              <a:solidFill>
                                <a:schemeClr val="bg2">
                                  <a:lumMod val="25000"/>
                                </a:schemeClr>
                              </a:solidFill>
                              <a:latin typeface="PT Serif" panose="020A0603040505020204" pitchFamily="18" charset="77"/>
                            </a:rPr>
                            <a:t>Monotone circuits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2000" b="0" i="1" smtClean="0">
                                    <a:solidFill>
                                      <a:schemeClr val="bg2">
                                        <a:lumMod val="25000"/>
                                      </a:schemeClr>
                                    </a:solidFill>
                                    <a:latin typeface="Cambria Math" panose="02040503050406030204" pitchFamily="18" charset="0"/>
                                  </a:rPr>
                                  <m:t>𝑛</m:t>
                                </m:r>
                                <m:r>
                                  <a:rPr lang="en-US" sz="2000" b="0" i="1" smtClean="0">
                                    <a:solidFill>
                                      <a:schemeClr val="bg2">
                                        <a:lumMod val="25000"/>
                                      </a:schemeClr>
                                    </a:solidFill>
                                    <a:latin typeface="Cambria Math" panose="02040503050406030204" pitchFamily="18" charset="0"/>
                                  </a:rPr>
                                  <m:t>⋅|</m:t>
                                </m:r>
                                <m:r>
                                  <a:rPr lang="en-US" sz="2000" b="0" i="1" smtClean="0">
                                    <a:solidFill>
                                      <a:schemeClr val="bg2">
                                        <a:lumMod val="25000"/>
                                      </a:schemeClr>
                                    </a:solidFill>
                                    <a:latin typeface="Cambria Math" panose="02040503050406030204" pitchFamily="18" charset="0"/>
                                  </a:rPr>
                                  <m:t>𝑠</m:t>
                                </m:r>
                                <m:r>
                                  <a:rPr lang="en-US" sz="2000" b="0" i="1" smtClean="0">
                                    <a:solidFill>
                                      <a:schemeClr val="bg2">
                                        <a:lumMod val="25000"/>
                                      </a:schemeClr>
                                    </a:solidFill>
                                    <a:latin typeface="Cambria Math" panose="02040503050406030204" pitchFamily="18" charset="0"/>
                                  </a:rPr>
                                  <m:t>|</m:t>
                                </m:r>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2000" b="0" i="1" smtClean="0">
                                    <a:solidFill>
                                      <a:schemeClr val="bg2">
                                        <a:lumMod val="25000"/>
                                      </a:schemeClr>
                                    </a:solidFill>
                                    <a:latin typeface="Cambria Math" panose="02040503050406030204" pitchFamily="18" charset="0"/>
                                  </a:rPr>
                                  <m:t>𝑝𝑜𝑙𝑦</m:t>
                                </m:r>
                                <m:r>
                                  <a:rPr lang="en-US" sz="2000" b="0" i="1" smtClean="0">
                                    <a:solidFill>
                                      <a:schemeClr val="bg2">
                                        <a:lumMod val="25000"/>
                                      </a:schemeClr>
                                    </a:solidFill>
                                    <a:latin typeface="Cambria Math" panose="02040503050406030204" pitchFamily="18" charset="0"/>
                                  </a:rPr>
                                  <m:t>(</m:t>
                                </m:r>
                                <m:d>
                                  <m:dPr>
                                    <m:begChr m:val="|"/>
                                    <m:endChr m:val="|"/>
                                    <m:ctrlPr>
                                      <a:rPr lang="en-US" sz="2000" b="0" i="1" smtClean="0">
                                        <a:solidFill>
                                          <a:schemeClr val="bg2">
                                            <a:lumMod val="25000"/>
                                          </a:schemeClr>
                                        </a:solidFill>
                                        <a:latin typeface="Cambria Math" panose="02040503050406030204" pitchFamily="18" charset="0"/>
                                      </a:rPr>
                                    </m:ctrlPr>
                                  </m:dPr>
                                  <m:e>
                                    <m:r>
                                      <a:rPr lang="en-US" sz="2000" b="0" i="1" smtClean="0">
                                        <a:solidFill>
                                          <a:schemeClr val="bg2">
                                            <a:lumMod val="25000"/>
                                          </a:schemeClr>
                                        </a:solidFill>
                                        <a:latin typeface="Cambria Math" panose="02040503050406030204" pitchFamily="18" charset="0"/>
                                      </a:rPr>
                                      <m:t>𝑠</m:t>
                                    </m:r>
                                  </m:e>
                                </m:d>
                                <m:r>
                                  <a:rPr lang="en-US" sz="2000" b="0" i="1" smtClean="0">
                                    <a:solidFill>
                                      <a:schemeClr val="bg2">
                                        <a:lumMod val="25000"/>
                                      </a:schemeClr>
                                    </a:solidFill>
                                    <a:latin typeface="Cambria Math" panose="02040503050406030204" pitchFamily="18" charset="0"/>
                                  </a:rPr>
                                  <m:t>, |</m:t>
                                </m:r>
                                <m:r>
                                  <a:rPr lang="en-US" sz="2000" b="0" i="1" smtClean="0">
                                    <a:solidFill>
                                      <a:schemeClr val="bg2">
                                        <a:lumMod val="25000"/>
                                      </a:schemeClr>
                                    </a:solidFill>
                                    <a:latin typeface="Cambria Math" panose="02040503050406030204" pitchFamily="18" charset="0"/>
                                  </a:rPr>
                                  <m:t>𝐶</m:t>
                                </m:r>
                                <m:r>
                                  <a:rPr lang="en-US" sz="2000" b="0" i="1" smtClean="0">
                                    <a:solidFill>
                                      <a:schemeClr val="bg2">
                                        <a:lumMod val="25000"/>
                                      </a:schemeClr>
                                    </a:solidFill>
                                    <a:latin typeface="Cambria Math" panose="02040503050406030204" pitchFamily="18" charset="0"/>
                                  </a:rPr>
                                  <m:t>|)</m:t>
                                </m:r>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374609253"/>
                      </a:ext>
                    </a:extLst>
                  </a:tr>
                </a:tbl>
              </a:graphicData>
            </a:graphic>
          </p:graphicFrame>
        </mc:Choice>
        <mc:Fallback xmlns="">
          <p:graphicFrame>
            <p:nvGraphicFramePr>
              <p:cNvPr id="8" name="Table 7">
                <a:extLst>
                  <a:ext uri="{FF2B5EF4-FFF2-40B4-BE49-F238E27FC236}">
                    <a16:creationId xmlns:a16="http://schemas.microsoft.com/office/drawing/2014/main" id="{9EC7898F-1410-C207-2D8C-F8DA3C002344}"/>
                  </a:ext>
                </a:extLst>
              </p:cNvPr>
              <p:cNvGraphicFramePr>
                <a:graphicFrameLocks noGrp="1"/>
              </p:cNvGraphicFramePr>
              <p:nvPr>
                <p:extLst>
                  <p:ext uri="{D42A27DB-BD31-4B8C-83A1-F6EECF244321}">
                    <p14:modId xmlns:p14="http://schemas.microsoft.com/office/powerpoint/2010/main" val="2992392908"/>
                  </p:ext>
                </p:extLst>
              </p:nvPr>
            </p:nvGraphicFramePr>
            <p:xfrm>
              <a:off x="489333" y="3165710"/>
              <a:ext cx="11213333" cy="2438959"/>
            </p:xfrm>
            <a:graphic>
              <a:graphicData uri="http://schemas.openxmlformats.org/drawingml/2006/table">
                <a:tbl>
                  <a:tblPr firstRow="1" bandRow="1">
                    <a:tableStyleId>{5C22544A-7EE6-4342-B048-85BDC9FD1C3A}</a:tableStyleId>
                  </a:tblPr>
                  <a:tblGrid>
                    <a:gridCol w="1587994">
                      <a:extLst>
                        <a:ext uri="{9D8B030D-6E8A-4147-A177-3AD203B41FA5}">
                          <a16:colId xmlns:a16="http://schemas.microsoft.com/office/drawing/2014/main" val="3351157172"/>
                        </a:ext>
                      </a:extLst>
                    </a:gridCol>
                    <a:gridCol w="1903158">
                      <a:extLst>
                        <a:ext uri="{9D8B030D-6E8A-4147-A177-3AD203B41FA5}">
                          <a16:colId xmlns:a16="http://schemas.microsoft.com/office/drawing/2014/main" val="3819427861"/>
                        </a:ext>
                      </a:extLst>
                    </a:gridCol>
                    <a:gridCol w="1571625">
                      <a:extLst>
                        <a:ext uri="{9D8B030D-6E8A-4147-A177-3AD203B41FA5}">
                          <a16:colId xmlns:a16="http://schemas.microsoft.com/office/drawing/2014/main" val="3581767473"/>
                        </a:ext>
                      </a:extLst>
                    </a:gridCol>
                    <a:gridCol w="2000250">
                      <a:extLst>
                        <a:ext uri="{9D8B030D-6E8A-4147-A177-3AD203B41FA5}">
                          <a16:colId xmlns:a16="http://schemas.microsoft.com/office/drawing/2014/main" val="3127365912"/>
                        </a:ext>
                      </a:extLst>
                    </a:gridCol>
                    <a:gridCol w="2057400">
                      <a:extLst>
                        <a:ext uri="{9D8B030D-6E8A-4147-A177-3AD203B41FA5}">
                          <a16:colId xmlns:a16="http://schemas.microsoft.com/office/drawing/2014/main" val="3817250347"/>
                        </a:ext>
                      </a:extLst>
                    </a:gridCol>
                    <a:gridCol w="2092906">
                      <a:extLst>
                        <a:ext uri="{9D8B030D-6E8A-4147-A177-3AD203B41FA5}">
                          <a16:colId xmlns:a16="http://schemas.microsoft.com/office/drawing/2014/main" val="3526199442"/>
                        </a:ext>
                      </a:extLst>
                    </a:gridCol>
                  </a:tblGrid>
                  <a:tr h="880735">
                    <a:tc>
                      <a:txBody>
                        <a:bodyPr/>
                        <a:lstStyle/>
                        <a:p>
                          <a:endParaRPr lang="en-US" sz="2400" dirty="0">
                            <a:latin typeface="PT Serif" panose="020A0603040505020204" pitchFamily="18"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Traceability</a:t>
                          </a:r>
                        </a:p>
                        <a:p>
                          <a:r>
                            <a:rPr lang="en-US" sz="2300" dirty="0">
                              <a:latin typeface="PT Serif" panose="020A0603040505020204" pitchFamily="18" charset="77"/>
                            </a:rPr>
                            <a:t>guarantee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Access</a:t>
                          </a:r>
                        </a:p>
                        <a:p>
                          <a:r>
                            <a:rPr lang="en-US" sz="2300" dirty="0">
                              <a:latin typeface="PT Serif" panose="020A0603040505020204" pitchFamily="18" charset="77"/>
                            </a:rPr>
                            <a:t>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Secret share size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Public share</a:t>
                          </a:r>
                        </a:p>
                        <a:p>
                          <a:r>
                            <a:rPr lang="en-US" sz="2300" dirty="0">
                              <a:latin typeface="PT Serif" panose="020A0603040505020204" pitchFamily="18" charset="77"/>
                            </a:rPr>
                            <a:t>size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Non-</a:t>
                          </a:r>
                          <a:r>
                            <a:rPr lang="en-US" sz="2300" dirty="0" err="1">
                              <a:latin typeface="PT Serif" panose="020A0603040505020204" pitchFamily="18" charset="77"/>
                            </a:rPr>
                            <a:t>imputability</a:t>
                          </a:r>
                          <a:endParaRPr lang="en-US" sz="2300" dirty="0">
                            <a:latin typeface="PT Serif" panose="020A0603040505020204" pitchFamily="18"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9535821"/>
                      </a:ext>
                    </a:extLst>
                  </a:tr>
                  <a:tr h="779112">
                    <a:tc>
                      <a:txBody>
                        <a:bodyPr/>
                        <a:lstStyle/>
                        <a:p>
                          <a:r>
                            <a:rPr lang="en-US" sz="2000" dirty="0" err="1">
                              <a:solidFill>
                                <a:schemeClr val="bg2">
                                  <a:lumMod val="25000"/>
                                </a:schemeClr>
                              </a:solidFill>
                              <a:latin typeface="PT Serif" panose="020A0603040505020204" pitchFamily="18" charset="77"/>
                            </a:rPr>
                            <a:t>iO</a:t>
                          </a:r>
                          <a:r>
                            <a:rPr lang="en-US" sz="2000" dirty="0">
                              <a:solidFill>
                                <a:schemeClr val="bg2">
                                  <a:lumMod val="25000"/>
                                </a:schemeClr>
                              </a:solidFill>
                              <a:latin typeface="PT Serif" panose="020A0603040505020204" pitchFamily="18" charset="77"/>
                            </a:rPr>
                            <a:t>-based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84000" t="-121311" r="-406667" b="-109836"/>
                          </a:stretch>
                        </a:blipFill>
                      </a:tcPr>
                    </a:tc>
                    <a:tc>
                      <a:txBody>
                        <a:bodyPr/>
                        <a:lstStyle/>
                        <a:p>
                          <a:r>
                            <a:rPr lang="en-US" sz="2000" dirty="0">
                              <a:solidFill>
                                <a:schemeClr val="bg2">
                                  <a:lumMod val="25000"/>
                                </a:schemeClr>
                              </a:solidFill>
                              <a:latin typeface="PT Serif" panose="020A0603040505020204" pitchFamily="18" charset="77"/>
                            </a:rPr>
                            <a:t>Monotone circuits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53165" t="-121311" r="-207595" b="-10983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44444" t="-121311" r="-102469" b="-109836"/>
                          </a:stretch>
                        </a:blipFill>
                      </a:tcPr>
                    </a:tc>
                    <a:tc>
                      <a:txBody>
                        <a:bodyPr/>
                        <a:lstStyle/>
                        <a:p>
                          <a:r>
                            <a:rPr lang="en-US" sz="2000" dirty="0">
                              <a:solidFill>
                                <a:schemeClr val="bg2">
                                  <a:lumMod val="25000"/>
                                </a:schemeClr>
                              </a:solidFill>
                              <a:latin typeface="PT Serif" panose="020A0603040505020204" pitchFamily="18" charset="77"/>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9360606"/>
                      </a:ext>
                    </a:extLst>
                  </a:tr>
                  <a:tr h="779112">
                    <a:tc>
                      <a:txBody>
                        <a:bodyPr/>
                        <a:lstStyle/>
                        <a:p>
                          <a:r>
                            <a:rPr lang="en-US" sz="2000" dirty="0">
                              <a:solidFill>
                                <a:schemeClr val="bg2">
                                  <a:lumMod val="25000"/>
                                </a:schemeClr>
                              </a:solidFill>
                              <a:latin typeface="PT Serif" panose="020A0603040505020204" pitchFamily="18" charset="77"/>
                            </a:rPr>
                            <a:t>OWF-based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Strong 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r>
                            <a:rPr lang="en-US" sz="2000" dirty="0">
                              <a:solidFill>
                                <a:schemeClr val="bg2">
                                  <a:lumMod val="25000"/>
                                </a:schemeClr>
                              </a:solidFill>
                              <a:latin typeface="PT Serif" panose="020A0603040505020204" pitchFamily="18" charset="77"/>
                            </a:rPr>
                            <a:t>Monotone circuits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53165" t="-217742" r="-207595" b="-806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44444" t="-217742" r="-102469" b="-8065"/>
                          </a:stretch>
                        </a:blipFill>
                      </a:tcPr>
                    </a:tc>
                    <a:tc>
                      <a:txBody>
                        <a:bodyPr/>
                        <a:lstStyle/>
                        <a:p>
                          <a:r>
                            <a:rPr lang="en-US" sz="2000" dirty="0">
                              <a:solidFill>
                                <a:schemeClr val="bg2">
                                  <a:lumMod val="25000"/>
                                </a:schemeClr>
                              </a:solidFill>
                              <a:latin typeface="PT Serif" panose="020A0603040505020204" pitchFamily="18" charset="77"/>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374609253"/>
                      </a:ext>
                    </a:extLst>
                  </a:tr>
                </a:tbl>
              </a:graphicData>
            </a:graphic>
          </p:graphicFrame>
        </mc:Fallback>
      </mc:AlternateContent>
      <p:sp>
        <p:nvSpPr>
          <p:cNvPr id="9" name="Cloud Callout 8">
            <a:extLst>
              <a:ext uri="{FF2B5EF4-FFF2-40B4-BE49-F238E27FC236}">
                <a16:creationId xmlns:a16="http://schemas.microsoft.com/office/drawing/2014/main" id="{17A1A0A0-E485-F2AA-55E7-C2647302E625}"/>
              </a:ext>
            </a:extLst>
          </p:cNvPr>
          <p:cNvSpPr/>
          <p:nvPr/>
        </p:nvSpPr>
        <p:spPr>
          <a:xfrm>
            <a:off x="4362452" y="2913578"/>
            <a:ext cx="7088764" cy="1471611"/>
          </a:xfrm>
          <a:prstGeom prst="cloudCallout">
            <a:avLst>
              <a:gd name="adj1" fmla="val 25716"/>
              <a:gd name="adj2" fmla="val 8769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300" dirty="0">
                <a:latin typeface="PT Serif" panose="020A0603040505020204" pitchFamily="18" charset="77"/>
              </a:rPr>
              <a:t>We show it is impossible to simultaneously achieve Strong traceability and non-</a:t>
            </a:r>
            <a:r>
              <a:rPr lang="en-US" sz="2300" dirty="0" err="1">
                <a:latin typeface="PT Serif" panose="020A0603040505020204" pitchFamily="18" charset="77"/>
              </a:rPr>
              <a:t>imputability</a:t>
            </a:r>
            <a:r>
              <a:rPr lang="en-US" sz="2300" dirty="0">
                <a:latin typeface="PT Serif" panose="020A0603040505020204" pitchFamily="18" charset="77"/>
              </a:rPr>
              <a:t>.</a:t>
            </a:r>
          </a:p>
        </p:txBody>
      </p:sp>
      <p:sp>
        <p:nvSpPr>
          <p:cNvPr id="6" name="Slide Number Placeholder 5">
            <a:extLst>
              <a:ext uri="{FF2B5EF4-FFF2-40B4-BE49-F238E27FC236}">
                <a16:creationId xmlns:a16="http://schemas.microsoft.com/office/drawing/2014/main" id="{4ECABE8A-4891-B776-6149-9133E71C4CFB}"/>
              </a:ext>
            </a:extLst>
          </p:cNvPr>
          <p:cNvSpPr>
            <a:spLocks noGrp="1"/>
          </p:cNvSpPr>
          <p:nvPr>
            <p:ph type="sldNum" sz="quarter" idx="12"/>
          </p:nvPr>
        </p:nvSpPr>
        <p:spPr/>
        <p:txBody>
          <a:bodyPr/>
          <a:lstStyle/>
          <a:p>
            <a:fld id="{2C6E2BD9-12E2-A94F-B436-2026D1C44FCB}" type="slidenum">
              <a:rPr lang="en-US" smtClean="0"/>
              <a:pPr/>
              <a:t>43</a:t>
            </a:fld>
            <a:endParaRPr lang="en-US">
              <a:latin typeface="PT Serif" panose="020A0603040505020204" pitchFamily="18" charset="77"/>
            </a:endParaRPr>
          </a:p>
        </p:txBody>
      </p:sp>
      <p:sp>
        <p:nvSpPr>
          <p:cNvPr id="7" name="Action Button: Custom 6">
            <a:hlinkClick r:id="rId4" action="ppaction://hlinksldjump" highlightClick="1"/>
            <a:extLst>
              <a:ext uri="{FF2B5EF4-FFF2-40B4-BE49-F238E27FC236}">
                <a16:creationId xmlns:a16="http://schemas.microsoft.com/office/drawing/2014/main" id="{FEEA219E-84C4-C5E1-CAA5-3823A12BB2EE}"/>
              </a:ext>
            </a:extLst>
          </p:cNvPr>
          <p:cNvSpPr/>
          <p:nvPr/>
        </p:nvSpPr>
        <p:spPr>
          <a:xfrm>
            <a:off x="9494911" y="6220916"/>
            <a:ext cx="2055233" cy="425940"/>
          </a:xfrm>
          <a:prstGeom prst="actionButtonBlan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latin typeface="PT Serif" panose="020A0603040505020204" pitchFamily="18" charset="77"/>
              </a:rPr>
              <a:t>Skip to last slide</a:t>
            </a:r>
          </a:p>
        </p:txBody>
      </p:sp>
    </p:spTree>
    <p:extLst>
      <p:ext uri="{BB962C8B-B14F-4D97-AF65-F5344CB8AC3E}">
        <p14:creationId xmlns:p14="http://schemas.microsoft.com/office/powerpoint/2010/main" val="1539921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63FC5-6DAF-5B97-76CF-1F16AAF31F0F}"/>
              </a:ext>
            </a:extLst>
          </p:cNvPr>
          <p:cNvSpPr>
            <a:spLocks noGrp="1"/>
          </p:cNvSpPr>
          <p:nvPr>
            <p:ph type="title"/>
          </p:nvPr>
        </p:nvSpPr>
        <p:spPr>
          <a:xfrm>
            <a:off x="297872" y="94960"/>
            <a:ext cx="11532178" cy="1325563"/>
          </a:xfrm>
        </p:spPr>
        <p:txBody>
          <a:bodyPr/>
          <a:lstStyle/>
          <a:p>
            <a:r>
              <a:rPr lang="en-US" dirty="0"/>
              <a:t>Our new traceability definition</a:t>
            </a:r>
          </a:p>
        </p:txBody>
      </p:sp>
      <p:cxnSp>
        <p:nvCxnSpPr>
          <p:cNvPr id="5" name="Straight Arrow Connector 4">
            <a:extLst>
              <a:ext uri="{FF2B5EF4-FFF2-40B4-BE49-F238E27FC236}">
                <a16:creationId xmlns:a16="http://schemas.microsoft.com/office/drawing/2014/main" id="{593D6402-1F65-7DAF-B993-1E691DF1B2B0}"/>
              </a:ext>
            </a:extLst>
          </p:cNvPr>
          <p:cNvCxnSpPr>
            <a:cxnSpLocks/>
            <a:stCxn id="61" idx="2"/>
          </p:cNvCxnSpPr>
          <p:nvPr/>
        </p:nvCxnSpPr>
        <p:spPr>
          <a:xfrm>
            <a:off x="922834" y="3454727"/>
            <a:ext cx="1408892" cy="1063787"/>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0352A548-DB0B-80EB-B2D1-3A811C2D5FE8}"/>
              </a:ext>
            </a:extLst>
          </p:cNvPr>
          <p:cNvCxnSpPr>
            <a:cxnSpLocks/>
          </p:cNvCxnSpPr>
          <p:nvPr/>
        </p:nvCxnSpPr>
        <p:spPr>
          <a:xfrm flipH="1">
            <a:off x="2644479" y="3584706"/>
            <a:ext cx="586079" cy="933808"/>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Rounded Rectangle 15">
                <a:extLst>
                  <a:ext uri="{FF2B5EF4-FFF2-40B4-BE49-F238E27FC236}">
                    <a16:creationId xmlns:a16="http://schemas.microsoft.com/office/drawing/2014/main" id="{8358BDB8-C532-AA0A-DE88-A1210154CE8C}"/>
                  </a:ext>
                </a:extLst>
              </p:cNvPr>
              <p:cNvSpPr/>
              <p:nvPr/>
            </p:nvSpPr>
            <p:spPr>
              <a:xfrm>
                <a:off x="1888874" y="4995273"/>
                <a:ext cx="1341685" cy="1084407"/>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𝑅</m:t>
                      </m:r>
                    </m:oMath>
                  </m:oMathPara>
                </a14:m>
                <a:endParaRPr lang="en-US" sz="2600" dirty="0"/>
              </a:p>
              <a:p>
                <a:pPr algn="ctr"/>
                <a14:m>
                  <m:oMathPara xmlns:m="http://schemas.openxmlformats.org/officeDocument/2006/math">
                    <m:oMathParaPr>
                      <m:jc m:val="centerGroup"/>
                    </m:oMathParaPr>
                    <m:oMath xmlns:m="http://schemas.openxmlformats.org/officeDocument/2006/math">
                      <m:r>
                        <a:rPr lang="en-US" sz="2200" b="0" i="1" smtClean="0">
                          <a:latin typeface="Cambria Math" panose="02040503050406030204" pitchFamily="18" charset="0"/>
                        </a:rPr>
                        <m:t>(</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r>
                            <a:rPr lang="en-US" sz="2200" b="0" i="1" smtClean="0">
                              <a:latin typeface="Cambria Math" panose="02040503050406030204" pitchFamily="18" charset="0"/>
                            </a:rPr>
                            <m:t>1</m:t>
                          </m:r>
                        </m:sub>
                      </m:sSub>
                      <m:r>
                        <a:rPr lang="en-US" sz="2200" b="0" i="1" smtClean="0">
                          <a:latin typeface="Cambria Math" panose="02040503050406030204" pitchFamily="18" charset="0"/>
                        </a:rPr>
                        <m:t>, </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r>
                            <a:rPr lang="en-US" sz="2200" b="0" i="1" smtClean="0">
                              <a:latin typeface="Cambria Math" panose="02040503050406030204" pitchFamily="18" charset="0"/>
                            </a:rPr>
                            <m:t>2</m:t>
                          </m:r>
                        </m:sub>
                      </m:sSub>
                      <m:r>
                        <a:rPr lang="en-US" sz="2200" b="0" i="1" smtClean="0">
                          <a:latin typeface="Cambria Math" panose="02040503050406030204" pitchFamily="18" charset="0"/>
                        </a:rPr>
                        <m:t>)</m:t>
                      </m:r>
                    </m:oMath>
                  </m:oMathPara>
                </a14:m>
                <a:endParaRPr lang="en-US" sz="2200" dirty="0"/>
              </a:p>
            </p:txBody>
          </p:sp>
        </mc:Choice>
        <mc:Fallback xmlns="">
          <p:sp>
            <p:nvSpPr>
              <p:cNvPr id="16" name="Rounded Rectangle 15">
                <a:extLst>
                  <a:ext uri="{FF2B5EF4-FFF2-40B4-BE49-F238E27FC236}">
                    <a16:creationId xmlns:a16="http://schemas.microsoft.com/office/drawing/2014/main" id="{8358BDB8-C532-AA0A-DE88-A1210154CE8C}"/>
                  </a:ext>
                </a:extLst>
              </p:cNvPr>
              <p:cNvSpPr>
                <a:spLocks noRot="1" noChangeAspect="1" noMove="1" noResize="1" noEditPoints="1" noAdjustHandles="1" noChangeArrowheads="1" noChangeShapeType="1" noTextEdit="1"/>
              </p:cNvSpPr>
              <p:nvPr/>
            </p:nvSpPr>
            <p:spPr>
              <a:xfrm>
                <a:off x="1888874" y="4995273"/>
                <a:ext cx="1341685" cy="1084407"/>
              </a:xfrm>
              <a:prstGeom prst="roundRect">
                <a:avLst/>
              </a:prstGeom>
              <a:blipFill>
                <a:blip r:embed="rId3"/>
                <a:stretch>
                  <a:fillRect l="-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Snip and Round Single Corner Rectangle 16">
                <a:extLst>
                  <a:ext uri="{FF2B5EF4-FFF2-40B4-BE49-F238E27FC236}">
                    <a16:creationId xmlns:a16="http://schemas.microsoft.com/office/drawing/2014/main" id="{59E34B5F-430E-44EA-1E9F-22026286AA7F}"/>
                  </a:ext>
                </a:extLst>
              </p:cNvPr>
              <p:cNvSpPr/>
              <p:nvPr/>
            </p:nvSpPr>
            <p:spPr>
              <a:xfrm>
                <a:off x="1973546" y="4521134"/>
                <a:ext cx="1172340" cy="474139"/>
              </a:xfrm>
              <a:prstGeom prst="snip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𝐼</m:t>
                      </m:r>
                      <m:r>
                        <a:rPr lang="en-US" sz="2400" b="0" i="1" smtClean="0">
                          <a:latin typeface="Cambria Math" panose="02040503050406030204" pitchFamily="18" charset="0"/>
                        </a:rPr>
                        <m:t>⊆[</m:t>
                      </m:r>
                      <m:r>
                        <a:rPr lang="en-US" sz="2400" b="0" i="1" smtClean="0">
                          <a:latin typeface="Cambria Math" panose="02040503050406030204" pitchFamily="18" charset="0"/>
                        </a:rPr>
                        <m:t>𝑛</m:t>
                      </m:r>
                      <m:r>
                        <a:rPr lang="en-US" sz="2400" b="0" i="1" smtClean="0">
                          <a:latin typeface="Cambria Math" panose="02040503050406030204" pitchFamily="18" charset="0"/>
                        </a:rPr>
                        <m:t>]</m:t>
                      </m:r>
                    </m:oMath>
                  </m:oMathPara>
                </a14:m>
                <a:endParaRPr lang="en-US" sz="2400" dirty="0"/>
              </a:p>
            </p:txBody>
          </p:sp>
        </mc:Choice>
        <mc:Fallback xmlns="">
          <p:sp>
            <p:nvSpPr>
              <p:cNvPr id="17" name="Snip and Round Single Corner Rectangle 16">
                <a:extLst>
                  <a:ext uri="{FF2B5EF4-FFF2-40B4-BE49-F238E27FC236}">
                    <a16:creationId xmlns:a16="http://schemas.microsoft.com/office/drawing/2014/main" id="{59E34B5F-430E-44EA-1E9F-22026286AA7F}"/>
                  </a:ext>
                </a:extLst>
              </p:cNvPr>
              <p:cNvSpPr>
                <a:spLocks noRot="1" noChangeAspect="1" noMove="1" noResize="1" noEditPoints="1" noAdjustHandles="1" noChangeArrowheads="1" noChangeShapeType="1" noTextEdit="1"/>
              </p:cNvSpPr>
              <p:nvPr/>
            </p:nvSpPr>
            <p:spPr>
              <a:xfrm>
                <a:off x="1973546" y="4521134"/>
                <a:ext cx="1172340" cy="474139"/>
              </a:xfrm>
              <a:prstGeom prst="snipRoundRect">
                <a:avLst/>
              </a:prstGeom>
              <a:blipFill>
                <a:blip r:embed="rId4"/>
                <a:stretch>
                  <a:fillRect l="-1064" b="-1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4874C176-DB63-B640-65CD-E57656DA8D97}"/>
                  </a:ext>
                </a:extLst>
              </p:cNvPr>
              <p:cNvSpPr txBox="1"/>
              <p:nvPr/>
            </p:nvSpPr>
            <p:spPr>
              <a:xfrm>
                <a:off x="3887371" y="5306644"/>
                <a:ext cx="694423"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0/1</m:t>
                      </m:r>
                    </m:oMath>
                  </m:oMathPara>
                </a14:m>
                <a:endParaRPr lang="en-US" sz="2400" dirty="0"/>
              </a:p>
            </p:txBody>
          </p:sp>
        </mc:Choice>
        <mc:Fallback xmlns="">
          <p:sp>
            <p:nvSpPr>
              <p:cNvPr id="18" name="TextBox 17">
                <a:extLst>
                  <a:ext uri="{FF2B5EF4-FFF2-40B4-BE49-F238E27FC236}">
                    <a16:creationId xmlns:a16="http://schemas.microsoft.com/office/drawing/2014/main" id="{4874C176-DB63-B640-65CD-E57656DA8D97}"/>
                  </a:ext>
                </a:extLst>
              </p:cNvPr>
              <p:cNvSpPr txBox="1">
                <a:spLocks noRot="1" noChangeAspect="1" noMove="1" noResize="1" noEditPoints="1" noAdjustHandles="1" noChangeArrowheads="1" noChangeShapeType="1" noTextEdit="1"/>
              </p:cNvSpPr>
              <p:nvPr/>
            </p:nvSpPr>
            <p:spPr>
              <a:xfrm>
                <a:off x="3887371" y="5306644"/>
                <a:ext cx="694423" cy="461665"/>
              </a:xfrm>
              <a:prstGeom prst="rect">
                <a:avLst/>
              </a:prstGeom>
              <a:blipFill>
                <a:blip r:embed="rId5"/>
                <a:stretch>
                  <a:fillRect b="-13514"/>
                </a:stretch>
              </a:blipFill>
            </p:spPr>
            <p:txBody>
              <a:bodyPr/>
              <a:lstStyle/>
              <a:p>
                <a:r>
                  <a:rPr lang="en-US">
                    <a:noFill/>
                  </a:rPr>
                  <a:t> </a:t>
                </a:r>
              </a:p>
            </p:txBody>
          </p:sp>
        </mc:Fallback>
      </mc:AlternateContent>
      <p:cxnSp>
        <p:nvCxnSpPr>
          <p:cNvPr id="19" name="Straight Arrow Connector 18">
            <a:extLst>
              <a:ext uri="{FF2B5EF4-FFF2-40B4-BE49-F238E27FC236}">
                <a16:creationId xmlns:a16="http://schemas.microsoft.com/office/drawing/2014/main" id="{AD9555C9-AB49-317A-8DF4-169348A59C1B}"/>
              </a:ext>
            </a:extLst>
          </p:cNvPr>
          <p:cNvCxnSpPr>
            <a:cxnSpLocks/>
            <a:stCxn id="16" idx="3"/>
            <a:endCxn id="18" idx="1"/>
          </p:cNvCxnSpPr>
          <p:nvPr/>
        </p:nvCxnSpPr>
        <p:spPr>
          <a:xfrm>
            <a:off x="3230559" y="5537477"/>
            <a:ext cx="656812"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6A57DF66-31EA-ABE3-3902-03C2E536F9F9}"/>
                  </a:ext>
                </a:extLst>
              </p:cNvPr>
              <p:cNvSpPr txBox="1"/>
              <p:nvPr/>
            </p:nvSpPr>
            <p:spPr>
              <a:xfrm>
                <a:off x="264750" y="5352811"/>
                <a:ext cx="105413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d>
                            <m:dPr>
                              <m:begChr m:val="{"/>
                              <m:endChr m:val="}"/>
                              <m:ctrlPr>
                                <a:rPr lang="en-US" sz="2400" b="0" i="1" smtClean="0">
                                  <a:latin typeface="Cambria Math" panose="02040503050406030204" pitchFamily="18" charset="0"/>
                                </a:rPr>
                              </m:ctrlPr>
                            </m:dPr>
                            <m:e>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𝑖</m:t>
                                  </m:r>
                                </m:sub>
                              </m:sSub>
                            </m:e>
                          </m:d>
                        </m:e>
                        <m:sub>
                          <m:r>
                            <a:rPr lang="en-US" sz="2400" b="0" i="1" smtClean="0">
                              <a:latin typeface="Cambria Math" panose="02040503050406030204" pitchFamily="18" charset="0"/>
                            </a:rPr>
                            <m:t>𝑖</m:t>
                          </m:r>
                          <m:r>
                            <a:rPr lang="en-US" sz="2400" b="0" i="1" smtClean="0">
                              <a:latin typeface="Cambria Math" panose="02040503050406030204" pitchFamily="18" charset="0"/>
                            </a:rPr>
                            <m:t>∈</m:t>
                          </m:r>
                          <m:r>
                            <a:rPr lang="en-US" sz="2400" b="0" i="1" smtClean="0">
                              <a:latin typeface="Cambria Math" panose="02040503050406030204" pitchFamily="18" charset="0"/>
                            </a:rPr>
                            <m:t>𝐼</m:t>
                          </m:r>
                        </m:sub>
                      </m:sSub>
                    </m:oMath>
                  </m:oMathPara>
                </a14:m>
                <a:endParaRPr lang="en-US" sz="2400" dirty="0"/>
              </a:p>
            </p:txBody>
          </p:sp>
        </mc:Choice>
        <mc:Fallback xmlns="">
          <p:sp>
            <p:nvSpPr>
              <p:cNvPr id="20" name="TextBox 19">
                <a:extLst>
                  <a:ext uri="{FF2B5EF4-FFF2-40B4-BE49-F238E27FC236}">
                    <a16:creationId xmlns:a16="http://schemas.microsoft.com/office/drawing/2014/main" id="{6A57DF66-31EA-ABE3-3902-03C2E536F9F9}"/>
                  </a:ext>
                </a:extLst>
              </p:cNvPr>
              <p:cNvSpPr txBox="1">
                <a:spLocks noRot="1" noChangeAspect="1" noMove="1" noResize="1" noEditPoints="1" noAdjustHandles="1" noChangeArrowheads="1" noChangeShapeType="1" noTextEdit="1"/>
              </p:cNvSpPr>
              <p:nvPr/>
            </p:nvSpPr>
            <p:spPr>
              <a:xfrm>
                <a:off x="264750" y="5352811"/>
                <a:ext cx="1054135" cy="369332"/>
              </a:xfrm>
              <a:prstGeom prst="rect">
                <a:avLst/>
              </a:prstGeom>
              <a:blipFill>
                <a:blip r:embed="rId6"/>
                <a:stretch>
                  <a:fillRect r="-2381" b="-13333"/>
                </a:stretch>
              </a:blipFill>
            </p:spPr>
            <p:txBody>
              <a:bodyPr/>
              <a:lstStyle/>
              <a:p>
                <a:r>
                  <a:rPr lang="en-US">
                    <a:noFill/>
                  </a:rPr>
                  <a:t> </a:t>
                </a:r>
              </a:p>
            </p:txBody>
          </p:sp>
        </mc:Fallback>
      </mc:AlternateContent>
      <p:cxnSp>
        <p:nvCxnSpPr>
          <p:cNvPr id="21" name="Straight Arrow Connector 20">
            <a:extLst>
              <a:ext uri="{FF2B5EF4-FFF2-40B4-BE49-F238E27FC236}">
                <a16:creationId xmlns:a16="http://schemas.microsoft.com/office/drawing/2014/main" id="{A63872F7-7FC5-079D-2D50-838E49BDCDA2}"/>
              </a:ext>
            </a:extLst>
          </p:cNvPr>
          <p:cNvCxnSpPr>
            <a:cxnSpLocks/>
            <a:stCxn id="20" idx="3"/>
            <a:endCxn id="16" idx="1"/>
          </p:cNvCxnSpPr>
          <p:nvPr/>
        </p:nvCxnSpPr>
        <p:spPr>
          <a:xfrm>
            <a:off x="1318885" y="5537477"/>
            <a:ext cx="569989"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24" name="Cloud Callout 23">
            <a:extLst>
              <a:ext uri="{FF2B5EF4-FFF2-40B4-BE49-F238E27FC236}">
                <a16:creationId xmlns:a16="http://schemas.microsoft.com/office/drawing/2014/main" id="{8C9F682F-DDFD-0E4A-CB53-50AFEDA1F0CE}"/>
              </a:ext>
            </a:extLst>
          </p:cNvPr>
          <p:cNvSpPr/>
          <p:nvPr/>
        </p:nvSpPr>
        <p:spPr>
          <a:xfrm>
            <a:off x="3450873" y="3486355"/>
            <a:ext cx="6766970" cy="661429"/>
          </a:xfrm>
          <a:prstGeom prst="cloudCallout">
            <a:avLst>
              <a:gd name="adj1" fmla="val -57630"/>
              <a:gd name="adj2" fmla="val 9426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300" dirty="0">
                <a:latin typeface="PT Serif" panose="020A0603040505020204" pitchFamily="18" charset="77"/>
              </a:rPr>
              <a:t>‘Label’ of the reconstruction box</a:t>
            </a: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22BDE9A3-5B14-403A-5062-BCC6B938F661}"/>
                  </a:ext>
                </a:extLst>
              </p:cNvPr>
              <p:cNvSpPr txBox="1"/>
              <p:nvPr/>
            </p:nvSpPr>
            <p:spPr>
              <a:xfrm>
                <a:off x="5048482" y="4332672"/>
                <a:ext cx="6710601" cy="1862048"/>
              </a:xfrm>
              <a:prstGeom prst="rect">
                <a:avLst/>
              </a:prstGeom>
              <a:noFill/>
              <a:ln w="15875">
                <a:solidFill>
                  <a:srgbClr val="002060"/>
                </a:solidFill>
              </a:ln>
            </p:spPr>
            <p:txBody>
              <a:bodyPr wrap="square" rtlCol="0">
                <a:spAutoFit/>
              </a:bodyPr>
              <a:lstStyle/>
              <a:p>
                <a:r>
                  <a:rPr lang="en-US" sz="2300" dirty="0">
                    <a:solidFill>
                      <a:schemeClr val="bg2">
                        <a:lumMod val="25000"/>
                      </a:schemeClr>
                    </a:solidFill>
                    <a:latin typeface="PT Serif" panose="020A0603040505020204" pitchFamily="18" charset="77"/>
                  </a:rPr>
                  <a:t>Strong traceability: </a:t>
                </a:r>
                <a:r>
                  <a:rPr lang="en-US" sz="2300" dirty="0">
                    <a:latin typeface="PT Serif" panose="020A0603040505020204" pitchFamily="18" charset="77"/>
                  </a:rPr>
                  <a:t>A tracer can trace this box to at least one corrupt server.</a:t>
                </a:r>
              </a:p>
              <a:p>
                <a:endParaRPr lang="en-US" sz="2300" b="0" i="1" dirty="0">
                  <a:solidFill>
                    <a:schemeClr val="bg2">
                      <a:lumMod val="25000"/>
                    </a:schemeClr>
                  </a:solidFill>
                  <a:latin typeface="Cambria Math" panose="02040503050406030204" pitchFamily="18" charset="0"/>
                </a:endParaRPr>
              </a:p>
              <a:p>
                <a14:m>
                  <m:oMath xmlns:m="http://schemas.openxmlformats.org/officeDocument/2006/math">
                    <m:r>
                      <a:rPr lang="en-US" sz="2300" b="0" i="1" smtClean="0">
                        <a:solidFill>
                          <a:schemeClr val="bg2">
                            <a:lumMod val="25000"/>
                          </a:schemeClr>
                        </a:solidFill>
                        <a:latin typeface="Cambria Math" panose="02040503050406030204" pitchFamily="18" charset="0"/>
                      </a:rPr>
                      <m:t>∅</m:t>
                    </m:r>
                  </m:oMath>
                </a14:m>
                <a:r>
                  <a:rPr lang="en-US" sz="2300" dirty="0">
                    <a:solidFill>
                      <a:schemeClr val="bg2">
                        <a:lumMod val="25000"/>
                      </a:schemeClr>
                    </a:solidFill>
                    <a:latin typeface="PT Serif" panose="020A0603040505020204" pitchFamily="18" charset="77"/>
                  </a:rPr>
                  <a:t>-Strong traceability: </a:t>
                </a:r>
                <a:r>
                  <a:rPr lang="en-US" sz="2300" dirty="0">
                    <a:latin typeface="PT Serif" panose="020A0603040505020204" pitchFamily="18" charset="77"/>
                  </a:rPr>
                  <a:t>A tracer can trace this box to at least one corrupt server, as long as </a:t>
                </a:r>
                <a14:m>
                  <m:oMath xmlns:m="http://schemas.openxmlformats.org/officeDocument/2006/math">
                    <m:r>
                      <a:rPr lang="en-US" sz="2300" b="0" i="1" smtClean="0">
                        <a:latin typeface="Cambria Math" panose="02040503050406030204" pitchFamily="18" charset="0"/>
                      </a:rPr>
                      <m:t>𝐼</m:t>
                    </m:r>
                    <m:r>
                      <a:rPr lang="en-US" sz="2300" b="0" i="1" smtClean="0">
                        <a:latin typeface="Cambria Math" panose="02040503050406030204" pitchFamily="18" charset="0"/>
                      </a:rPr>
                      <m:t>∩</m:t>
                    </m:r>
                    <m:r>
                      <a:rPr lang="en-US" sz="2300" b="0" i="1" smtClean="0">
                        <a:latin typeface="Cambria Math" panose="02040503050406030204" pitchFamily="18" charset="0"/>
                      </a:rPr>
                      <m:t>𝐽</m:t>
                    </m:r>
                    <m:r>
                      <a:rPr lang="en-US" sz="2300" b="0" i="1" smtClean="0">
                        <a:latin typeface="Cambria Math" panose="02040503050406030204" pitchFamily="18" charset="0"/>
                      </a:rPr>
                      <m:t>=∅</m:t>
                    </m:r>
                  </m:oMath>
                </a14:m>
                <a:r>
                  <a:rPr lang="en-US" sz="2300" dirty="0">
                    <a:solidFill>
                      <a:schemeClr val="bg2">
                        <a:lumMod val="25000"/>
                      </a:schemeClr>
                    </a:solidFill>
                    <a:latin typeface="PT Serif" panose="020A0603040505020204" pitchFamily="18" charset="77"/>
                  </a:rPr>
                  <a:t>.</a:t>
                </a:r>
              </a:p>
            </p:txBody>
          </p:sp>
        </mc:Choice>
        <mc:Fallback xmlns="">
          <p:sp>
            <p:nvSpPr>
              <p:cNvPr id="25" name="TextBox 24">
                <a:extLst>
                  <a:ext uri="{FF2B5EF4-FFF2-40B4-BE49-F238E27FC236}">
                    <a16:creationId xmlns:a16="http://schemas.microsoft.com/office/drawing/2014/main" id="{22BDE9A3-5B14-403A-5062-BCC6B938F661}"/>
                  </a:ext>
                </a:extLst>
              </p:cNvPr>
              <p:cNvSpPr txBox="1">
                <a:spLocks noRot="1" noChangeAspect="1" noMove="1" noResize="1" noEditPoints="1" noAdjustHandles="1" noChangeArrowheads="1" noChangeShapeType="1" noTextEdit="1"/>
              </p:cNvSpPr>
              <p:nvPr/>
            </p:nvSpPr>
            <p:spPr>
              <a:xfrm>
                <a:off x="5048482" y="4332672"/>
                <a:ext cx="6710601" cy="1862048"/>
              </a:xfrm>
              <a:prstGeom prst="rect">
                <a:avLst/>
              </a:prstGeom>
              <a:blipFill>
                <a:blip r:embed="rId7"/>
                <a:stretch>
                  <a:fillRect l="-1130" t="-2013" b="-5369"/>
                </a:stretch>
              </a:blipFill>
              <a:ln w="15875">
                <a:solidFill>
                  <a:srgbClr val="00206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Content Placeholder 2">
                <a:extLst>
                  <a:ext uri="{FF2B5EF4-FFF2-40B4-BE49-F238E27FC236}">
                    <a16:creationId xmlns:a16="http://schemas.microsoft.com/office/drawing/2014/main" id="{081EF9E6-08F8-BF1D-E258-538F80EFC2DE}"/>
                  </a:ext>
                </a:extLst>
              </p:cNvPr>
              <p:cNvSpPr>
                <a:spLocks noGrp="1"/>
              </p:cNvSpPr>
              <p:nvPr>
                <p:ph idx="1"/>
              </p:nvPr>
            </p:nvSpPr>
            <p:spPr>
              <a:xfrm>
                <a:off x="297871" y="1253331"/>
                <a:ext cx="11803228" cy="1496059"/>
              </a:xfrm>
            </p:spPr>
            <p:txBody>
              <a:bodyPr/>
              <a:lstStyle/>
              <a:p>
                <a:pPr marL="0" indent="0">
                  <a:buNone/>
                </a:pPr>
                <a:r>
                  <a:rPr lang="en-US" dirty="0">
                    <a:latin typeface="PT Serif" panose="020A0603040505020204" pitchFamily="18" charset="77"/>
                  </a:rPr>
                  <a:t>Reconstruction box </a:t>
                </a:r>
                <a14:m>
                  <m:oMath xmlns:m="http://schemas.openxmlformats.org/officeDocument/2006/math">
                    <m:r>
                      <a:rPr lang="en-US" b="0" i="1" smtClean="0">
                        <a:latin typeface="Cambria Math" panose="02040503050406030204" pitchFamily="18" charset="0"/>
                      </a:rPr>
                      <m:t>𝑅</m:t>
                    </m:r>
                  </m:oMath>
                </a14:m>
                <a:r>
                  <a:rPr lang="en-US" dirty="0">
                    <a:latin typeface="PT Serif" panose="020A0603040505020204" pitchFamily="18" charset="77"/>
                  </a:rPr>
                  <a:t> can distinguish between shares of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0 </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1</m:t>
                        </m:r>
                      </m:sub>
                    </m:sSub>
                  </m:oMath>
                </a14:m>
                <a:r>
                  <a:rPr lang="en-US" dirty="0">
                    <a:latin typeface="PT Serif" panose="020A0603040505020204" pitchFamily="18" charset="77"/>
                  </a:rPr>
                  <a:t> :</a:t>
                </a:r>
              </a:p>
            </p:txBody>
          </p:sp>
        </mc:Choice>
        <mc:Fallback xmlns="">
          <p:sp>
            <p:nvSpPr>
              <p:cNvPr id="40" name="Content Placeholder 2">
                <a:extLst>
                  <a:ext uri="{FF2B5EF4-FFF2-40B4-BE49-F238E27FC236}">
                    <a16:creationId xmlns:a16="http://schemas.microsoft.com/office/drawing/2014/main" id="{081EF9E6-08F8-BF1D-E258-538F80EFC2DE}"/>
                  </a:ext>
                </a:extLst>
              </p:cNvPr>
              <p:cNvSpPr>
                <a:spLocks noGrp="1" noRot="1" noChangeAspect="1" noMove="1" noResize="1" noEditPoints="1" noAdjustHandles="1" noChangeArrowheads="1" noChangeShapeType="1" noTextEdit="1"/>
              </p:cNvSpPr>
              <p:nvPr>
                <p:ph idx="1"/>
              </p:nvPr>
            </p:nvSpPr>
            <p:spPr>
              <a:xfrm>
                <a:off x="297871" y="1253331"/>
                <a:ext cx="11803228" cy="1496059"/>
              </a:xfrm>
              <a:blipFill>
                <a:blip r:embed="rId8"/>
                <a:stretch>
                  <a:fillRect l="-1075" t="-672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TextBox 58">
                <a:extLst>
                  <a:ext uri="{FF2B5EF4-FFF2-40B4-BE49-F238E27FC236}">
                    <a16:creationId xmlns:a16="http://schemas.microsoft.com/office/drawing/2014/main" id="{EA955897-D85C-5CD4-EB3D-BEEE2B0D5F04}"/>
                  </a:ext>
                </a:extLst>
              </p:cNvPr>
              <p:cNvSpPr txBox="1"/>
              <p:nvPr/>
            </p:nvSpPr>
            <p:spPr>
              <a:xfrm>
                <a:off x="3066142" y="3162812"/>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2</m:t>
                          </m:r>
                        </m:sub>
                      </m:sSub>
                    </m:oMath>
                  </m:oMathPara>
                </a14:m>
                <a:endParaRPr lang="en-US" sz="2300" dirty="0"/>
              </a:p>
            </p:txBody>
          </p:sp>
        </mc:Choice>
        <mc:Fallback xmlns="">
          <p:sp>
            <p:nvSpPr>
              <p:cNvPr id="59" name="TextBox 58">
                <a:extLst>
                  <a:ext uri="{FF2B5EF4-FFF2-40B4-BE49-F238E27FC236}">
                    <a16:creationId xmlns:a16="http://schemas.microsoft.com/office/drawing/2014/main" id="{EA955897-D85C-5CD4-EB3D-BEEE2B0D5F04}"/>
                  </a:ext>
                </a:extLst>
              </p:cNvPr>
              <p:cNvSpPr txBox="1">
                <a:spLocks noRot="1" noChangeAspect="1" noMove="1" noResize="1" noEditPoints="1" noAdjustHandles="1" noChangeArrowheads="1" noChangeShapeType="1" noTextEdit="1"/>
              </p:cNvSpPr>
              <p:nvPr/>
            </p:nvSpPr>
            <p:spPr>
              <a:xfrm>
                <a:off x="3066142" y="3162812"/>
                <a:ext cx="502382" cy="353943"/>
              </a:xfrm>
              <a:prstGeom prst="rect">
                <a:avLst/>
              </a:prstGeom>
              <a:blipFill>
                <a:blip r:embed="rId9"/>
                <a:stretch>
                  <a:fillRect l="-7500" r="-5000" b="-107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0" name="TextBox 59">
                <a:extLst>
                  <a:ext uri="{FF2B5EF4-FFF2-40B4-BE49-F238E27FC236}">
                    <a16:creationId xmlns:a16="http://schemas.microsoft.com/office/drawing/2014/main" id="{5622360C-9C26-F349-4F5A-6393AE2FABFC}"/>
                  </a:ext>
                </a:extLst>
              </p:cNvPr>
              <p:cNvSpPr txBox="1"/>
              <p:nvPr/>
            </p:nvSpPr>
            <p:spPr>
              <a:xfrm>
                <a:off x="5497319" y="3102715"/>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3</m:t>
                          </m:r>
                        </m:sub>
                      </m:sSub>
                    </m:oMath>
                  </m:oMathPara>
                </a14:m>
                <a:endParaRPr lang="en-US" sz="2300" dirty="0"/>
              </a:p>
            </p:txBody>
          </p:sp>
        </mc:Choice>
        <mc:Fallback xmlns="">
          <p:sp>
            <p:nvSpPr>
              <p:cNvPr id="60" name="TextBox 59">
                <a:extLst>
                  <a:ext uri="{FF2B5EF4-FFF2-40B4-BE49-F238E27FC236}">
                    <a16:creationId xmlns:a16="http://schemas.microsoft.com/office/drawing/2014/main" id="{5622360C-9C26-F349-4F5A-6393AE2FABFC}"/>
                  </a:ext>
                </a:extLst>
              </p:cNvPr>
              <p:cNvSpPr txBox="1">
                <a:spLocks noRot="1" noChangeAspect="1" noMove="1" noResize="1" noEditPoints="1" noAdjustHandles="1" noChangeArrowheads="1" noChangeShapeType="1" noTextEdit="1"/>
              </p:cNvSpPr>
              <p:nvPr/>
            </p:nvSpPr>
            <p:spPr>
              <a:xfrm>
                <a:off x="5497319" y="3102715"/>
                <a:ext cx="502382" cy="353943"/>
              </a:xfrm>
              <a:prstGeom prst="rect">
                <a:avLst/>
              </a:prstGeom>
              <a:blipFill>
                <a:blip r:embed="rId10"/>
                <a:stretch>
                  <a:fillRect l="-7317" r="-4878"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1" name="TextBox 60">
                <a:extLst>
                  <a:ext uri="{FF2B5EF4-FFF2-40B4-BE49-F238E27FC236}">
                    <a16:creationId xmlns:a16="http://schemas.microsoft.com/office/drawing/2014/main" id="{16F0035A-A802-D3E5-9C30-C5DBF16BEA3A}"/>
                  </a:ext>
                </a:extLst>
              </p:cNvPr>
              <p:cNvSpPr txBox="1"/>
              <p:nvPr/>
            </p:nvSpPr>
            <p:spPr>
              <a:xfrm>
                <a:off x="675042" y="3100784"/>
                <a:ext cx="495584"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1</m:t>
                          </m:r>
                        </m:sub>
                      </m:sSub>
                    </m:oMath>
                  </m:oMathPara>
                </a14:m>
                <a:endParaRPr lang="en-US" sz="2300" dirty="0"/>
              </a:p>
            </p:txBody>
          </p:sp>
        </mc:Choice>
        <mc:Fallback xmlns="">
          <p:sp>
            <p:nvSpPr>
              <p:cNvPr id="61" name="TextBox 60">
                <a:extLst>
                  <a:ext uri="{FF2B5EF4-FFF2-40B4-BE49-F238E27FC236}">
                    <a16:creationId xmlns:a16="http://schemas.microsoft.com/office/drawing/2014/main" id="{16F0035A-A802-D3E5-9C30-C5DBF16BEA3A}"/>
                  </a:ext>
                </a:extLst>
              </p:cNvPr>
              <p:cNvSpPr txBox="1">
                <a:spLocks noRot="1" noChangeAspect="1" noMove="1" noResize="1" noEditPoints="1" noAdjustHandles="1" noChangeArrowheads="1" noChangeShapeType="1" noTextEdit="1"/>
              </p:cNvSpPr>
              <p:nvPr/>
            </p:nvSpPr>
            <p:spPr>
              <a:xfrm>
                <a:off x="675042" y="3100784"/>
                <a:ext cx="495584" cy="353943"/>
              </a:xfrm>
              <a:prstGeom prst="rect">
                <a:avLst/>
              </a:prstGeom>
              <a:blipFill>
                <a:blip r:embed="rId11"/>
                <a:stretch>
                  <a:fillRect l="-10000" r="-5000"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88243A98-F9D0-A043-9AD2-4D64AD9C5E77}"/>
                  </a:ext>
                </a:extLst>
              </p:cNvPr>
              <p:cNvSpPr txBox="1"/>
              <p:nvPr/>
            </p:nvSpPr>
            <p:spPr>
              <a:xfrm>
                <a:off x="7901401" y="3100784"/>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4</m:t>
                          </m:r>
                        </m:sub>
                      </m:sSub>
                    </m:oMath>
                  </m:oMathPara>
                </a14:m>
                <a:endParaRPr lang="en-US" sz="2300" dirty="0"/>
              </a:p>
            </p:txBody>
          </p:sp>
        </mc:Choice>
        <mc:Fallback xmlns="">
          <p:sp>
            <p:nvSpPr>
              <p:cNvPr id="62" name="TextBox 61">
                <a:extLst>
                  <a:ext uri="{FF2B5EF4-FFF2-40B4-BE49-F238E27FC236}">
                    <a16:creationId xmlns:a16="http://schemas.microsoft.com/office/drawing/2014/main" id="{88243A98-F9D0-A043-9AD2-4D64AD9C5E77}"/>
                  </a:ext>
                </a:extLst>
              </p:cNvPr>
              <p:cNvSpPr txBox="1">
                <a:spLocks noRot="1" noChangeAspect="1" noMove="1" noResize="1" noEditPoints="1" noAdjustHandles="1" noChangeArrowheads="1" noChangeShapeType="1" noTextEdit="1"/>
              </p:cNvSpPr>
              <p:nvPr/>
            </p:nvSpPr>
            <p:spPr>
              <a:xfrm>
                <a:off x="7901401" y="3100784"/>
                <a:ext cx="502382" cy="353943"/>
              </a:xfrm>
              <a:prstGeom prst="rect">
                <a:avLst/>
              </a:prstGeom>
              <a:blipFill>
                <a:blip r:embed="rId12"/>
                <a:stretch>
                  <a:fillRect l="-10000" r="-5000" b="-10345"/>
                </a:stretch>
              </a:blipFill>
            </p:spPr>
            <p:txBody>
              <a:bodyPr/>
              <a:lstStyle/>
              <a:p>
                <a:r>
                  <a:rPr lang="en-US">
                    <a:noFill/>
                  </a:rPr>
                  <a:t> </a:t>
                </a:r>
              </a:p>
            </p:txBody>
          </p:sp>
        </mc:Fallback>
      </mc:AlternateContent>
      <p:pic>
        <p:nvPicPr>
          <p:cNvPr id="63" name="Picture 62" descr="A grey box with green labels&#10;&#10;Description automatically generated">
            <a:extLst>
              <a:ext uri="{FF2B5EF4-FFF2-40B4-BE49-F238E27FC236}">
                <a16:creationId xmlns:a16="http://schemas.microsoft.com/office/drawing/2014/main" id="{5179CF99-24EC-557C-23DA-71DEA69B714B}"/>
              </a:ext>
            </a:extLst>
          </p:cNvPr>
          <p:cNvPicPr>
            <a:picLocks noChangeAspect="1"/>
          </p:cNvPicPr>
          <p:nvPr/>
        </p:nvPicPr>
        <p:blipFill>
          <a:blip r:embed="rId13"/>
          <a:stretch>
            <a:fillRect/>
          </a:stretch>
        </p:blipFill>
        <p:spPr>
          <a:xfrm>
            <a:off x="350257" y="1707690"/>
            <a:ext cx="1187983" cy="1463595"/>
          </a:xfrm>
          <a:prstGeom prst="rect">
            <a:avLst/>
          </a:prstGeom>
        </p:spPr>
      </p:pic>
      <p:pic>
        <p:nvPicPr>
          <p:cNvPr id="64" name="Picture 63" descr="A grey box with green labels&#10;&#10;Description automatically generated">
            <a:extLst>
              <a:ext uri="{FF2B5EF4-FFF2-40B4-BE49-F238E27FC236}">
                <a16:creationId xmlns:a16="http://schemas.microsoft.com/office/drawing/2014/main" id="{E7F75A98-6299-26E8-8ACC-872F239868F0}"/>
              </a:ext>
            </a:extLst>
          </p:cNvPr>
          <p:cNvPicPr>
            <a:picLocks noChangeAspect="1"/>
          </p:cNvPicPr>
          <p:nvPr/>
        </p:nvPicPr>
        <p:blipFill>
          <a:blip r:embed="rId13"/>
          <a:stretch>
            <a:fillRect/>
          </a:stretch>
        </p:blipFill>
        <p:spPr>
          <a:xfrm>
            <a:off x="2752331" y="1707689"/>
            <a:ext cx="1187983" cy="1463595"/>
          </a:xfrm>
          <a:prstGeom prst="rect">
            <a:avLst/>
          </a:prstGeom>
        </p:spPr>
      </p:pic>
      <p:pic>
        <p:nvPicPr>
          <p:cNvPr id="65" name="Picture 64" descr="A grey box with green labels&#10;&#10;Description automatically generated">
            <a:extLst>
              <a:ext uri="{FF2B5EF4-FFF2-40B4-BE49-F238E27FC236}">
                <a16:creationId xmlns:a16="http://schemas.microsoft.com/office/drawing/2014/main" id="{8B6A1B35-DBB7-E90A-95CD-8CA134F5DCE1}"/>
              </a:ext>
            </a:extLst>
          </p:cNvPr>
          <p:cNvPicPr>
            <a:picLocks noChangeAspect="1"/>
          </p:cNvPicPr>
          <p:nvPr/>
        </p:nvPicPr>
        <p:blipFill>
          <a:blip r:embed="rId13"/>
          <a:stretch>
            <a:fillRect/>
          </a:stretch>
        </p:blipFill>
        <p:spPr>
          <a:xfrm>
            <a:off x="5175933" y="1707688"/>
            <a:ext cx="1187983" cy="1463595"/>
          </a:xfrm>
          <a:prstGeom prst="rect">
            <a:avLst/>
          </a:prstGeom>
        </p:spPr>
      </p:pic>
      <p:pic>
        <p:nvPicPr>
          <p:cNvPr id="66" name="Picture 65" descr="A grey box with green labels&#10;&#10;Description automatically generated">
            <a:extLst>
              <a:ext uri="{FF2B5EF4-FFF2-40B4-BE49-F238E27FC236}">
                <a16:creationId xmlns:a16="http://schemas.microsoft.com/office/drawing/2014/main" id="{9DEEB909-4999-9FAD-DD0E-7FBB09653247}"/>
              </a:ext>
            </a:extLst>
          </p:cNvPr>
          <p:cNvPicPr>
            <a:picLocks noChangeAspect="1"/>
          </p:cNvPicPr>
          <p:nvPr/>
        </p:nvPicPr>
        <p:blipFill>
          <a:blip r:embed="rId13"/>
          <a:stretch>
            <a:fillRect/>
          </a:stretch>
        </p:blipFill>
        <p:spPr>
          <a:xfrm>
            <a:off x="7558601" y="1707688"/>
            <a:ext cx="1187983" cy="1463595"/>
          </a:xfrm>
          <a:prstGeom prst="rect">
            <a:avLst/>
          </a:prstGeom>
        </p:spPr>
      </p:pic>
      <mc:AlternateContent xmlns:mc="http://schemas.openxmlformats.org/markup-compatibility/2006" xmlns:a14="http://schemas.microsoft.com/office/drawing/2010/main">
        <mc:Choice Requires="a14">
          <p:sp>
            <p:nvSpPr>
              <p:cNvPr id="67" name="TextBox 66">
                <a:extLst>
                  <a:ext uri="{FF2B5EF4-FFF2-40B4-BE49-F238E27FC236}">
                    <a16:creationId xmlns:a16="http://schemas.microsoft.com/office/drawing/2014/main" id="{CD1D2C1E-5256-1EAF-FE2F-282F188F4744}"/>
                  </a:ext>
                </a:extLst>
              </p:cNvPr>
              <p:cNvSpPr txBox="1"/>
              <p:nvPr/>
            </p:nvSpPr>
            <p:spPr>
              <a:xfrm>
                <a:off x="10066151" y="3100784"/>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5</m:t>
                          </m:r>
                        </m:sub>
                      </m:sSub>
                    </m:oMath>
                  </m:oMathPara>
                </a14:m>
                <a:endParaRPr lang="en-US" sz="2300" dirty="0"/>
              </a:p>
            </p:txBody>
          </p:sp>
        </mc:Choice>
        <mc:Fallback xmlns="">
          <p:sp>
            <p:nvSpPr>
              <p:cNvPr id="67" name="TextBox 66">
                <a:extLst>
                  <a:ext uri="{FF2B5EF4-FFF2-40B4-BE49-F238E27FC236}">
                    <a16:creationId xmlns:a16="http://schemas.microsoft.com/office/drawing/2014/main" id="{CD1D2C1E-5256-1EAF-FE2F-282F188F4744}"/>
                  </a:ext>
                </a:extLst>
              </p:cNvPr>
              <p:cNvSpPr txBox="1">
                <a:spLocks noRot="1" noChangeAspect="1" noMove="1" noResize="1" noEditPoints="1" noAdjustHandles="1" noChangeArrowheads="1" noChangeShapeType="1" noTextEdit="1"/>
              </p:cNvSpPr>
              <p:nvPr/>
            </p:nvSpPr>
            <p:spPr>
              <a:xfrm>
                <a:off x="10066151" y="3100784"/>
                <a:ext cx="502382" cy="353943"/>
              </a:xfrm>
              <a:prstGeom prst="rect">
                <a:avLst/>
              </a:prstGeom>
              <a:blipFill>
                <a:blip r:embed="rId14"/>
                <a:stretch>
                  <a:fillRect l="-7317" r="-4878" b="-10345"/>
                </a:stretch>
              </a:blipFill>
            </p:spPr>
            <p:txBody>
              <a:bodyPr/>
              <a:lstStyle/>
              <a:p>
                <a:r>
                  <a:rPr lang="en-US">
                    <a:noFill/>
                  </a:rPr>
                  <a:t> </a:t>
                </a:r>
              </a:p>
            </p:txBody>
          </p:sp>
        </mc:Fallback>
      </mc:AlternateContent>
      <p:pic>
        <p:nvPicPr>
          <p:cNvPr id="68" name="Picture 67" descr="A grey box with green labels&#10;&#10;Description automatically generated">
            <a:extLst>
              <a:ext uri="{FF2B5EF4-FFF2-40B4-BE49-F238E27FC236}">
                <a16:creationId xmlns:a16="http://schemas.microsoft.com/office/drawing/2014/main" id="{A4ED6F6B-DB02-4864-0E5E-FD566E2B80BB}"/>
              </a:ext>
            </a:extLst>
          </p:cNvPr>
          <p:cNvPicPr>
            <a:picLocks noChangeAspect="1"/>
          </p:cNvPicPr>
          <p:nvPr/>
        </p:nvPicPr>
        <p:blipFill>
          <a:blip r:embed="rId13"/>
          <a:stretch>
            <a:fillRect/>
          </a:stretch>
        </p:blipFill>
        <p:spPr>
          <a:xfrm>
            <a:off x="9723351" y="1707688"/>
            <a:ext cx="1187983" cy="1463595"/>
          </a:xfrm>
          <a:prstGeom prst="rect">
            <a:avLst/>
          </a:prstGeom>
        </p:spPr>
      </p:pic>
      <p:sp>
        <p:nvSpPr>
          <p:cNvPr id="3" name="Slide Number Placeholder 2">
            <a:extLst>
              <a:ext uri="{FF2B5EF4-FFF2-40B4-BE49-F238E27FC236}">
                <a16:creationId xmlns:a16="http://schemas.microsoft.com/office/drawing/2014/main" id="{2E65134D-7EFD-3D8C-FF77-0F64087DD02B}"/>
              </a:ext>
            </a:extLst>
          </p:cNvPr>
          <p:cNvSpPr>
            <a:spLocks noGrp="1"/>
          </p:cNvSpPr>
          <p:nvPr>
            <p:ph type="sldNum" sz="quarter" idx="12"/>
          </p:nvPr>
        </p:nvSpPr>
        <p:spPr/>
        <p:txBody>
          <a:bodyPr/>
          <a:lstStyle/>
          <a:p>
            <a:fld id="{2C6E2BD9-12E2-A94F-B436-2026D1C44FCB}" type="slidenum">
              <a:rPr lang="en-US" smtClean="0"/>
              <a:pPr/>
              <a:t>44</a:t>
            </a:fld>
            <a:endParaRPr lang="en-US">
              <a:latin typeface="PT Serif" panose="020A0603040505020204" pitchFamily="18" charset="77"/>
            </a:endParaRPr>
          </a:p>
        </p:txBody>
      </p:sp>
      <p:sp>
        <p:nvSpPr>
          <p:cNvPr id="4" name="Action Button: Custom 3">
            <a:hlinkClick r:id="rId15" action="ppaction://hlinksldjump" highlightClick="1"/>
            <a:extLst>
              <a:ext uri="{FF2B5EF4-FFF2-40B4-BE49-F238E27FC236}">
                <a16:creationId xmlns:a16="http://schemas.microsoft.com/office/drawing/2014/main" id="{012D869A-3582-8597-C9CE-E85057148E53}"/>
              </a:ext>
            </a:extLst>
          </p:cNvPr>
          <p:cNvSpPr/>
          <p:nvPr/>
        </p:nvSpPr>
        <p:spPr>
          <a:xfrm>
            <a:off x="10088730" y="6379608"/>
            <a:ext cx="2055233" cy="425940"/>
          </a:xfrm>
          <a:prstGeom prst="actionButtonBlan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latin typeface="PT Serif" panose="020A0603040505020204" pitchFamily="18" charset="77"/>
              </a:rPr>
              <a:t>Skip to last slide</a:t>
            </a:r>
          </a:p>
        </p:txBody>
      </p:sp>
    </p:spTree>
    <p:extLst>
      <p:ext uri="{BB962C8B-B14F-4D97-AF65-F5344CB8AC3E}">
        <p14:creationId xmlns:p14="http://schemas.microsoft.com/office/powerpoint/2010/main" val="4133393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p:bldP spid="20" grpId="0"/>
      <p:bldP spid="24" grpId="0" animBg="1"/>
      <p:bldP spid="25" grpId="0" animBg="1"/>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377EC-E553-F654-F138-6FFA20F99FCB}"/>
              </a:ext>
            </a:extLst>
          </p:cNvPr>
          <p:cNvSpPr>
            <a:spLocks noGrp="1"/>
          </p:cNvSpPr>
          <p:nvPr>
            <p:ph type="title"/>
          </p:nvPr>
        </p:nvSpPr>
        <p:spPr/>
        <p:txBody>
          <a:bodyPr/>
          <a:lstStyle/>
          <a:p>
            <a:r>
              <a:rPr lang="en-US" dirty="0">
                <a:latin typeface="PT Serif" panose="020A0603040505020204" pitchFamily="18" charset="77"/>
              </a:rPr>
              <a:t>The challenge in tracing</a:t>
            </a:r>
          </a:p>
        </p:txBody>
      </p:sp>
      <p:pic>
        <p:nvPicPr>
          <p:cNvPr id="4" name="Picture 3" descr="A grey box with green labels&#10;&#10;Description automatically generated">
            <a:extLst>
              <a:ext uri="{FF2B5EF4-FFF2-40B4-BE49-F238E27FC236}">
                <a16:creationId xmlns:a16="http://schemas.microsoft.com/office/drawing/2014/main" id="{A01FF251-DE91-DD49-51C6-E5AFE9525F10}"/>
              </a:ext>
            </a:extLst>
          </p:cNvPr>
          <p:cNvPicPr>
            <a:picLocks noChangeAspect="1"/>
          </p:cNvPicPr>
          <p:nvPr/>
        </p:nvPicPr>
        <p:blipFill>
          <a:blip r:embed="rId3"/>
          <a:stretch>
            <a:fillRect/>
          </a:stretch>
        </p:blipFill>
        <p:spPr>
          <a:xfrm>
            <a:off x="2736519" y="1114157"/>
            <a:ext cx="941293" cy="1159672"/>
          </a:xfrm>
          <a:prstGeom prst="rect">
            <a:avLst/>
          </a:prstGeom>
        </p:spPr>
      </p:pic>
      <p:pic>
        <p:nvPicPr>
          <p:cNvPr id="5" name="Picture 4" descr="A grey box with green labels&#10;&#10;Description automatically generated">
            <a:extLst>
              <a:ext uri="{FF2B5EF4-FFF2-40B4-BE49-F238E27FC236}">
                <a16:creationId xmlns:a16="http://schemas.microsoft.com/office/drawing/2014/main" id="{59CE869B-CDFD-4029-23A4-42949510F776}"/>
              </a:ext>
            </a:extLst>
          </p:cNvPr>
          <p:cNvPicPr>
            <a:picLocks noChangeAspect="1"/>
          </p:cNvPicPr>
          <p:nvPr/>
        </p:nvPicPr>
        <p:blipFill>
          <a:blip r:embed="rId3"/>
          <a:stretch>
            <a:fillRect/>
          </a:stretch>
        </p:blipFill>
        <p:spPr>
          <a:xfrm>
            <a:off x="4787832" y="1114157"/>
            <a:ext cx="941293" cy="1159672"/>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4312AA2-512A-8C29-4164-A7D80F7E430A}"/>
                  </a:ext>
                </a:extLst>
              </p:cNvPr>
              <p:cNvSpPr txBox="1"/>
              <p:nvPr/>
            </p:nvSpPr>
            <p:spPr>
              <a:xfrm>
                <a:off x="234698" y="2477165"/>
                <a:ext cx="188263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m:t>
                      </m:r>
                    </m:oMath>
                  </m:oMathPara>
                </a14:m>
                <a:endParaRPr lang="en-US" sz="2400" dirty="0"/>
              </a:p>
            </p:txBody>
          </p:sp>
        </mc:Choice>
        <mc:Fallback xmlns="">
          <p:sp>
            <p:nvSpPr>
              <p:cNvPr id="6" name="TextBox 5">
                <a:extLst>
                  <a:ext uri="{FF2B5EF4-FFF2-40B4-BE49-F238E27FC236}">
                    <a16:creationId xmlns:a16="http://schemas.microsoft.com/office/drawing/2014/main" id="{B4312AA2-512A-8C29-4164-A7D80F7E430A}"/>
                  </a:ext>
                </a:extLst>
              </p:cNvPr>
              <p:cNvSpPr txBox="1">
                <a:spLocks noRot="1" noChangeAspect="1" noMove="1" noResize="1" noEditPoints="1" noAdjustHandles="1" noChangeArrowheads="1" noChangeShapeType="1" noTextEdit="1"/>
              </p:cNvSpPr>
              <p:nvPr/>
            </p:nvSpPr>
            <p:spPr>
              <a:xfrm>
                <a:off x="234698" y="2477165"/>
                <a:ext cx="1882631" cy="369332"/>
              </a:xfrm>
              <a:prstGeom prst="rect">
                <a:avLst/>
              </a:prstGeom>
              <a:blipFill>
                <a:blip r:embed="rId4"/>
                <a:stretch>
                  <a:fillRect l="-2013" r="-5369" b="-290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617EDC8-99A6-34E9-6334-18DD1EC0627A}"/>
                  </a:ext>
                </a:extLst>
              </p:cNvPr>
              <p:cNvSpPr txBox="1"/>
              <p:nvPr/>
            </p:nvSpPr>
            <p:spPr>
              <a:xfrm>
                <a:off x="2409955" y="2489638"/>
                <a:ext cx="190398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m:t>
                      </m:r>
                    </m:oMath>
                  </m:oMathPara>
                </a14:m>
                <a:endParaRPr lang="en-US" sz="2400" dirty="0"/>
              </a:p>
            </p:txBody>
          </p:sp>
        </mc:Choice>
        <mc:Fallback xmlns="">
          <p:sp>
            <p:nvSpPr>
              <p:cNvPr id="7" name="TextBox 6">
                <a:extLst>
                  <a:ext uri="{FF2B5EF4-FFF2-40B4-BE49-F238E27FC236}">
                    <a16:creationId xmlns:a16="http://schemas.microsoft.com/office/drawing/2014/main" id="{6617EDC8-99A6-34E9-6334-18DD1EC0627A}"/>
                  </a:ext>
                </a:extLst>
              </p:cNvPr>
              <p:cNvSpPr txBox="1">
                <a:spLocks noRot="1" noChangeAspect="1" noMove="1" noResize="1" noEditPoints="1" noAdjustHandles="1" noChangeArrowheads="1" noChangeShapeType="1" noTextEdit="1"/>
              </p:cNvSpPr>
              <p:nvPr/>
            </p:nvSpPr>
            <p:spPr>
              <a:xfrm>
                <a:off x="2409955" y="2489638"/>
                <a:ext cx="1903983" cy="369332"/>
              </a:xfrm>
              <a:prstGeom prst="rect">
                <a:avLst/>
              </a:prstGeom>
              <a:blipFill>
                <a:blip r:embed="rId5"/>
                <a:stretch>
                  <a:fillRect l="-1325" r="-5298" b="-290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005EA6E-C56C-3C3A-2310-170285BD62D0}"/>
                  </a:ext>
                </a:extLst>
              </p:cNvPr>
              <p:cNvSpPr txBox="1"/>
              <p:nvPr/>
            </p:nvSpPr>
            <p:spPr>
              <a:xfrm>
                <a:off x="4542157" y="2490889"/>
                <a:ext cx="190398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m:t>
                      </m:r>
                    </m:oMath>
                  </m:oMathPara>
                </a14:m>
                <a:endParaRPr lang="en-US" sz="2400" dirty="0"/>
              </a:p>
            </p:txBody>
          </p:sp>
        </mc:Choice>
        <mc:Fallback xmlns="">
          <p:sp>
            <p:nvSpPr>
              <p:cNvPr id="8" name="TextBox 7">
                <a:extLst>
                  <a:ext uri="{FF2B5EF4-FFF2-40B4-BE49-F238E27FC236}">
                    <a16:creationId xmlns:a16="http://schemas.microsoft.com/office/drawing/2014/main" id="{1005EA6E-C56C-3C3A-2310-170285BD62D0}"/>
                  </a:ext>
                </a:extLst>
              </p:cNvPr>
              <p:cNvSpPr txBox="1">
                <a:spLocks noRot="1" noChangeAspect="1" noMove="1" noResize="1" noEditPoints="1" noAdjustHandles="1" noChangeArrowheads="1" noChangeShapeType="1" noTextEdit="1"/>
              </p:cNvSpPr>
              <p:nvPr/>
            </p:nvSpPr>
            <p:spPr>
              <a:xfrm>
                <a:off x="4542157" y="2490889"/>
                <a:ext cx="1903983" cy="369332"/>
              </a:xfrm>
              <a:prstGeom prst="rect">
                <a:avLst/>
              </a:prstGeom>
              <a:blipFill>
                <a:blip r:embed="rId6"/>
                <a:stretch>
                  <a:fillRect l="-1325" t="-3333" r="-5298" b="-30000"/>
                </a:stretch>
              </a:blipFill>
            </p:spPr>
            <p:txBody>
              <a:bodyPr/>
              <a:lstStyle/>
              <a:p>
                <a:r>
                  <a:rPr lang="en-US">
                    <a:noFill/>
                  </a:rPr>
                  <a:t> </a:t>
                </a:r>
              </a:p>
            </p:txBody>
          </p:sp>
        </mc:Fallback>
      </mc:AlternateContent>
      <p:cxnSp>
        <p:nvCxnSpPr>
          <p:cNvPr id="9" name="Straight Arrow Connector 8">
            <a:extLst>
              <a:ext uri="{FF2B5EF4-FFF2-40B4-BE49-F238E27FC236}">
                <a16:creationId xmlns:a16="http://schemas.microsoft.com/office/drawing/2014/main" id="{71272173-E05D-512A-C2EA-1B6CCFC879F7}"/>
              </a:ext>
            </a:extLst>
          </p:cNvPr>
          <p:cNvCxnSpPr>
            <a:cxnSpLocks/>
            <a:stCxn id="6" idx="2"/>
          </p:cNvCxnSpPr>
          <p:nvPr/>
        </p:nvCxnSpPr>
        <p:spPr>
          <a:xfrm>
            <a:off x="1176014" y="2846497"/>
            <a:ext cx="1056421" cy="1423979"/>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p:pic>
        <p:nvPicPr>
          <p:cNvPr id="15" name="Picture 14" descr="A grey box with green labels&#10;&#10;Description automatically generated">
            <a:extLst>
              <a:ext uri="{FF2B5EF4-FFF2-40B4-BE49-F238E27FC236}">
                <a16:creationId xmlns:a16="http://schemas.microsoft.com/office/drawing/2014/main" id="{A372B66B-5DF8-F5A7-EDA7-6B277EE3E01C}"/>
              </a:ext>
            </a:extLst>
          </p:cNvPr>
          <p:cNvPicPr>
            <a:picLocks noChangeAspect="1"/>
          </p:cNvPicPr>
          <p:nvPr/>
        </p:nvPicPr>
        <p:blipFill>
          <a:blip r:embed="rId3"/>
          <a:stretch>
            <a:fillRect/>
          </a:stretch>
        </p:blipFill>
        <p:spPr>
          <a:xfrm>
            <a:off x="6924874" y="1114157"/>
            <a:ext cx="941293" cy="1159672"/>
          </a:xfrm>
          <a:prstGeom prst="rect">
            <a:avLst/>
          </a:prstGeom>
        </p:spPr>
      </p:pic>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18185C59-82AE-5455-CE5B-A79446BB6965}"/>
                  </a:ext>
                </a:extLst>
              </p:cNvPr>
              <p:cNvSpPr txBox="1"/>
              <p:nvPr/>
            </p:nvSpPr>
            <p:spPr>
              <a:xfrm>
                <a:off x="6622386" y="2492484"/>
                <a:ext cx="189083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4</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4</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4</m:t>
                          </m:r>
                        </m:sub>
                      </m:sSub>
                      <m:r>
                        <a:rPr lang="en-US" sz="2400" b="0" i="1" smtClean="0">
                          <a:latin typeface="Cambria Math" panose="02040503050406030204" pitchFamily="18" charset="0"/>
                        </a:rPr>
                        <m:t>)</m:t>
                      </m:r>
                    </m:oMath>
                  </m:oMathPara>
                </a14:m>
                <a:endParaRPr lang="en-US" sz="2400" dirty="0"/>
              </a:p>
            </p:txBody>
          </p:sp>
        </mc:Choice>
        <mc:Fallback xmlns="">
          <p:sp>
            <p:nvSpPr>
              <p:cNvPr id="16" name="TextBox 15">
                <a:extLst>
                  <a:ext uri="{FF2B5EF4-FFF2-40B4-BE49-F238E27FC236}">
                    <a16:creationId xmlns:a16="http://schemas.microsoft.com/office/drawing/2014/main" id="{18185C59-82AE-5455-CE5B-A79446BB6965}"/>
                  </a:ext>
                </a:extLst>
              </p:cNvPr>
              <p:cNvSpPr txBox="1">
                <a:spLocks noRot="1" noChangeAspect="1" noMove="1" noResize="1" noEditPoints="1" noAdjustHandles="1" noChangeArrowheads="1" noChangeShapeType="1" noTextEdit="1"/>
              </p:cNvSpPr>
              <p:nvPr/>
            </p:nvSpPr>
            <p:spPr>
              <a:xfrm>
                <a:off x="6622386" y="2492484"/>
                <a:ext cx="1890838" cy="369332"/>
              </a:xfrm>
              <a:prstGeom prst="rect">
                <a:avLst/>
              </a:prstGeom>
              <a:blipFill>
                <a:blip r:embed="rId7"/>
                <a:stretch>
                  <a:fillRect l="-2000" t="-3333" r="-5333" b="-30000"/>
                </a:stretch>
              </a:blipFill>
            </p:spPr>
            <p:txBody>
              <a:bodyPr/>
              <a:lstStyle/>
              <a:p>
                <a:r>
                  <a:rPr lang="en-US">
                    <a:noFill/>
                  </a:rPr>
                  <a:t> </a:t>
                </a:r>
              </a:p>
            </p:txBody>
          </p:sp>
        </mc:Fallback>
      </mc:AlternateContent>
      <p:cxnSp>
        <p:nvCxnSpPr>
          <p:cNvPr id="17" name="Straight Arrow Connector 16">
            <a:extLst>
              <a:ext uri="{FF2B5EF4-FFF2-40B4-BE49-F238E27FC236}">
                <a16:creationId xmlns:a16="http://schemas.microsoft.com/office/drawing/2014/main" id="{C2D6C254-0FA1-3B66-A393-268EF7812A62}"/>
              </a:ext>
            </a:extLst>
          </p:cNvPr>
          <p:cNvCxnSpPr>
            <a:cxnSpLocks/>
            <a:stCxn id="7" idx="2"/>
          </p:cNvCxnSpPr>
          <p:nvPr/>
        </p:nvCxnSpPr>
        <p:spPr>
          <a:xfrm flipH="1">
            <a:off x="2404748" y="2858970"/>
            <a:ext cx="957199" cy="1344491"/>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p:pic>
        <p:nvPicPr>
          <p:cNvPr id="18" name="Picture 17" descr="A grey box with green labels&#10;&#10;Description automatically generated">
            <a:extLst>
              <a:ext uri="{FF2B5EF4-FFF2-40B4-BE49-F238E27FC236}">
                <a16:creationId xmlns:a16="http://schemas.microsoft.com/office/drawing/2014/main" id="{3FA989A4-C867-C31B-B868-A6A679AF79CD}"/>
              </a:ext>
            </a:extLst>
          </p:cNvPr>
          <p:cNvPicPr>
            <a:picLocks noChangeAspect="1"/>
          </p:cNvPicPr>
          <p:nvPr/>
        </p:nvPicPr>
        <p:blipFill>
          <a:blip r:embed="rId3"/>
          <a:stretch>
            <a:fillRect/>
          </a:stretch>
        </p:blipFill>
        <p:spPr>
          <a:xfrm>
            <a:off x="705366" y="1154302"/>
            <a:ext cx="941293" cy="1159672"/>
          </a:xfrm>
          <a:prstGeom prst="rect">
            <a:avLst/>
          </a:prstGeom>
        </p:spPr>
      </p:pic>
      <mc:AlternateContent xmlns:mc="http://schemas.openxmlformats.org/markup-compatibility/2006" xmlns:a14="http://schemas.microsoft.com/office/drawing/2010/main">
        <mc:Choice Requires="a14">
          <p:sp>
            <p:nvSpPr>
              <p:cNvPr id="36" name="Rounded Rectangle 35">
                <a:extLst>
                  <a:ext uri="{FF2B5EF4-FFF2-40B4-BE49-F238E27FC236}">
                    <a16:creationId xmlns:a16="http://schemas.microsoft.com/office/drawing/2014/main" id="{806175A8-0770-1F94-A4F9-360C512398FE}"/>
                  </a:ext>
                </a:extLst>
              </p:cNvPr>
              <p:cNvSpPr/>
              <p:nvPr/>
            </p:nvSpPr>
            <p:spPr>
              <a:xfrm>
                <a:off x="1813674" y="4312770"/>
                <a:ext cx="1341685" cy="10844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𝑅</m:t>
                      </m:r>
                    </m:oMath>
                  </m:oMathPara>
                </a14:m>
                <a:endParaRPr lang="en-US" sz="2600" dirty="0"/>
              </a:p>
              <a:p>
                <a:pPr algn="ctr"/>
                <a14:m>
                  <m:oMathPara xmlns:m="http://schemas.openxmlformats.org/officeDocument/2006/math">
                    <m:oMathParaPr>
                      <m:jc m:val="centerGroup"/>
                    </m:oMathParaPr>
                    <m:oMath xmlns:m="http://schemas.openxmlformats.org/officeDocument/2006/math">
                      <m:r>
                        <a:rPr lang="en-US" sz="2200" b="0" i="1" smtClean="0">
                          <a:latin typeface="Cambria Math" panose="02040503050406030204" pitchFamily="18" charset="0"/>
                        </a:rPr>
                        <m:t>(</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r>
                            <a:rPr lang="en-US" sz="2200" b="0" i="1" smtClean="0">
                              <a:latin typeface="Cambria Math" panose="02040503050406030204" pitchFamily="18" charset="0"/>
                            </a:rPr>
                            <m:t>1</m:t>
                          </m:r>
                        </m:sub>
                      </m:sSub>
                      <m:r>
                        <a:rPr lang="en-US" sz="2200" b="0" i="1" smtClean="0">
                          <a:latin typeface="Cambria Math" panose="02040503050406030204" pitchFamily="18" charset="0"/>
                        </a:rPr>
                        <m:t> , </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r>
                            <a:rPr lang="en-US" sz="2200" b="0" i="1" smtClean="0">
                              <a:latin typeface="Cambria Math" panose="02040503050406030204" pitchFamily="18" charset="0"/>
                            </a:rPr>
                            <m:t>2</m:t>
                          </m:r>
                        </m:sub>
                      </m:sSub>
                      <m:r>
                        <a:rPr lang="en-US" sz="2200" b="0" i="1" smtClean="0">
                          <a:latin typeface="Cambria Math" panose="02040503050406030204" pitchFamily="18" charset="0"/>
                        </a:rPr>
                        <m:t>)</m:t>
                      </m:r>
                    </m:oMath>
                  </m:oMathPara>
                </a14:m>
                <a:endParaRPr lang="en-US" sz="2200" dirty="0"/>
              </a:p>
            </p:txBody>
          </p:sp>
        </mc:Choice>
        <mc:Fallback xmlns="">
          <p:sp>
            <p:nvSpPr>
              <p:cNvPr id="36" name="Rounded Rectangle 35">
                <a:extLst>
                  <a:ext uri="{FF2B5EF4-FFF2-40B4-BE49-F238E27FC236}">
                    <a16:creationId xmlns:a16="http://schemas.microsoft.com/office/drawing/2014/main" id="{806175A8-0770-1F94-A4F9-360C512398FE}"/>
                  </a:ext>
                </a:extLst>
              </p:cNvPr>
              <p:cNvSpPr>
                <a:spLocks noRot="1" noChangeAspect="1" noMove="1" noResize="1" noEditPoints="1" noAdjustHandles="1" noChangeArrowheads="1" noChangeShapeType="1" noTextEdit="1"/>
              </p:cNvSpPr>
              <p:nvPr/>
            </p:nvSpPr>
            <p:spPr>
              <a:xfrm>
                <a:off x="1813674" y="4312770"/>
                <a:ext cx="1341685" cy="1084407"/>
              </a:xfrm>
              <a:prstGeom prst="roundRect">
                <a:avLst/>
              </a:prstGeom>
              <a:blipFill>
                <a:blip r:embed="rId8"/>
                <a:stretch>
                  <a:fillRect l="-7407" r="-27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A5EFB8C8-2F0E-7010-1CA4-10CA9C542616}"/>
                  </a:ext>
                </a:extLst>
              </p:cNvPr>
              <p:cNvSpPr txBox="1"/>
              <p:nvPr/>
            </p:nvSpPr>
            <p:spPr>
              <a:xfrm>
                <a:off x="220413" y="4652924"/>
                <a:ext cx="927055" cy="40011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m:t>
                      </m:r>
                      <m:r>
                        <a:rPr lang="en-US" sz="2600" b="0" i="1" smtClean="0">
                          <a:latin typeface="Cambria Math" panose="02040503050406030204" pitchFamily="18" charset="0"/>
                        </a:rPr>
                        <m:t>𝑥</m:t>
                      </m:r>
                      <m:r>
                        <a:rPr lang="en-US" sz="2600" b="0" i="1" smtClean="0">
                          <a:latin typeface="Cambria Math" panose="02040503050406030204" pitchFamily="18" charset="0"/>
                        </a:rPr>
                        <m:t>,</m:t>
                      </m:r>
                      <m:r>
                        <a:rPr lang="en-US" sz="2600" b="0" i="1" smtClean="0">
                          <a:latin typeface="Cambria Math" panose="02040503050406030204" pitchFamily="18" charset="0"/>
                        </a:rPr>
                        <m:t>𝑦</m:t>
                      </m:r>
                      <m:r>
                        <a:rPr lang="en-US" sz="2600" b="0" i="1" smtClean="0">
                          <a:latin typeface="Cambria Math" panose="02040503050406030204" pitchFamily="18" charset="0"/>
                        </a:rPr>
                        <m:t>)</m:t>
                      </m:r>
                    </m:oMath>
                  </m:oMathPara>
                </a14:m>
                <a:endParaRPr lang="en-US" sz="2600" dirty="0"/>
              </a:p>
            </p:txBody>
          </p:sp>
        </mc:Choice>
        <mc:Fallback xmlns="">
          <p:sp>
            <p:nvSpPr>
              <p:cNvPr id="37" name="TextBox 36">
                <a:extLst>
                  <a:ext uri="{FF2B5EF4-FFF2-40B4-BE49-F238E27FC236}">
                    <a16:creationId xmlns:a16="http://schemas.microsoft.com/office/drawing/2014/main" id="{A5EFB8C8-2F0E-7010-1CA4-10CA9C542616}"/>
                  </a:ext>
                </a:extLst>
              </p:cNvPr>
              <p:cNvSpPr txBox="1">
                <a:spLocks noRot="1" noChangeAspect="1" noMove="1" noResize="1" noEditPoints="1" noAdjustHandles="1" noChangeArrowheads="1" noChangeShapeType="1" noTextEdit="1"/>
              </p:cNvSpPr>
              <p:nvPr/>
            </p:nvSpPr>
            <p:spPr>
              <a:xfrm>
                <a:off x="220413" y="4652924"/>
                <a:ext cx="927055" cy="400110"/>
              </a:xfrm>
              <a:prstGeom prst="rect">
                <a:avLst/>
              </a:prstGeom>
              <a:blipFill>
                <a:blip r:embed="rId9"/>
                <a:stretch>
                  <a:fillRect l="-8108" r="-8108" b="-34375"/>
                </a:stretch>
              </a:blipFill>
            </p:spPr>
            <p:txBody>
              <a:bodyPr/>
              <a:lstStyle/>
              <a:p>
                <a:r>
                  <a:rPr lang="en-US">
                    <a:noFill/>
                  </a:rPr>
                  <a:t> </a:t>
                </a:r>
              </a:p>
            </p:txBody>
          </p:sp>
        </mc:Fallback>
      </mc:AlternateContent>
      <p:cxnSp>
        <p:nvCxnSpPr>
          <p:cNvPr id="38" name="Straight Arrow Connector 37">
            <a:extLst>
              <a:ext uri="{FF2B5EF4-FFF2-40B4-BE49-F238E27FC236}">
                <a16:creationId xmlns:a16="http://schemas.microsoft.com/office/drawing/2014/main" id="{209A39AF-1A49-72B3-24F9-219FF1F4D2C5}"/>
              </a:ext>
            </a:extLst>
          </p:cNvPr>
          <p:cNvCxnSpPr>
            <a:cxnSpLocks/>
            <a:stCxn id="37" idx="3"/>
            <a:endCxn id="36" idx="1"/>
          </p:cNvCxnSpPr>
          <p:nvPr/>
        </p:nvCxnSpPr>
        <p:spPr>
          <a:xfrm>
            <a:off x="1147468" y="4852979"/>
            <a:ext cx="666206" cy="1995"/>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DC1709BF-0744-5C34-4E8D-16092CED0FFD}"/>
                  </a:ext>
                </a:extLst>
              </p:cNvPr>
              <p:cNvSpPr txBox="1"/>
              <p:nvPr/>
            </p:nvSpPr>
            <p:spPr>
              <a:xfrm>
                <a:off x="3747339" y="4652924"/>
                <a:ext cx="666206" cy="40011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rPr>
                            <m:t>𝑠</m:t>
                          </m:r>
                        </m:e>
                        <m:sup>
                          <m:r>
                            <a:rPr lang="en-US" sz="2600" b="0" i="1" smtClean="0">
                              <a:latin typeface="Cambria Math" panose="02040503050406030204" pitchFamily="18" charset="0"/>
                            </a:rPr>
                            <m:t>∗</m:t>
                          </m:r>
                        </m:sup>
                      </m:sSup>
                    </m:oMath>
                  </m:oMathPara>
                </a14:m>
                <a:endParaRPr lang="en-US" sz="2600" dirty="0"/>
              </a:p>
            </p:txBody>
          </p:sp>
        </mc:Choice>
        <mc:Fallback xmlns="">
          <p:sp>
            <p:nvSpPr>
              <p:cNvPr id="39" name="TextBox 38">
                <a:extLst>
                  <a:ext uri="{FF2B5EF4-FFF2-40B4-BE49-F238E27FC236}">
                    <a16:creationId xmlns:a16="http://schemas.microsoft.com/office/drawing/2014/main" id="{DC1709BF-0744-5C34-4E8D-16092CED0FFD}"/>
                  </a:ext>
                </a:extLst>
              </p:cNvPr>
              <p:cNvSpPr txBox="1">
                <a:spLocks noRot="1" noChangeAspect="1" noMove="1" noResize="1" noEditPoints="1" noAdjustHandles="1" noChangeArrowheads="1" noChangeShapeType="1" noTextEdit="1"/>
              </p:cNvSpPr>
              <p:nvPr/>
            </p:nvSpPr>
            <p:spPr>
              <a:xfrm>
                <a:off x="3747339" y="4652924"/>
                <a:ext cx="666206" cy="400110"/>
              </a:xfrm>
              <a:prstGeom prst="rect">
                <a:avLst/>
              </a:prstGeom>
              <a:blipFill>
                <a:blip r:embed="rId10"/>
                <a:stretch>
                  <a:fillRect/>
                </a:stretch>
              </a:blipFill>
            </p:spPr>
            <p:txBody>
              <a:bodyPr/>
              <a:lstStyle/>
              <a:p>
                <a:r>
                  <a:rPr lang="en-US">
                    <a:noFill/>
                  </a:rPr>
                  <a:t> </a:t>
                </a:r>
              </a:p>
            </p:txBody>
          </p:sp>
        </mc:Fallback>
      </mc:AlternateContent>
      <p:cxnSp>
        <p:nvCxnSpPr>
          <p:cNvPr id="40" name="Straight Arrow Connector 39">
            <a:extLst>
              <a:ext uri="{FF2B5EF4-FFF2-40B4-BE49-F238E27FC236}">
                <a16:creationId xmlns:a16="http://schemas.microsoft.com/office/drawing/2014/main" id="{D1BEA56F-87FA-1876-CA3D-FB78830CBFE4}"/>
              </a:ext>
            </a:extLst>
          </p:cNvPr>
          <p:cNvCxnSpPr>
            <a:cxnSpLocks/>
            <a:stCxn id="36" idx="3"/>
            <a:endCxn id="39" idx="1"/>
          </p:cNvCxnSpPr>
          <p:nvPr/>
        </p:nvCxnSpPr>
        <p:spPr>
          <a:xfrm flipV="1">
            <a:off x="3155359" y="4852979"/>
            <a:ext cx="591980" cy="199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43" name="Google Shape;518;p45">
                <a:extLst>
                  <a:ext uri="{FF2B5EF4-FFF2-40B4-BE49-F238E27FC236}">
                    <a16:creationId xmlns:a16="http://schemas.microsoft.com/office/drawing/2014/main" id="{5908032A-B35D-4587-72C4-45F2FF326D84}"/>
                  </a:ext>
                </a:extLst>
              </p:cNvPr>
              <p:cNvSpPr/>
              <p:nvPr/>
            </p:nvSpPr>
            <p:spPr>
              <a:xfrm>
                <a:off x="38227" y="5401844"/>
                <a:ext cx="5835636" cy="1427218"/>
              </a:xfrm>
              <a:prstGeom prst="cloud">
                <a:avLst/>
              </a:prstGeom>
              <a:solidFill>
                <a:schemeClr val="accent1">
                  <a:lumMod val="20000"/>
                  <a:lumOff val="80000"/>
                </a:schemeClr>
              </a:solidFill>
              <a:ln w="25400" cap="flat" cmpd="sng">
                <a:solidFill>
                  <a:schemeClr val="accent1"/>
                </a:solidFill>
                <a:prstDash val="solid"/>
                <a:round/>
                <a:headEnd type="none" w="sm" len="sm"/>
                <a:tailEnd type="none" w="sm" len="sm"/>
              </a:ln>
            </p:spPr>
            <p:txBody>
              <a:bodyPr spcFirstLastPara="1" wrap="square" lIns="45720" tIns="91425" rIns="45720" bIns="91425" anchor="ctr" anchorCtr="0">
                <a:noAutofit/>
              </a:bodyPr>
              <a:lstStyle/>
              <a:p>
                <a:pPr lvl="0" algn="ctr">
                  <a:lnSpc>
                    <a:spcPct val="120000"/>
                  </a:lnSpc>
                </a:pPr>
                <a:r>
                  <a:rPr lang="en-US" sz="2400" dirty="0">
                    <a:solidFill>
                      <a:schemeClr val="accent1">
                        <a:lumMod val="50000"/>
                      </a:schemeClr>
                    </a:solidFill>
                    <a:latin typeface="PT Serif" panose="020A0603040505020204" pitchFamily="18" charset="77"/>
                    <a:ea typeface="PT Serif"/>
                    <a:cs typeface="PT Serif"/>
                    <a:sym typeface="PT Serif"/>
                  </a:rPr>
                  <a:t>Randomly sampled </a:t>
                </a:r>
                <a14:m>
                  <m:oMath xmlns:m="http://schemas.openxmlformats.org/officeDocument/2006/math">
                    <m:r>
                      <a:rPr lang="en-US" sz="2400" b="0" i="1" smtClean="0">
                        <a:solidFill>
                          <a:schemeClr val="accent1">
                            <a:lumMod val="50000"/>
                          </a:schemeClr>
                        </a:solidFill>
                        <a:latin typeface="Cambria Math" panose="02040503050406030204" pitchFamily="18" charset="0"/>
                        <a:ea typeface="PT Serif"/>
                        <a:cs typeface="PT Serif"/>
                        <a:sym typeface="PT Serif"/>
                      </a:rPr>
                      <m:t>𝑥</m:t>
                    </m:r>
                    <m:r>
                      <a:rPr lang="en-US" sz="2400" b="0" i="1" smtClean="0">
                        <a:solidFill>
                          <a:schemeClr val="accent1">
                            <a:lumMod val="50000"/>
                          </a:schemeClr>
                        </a:solidFill>
                        <a:latin typeface="Cambria Math" panose="02040503050406030204" pitchFamily="18" charset="0"/>
                        <a:ea typeface="PT Serif"/>
                        <a:cs typeface="PT Serif"/>
                        <a:sym typeface="PT Serif"/>
                      </a:rPr>
                      <m:t>,</m:t>
                    </m:r>
                    <m:r>
                      <a:rPr lang="en-US" sz="2400" b="0" i="1" smtClean="0">
                        <a:solidFill>
                          <a:schemeClr val="accent1">
                            <a:lumMod val="50000"/>
                          </a:schemeClr>
                        </a:solidFill>
                        <a:latin typeface="Cambria Math" panose="02040503050406030204" pitchFamily="18" charset="0"/>
                        <a:ea typeface="PT Serif"/>
                        <a:cs typeface="PT Serif"/>
                        <a:sym typeface="PT Serif"/>
                      </a:rPr>
                      <m:t>𝑦</m:t>
                    </m:r>
                  </m:oMath>
                </a14:m>
                <a:r>
                  <a:rPr lang="en-US" sz="2400" dirty="0">
                    <a:solidFill>
                      <a:schemeClr val="accent1">
                        <a:lumMod val="50000"/>
                      </a:schemeClr>
                    </a:solidFill>
                    <a:latin typeface="PT Serif" panose="020A0603040505020204" pitchFamily="18" charset="77"/>
                    <a:ea typeface="PT Serif"/>
                    <a:cs typeface="PT Serif"/>
                    <a:sym typeface="PT Serif"/>
                  </a:rPr>
                  <a:t> “looks like” a real share…</a:t>
                </a:r>
              </a:p>
            </p:txBody>
          </p:sp>
        </mc:Choice>
        <mc:Fallback xmlns="">
          <p:sp>
            <p:nvSpPr>
              <p:cNvPr id="43" name="Google Shape;518;p45">
                <a:extLst>
                  <a:ext uri="{FF2B5EF4-FFF2-40B4-BE49-F238E27FC236}">
                    <a16:creationId xmlns:a16="http://schemas.microsoft.com/office/drawing/2014/main" id="{5908032A-B35D-4587-72C4-45F2FF326D84}"/>
                  </a:ext>
                </a:extLst>
              </p:cNvPr>
              <p:cNvSpPr>
                <a:spLocks noRot="1" noChangeAspect="1" noMove="1" noResize="1" noEditPoints="1" noAdjustHandles="1" noChangeArrowheads="1" noChangeShapeType="1" noTextEdit="1"/>
              </p:cNvSpPr>
              <p:nvPr/>
            </p:nvSpPr>
            <p:spPr>
              <a:xfrm>
                <a:off x="38227" y="5401844"/>
                <a:ext cx="5835636" cy="1427218"/>
              </a:xfrm>
              <a:prstGeom prst="cloud">
                <a:avLst/>
              </a:prstGeom>
              <a:blipFill>
                <a:blip r:embed="rId11"/>
                <a:stretch>
                  <a:fillRect/>
                </a:stretch>
              </a:blipFill>
              <a:ln w="25400" cap="flat" cmpd="sng">
                <a:solidFill>
                  <a:schemeClr val="accent1"/>
                </a:solidFill>
                <a:prstDash val="solid"/>
                <a:round/>
                <a:headEnd type="none" w="sm" len="sm"/>
                <a:tailEnd type="none" w="sm" len="sm"/>
              </a:ln>
            </p:spPr>
            <p:txBody>
              <a:bodyPr/>
              <a:lstStyle/>
              <a:p>
                <a:r>
                  <a:rPr lang="en-US">
                    <a:noFill/>
                  </a:rPr>
                  <a:t> </a:t>
                </a:r>
              </a:p>
            </p:txBody>
          </p:sp>
        </mc:Fallback>
      </mc:AlternateContent>
      <p:cxnSp>
        <p:nvCxnSpPr>
          <p:cNvPr id="45" name="Straight Arrow Connector 44">
            <a:extLst>
              <a:ext uri="{FF2B5EF4-FFF2-40B4-BE49-F238E27FC236}">
                <a16:creationId xmlns:a16="http://schemas.microsoft.com/office/drawing/2014/main" id="{88997412-4296-4DD4-5BEC-A159B56725E2}"/>
              </a:ext>
            </a:extLst>
          </p:cNvPr>
          <p:cNvCxnSpPr>
            <a:cxnSpLocks/>
          </p:cNvCxnSpPr>
          <p:nvPr/>
        </p:nvCxnSpPr>
        <p:spPr>
          <a:xfrm flipV="1">
            <a:off x="6648810" y="3147444"/>
            <a:ext cx="0" cy="2855414"/>
          </a:xfrm>
          <a:prstGeom prst="straightConnector1">
            <a:avLst/>
          </a:prstGeom>
          <a:ln w="25400">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69B92424-30A1-9084-2480-1ED42104B51E}"/>
              </a:ext>
            </a:extLst>
          </p:cNvPr>
          <p:cNvCxnSpPr>
            <a:cxnSpLocks/>
          </p:cNvCxnSpPr>
          <p:nvPr/>
        </p:nvCxnSpPr>
        <p:spPr>
          <a:xfrm>
            <a:off x="6109547" y="5456890"/>
            <a:ext cx="5748598" cy="0"/>
          </a:xfrm>
          <a:prstGeom prst="straightConnector1">
            <a:avLst/>
          </a:prstGeom>
          <a:ln w="25400">
            <a:tailEnd type="triangle"/>
          </a:ln>
        </p:spPr>
        <p:style>
          <a:lnRef idx="2">
            <a:schemeClr val="accent1"/>
          </a:lnRef>
          <a:fillRef idx="0">
            <a:schemeClr val="accent1"/>
          </a:fillRef>
          <a:effectRef idx="1">
            <a:schemeClr val="accent1"/>
          </a:effectRef>
          <a:fontRef idx="minor">
            <a:schemeClr val="tx1"/>
          </a:fontRef>
        </p:style>
      </p:cxnSp>
      <p:sp>
        <p:nvSpPr>
          <p:cNvPr id="47" name="Freeform 46">
            <a:extLst>
              <a:ext uri="{FF2B5EF4-FFF2-40B4-BE49-F238E27FC236}">
                <a16:creationId xmlns:a16="http://schemas.microsoft.com/office/drawing/2014/main" id="{7A90C307-0EDE-2927-354D-A917698F6B26}"/>
              </a:ext>
            </a:extLst>
          </p:cNvPr>
          <p:cNvSpPr/>
          <p:nvPr/>
        </p:nvSpPr>
        <p:spPr>
          <a:xfrm>
            <a:off x="6225559" y="3234250"/>
            <a:ext cx="4762005" cy="1852591"/>
          </a:xfrm>
          <a:custGeom>
            <a:avLst/>
            <a:gdLst>
              <a:gd name="connsiteX0" fmla="*/ 0 w 4762005"/>
              <a:gd name="connsiteY0" fmla="*/ 1852591 h 1852591"/>
              <a:gd name="connsiteX1" fmla="*/ 2648197 w 4762005"/>
              <a:gd name="connsiteY1" fmla="*/ 41 h 1852591"/>
              <a:gd name="connsiteX2" fmla="*/ 3028207 w 4762005"/>
              <a:gd name="connsiteY2" fmla="*/ 1793215 h 1852591"/>
              <a:gd name="connsiteX3" fmla="*/ 4762005 w 4762005"/>
              <a:gd name="connsiteY3" fmla="*/ 178170 h 1852591"/>
            </a:gdLst>
            <a:ahLst/>
            <a:cxnLst>
              <a:cxn ang="0">
                <a:pos x="connsiteX0" y="connsiteY0"/>
              </a:cxn>
              <a:cxn ang="0">
                <a:pos x="connsiteX1" y="connsiteY1"/>
              </a:cxn>
              <a:cxn ang="0">
                <a:pos x="connsiteX2" y="connsiteY2"/>
              </a:cxn>
              <a:cxn ang="0">
                <a:pos x="connsiteX3" y="connsiteY3"/>
              </a:cxn>
            </a:cxnLst>
            <a:rect l="l" t="t" r="r" b="b"/>
            <a:pathLst>
              <a:path w="4762005" h="1852591">
                <a:moveTo>
                  <a:pt x="0" y="1852591"/>
                </a:moveTo>
                <a:cubicBezTo>
                  <a:pt x="1071748" y="931264"/>
                  <a:pt x="2143496" y="9937"/>
                  <a:pt x="2648197" y="41"/>
                </a:cubicBezTo>
                <a:cubicBezTo>
                  <a:pt x="3152898" y="-9855"/>
                  <a:pt x="2675906" y="1763527"/>
                  <a:pt x="3028207" y="1793215"/>
                </a:cubicBezTo>
                <a:cubicBezTo>
                  <a:pt x="3380508" y="1822903"/>
                  <a:pt x="4071256" y="1000536"/>
                  <a:pt x="4762005" y="178170"/>
                </a:cubicBezTo>
              </a:path>
            </a:pathLst>
          </a:cu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AF97B4C8-8156-B120-919D-F7BDC6E60601}"/>
              </a:ext>
            </a:extLst>
          </p:cNvPr>
          <p:cNvSpPr/>
          <p:nvPr/>
        </p:nvSpPr>
        <p:spPr>
          <a:xfrm>
            <a:off x="6579308" y="4671290"/>
            <a:ext cx="109728" cy="1055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Connector 48">
            <a:extLst>
              <a:ext uri="{FF2B5EF4-FFF2-40B4-BE49-F238E27FC236}">
                <a16:creationId xmlns:a16="http://schemas.microsoft.com/office/drawing/2014/main" id="{EF145D02-DB4A-A014-9EFF-C683089A3547}"/>
              </a:ext>
            </a:extLst>
          </p:cNvPr>
          <p:cNvCxnSpPr>
            <a:cxnSpLocks/>
            <a:endCxn id="50" idx="7"/>
          </p:cNvCxnSpPr>
          <p:nvPr/>
        </p:nvCxnSpPr>
        <p:spPr>
          <a:xfrm flipV="1">
            <a:off x="7908587" y="3686206"/>
            <a:ext cx="0" cy="1770684"/>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50" name="Oval 49">
            <a:extLst>
              <a:ext uri="{FF2B5EF4-FFF2-40B4-BE49-F238E27FC236}">
                <a16:creationId xmlns:a16="http://schemas.microsoft.com/office/drawing/2014/main" id="{5DBCA763-0787-5B54-489F-EE0135BE142C}"/>
              </a:ext>
            </a:extLst>
          </p:cNvPr>
          <p:cNvSpPr/>
          <p:nvPr/>
        </p:nvSpPr>
        <p:spPr>
          <a:xfrm>
            <a:off x="7858140" y="3670755"/>
            <a:ext cx="109728" cy="1055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2" name="Straight Connector 51">
            <a:extLst>
              <a:ext uri="{FF2B5EF4-FFF2-40B4-BE49-F238E27FC236}">
                <a16:creationId xmlns:a16="http://schemas.microsoft.com/office/drawing/2014/main" id="{22A58820-71F4-9C47-AC1F-5A2262CDEC72}"/>
              </a:ext>
            </a:extLst>
          </p:cNvPr>
          <p:cNvCxnSpPr>
            <a:cxnSpLocks/>
            <a:endCxn id="53" idx="0"/>
          </p:cNvCxnSpPr>
          <p:nvPr/>
        </p:nvCxnSpPr>
        <p:spPr>
          <a:xfrm flipV="1">
            <a:off x="10392059" y="4036341"/>
            <a:ext cx="2786" cy="1408670"/>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53" name="Oval 52">
            <a:extLst>
              <a:ext uri="{FF2B5EF4-FFF2-40B4-BE49-F238E27FC236}">
                <a16:creationId xmlns:a16="http://schemas.microsoft.com/office/drawing/2014/main" id="{786ACC67-CF11-337D-9166-437B78AE7472}"/>
              </a:ext>
            </a:extLst>
          </p:cNvPr>
          <p:cNvSpPr/>
          <p:nvPr/>
        </p:nvSpPr>
        <p:spPr>
          <a:xfrm>
            <a:off x="10339981" y="4036341"/>
            <a:ext cx="109728" cy="1055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id="{1B9E020D-D2F8-F67B-D12B-A7C4B9BDE755}"/>
                  </a:ext>
                </a:extLst>
              </p:cNvPr>
              <p:cNvSpPr txBox="1"/>
              <p:nvPr/>
            </p:nvSpPr>
            <p:spPr>
              <a:xfrm>
                <a:off x="7580602" y="5536364"/>
                <a:ext cx="65596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1</m:t>
                          </m:r>
                        </m:sub>
                      </m:sSub>
                    </m:oMath>
                  </m:oMathPara>
                </a14:m>
                <a:endParaRPr lang="en-US" sz="2400" dirty="0"/>
              </a:p>
            </p:txBody>
          </p:sp>
        </mc:Choice>
        <mc:Fallback xmlns="">
          <p:sp>
            <p:nvSpPr>
              <p:cNvPr id="56" name="TextBox 55">
                <a:extLst>
                  <a:ext uri="{FF2B5EF4-FFF2-40B4-BE49-F238E27FC236}">
                    <a16:creationId xmlns:a16="http://schemas.microsoft.com/office/drawing/2014/main" id="{1B9E020D-D2F8-F67B-D12B-A7C4B9BDE755}"/>
                  </a:ext>
                </a:extLst>
              </p:cNvPr>
              <p:cNvSpPr txBox="1">
                <a:spLocks noRot="1" noChangeAspect="1" noMove="1" noResize="1" noEditPoints="1" noAdjustHandles="1" noChangeArrowheads="1" noChangeShapeType="1" noTextEdit="1"/>
              </p:cNvSpPr>
              <p:nvPr/>
            </p:nvSpPr>
            <p:spPr>
              <a:xfrm>
                <a:off x="7580602" y="5536364"/>
                <a:ext cx="655969" cy="369332"/>
              </a:xfrm>
              <a:prstGeom prst="rect">
                <a:avLst/>
              </a:prstGeom>
              <a:blipFill>
                <a:blip r:embed="rId12"/>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6A15AC23-6790-67D2-EFFC-FE6A7CA1DD66}"/>
                  </a:ext>
                </a:extLst>
              </p:cNvPr>
              <p:cNvSpPr txBox="1"/>
              <p:nvPr/>
            </p:nvSpPr>
            <p:spPr>
              <a:xfrm>
                <a:off x="10064074" y="5533328"/>
                <a:ext cx="65596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2</m:t>
                          </m:r>
                        </m:sub>
                      </m:sSub>
                    </m:oMath>
                  </m:oMathPara>
                </a14:m>
                <a:endParaRPr lang="en-US" sz="2400" dirty="0"/>
              </a:p>
            </p:txBody>
          </p:sp>
        </mc:Choice>
        <mc:Fallback xmlns="">
          <p:sp>
            <p:nvSpPr>
              <p:cNvPr id="57" name="TextBox 56">
                <a:extLst>
                  <a:ext uri="{FF2B5EF4-FFF2-40B4-BE49-F238E27FC236}">
                    <a16:creationId xmlns:a16="http://schemas.microsoft.com/office/drawing/2014/main" id="{6A15AC23-6790-67D2-EFFC-FE6A7CA1DD66}"/>
                  </a:ext>
                </a:extLst>
              </p:cNvPr>
              <p:cNvSpPr txBox="1">
                <a:spLocks noRot="1" noChangeAspect="1" noMove="1" noResize="1" noEditPoints="1" noAdjustHandles="1" noChangeArrowheads="1" noChangeShapeType="1" noTextEdit="1"/>
              </p:cNvSpPr>
              <p:nvPr/>
            </p:nvSpPr>
            <p:spPr>
              <a:xfrm>
                <a:off x="10064074" y="5533328"/>
                <a:ext cx="655969" cy="369332"/>
              </a:xfrm>
              <a:prstGeom prst="rect">
                <a:avLst/>
              </a:prstGeom>
              <a:blipFill>
                <a:blip r:embed="rId13"/>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8" name="TextBox 57">
                <a:extLst>
                  <a:ext uri="{FF2B5EF4-FFF2-40B4-BE49-F238E27FC236}">
                    <a16:creationId xmlns:a16="http://schemas.microsoft.com/office/drawing/2014/main" id="{86ADDCA6-7253-AFC2-CDF6-CCD99CC2C8F0}"/>
                  </a:ext>
                </a:extLst>
              </p:cNvPr>
              <p:cNvSpPr txBox="1"/>
              <p:nvPr/>
            </p:nvSpPr>
            <p:spPr>
              <a:xfrm>
                <a:off x="6193954" y="4534195"/>
                <a:ext cx="45485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oMath>
                  </m:oMathPara>
                </a14:m>
                <a:endParaRPr lang="en-US" sz="2400" dirty="0"/>
              </a:p>
            </p:txBody>
          </p:sp>
        </mc:Choice>
        <mc:Fallback xmlns="">
          <p:sp>
            <p:nvSpPr>
              <p:cNvPr id="58" name="TextBox 57">
                <a:extLst>
                  <a:ext uri="{FF2B5EF4-FFF2-40B4-BE49-F238E27FC236}">
                    <a16:creationId xmlns:a16="http://schemas.microsoft.com/office/drawing/2014/main" id="{86ADDCA6-7253-AFC2-CDF6-CCD99CC2C8F0}"/>
                  </a:ext>
                </a:extLst>
              </p:cNvPr>
              <p:cNvSpPr txBox="1">
                <a:spLocks noRot="1" noChangeAspect="1" noMove="1" noResize="1" noEditPoints="1" noAdjustHandles="1" noChangeArrowheads="1" noChangeShapeType="1" noTextEdit="1"/>
              </p:cNvSpPr>
              <p:nvPr/>
            </p:nvSpPr>
            <p:spPr>
              <a:xfrm>
                <a:off x="6193954" y="4534195"/>
                <a:ext cx="454856" cy="369332"/>
              </a:xfrm>
              <a:prstGeom prst="rect">
                <a:avLst/>
              </a:prstGeom>
              <a:blipFill>
                <a:blip r:embed="rId14"/>
                <a:stretch>
                  <a:fillRect/>
                </a:stretch>
              </a:blipFill>
            </p:spPr>
            <p:txBody>
              <a:bodyPr/>
              <a:lstStyle/>
              <a:p>
                <a:r>
                  <a:rPr lang="en-US">
                    <a:noFill/>
                  </a:rPr>
                  <a:t> </a:t>
                </a:r>
              </a:p>
            </p:txBody>
          </p:sp>
        </mc:Fallback>
      </mc:AlternateContent>
      <p:sp>
        <p:nvSpPr>
          <p:cNvPr id="59" name="Oval 58">
            <a:extLst>
              <a:ext uri="{FF2B5EF4-FFF2-40B4-BE49-F238E27FC236}">
                <a16:creationId xmlns:a16="http://schemas.microsoft.com/office/drawing/2014/main" id="{687E0E5D-BDE4-FB92-1DE3-2C78D4034D6D}"/>
              </a:ext>
            </a:extLst>
          </p:cNvPr>
          <p:cNvSpPr/>
          <p:nvPr/>
        </p:nvSpPr>
        <p:spPr>
          <a:xfrm>
            <a:off x="9071543" y="4779584"/>
            <a:ext cx="109728" cy="1055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BDD02DFC-7D76-BAC4-245B-6E44C189EFDC}"/>
              </a:ext>
            </a:extLst>
          </p:cNvPr>
          <p:cNvCxnSpPr>
            <a:cxnSpLocks/>
          </p:cNvCxnSpPr>
          <p:nvPr/>
        </p:nvCxnSpPr>
        <p:spPr>
          <a:xfrm flipV="1">
            <a:off x="9126407" y="4752555"/>
            <a:ext cx="0" cy="704335"/>
          </a:xfrm>
          <a:prstGeom prst="line">
            <a:avLst/>
          </a:prstGeom>
          <a:ln>
            <a:prstDash val="dash"/>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F890959C-6214-7D92-D2F3-C304D15AD00C}"/>
                  </a:ext>
                </a:extLst>
              </p:cNvPr>
              <p:cNvSpPr txBox="1"/>
              <p:nvPr/>
            </p:nvSpPr>
            <p:spPr>
              <a:xfrm>
                <a:off x="8798422" y="5533328"/>
                <a:ext cx="65596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3</m:t>
                          </m:r>
                        </m:sub>
                      </m:sSub>
                    </m:oMath>
                  </m:oMathPara>
                </a14:m>
                <a:endParaRPr lang="en-US" sz="2400" dirty="0"/>
              </a:p>
            </p:txBody>
          </p:sp>
        </mc:Choice>
        <mc:Fallback xmlns="">
          <p:sp>
            <p:nvSpPr>
              <p:cNvPr id="62" name="TextBox 61">
                <a:extLst>
                  <a:ext uri="{FF2B5EF4-FFF2-40B4-BE49-F238E27FC236}">
                    <a16:creationId xmlns:a16="http://schemas.microsoft.com/office/drawing/2014/main" id="{F890959C-6214-7D92-D2F3-C304D15AD00C}"/>
                  </a:ext>
                </a:extLst>
              </p:cNvPr>
              <p:cNvSpPr txBox="1">
                <a:spLocks noRot="1" noChangeAspect="1" noMove="1" noResize="1" noEditPoints="1" noAdjustHandles="1" noChangeArrowheads="1" noChangeShapeType="1" noTextEdit="1"/>
              </p:cNvSpPr>
              <p:nvPr/>
            </p:nvSpPr>
            <p:spPr>
              <a:xfrm>
                <a:off x="8798422" y="5533328"/>
                <a:ext cx="655969" cy="369332"/>
              </a:xfrm>
              <a:prstGeom prst="rect">
                <a:avLst/>
              </a:prstGeom>
              <a:blipFill>
                <a:blip r:embed="rId15"/>
                <a:stretch>
                  <a:fillRect b="-13333"/>
                </a:stretch>
              </a:blipFill>
            </p:spPr>
            <p:txBody>
              <a:bodyPr/>
              <a:lstStyle/>
              <a:p>
                <a:r>
                  <a:rPr lang="en-US">
                    <a:noFill/>
                  </a:rPr>
                  <a:t> </a:t>
                </a:r>
              </a:p>
            </p:txBody>
          </p:sp>
        </mc:Fallback>
      </mc:AlternateContent>
      <p:sp>
        <p:nvSpPr>
          <p:cNvPr id="65" name="Freeform 64">
            <a:extLst>
              <a:ext uri="{FF2B5EF4-FFF2-40B4-BE49-F238E27FC236}">
                <a16:creationId xmlns:a16="http://schemas.microsoft.com/office/drawing/2014/main" id="{15F4B7DA-8B6F-BE09-F8A5-464AF287BB1D}"/>
              </a:ext>
            </a:extLst>
          </p:cNvPr>
          <p:cNvSpPr/>
          <p:nvPr/>
        </p:nvSpPr>
        <p:spPr>
          <a:xfrm>
            <a:off x="6654018" y="3207425"/>
            <a:ext cx="5050302" cy="956603"/>
          </a:xfrm>
          <a:custGeom>
            <a:avLst/>
            <a:gdLst>
              <a:gd name="connsiteX0" fmla="*/ 0 w 5050302"/>
              <a:gd name="connsiteY0" fmla="*/ 956603 h 956603"/>
              <a:gd name="connsiteX1" fmla="*/ 1266093 w 5050302"/>
              <a:gd name="connsiteY1" fmla="*/ 506437 h 956603"/>
              <a:gd name="connsiteX2" fmla="*/ 3840480 w 5050302"/>
              <a:gd name="connsiteY2" fmla="*/ 900332 h 956603"/>
              <a:gd name="connsiteX3" fmla="*/ 5050302 w 5050302"/>
              <a:gd name="connsiteY3" fmla="*/ 0 h 956603"/>
            </a:gdLst>
            <a:ahLst/>
            <a:cxnLst>
              <a:cxn ang="0">
                <a:pos x="connsiteX0" y="connsiteY0"/>
              </a:cxn>
              <a:cxn ang="0">
                <a:pos x="connsiteX1" y="connsiteY1"/>
              </a:cxn>
              <a:cxn ang="0">
                <a:pos x="connsiteX2" y="connsiteY2"/>
              </a:cxn>
              <a:cxn ang="0">
                <a:pos x="connsiteX3" y="connsiteY3"/>
              </a:cxn>
            </a:cxnLst>
            <a:rect l="l" t="t" r="r" b="b"/>
            <a:pathLst>
              <a:path w="5050302" h="956603">
                <a:moveTo>
                  <a:pt x="0" y="956603"/>
                </a:moveTo>
                <a:cubicBezTo>
                  <a:pt x="313006" y="736209"/>
                  <a:pt x="626013" y="515815"/>
                  <a:pt x="1266093" y="506437"/>
                </a:cubicBezTo>
                <a:cubicBezTo>
                  <a:pt x="1906173" y="497058"/>
                  <a:pt x="3209779" y="984738"/>
                  <a:pt x="3840480" y="900332"/>
                </a:cubicBezTo>
                <a:cubicBezTo>
                  <a:pt x="4471181" y="815926"/>
                  <a:pt x="4760741" y="407963"/>
                  <a:pt x="5050302" y="0"/>
                </a:cubicBezTo>
              </a:path>
            </a:pathLst>
          </a:custGeom>
          <a:noFill/>
          <a:ln w="254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8" name="Straight Connector 67">
            <a:extLst>
              <a:ext uri="{FF2B5EF4-FFF2-40B4-BE49-F238E27FC236}">
                <a16:creationId xmlns:a16="http://schemas.microsoft.com/office/drawing/2014/main" id="{1BA4C73B-C76B-7C4B-5CD7-A96AA8363084}"/>
              </a:ext>
            </a:extLst>
          </p:cNvPr>
          <p:cNvCxnSpPr>
            <a:cxnSpLocks/>
            <a:endCxn id="66" idx="0"/>
          </p:cNvCxnSpPr>
          <p:nvPr/>
        </p:nvCxnSpPr>
        <p:spPr>
          <a:xfrm flipH="1" flipV="1">
            <a:off x="11352630" y="3614483"/>
            <a:ext cx="13366" cy="1830528"/>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66" name="5-Point Star 65">
            <a:extLst>
              <a:ext uri="{FF2B5EF4-FFF2-40B4-BE49-F238E27FC236}">
                <a16:creationId xmlns:a16="http://schemas.microsoft.com/office/drawing/2014/main" id="{B7DD40E8-DF62-B4C6-D26B-43651EF92E52}"/>
              </a:ext>
            </a:extLst>
          </p:cNvPr>
          <p:cNvSpPr/>
          <p:nvPr/>
        </p:nvSpPr>
        <p:spPr>
          <a:xfrm>
            <a:off x="11254154" y="3614483"/>
            <a:ext cx="196951" cy="149637"/>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05D760C4-CC94-87AA-4B5F-63EAFB69832B}"/>
                  </a:ext>
                </a:extLst>
              </p:cNvPr>
              <p:cNvSpPr txBox="1"/>
              <p:nvPr/>
            </p:nvSpPr>
            <p:spPr>
              <a:xfrm>
                <a:off x="11038011" y="5533328"/>
                <a:ext cx="65596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𝑥</m:t>
                      </m:r>
                    </m:oMath>
                  </m:oMathPara>
                </a14:m>
                <a:endParaRPr lang="en-US" sz="2400" dirty="0"/>
              </a:p>
            </p:txBody>
          </p:sp>
        </mc:Choice>
        <mc:Fallback xmlns="">
          <p:sp>
            <p:nvSpPr>
              <p:cNvPr id="69" name="TextBox 68">
                <a:extLst>
                  <a:ext uri="{FF2B5EF4-FFF2-40B4-BE49-F238E27FC236}">
                    <a16:creationId xmlns:a16="http://schemas.microsoft.com/office/drawing/2014/main" id="{05D760C4-CC94-87AA-4B5F-63EAFB69832B}"/>
                  </a:ext>
                </a:extLst>
              </p:cNvPr>
              <p:cNvSpPr txBox="1">
                <a:spLocks noRot="1" noChangeAspect="1" noMove="1" noResize="1" noEditPoints="1" noAdjustHandles="1" noChangeArrowheads="1" noChangeShapeType="1" noTextEdit="1"/>
              </p:cNvSpPr>
              <p:nvPr/>
            </p:nvSpPr>
            <p:spPr>
              <a:xfrm>
                <a:off x="11038011" y="5533328"/>
                <a:ext cx="655969" cy="369332"/>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1" name="TextBox 70">
                <a:extLst>
                  <a:ext uri="{FF2B5EF4-FFF2-40B4-BE49-F238E27FC236}">
                    <a16:creationId xmlns:a16="http://schemas.microsoft.com/office/drawing/2014/main" id="{087460E9-FAFA-AF44-9304-7852336AEFAB}"/>
                  </a:ext>
                </a:extLst>
              </p:cNvPr>
              <p:cNvSpPr txBox="1"/>
              <p:nvPr/>
            </p:nvSpPr>
            <p:spPr>
              <a:xfrm>
                <a:off x="6271848" y="4006187"/>
                <a:ext cx="45485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𝑠</m:t>
                          </m:r>
                        </m:e>
                        <m:sup>
                          <m:r>
                            <a:rPr lang="en-US" sz="2400" b="0" i="1" smtClean="0">
                              <a:latin typeface="Cambria Math" panose="02040503050406030204" pitchFamily="18" charset="0"/>
                            </a:rPr>
                            <m:t>∗</m:t>
                          </m:r>
                        </m:sup>
                      </m:sSup>
                    </m:oMath>
                  </m:oMathPara>
                </a14:m>
                <a:endParaRPr lang="en-US" sz="2400" dirty="0"/>
              </a:p>
            </p:txBody>
          </p:sp>
        </mc:Choice>
        <mc:Fallback xmlns="">
          <p:sp>
            <p:nvSpPr>
              <p:cNvPr id="71" name="TextBox 70">
                <a:extLst>
                  <a:ext uri="{FF2B5EF4-FFF2-40B4-BE49-F238E27FC236}">
                    <a16:creationId xmlns:a16="http://schemas.microsoft.com/office/drawing/2014/main" id="{087460E9-FAFA-AF44-9304-7852336AEFAB}"/>
                  </a:ext>
                </a:extLst>
              </p:cNvPr>
              <p:cNvSpPr txBox="1">
                <a:spLocks noRot="1" noChangeAspect="1" noMove="1" noResize="1" noEditPoints="1" noAdjustHandles="1" noChangeArrowheads="1" noChangeShapeType="1" noTextEdit="1"/>
              </p:cNvSpPr>
              <p:nvPr/>
            </p:nvSpPr>
            <p:spPr>
              <a:xfrm>
                <a:off x="6271848" y="4006187"/>
                <a:ext cx="454856" cy="369332"/>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E5A07D48-F3D1-1795-188B-B3CD3A9DC521}"/>
                  </a:ext>
                </a:extLst>
              </p:cNvPr>
              <p:cNvSpPr>
                <a:spLocks noGrp="1"/>
              </p:cNvSpPr>
              <p:nvPr>
                <p:ph idx="1"/>
              </p:nvPr>
            </p:nvSpPr>
            <p:spPr>
              <a:xfrm>
                <a:off x="10452129" y="1102901"/>
                <a:ext cx="1391728" cy="1405646"/>
              </a:xfrm>
            </p:spPr>
            <p:txBody>
              <a:bodyPr>
                <a:normAutofit/>
              </a:bodyPr>
              <a:lstStyle/>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=5 </m:t>
                      </m:r>
                    </m:oMath>
                  </m:oMathPara>
                </a14:m>
                <a:endParaRPr lang="en-US" b="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=3 </m:t>
                      </m:r>
                    </m:oMath>
                  </m:oMathPara>
                </a14:m>
                <a:endParaRPr lang="en-US" b="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𝑓</m:t>
                      </m:r>
                      <m:r>
                        <a:rPr lang="en-US" b="0" i="1" smtClean="0">
                          <a:latin typeface="Cambria Math" panose="02040503050406030204" pitchFamily="18" charset="0"/>
                        </a:rPr>
                        <m:t>=2</m:t>
                      </m:r>
                    </m:oMath>
                  </m:oMathPara>
                </a14:m>
                <a:endParaRPr lang="en-US" dirty="0"/>
              </a:p>
            </p:txBody>
          </p:sp>
        </mc:Choice>
        <mc:Fallback xmlns="">
          <p:sp>
            <p:nvSpPr>
              <p:cNvPr id="10" name="Content Placeholder 2">
                <a:extLst>
                  <a:ext uri="{FF2B5EF4-FFF2-40B4-BE49-F238E27FC236}">
                    <a16:creationId xmlns:a16="http://schemas.microsoft.com/office/drawing/2014/main" id="{E5A07D48-F3D1-1795-188B-B3CD3A9DC521}"/>
                  </a:ext>
                </a:extLst>
              </p:cNvPr>
              <p:cNvSpPr>
                <a:spLocks noGrp="1" noRot="1" noChangeAspect="1" noMove="1" noResize="1" noEditPoints="1" noAdjustHandles="1" noChangeArrowheads="1" noChangeShapeType="1" noTextEdit="1"/>
              </p:cNvSpPr>
              <p:nvPr>
                <p:ph idx="1"/>
              </p:nvPr>
            </p:nvSpPr>
            <p:spPr>
              <a:xfrm>
                <a:off x="10452129" y="1102901"/>
                <a:ext cx="1391728" cy="1405646"/>
              </a:xfrm>
              <a:blipFill>
                <a:blip r:embed="rId18"/>
                <a:stretch>
                  <a:fillRect t="-1786"/>
                </a:stretch>
              </a:blipFill>
            </p:spPr>
            <p:txBody>
              <a:bodyPr/>
              <a:lstStyle/>
              <a:p>
                <a:r>
                  <a:rPr lang="en-US">
                    <a:noFill/>
                  </a:rPr>
                  <a:t> </a:t>
                </a:r>
              </a:p>
            </p:txBody>
          </p:sp>
        </mc:Fallback>
      </mc:AlternateContent>
      <p:pic>
        <p:nvPicPr>
          <p:cNvPr id="3" name="Picture 2" descr="A grey box with green labels&#10;&#10;Description automatically generated">
            <a:extLst>
              <a:ext uri="{FF2B5EF4-FFF2-40B4-BE49-F238E27FC236}">
                <a16:creationId xmlns:a16="http://schemas.microsoft.com/office/drawing/2014/main" id="{E268C9C0-AC29-0C43-AA9E-5FE612ED3368}"/>
              </a:ext>
            </a:extLst>
          </p:cNvPr>
          <p:cNvPicPr>
            <a:picLocks noChangeAspect="1"/>
          </p:cNvPicPr>
          <p:nvPr/>
        </p:nvPicPr>
        <p:blipFill>
          <a:blip r:embed="rId3"/>
          <a:stretch>
            <a:fillRect/>
          </a:stretch>
        </p:blipFill>
        <p:spPr>
          <a:xfrm>
            <a:off x="9103868" y="1098838"/>
            <a:ext cx="941293" cy="1159672"/>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76DFDB2-E411-0E24-D43A-911F17F8B394}"/>
                  </a:ext>
                </a:extLst>
              </p:cNvPr>
              <p:cNvSpPr txBox="1"/>
              <p:nvPr/>
            </p:nvSpPr>
            <p:spPr>
              <a:xfrm>
                <a:off x="8801380" y="2477165"/>
                <a:ext cx="190398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5</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5</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5</m:t>
                          </m:r>
                        </m:sub>
                      </m:sSub>
                      <m:r>
                        <a:rPr lang="en-US" sz="2400" b="0" i="1" smtClean="0">
                          <a:latin typeface="Cambria Math" panose="02040503050406030204" pitchFamily="18" charset="0"/>
                        </a:rPr>
                        <m:t>)</m:t>
                      </m:r>
                    </m:oMath>
                  </m:oMathPara>
                </a14:m>
                <a:endParaRPr lang="en-US" sz="2400" dirty="0"/>
              </a:p>
            </p:txBody>
          </p:sp>
        </mc:Choice>
        <mc:Fallback xmlns="">
          <p:sp>
            <p:nvSpPr>
              <p:cNvPr id="11" name="TextBox 10">
                <a:extLst>
                  <a:ext uri="{FF2B5EF4-FFF2-40B4-BE49-F238E27FC236}">
                    <a16:creationId xmlns:a16="http://schemas.microsoft.com/office/drawing/2014/main" id="{076DFDB2-E411-0E24-D43A-911F17F8B394}"/>
                  </a:ext>
                </a:extLst>
              </p:cNvPr>
              <p:cNvSpPr txBox="1">
                <a:spLocks noRot="1" noChangeAspect="1" noMove="1" noResize="1" noEditPoints="1" noAdjustHandles="1" noChangeArrowheads="1" noChangeShapeType="1" noTextEdit="1"/>
              </p:cNvSpPr>
              <p:nvPr/>
            </p:nvSpPr>
            <p:spPr>
              <a:xfrm>
                <a:off x="8801380" y="2477165"/>
                <a:ext cx="1903983" cy="369332"/>
              </a:xfrm>
              <a:prstGeom prst="rect">
                <a:avLst/>
              </a:prstGeom>
              <a:blipFill>
                <a:blip r:embed="rId19"/>
                <a:stretch>
                  <a:fillRect l="-2000" r="-6000" b="-29032"/>
                </a:stretch>
              </a:blipFill>
            </p:spPr>
            <p:txBody>
              <a:bodyPr/>
              <a:lstStyle/>
              <a:p>
                <a:r>
                  <a:rPr lang="en-US">
                    <a:noFill/>
                  </a:rPr>
                  <a:t> </a:t>
                </a:r>
              </a:p>
            </p:txBody>
          </p:sp>
        </mc:Fallback>
      </mc:AlternateContent>
      <p:sp>
        <p:nvSpPr>
          <p:cNvPr id="12" name="Slide Number Placeholder 11">
            <a:extLst>
              <a:ext uri="{FF2B5EF4-FFF2-40B4-BE49-F238E27FC236}">
                <a16:creationId xmlns:a16="http://schemas.microsoft.com/office/drawing/2014/main" id="{DD14FEA9-C720-2285-E0AA-98930AC41513}"/>
              </a:ext>
            </a:extLst>
          </p:cNvPr>
          <p:cNvSpPr>
            <a:spLocks noGrp="1"/>
          </p:cNvSpPr>
          <p:nvPr>
            <p:ph type="sldNum" sz="quarter" idx="12"/>
          </p:nvPr>
        </p:nvSpPr>
        <p:spPr/>
        <p:txBody>
          <a:bodyPr/>
          <a:lstStyle/>
          <a:p>
            <a:fld id="{2C6E2BD9-12E2-A94F-B436-2026D1C44FCB}" type="slidenum">
              <a:rPr lang="en-US" smtClean="0"/>
              <a:pPr/>
              <a:t>45</a:t>
            </a:fld>
            <a:endParaRPr lang="en-US">
              <a:latin typeface="PT Serif" panose="020A0603040505020204" pitchFamily="18" charset="77"/>
            </a:endParaRPr>
          </a:p>
        </p:txBody>
      </p:sp>
    </p:spTree>
    <p:extLst>
      <p:ext uri="{BB962C8B-B14F-4D97-AF65-F5344CB8AC3E}">
        <p14:creationId xmlns:p14="http://schemas.microsoft.com/office/powerpoint/2010/main" val="3485070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6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7"/>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7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9"/>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p:bldP spid="39" grpId="0"/>
      <p:bldP spid="43" grpId="0" animBg="1"/>
      <p:bldP spid="47" grpId="0" animBg="1"/>
      <p:bldP spid="48" grpId="0" animBg="1"/>
      <p:bldP spid="50" grpId="0" animBg="1"/>
      <p:bldP spid="53" grpId="0" animBg="1"/>
      <p:bldP spid="56" grpId="0"/>
      <p:bldP spid="57" grpId="0"/>
      <p:bldP spid="58" grpId="0"/>
      <p:bldP spid="59" grpId="0" animBg="1"/>
      <p:bldP spid="62" grpId="0"/>
      <p:bldP spid="65" grpId="0" animBg="1"/>
      <p:bldP spid="66" grpId="0" animBg="1"/>
      <p:bldP spid="69" grpId="0"/>
      <p:bldP spid="7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73D49-41BB-BAAD-0FBF-45388FD261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270785-9CAB-9764-6DB8-EF7AEB5BD1A8}"/>
              </a:ext>
            </a:extLst>
          </p:cNvPr>
          <p:cNvSpPr>
            <a:spLocks noGrp="1"/>
          </p:cNvSpPr>
          <p:nvPr>
            <p:ph type="title"/>
          </p:nvPr>
        </p:nvSpPr>
        <p:spPr>
          <a:xfrm>
            <a:off x="297872" y="94960"/>
            <a:ext cx="11396108" cy="1325563"/>
          </a:xfrm>
        </p:spPr>
        <p:txBody>
          <a:bodyPr/>
          <a:lstStyle/>
          <a:p>
            <a:r>
              <a:rPr lang="en-US" dirty="0">
                <a:latin typeface="PT Serif" panose="020A0603040505020204" pitchFamily="18" charset="77"/>
              </a:rPr>
              <a:t>The challenge in tracing: Over-authorization</a:t>
            </a:r>
          </a:p>
        </p:txBody>
      </p:sp>
      <p:cxnSp>
        <p:nvCxnSpPr>
          <p:cNvPr id="9" name="Straight Arrow Connector 8">
            <a:extLst>
              <a:ext uri="{FF2B5EF4-FFF2-40B4-BE49-F238E27FC236}">
                <a16:creationId xmlns:a16="http://schemas.microsoft.com/office/drawing/2014/main" id="{70A99AEC-A226-0D33-1A88-C1D8B1D89240}"/>
              </a:ext>
            </a:extLst>
          </p:cNvPr>
          <p:cNvCxnSpPr>
            <a:cxnSpLocks/>
          </p:cNvCxnSpPr>
          <p:nvPr/>
        </p:nvCxnSpPr>
        <p:spPr>
          <a:xfrm>
            <a:off x="1176014" y="2846497"/>
            <a:ext cx="1495919" cy="956501"/>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9085F291-BBEF-9A08-4CA0-7541A6107C10}"/>
              </a:ext>
            </a:extLst>
          </p:cNvPr>
          <p:cNvCxnSpPr>
            <a:cxnSpLocks/>
          </p:cNvCxnSpPr>
          <p:nvPr/>
        </p:nvCxnSpPr>
        <p:spPr>
          <a:xfrm flipH="1">
            <a:off x="3258017" y="2858970"/>
            <a:ext cx="103930" cy="944028"/>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6" name="Rounded Rectangle 35">
                <a:extLst>
                  <a:ext uri="{FF2B5EF4-FFF2-40B4-BE49-F238E27FC236}">
                    <a16:creationId xmlns:a16="http://schemas.microsoft.com/office/drawing/2014/main" id="{870EA8D5-A9CE-348C-631A-93BDFB2E7018}"/>
                  </a:ext>
                </a:extLst>
              </p:cNvPr>
              <p:cNvSpPr/>
              <p:nvPr/>
            </p:nvSpPr>
            <p:spPr>
              <a:xfrm>
                <a:off x="2397921" y="4305099"/>
                <a:ext cx="1341685" cy="1084407"/>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𝑅</m:t>
                      </m:r>
                    </m:oMath>
                  </m:oMathPara>
                </a14:m>
                <a:endParaRPr lang="en-US" sz="2600" dirty="0"/>
              </a:p>
              <a:p>
                <a:pPr algn="ctr"/>
                <a14:m>
                  <m:oMathPara xmlns:m="http://schemas.openxmlformats.org/officeDocument/2006/math">
                    <m:oMathParaPr>
                      <m:jc m:val="centerGroup"/>
                    </m:oMathParaPr>
                    <m:oMath xmlns:m="http://schemas.openxmlformats.org/officeDocument/2006/math">
                      <m:r>
                        <a:rPr lang="en-US" sz="2200" b="0" i="1" smtClean="0">
                          <a:latin typeface="Cambria Math" panose="02040503050406030204" pitchFamily="18" charset="0"/>
                        </a:rPr>
                        <m:t>(</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r>
                            <a:rPr lang="en-US" sz="2200" b="0" i="1" smtClean="0">
                              <a:latin typeface="Cambria Math" panose="02040503050406030204" pitchFamily="18" charset="0"/>
                            </a:rPr>
                            <m:t>1</m:t>
                          </m:r>
                        </m:sub>
                      </m:sSub>
                      <m:r>
                        <a:rPr lang="en-US" sz="2200" b="0" i="1" smtClean="0">
                          <a:latin typeface="Cambria Math" panose="02040503050406030204" pitchFamily="18" charset="0"/>
                        </a:rPr>
                        <m:t>, </m:t>
                      </m:r>
                      <m:r>
                        <a:rPr lang="en-US" sz="2200" b="0" i="1" smtClean="0">
                          <a:latin typeface="Cambria Math" panose="02040503050406030204" pitchFamily="18" charset="0"/>
                        </a:rPr>
                        <m:t>𝑠</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h</m:t>
                          </m:r>
                        </m:e>
                        <m:sub>
                          <m:r>
                            <a:rPr lang="en-US" sz="2200" b="0" i="1" smtClean="0">
                              <a:latin typeface="Cambria Math" panose="02040503050406030204" pitchFamily="18" charset="0"/>
                            </a:rPr>
                            <m:t>2</m:t>
                          </m:r>
                        </m:sub>
                      </m:sSub>
                      <m:r>
                        <a:rPr lang="en-US" sz="2200" b="0" i="1" smtClean="0">
                          <a:latin typeface="Cambria Math" panose="02040503050406030204" pitchFamily="18" charset="0"/>
                        </a:rPr>
                        <m:t>)</m:t>
                      </m:r>
                    </m:oMath>
                  </m:oMathPara>
                </a14:m>
                <a:endParaRPr lang="en-US" sz="2200" dirty="0"/>
              </a:p>
            </p:txBody>
          </p:sp>
        </mc:Choice>
        <mc:Fallback xmlns="">
          <p:sp>
            <p:nvSpPr>
              <p:cNvPr id="36" name="Rounded Rectangle 35">
                <a:extLst>
                  <a:ext uri="{FF2B5EF4-FFF2-40B4-BE49-F238E27FC236}">
                    <a16:creationId xmlns:a16="http://schemas.microsoft.com/office/drawing/2014/main" id="{870EA8D5-A9CE-348C-631A-93BDFB2E7018}"/>
                  </a:ext>
                </a:extLst>
              </p:cNvPr>
              <p:cNvSpPr>
                <a:spLocks noRot="1" noChangeAspect="1" noMove="1" noResize="1" noEditPoints="1" noAdjustHandles="1" noChangeArrowheads="1" noChangeShapeType="1" noTextEdit="1"/>
              </p:cNvSpPr>
              <p:nvPr/>
            </p:nvSpPr>
            <p:spPr>
              <a:xfrm>
                <a:off x="2397921" y="4305099"/>
                <a:ext cx="1341685" cy="1084407"/>
              </a:xfrm>
              <a:prstGeom prst="roundRect">
                <a:avLst/>
              </a:prstGeom>
              <a:blipFill>
                <a:blip r:embed="rId3"/>
                <a:stretch>
                  <a:fillRect l="-5556" r="-9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8CE71DFB-A98A-DFCD-05F7-F57D67EA2AA4}"/>
                  </a:ext>
                </a:extLst>
              </p:cNvPr>
              <p:cNvSpPr txBox="1"/>
              <p:nvPr/>
            </p:nvSpPr>
            <p:spPr>
              <a:xfrm>
                <a:off x="113662" y="4404262"/>
                <a:ext cx="1618053" cy="87600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2600" b="0" i="1" smtClean="0">
                              <a:latin typeface="Cambria Math" panose="02040503050406030204" pitchFamily="18" charset="0"/>
                            </a:rPr>
                          </m:ctrlPr>
                        </m:dPr>
                        <m:e>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rPr>
                                <m:t>𝑥</m:t>
                              </m:r>
                            </m:e>
                            <m:sup>
                              <m:d>
                                <m:dPr>
                                  <m:ctrlPr>
                                    <a:rPr lang="en-US" sz="2600" b="0" i="1" smtClean="0">
                                      <a:latin typeface="Cambria Math" panose="02040503050406030204" pitchFamily="18" charset="0"/>
                                    </a:rPr>
                                  </m:ctrlPr>
                                </m:dPr>
                                <m:e>
                                  <m:r>
                                    <a:rPr lang="en-US" sz="2600" b="0" i="1" smtClean="0">
                                      <a:latin typeface="Cambria Math" panose="02040503050406030204" pitchFamily="18" charset="0"/>
                                    </a:rPr>
                                    <m:t>1</m:t>
                                  </m:r>
                                </m:e>
                              </m:d>
                            </m:sup>
                          </m:sSup>
                          <m:r>
                            <a:rPr lang="en-US" sz="2600" b="0" i="1" smtClean="0">
                              <a:latin typeface="Cambria Math" panose="02040503050406030204" pitchFamily="18" charset="0"/>
                            </a:rPr>
                            <m:t> ,</m:t>
                          </m:r>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rPr>
                                <m:t>𝑦</m:t>
                              </m:r>
                            </m:e>
                            <m:sup>
                              <m:d>
                                <m:dPr>
                                  <m:ctrlPr>
                                    <a:rPr lang="en-US" sz="2600" b="0" i="1" smtClean="0">
                                      <a:latin typeface="Cambria Math" panose="02040503050406030204" pitchFamily="18" charset="0"/>
                                    </a:rPr>
                                  </m:ctrlPr>
                                </m:dPr>
                                <m:e>
                                  <m:r>
                                    <a:rPr lang="en-US" sz="2600" b="0" i="1" smtClean="0">
                                      <a:latin typeface="Cambria Math" panose="02040503050406030204" pitchFamily="18" charset="0"/>
                                    </a:rPr>
                                    <m:t>1</m:t>
                                  </m:r>
                                </m:e>
                              </m:d>
                            </m:sup>
                          </m:sSup>
                        </m:e>
                      </m:d>
                      <m:r>
                        <a:rPr lang="en-US" sz="2600" b="0" i="1" smtClean="0">
                          <a:latin typeface="Cambria Math" panose="02040503050406030204" pitchFamily="18" charset="0"/>
                        </a:rPr>
                        <m:t>,</m:t>
                      </m:r>
                    </m:oMath>
                  </m:oMathPara>
                </a14:m>
                <a:endParaRPr lang="en-US" sz="2600" b="0" dirty="0"/>
              </a:p>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m:t>
                      </m:r>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rPr>
                            <m:t>𝑥</m:t>
                          </m:r>
                        </m:e>
                        <m:sup>
                          <m:r>
                            <a:rPr lang="en-US" sz="2600" b="0" i="1" smtClean="0">
                              <a:latin typeface="Cambria Math" panose="02040503050406030204" pitchFamily="18" charset="0"/>
                            </a:rPr>
                            <m:t>(2)</m:t>
                          </m:r>
                        </m:sup>
                      </m:sSup>
                      <m:r>
                        <a:rPr lang="en-US" sz="2600" b="0" i="1" smtClean="0">
                          <a:latin typeface="Cambria Math" panose="02040503050406030204" pitchFamily="18" charset="0"/>
                        </a:rPr>
                        <m:t> , </m:t>
                      </m:r>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rPr>
                            <m:t>𝑦</m:t>
                          </m:r>
                        </m:e>
                        <m:sup>
                          <m:r>
                            <a:rPr lang="en-US" sz="2600" b="0" i="1" smtClean="0">
                              <a:latin typeface="Cambria Math" panose="02040503050406030204" pitchFamily="18" charset="0"/>
                            </a:rPr>
                            <m:t>(2)</m:t>
                          </m:r>
                        </m:sup>
                      </m:sSup>
                      <m:r>
                        <a:rPr lang="en-US" sz="2600" b="0" i="1" smtClean="0">
                          <a:latin typeface="Cambria Math" panose="02040503050406030204" pitchFamily="18" charset="0"/>
                        </a:rPr>
                        <m:t>)</m:t>
                      </m:r>
                    </m:oMath>
                  </m:oMathPara>
                </a14:m>
                <a:endParaRPr lang="en-US" sz="2600" dirty="0"/>
              </a:p>
            </p:txBody>
          </p:sp>
        </mc:Choice>
        <mc:Fallback xmlns="">
          <p:sp>
            <p:nvSpPr>
              <p:cNvPr id="37" name="TextBox 36">
                <a:extLst>
                  <a:ext uri="{FF2B5EF4-FFF2-40B4-BE49-F238E27FC236}">
                    <a16:creationId xmlns:a16="http://schemas.microsoft.com/office/drawing/2014/main" id="{8CE71DFB-A98A-DFCD-05F7-F57D67EA2AA4}"/>
                  </a:ext>
                </a:extLst>
              </p:cNvPr>
              <p:cNvSpPr txBox="1">
                <a:spLocks noRot="1" noChangeAspect="1" noMove="1" noResize="1" noEditPoints="1" noAdjustHandles="1" noChangeArrowheads="1" noChangeShapeType="1" noTextEdit="1"/>
              </p:cNvSpPr>
              <p:nvPr/>
            </p:nvSpPr>
            <p:spPr>
              <a:xfrm>
                <a:off x="113662" y="4404262"/>
                <a:ext cx="1618053" cy="876009"/>
              </a:xfrm>
              <a:prstGeom prst="rect">
                <a:avLst/>
              </a:prstGeom>
              <a:blipFill>
                <a:blip r:embed="rId4"/>
                <a:stretch>
                  <a:fillRect l="-8594" r="-7813" b="-15714"/>
                </a:stretch>
              </a:blipFill>
            </p:spPr>
            <p:txBody>
              <a:bodyPr/>
              <a:lstStyle/>
              <a:p>
                <a:r>
                  <a:rPr lang="en-US">
                    <a:noFill/>
                  </a:rPr>
                  <a:t> </a:t>
                </a:r>
              </a:p>
            </p:txBody>
          </p:sp>
        </mc:Fallback>
      </mc:AlternateContent>
      <p:cxnSp>
        <p:nvCxnSpPr>
          <p:cNvPr id="38" name="Straight Arrow Connector 37">
            <a:extLst>
              <a:ext uri="{FF2B5EF4-FFF2-40B4-BE49-F238E27FC236}">
                <a16:creationId xmlns:a16="http://schemas.microsoft.com/office/drawing/2014/main" id="{CFC91E0B-047F-5CB9-4869-4450E0A44121}"/>
              </a:ext>
            </a:extLst>
          </p:cNvPr>
          <p:cNvCxnSpPr>
            <a:cxnSpLocks/>
            <a:stCxn id="37" idx="3"/>
            <a:endCxn id="36" idx="1"/>
          </p:cNvCxnSpPr>
          <p:nvPr/>
        </p:nvCxnSpPr>
        <p:spPr>
          <a:xfrm>
            <a:off x="1731715" y="4842267"/>
            <a:ext cx="666206" cy="5036"/>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74AB6FED-814A-E16B-7E5B-6983E2D0A356}"/>
                  </a:ext>
                </a:extLst>
              </p:cNvPr>
              <p:cNvSpPr txBox="1"/>
              <p:nvPr/>
            </p:nvSpPr>
            <p:spPr>
              <a:xfrm>
                <a:off x="4331586" y="4645253"/>
                <a:ext cx="666206" cy="40011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m:t>
                      </m:r>
                    </m:oMath>
                  </m:oMathPara>
                </a14:m>
                <a:endParaRPr lang="en-US" sz="2600" dirty="0"/>
              </a:p>
            </p:txBody>
          </p:sp>
        </mc:Choice>
        <mc:Fallback xmlns="">
          <p:sp>
            <p:nvSpPr>
              <p:cNvPr id="39" name="TextBox 38">
                <a:extLst>
                  <a:ext uri="{FF2B5EF4-FFF2-40B4-BE49-F238E27FC236}">
                    <a16:creationId xmlns:a16="http://schemas.microsoft.com/office/drawing/2014/main" id="{74AB6FED-814A-E16B-7E5B-6983E2D0A356}"/>
                  </a:ext>
                </a:extLst>
              </p:cNvPr>
              <p:cNvSpPr txBox="1">
                <a:spLocks noRot="1" noChangeAspect="1" noMove="1" noResize="1" noEditPoints="1" noAdjustHandles="1" noChangeArrowheads="1" noChangeShapeType="1" noTextEdit="1"/>
              </p:cNvSpPr>
              <p:nvPr/>
            </p:nvSpPr>
            <p:spPr>
              <a:xfrm>
                <a:off x="4331586" y="4645253"/>
                <a:ext cx="666206" cy="400110"/>
              </a:xfrm>
              <a:prstGeom prst="rect">
                <a:avLst/>
              </a:prstGeom>
              <a:blipFill>
                <a:blip r:embed="rId5"/>
                <a:stretch>
                  <a:fillRect b="-3030"/>
                </a:stretch>
              </a:blipFill>
            </p:spPr>
            <p:txBody>
              <a:bodyPr/>
              <a:lstStyle/>
              <a:p>
                <a:r>
                  <a:rPr lang="en-US">
                    <a:noFill/>
                  </a:rPr>
                  <a:t> </a:t>
                </a:r>
              </a:p>
            </p:txBody>
          </p:sp>
        </mc:Fallback>
      </mc:AlternateContent>
      <p:cxnSp>
        <p:nvCxnSpPr>
          <p:cNvPr id="40" name="Straight Arrow Connector 39">
            <a:extLst>
              <a:ext uri="{FF2B5EF4-FFF2-40B4-BE49-F238E27FC236}">
                <a16:creationId xmlns:a16="http://schemas.microsoft.com/office/drawing/2014/main" id="{211EDDE9-F45C-74E5-1B5A-8A6267D3888E}"/>
              </a:ext>
            </a:extLst>
          </p:cNvPr>
          <p:cNvCxnSpPr>
            <a:cxnSpLocks/>
            <a:stCxn id="36" idx="3"/>
            <a:endCxn id="39" idx="1"/>
          </p:cNvCxnSpPr>
          <p:nvPr/>
        </p:nvCxnSpPr>
        <p:spPr>
          <a:xfrm flipV="1">
            <a:off x="3739606" y="4845308"/>
            <a:ext cx="591980" cy="199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D9B3D189-CBEB-7FB3-8C9B-5533A7A86BE2}"/>
              </a:ext>
            </a:extLst>
          </p:cNvPr>
          <p:cNvCxnSpPr>
            <a:cxnSpLocks/>
          </p:cNvCxnSpPr>
          <p:nvPr/>
        </p:nvCxnSpPr>
        <p:spPr>
          <a:xfrm flipV="1">
            <a:off x="6648810" y="3147442"/>
            <a:ext cx="0" cy="2855414"/>
          </a:xfrm>
          <a:prstGeom prst="straightConnector1">
            <a:avLst/>
          </a:prstGeom>
          <a:ln w="25400">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5DA0846C-85B6-EE6B-CC13-D86C0D7DB8E8}"/>
              </a:ext>
            </a:extLst>
          </p:cNvPr>
          <p:cNvCxnSpPr>
            <a:cxnSpLocks/>
          </p:cNvCxnSpPr>
          <p:nvPr/>
        </p:nvCxnSpPr>
        <p:spPr>
          <a:xfrm>
            <a:off x="6109547" y="5456888"/>
            <a:ext cx="5341558" cy="0"/>
          </a:xfrm>
          <a:prstGeom prst="straightConnector1">
            <a:avLst/>
          </a:prstGeom>
          <a:ln w="25400">
            <a:tailEnd type="triangle"/>
          </a:ln>
        </p:spPr>
        <p:style>
          <a:lnRef idx="2">
            <a:schemeClr val="accent1"/>
          </a:lnRef>
          <a:fillRef idx="0">
            <a:schemeClr val="accent1"/>
          </a:fillRef>
          <a:effectRef idx="1">
            <a:schemeClr val="accent1"/>
          </a:effectRef>
          <a:fontRef idx="minor">
            <a:schemeClr val="tx1"/>
          </a:fontRef>
        </p:style>
      </p:cxnSp>
      <p:sp>
        <p:nvSpPr>
          <p:cNvPr id="47" name="Freeform 46">
            <a:extLst>
              <a:ext uri="{FF2B5EF4-FFF2-40B4-BE49-F238E27FC236}">
                <a16:creationId xmlns:a16="http://schemas.microsoft.com/office/drawing/2014/main" id="{A10F8DFD-01A9-1B9D-2B2D-5C658B6CF4CE}"/>
              </a:ext>
            </a:extLst>
          </p:cNvPr>
          <p:cNvSpPr/>
          <p:nvPr/>
        </p:nvSpPr>
        <p:spPr>
          <a:xfrm>
            <a:off x="6225559" y="3234248"/>
            <a:ext cx="4762005" cy="1852591"/>
          </a:xfrm>
          <a:custGeom>
            <a:avLst/>
            <a:gdLst>
              <a:gd name="connsiteX0" fmla="*/ 0 w 4762005"/>
              <a:gd name="connsiteY0" fmla="*/ 1852591 h 1852591"/>
              <a:gd name="connsiteX1" fmla="*/ 2648197 w 4762005"/>
              <a:gd name="connsiteY1" fmla="*/ 41 h 1852591"/>
              <a:gd name="connsiteX2" fmla="*/ 3028207 w 4762005"/>
              <a:gd name="connsiteY2" fmla="*/ 1793215 h 1852591"/>
              <a:gd name="connsiteX3" fmla="*/ 4762005 w 4762005"/>
              <a:gd name="connsiteY3" fmla="*/ 178170 h 1852591"/>
            </a:gdLst>
            <a:ahLst/>
            <a:cxnLst>
              <a:cxn ang="0">
                <a:pos x="connsiteX0" y="connsiteY0"/>
              </a:cxn>
              <a:cxn ang="0">
                <a:pos x="connsiteX1" y="connsiteY1"/>
              </a:cxn>
              <a:cxn ang="0">
                <a:pos x="connsiteX2" y="connsiteY2"/>
              </a:cxn>
              <a:cxn ang="0">
                <a:pos x="connsiteX3" y="connsiteY3"/>
              </a:cxn>
            </a:cxnLst>
            <a:rect l="l" t="t" r="r" b="b"/>
            <a:pathLst>
              <a:path w="4762005" h="1852591">
                <a:moveTo>
                  <a:pt x="0" y="1852591"/>
                </a:moveTo>
                <a:cubicBezTo>
                  <a:pt x="1071748" y="931264"/>
                  <a:pt x="2143496" y="9937"/>
                  <a:pt x="2648197" y="41"/>
                </a:cubicBezTo>
                <a:cubicBezTo>
                  <a:pt x="3152898" y="-9855"/>
                  <a:pt x="2675906" y="1763527"/>
                  <a:pt x="3028207" y="1793215"/>
                </a:cubicBezTo>
                <a:cubicBezTo>
                  <a:pt x="3380508" y="1822903"/>
                  <a:pt x="4071256" y="1000536"/>
                  <a:pt x="4762005" y="178170"/>
                </a:cubicBezTo>
              </a:path>
            </a:pathLst>
          </a:cu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0D8AF57F-C5EF-CE8E-0B72-A3B7435D3622}"/>
              </a:ext>
            </a:extLst>
          </p:cNvPr>
          <p:cNvSpPr/>
          <p:nvPr/>
        </p:nvSpPr>
        <p:spPr>
          <a:xfrm>
            <a:off x="6579308" y="4671288"/>
            <a:ext cx="109728" cy="1055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Connector 48">
            <a:extLst>
              <a:ext uri="{FF2B5EF4-FFF2-40B4-BE49-F238E27FC236}">
                <a16:creationId xmlns:a16="http://schemas.microsoft.com/office/drawing/2014/main" id="{07BF6651-B318-95E8-0F71-7EA6F98F0C81}"/>
              </a:ext>
            </a:extLst>
          </p:cNvPr>
          <p:cNvCxnSpPr>
            <a:cxnSpLocks/>
            <a:endCxn id="50" idx="7"/>
          </p:cNvCxnSpPr>
          <p:nvPr/>
        </p:nvCxnSpPr>
        <p:spPr>
          <a:xfrm flipV="1">
            <a:off x="7908587" y="3686204"/>
            <a:ext cx="0" cy="1770684"/>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50" name="Oval 49">
            <a:extLst>
              <a:ext uri="{FF2B5EF4-FFF2-40B4-BE49-F238E27FC236}">
                <a16:creationId xmlns:a16="http://schemas.microsoft.com/office/drawing/2014/main" id="{B4FD81A7-81E9-EDD4-EB00-8233DFCCAA8F}"/>
              </a:ext>
            </a:extLst>
          </p:cNvPr>
          <p:cNvSpPr/>
          <p:nvPr/>
        </p:nvSpPr>
        <p:spPr>
          <a:xfrm>
            <a:off x="7858140" y="3670753"/>
            <a:ext cx="109728" cy="1055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2" name="Straight Connector 51">
            <a:extLst>
              <a:ext uri="{FF2B5EF4-FFF2-40B4-BE49-F238E27FC236}">
                <a16:creationId xmlns:a16="http://schemas.microsoft.com/office/drawing/2014/main" id="{6339B859-31DC-6040-02E0-D74B43DA7AC5}"/>
              </a:ext>
            </a:extLst>
          </p:cNvPr>
          <p:cNvCxnSpPr>
            <a:cxnSpLocks/>
            <a:endCxn id="53" idx="0"/>
          </p:cNvCxnSpPr>
          <p:nvPr/>
        </p:nvCxnSpPr>
        <p:spPr>
          <a:xfrm flipV="1">
            <a:off x="10392059" y="4036339"/>
            <a:ext cx="2786" cy="1408670"/>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53" name="Oval 52">
            <a:extLst>
              <a:ext uri="{FF2B5EF4-FFF2-40B4-BE49-F238E27FC236}">
                <a16:creationId xmlns:a16="http://schemas.microsoft.com/office/drawing/2014/main" id="{63FB9E95-1156-DFC1-04D8-98FE190A0D3F}"/>
              </a:ext>
            </a:extLst>
          </p:cNvPr>
          <p:cNvSpPr/>
          <p:nvPr/>
        </p:nvSpPr>
        <p:spPr>
          <a:xfrm>
            <a:off x="10339981" y="4036339"/>
            <a:ext cx="109728" cy="1055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id="{A100C73D-F762-6FE0-9339-FD149681272E}"/>
                  </a:ext>
                </a:extLst>
              </p:cNvPr>
              <p:cNvSpPr txBox="1"/>
              <p:nvPr/>
            </p:nvSpPr>
            <p:spPr>
              <a:xfrm>
                <a:off x="7580602" y="5536362"/>
                <a:ext cx="65596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1</m:t>
                          </m:r>
                        </m:sub>
                      </m:sSub>
                    </m:oMath>
                  </m:oMathPara>
                </a14:m>
                <a:endParaRPr lang="en-US" sz="2400" dirty="0"/>
              </a:p>
            </p:txBody>
          </p:sp>
        </mc:Choice>
        <mc:Fallback xmlns="">
          <p:sp>
            <p:nvSpPr>
              <p:cNvPr id="56" name="TextBox 55">
                <a:extLst>
                  <a:ext uri="{FF2B5EF4-FFF2-40B4-BE49-F238E27FC236}">
                    <a16:creationId xmlns:a16="http://schemas.microsoft.com/office/drawing/2014/main" id="{A100C73D-F762-6FE0-9339-FD149681272E}"/>
                  </a:ext>
                </a:extLst>
              </p:cNvPr>
              <p:cNvSpPr txBox="1">
                <a:spLocks noRot="1" noChangeAspect="1" noMove="1" noResize="1" noEditPoints="1" noAdjustHandles="1" noChangeArrowheads="1" noChangeShapeType="1" noTextEdit="1"/>
              </p:cNvSpPr>
              <p:nvPr/>
            </p:nvSpPr>
            <p:spPr>
              <a:xfrm>
                <a:off x="7580602" y="5536362"/>
                <a:ext cx="655969" cy="369332"/>
              </a:xfrm>
              <a:prstGeom prst="rect">
                <a:avLst/>
              </a:prstGeom>
              <a:blipFill>
                <a:blip r:embed="rId11"/>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97E1C13B-F850-1623-BD9B-0A3D1D269F03}"/>
                  </a:ext>
                </a:extLst>
              </p:cNvPr>
              <p:cNvSpPr txBox="1"/>
              <p:nvPr/>
            </p:nvSpPr>
            <p:spPr>
              <a:xfrm>
                <a:off x="10064074" y="5533326"/>
                <a:ext cx="65596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2</m:t>
                          </m:r>
                        </m:sub>
                      </m:sSub>
                    </m:oMath>
                  </m:oMathPara>
                </a14:m>
                <a:endParaRPr lang="en-US" sz="2400" dirty="0"/>
              </a:p>
            </p:txBody>
          </p:sp>
        </mc:Choice>
        <mc:Fallback xmlns="">
          <p:sp>
            <p:nvSpPr>
              <p:cNvPr id="57" name="TextBox 56">
                <a:extLst>
                  <a:ext uri="{FF2B5EF4-FFF2-40B4-BE49-F238E27FC236}">
                    <a16:creationId xmlns:a16="http://schemas.microsoft.com/office/drawing/2014/main" id="{97E1C13B-F850-1623-BD9B-0A3D1D269F03}"/>
                  </a:ext>
                </a:extLst>
              </p:cNvPr>
              <p:cNvSpPr txBox="1">
                <a:spLocks noRot="1" noChangeAspect="1" noMove="1" noResize="1" noEditPoints="1" noAdjustHandles="1" noChangeArrowheads="1" noChangeShapeType="1" noTextEdit="1"/>
              </p:cNvSpPr>
              <p:nvPr/>
            </p:nvSpPr>
            <p:spPr>
              <a:xfrm>
                <a:off x="10064074" y="5533326"/>
                <a:ext cx="655969" cy="369332"/>
              </a:xfrm>
              <a:prstGeom prst="rect">
                <a:avLst/>
              </a:prstGeom>
              <a:blipFill>
                <a:blip r:embed="rId12"/>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8" name="TextBox 57">
                <a:extLst>
                  <a:ext uri="{FF2B5EF4-FFF2-40B4-BE49-F238E27FC236}">
                    <a16:creationId xmlns:a16="http://schemas.microsoft.com/office/drawing/2014/main" id="{AACB66FA-D156-08AD-C8A6-5F96A63052E3}"/>
                  </a:ext>
                </a:extLst>
              </p:cNvPr>
              <p:cNvSpPr txBox="1"/>
              <p:nvPr/>
            </p:nvSpPr>
            <p:spPr>
              <a:xfrm>
                <a:off x="6193954" y="4534193"/>
                <a:ext cx="45485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oMath>
                  </m:oMathPara>
                </a14:m>
                <a:endParaRPr lang="en-US" sz="2400" dirty="0"/>
              </a:p>
            </p:txBody>
          </p:sp>
        </mc:Choice>
        <mc:Fallback xmlns="">
          <p:sp>
            <p:nvSpPr>
              <p:cNvPr id="58" name="TextBox 57">
                <a:extLst>
                  <a:ext uri="{FF2B5EF4-FFF2-40B4-BE49-F238E27FC236}">
                    <a16:creationId xmlns:a16="http://schemas.microsoft.com/office/drawing/2014/main" id="{AACB66FA-D156-08AD-C8A6-5F96A63052E3}"/>
                  </a:ext>
                </a:extLst>
              </p:cNvPr>
              <p:cNvSpPr txBox="1">
                <a:spLocks noRot="1" noChangeAspect="1" noMove="1" noResize="1" noEditPoints="1" noAdjustHandles="1" noChangeArrowheads="1" noChangeShapeType="1" noTextEdit="1"/>
              </p:cNvSpPr>
              <p:nvPr/>
            </p:nvSpPr>
            <p:spPr>
              <a:xfrm>
                <a:off x="6193954" y="4534193"/>
                <a:ext cx="454856" cy="369332"/>
              </a:xfrm>
              <a:prstGeom prst="rect">
                <a:avLst/>
              </a:prstGeom>
              <a:blipFill>
                <a:blip r:embed="rId13"/>
                <a:stretch>
                  <a:fillRect/>
                </a:stretch>
              </a:blipFill>
            </p:spPr>
            <p:txBody>
              <a:bodyPr/>
              <a:lstStyle/>
              <a:p>
                <a:r>
                  <a:rPr lang="en-US">
                    <a:noFill/>
                  </a:rPr>
                  <a:t> </a:t>
                </a:r>
              </a:p>
            </p:txBody>
          </p:sp>
        </mc:Fallback>
      </mc:AlternateContent>
      <p:sp>
        <p:nvSpPr>
          <p:cNvPr id="59" name="Oval 58">
            <a:extLst>
              <a:ext uri="{FF2B5EF4-FFF2-40B4-BE49-F238E27FC236}">
                <a16:creationId xmlns:a16="http://schemas.microsoft.com/office/drawing/2014/main" id="{5B3163CD-27F2-F037-32CC-A5293711C61F}"/>
              </a:ext>
            </a:extLst>
          </p:cNvPr>
          <p:cNvSpPr/>
          <p:nvPr/>
        </p:nvSpPr>
        <p:spPr>
          <a:xfrm>
            <a:off x="9071543" y="4779582"/>
            <a:ext cx="109728" cy="1055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A27138A0-992D-BEC0-9F33-2F3537B5E58E}"/>
              </a:ext>
            </a:extLst>
          </p:cNvPr>
          <p:cNvCxnSpPr>
            <a:cxnSpLocks/>
          </p:cNvCxnSpPr>
          <p:nvPr/>
        </p:nvCxnSpPr>
        <p:spPr>
          <a:xfrm flipV="1">
            <a:off x="9126407" y="4752553"/>
            <a:ext cx="0" cy="704335"/>
          </a:xfrm>
          <a:prstGeom prst="line">
            <a:avLst/>
          </a:prstGeom>
          <a:ln>
            <a:prstDash val="dash"/>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80B5078D-05E9-87CD-355A-72A6169A683E}"/>
                  </a:ext>
                </a:extLst>
              </p:cNvPr>
              <p:cNvSpPr txBox="1"/>
              <p:nvPr/>
            </p:nvSpPr>
            <p:spPr>
              <a:xfrm>
                <a:off x="8798422" y="5533326"/>
                <a:ext cx="65596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3</m:t>
                          </m:r>
                        </m:sub>
                      </m:sSub>
                    </m:oMath>
                  </m:oMathPara>
                </a14:m>
                <a:endParaRPr lang="en-US" sz="2400" dirty="0"/>
              </a:p>
            </p:txBody>
          </p:sp>
        </mc:Choice>
        <mc:Fallback xmlns="">
          <p:sp>
            <p:nvSpPr>
              <p:cNvPr id="62" name="TextBox 61">
                <a:extLst>
                  <a:ext uri="{FF2B5EF4-FFF2-40B4-BE49-F238E27FC236}">
                    <a16:creationId xmlns:a16="http://schemas.microsoft.com/office/drawing/2014/main" id="{80B5078D-05E9-87CD-355A-72A6169A683E}"/>
                  </a:ext>
                </a:extLst>
              </p:cNvPr>
              <p:cNvSpPr txBox="1">
                <a:spLocks noRot="1" noChangeAspect="1" noMove="1" noResize="1" noEditPoints="1" noAdjustHandles="1" noChangeArrowheads="1" noChangeShapeType="1" noTextEdit="1"/>
              </p:cNvSpPr>
              <p:nvPr/>
            </p:nvSpPr>
            <p:spPr>
              <a:xfrm>
                <a:off x="8798422" y="5533326"/>
                <a:ext cx="655969" cy="369332"/>
              </a:xfrm>
              <a:prstGeom prst="rect">
                <a:avLst/>
              </a:prstGeom>
              <a:blipFill>
                <a:blip r:embed="rId14"/>
                <a:stretch>
                  <a:fillRect b="-13333"/>
                </a:stretch>
              </a:blipFill>
            </p:spPr>
            <p:txBody>
              <a:bodyPr/>
              <a:lstStyle/>
              <a:p>
                <a:r>
                  <a:rPr lang="en-US">
                    <a:noFill/>
                  </a:rPr>
                  <a:t> </a:t>
                </a:r>
              </a:p>
            </p:txBody>
          </p:sp>
        </mc:Fallback>
      </mc:AlternateContent>
      <p:sp>
        <p:nvSpPr>
          <p:cNvPr id="14" name="Freeform 13">
            <a:extLst>
              <a:ext uri="{FF2B5EF4-FFF2-40B4-BE49-F238E27FC236}">
                <a16:creationId xmlns:a16="http://schemas.microsoft.com/office/drawing/2014/main" id="{8812614C-4C24-5E7F-7606-8F9218A76592}"/>
              </a:ext>
            </a:extLst>
          </p:cNvPr>
          <p:cNvSpPr/>
          <p:nvPr/>
        </p:nvSpPr>
        <p:spPr>
          <a:xfrm>
            <a:off x="6654018" y="3207423"/>
            <a:ext cx="5050302" cy="956603"/>
          </a:xfrm>
          <a:custGeom>
            <a:avLst/>
            <a:gdLst>
              <a:gd name="connsiteX0" fmla="*/ 0 w 5050302"/>
              <a:gd name="connsiteY0" fmla="*/ 956603 h 956603"/>
              <a:gd name="connsiteX1" fmla="*/ 1266093 w 5050302"/>
              <a:gd name="connsiteY1" fmla="*/ 506437 h 956603"/>
              <a:gd name="connsiteX2" fmla="*/ 3840480 w 5050302"/>
              <a:gd name="connsiteY2" fmla="*/ 900332 h 956603"/>
              <a:gd name="connsiteX3" fmla="*/ 5050302 w 5050302"/>
              <a:gd name="connsiteY3" fmla="*/ 0 h 956603"/>
            </a:gdLst>
            <a:ahLst/>
            <a:cxnLst>
              <a:cxn ang="0">
                <a:pos x="connsiteX0" y="connsiteY0"/>
              </a:cxn>
              <a:cxn ang="0">
                <a:pos x="connsiteX1" y="connsiteY1"/>
              </a:cxn>
              <a:cxn ang="0">
                <a:pos x="connsiteX2" y="connsiteY2"/>
              </a:cxn>
              <a:cxn ang="0">
                <a:pos x="connsiteX3" y="connsiteY3"/>
              </a:cxn>
            </a:cxnLst>
            <a:rect l="l" t="t" r="r" b="b"/>
            <a:pathLst>
              <a:path w="5050302" h="956603">
                <a:moveTo>
                  <a:pt x="0" y="956603"/>
                </a:moveTo>
                <a:cubicBezTo>
                  <a:pt x="313006" y="736209"/>
                  <a:pt x="626013" y="515815"/>
                  <a:pt x="1266093" y="506437"/>
                </a:cubicBezTo>
                <a:cubicBezTo>
                  <a:pt x="1906173" y="497058"/>
                  <a:pt x="3209779" y="984738"/>
                  <a:pt x="3840480" y="900332"/>
                </a:cubicBezTo>
                <a:cubicBezTo>
                  <a:pt x="4471181" y="815926"/>
                  <a:pt x="4760741" y="407963"/>
                  <a:pt x="5050302" y="0"/>
                </a:cubicBezTo>
              </a:path>
            </a:pathLst>
          </a:custGeom>
          <a:noFill/>
          <a:ln w="254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58022FFB-2E40-CB64-9244-17C6F5630AE6}"/>
              </a:ext>
            </a:extLst>
          </p:cNvPr>
          <p:cNvCxnSpPr>
            <a:cxnSpLocks/>
          </p:cNvCxnSpPr>
          <p:nvPr/>
        </p:nvCxnSpPr>
        <p:spPr>
          <a:xfrm flipH="1" flipV="1">
            <a:off x="11352630" y="3614481"/>
            <a:ext cx="13366" cy="1830528"/>
          </a:xfrm>
          <a:prstGeom prst="line">
            <a:avLst/>
          </a:prstGeom>
          <a:ln>
            <a:prstDash val="dash"/>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D36C06CF-F9A4-3BA9-BA29-C375EAA82560}"/>
                  </a:ext>
                </a:extLst>
              </p:cNvPr>
              <p:cNvSpPr txBox="1"/>
              <p:nvPr/>
            </p:nvSpPr>
            <p:spPr>
              <a:xfrm>
                <a:off x="11038011" y="5533326"/>
                <a:ext cx="655969" cy="38465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𝑥</m:t>
                          </m:r>
                        </m:e>
                        <m:sup>
                          <m:r>
                            <a:rPr lang="en-US" sz="2400" b="0" i="1" smtClean="0">
                              <a:latin typeface="Cambria Math" panose="02040503050406030204" pitchFamily="18" charset="0"/>
                            </a:rPr>
                            <m:t>(1)</m:t>
                          </m:r>
                        </m:sup>
                      </m:sSup>
                    </m:oMath>
                  </m:oMathPara>
                </a14:m>
                <a:endParaRPr lang="en-US" sz="2400" dirty="0"/>
              </a:p>
            </p:txBody>
          </p:sp>
        </mc:Choice>
        <mc:Fallback xmlns="">
          <p:sp>
            <p:nvSpPr>
              <p:cNvPr id="20" name="TextBox 19">
                <a:extLst>
                  <a:ext uri="{FF2B5EF4-FFF2-40B4-BE49-F238E27FC236}">
                    <a16:creationId xmlns:a16="http://schemas.microsoft.com/office/drawing/2014/main" id="{D36C06CF-F9A4-3BA9-BA29-C375EAA82560}"/>
                  </a:ext>
                </a:extLst>
              </p:cNvPr>
              <p:cNvSpPr txBox="1">
                <a:spLocks noRot="1" noChangeAspect="1" noMove="1" noResize="1" noEditPoints="1" noAdjustHandles="1" noChangeArrowheads="1" noChangeShapeType="1" noTextEdit="1"/>
              </p:cNvSpPr>
              <p:nvPr/>
            </p:nvSpPr>
            <p:spPr>
              <a:xfrm>
                <a:off x="11038011" y="5533326"/>
                <a:ext cx="655969" cy="384657"/>
              </a:xfrm>
              <a:prstGeom prst="rect">
                <a:avLst/>
              </a:prstGeom>
              <a:blipFill>
                <a:blip r:embed="rId15"/>
                <a:stretch>
                  <a:fillRect t="-6250" r="-3846"/>
                </a:stretch>
              </a:blipFill>
            </p:spPr>
            <p:txBody>
              <a:bodyPr/>
              <a:lstStyle/>
              <a:p>
                <a:r>
                  <a:rPr lang="en-US">
                    <a:noFill/>
                  </a:rPr>
                  <a:t> </a:t>
                </a:r>
              </a:p>
            </p:txBody>
          </p:sp>
        </mc:Fallback>
      </mc:AlternateContent>
      <p:sp>
        <p:nvSpPr>
          <p:cNvPr id="21" name="5-Point Star 20">
            <a:extLst>
              <a:ext uri="{FF2B5EF4-FFF2-40B4-BE49-F238E27FC236}">
                <a16:creationId xmlns:a16="http://schemas.microsoft.com/office/drawing/2014/main" id="{5872FFC5-F28B-1AF2-E897-62AF6BEB95CE}"/>
              </a:ext>
            </a:extLst>
          </p:cNvPr>
          <p:cNvSpPr/>
          <p:nvPr/>
        </p:nvSpPr>
        <p:spPr>
          <a:xfrm>
            <a:off x="11254154" y="3614481"/>
            <a:ext cx="196951" cy="149637"/>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BDC73C73-F143-B0B0-8738-E10450E225C7}"/>
                  </a:ext>
                </a:extLst>
              </p:cNvPr>
              <p:cNvSpPr txBox="1"/>
              <p:nvPr/>
            </p:nvSpPr>
            <p:spPr>
              <a:xfrm>
                <a:off x="6271848" y="4006185"/>
                <a:ext cx="45485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𝑠</m:t>
                          </m:r>
                        </m:e>
                        <m:sup>
                          <m:r>
                            <a:rPr lang="en-US" sz="2400" b="0" i="1" smtClean="0">
                              <a:latin typeface="Cambria Math" panose="02040503050406030204" pitchFamily="18" charset="0"/>
                            </a:rPr>
                            <m:t>∗</m:t>
                          </m:r>
                        </m:sup>
                      </m:sSup>
                    </m:oMath>
                  </m:oMathPara>
                </a14:m>
                <a:endParaRPr lang="en-US" sz="2400" dirty="0"/>
              </a:p>
            </p:txBody>
          </p:sp>
        </mc:Choice>
        <mc:Fallback xmlns="">
          <p:sp>
            <p:nvSpPr>
              <p:cNvPr id="22" name="TextBox 21">
                <a:extLst>
                  <a:ext uri="{FF2B5EF4-FFF2-40B4-BE49-F238E27FC236}">
                    <a16:creationId xmlns:a16="http://schemas.microsoft.com/office/drawing/2014/main" id="{BDC73C73-F143-B0B0-8738-E10450E225C7}"/>
                  </a:ext>
                </a:extLst>
              </p:cNvPr>
              <p:cNvSpPr txBox="1">
                <a:spLocks noRot="1" noChangeAspect="1" noMove="1" noResize="1" noEditPoints="1" noAdjustHandles="1" noChangeArrowheads="1" noChangeShapeType="1" noTextEdit="1"/>
              </p:cNvSpPr>
              <p:nvPr/>
            </p:nvSpPr>
            <p:spPr>
              <a:xfrm>
                <a:off x="6271848" y="4006185"/>
                <a:ext cx="454856" cy="369332"/>
              </a:xfrm>
              <a:prstGeom prst="rect">
                <a:avLst/>
              </a:prstGeom>
              <a:blipFill>
                <a:blip r:embed="rId16"/>
                <a:stretch>
                  <a:fillRect/>
                </a:stretch>
              </a:blipFill>
            </p:spPr>
            <p:txBody>
              <a:bodyPr/>
              <a:lstStyle/>
              <a:p>
                <a:r>
                  <a:rPr lang="en-US">
                    <a:noFill/>
                  </a:rPr>
                  <a:t> </a:t>
                </a:r>
              </a:p>
            </p:txBody>
          </p:sp>
        </mc:Fallback>
      </mc:AlternateContent>
      <p:sp>
        <p:nvSpPr>
          <p:cNvPr id="23" name="5-Point Star 22">
            <a:extLst>
              <a:ext uri="{FF2B5EF4-FFF2-40B4-BE49-F238E27FC236}">
                <a16:creationId xmlns:a16="http://schemas.microsoft.com/office/drawing/2014/main" id="{DE82AB57-4914-3023-7309-A2CE4B8D9DDE}"/>
              </a:ext>
            </a:extLst>
          </p:cNvPr>
          <p:cNvSpPr/>
          <p:nvPr/>
        </p:nvSpPr>
        <p:spPr>
          <a:xfrm>
            <a:off x="7087770" y="3190106"/>
            <a:ext cx="196951" cy="149637"/>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35A9EDF9-DB27-85B9-E193-C934B787D1F5}"/>
              </a:ext>
            </a:extLst>
          </p:cNvPr>
          <p:cNvSpPr/>
          <p:nvPr/>
        </p:nvSpPr>
        <p:spPr>
          <a:xfrm>
            <a:off x="6668086" y="2715063"/>
            <a:ext cx="4459459" cy="1479736"/>
          </a:xfrm>
          <a:custGeom>
            <a:avLst/>
            <a:gdLst>
              <a:gd name="connsiteX0" fmla="*/ 0 w 4459459"/>
              <a:gd name="connsiteY0" fmla="*/ 787791 h 1479736"/>
              <a:gd name="connsiteX1" fmla="*/ 520505 w 4459459"/>
              <a:gd name="connsiteY1" fmla="*/ 576776 h 1479736"/>
              <a:gd name="connsiteX2" fmla="*/ 1294228 w 4459459"/>
              <a:gd name="connsiteY2" fmla="*/ 1069145 h 1479736"/>
              <a:gd name="connsiteX3" fmla="*/ 3742006 w 4459459"/>
              <a:gd name="connsiteY3" fmla="*/ 1434905 h 1479736"/>
              <a:gd name="connsiteX4" fmla="*/ 4459459 w 4459459"/>
              <a:gd name="connsiteY4" fmla="*/ 0 h 1479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459" h="1479736">
                <a:moveTo>
                  <a:pt x="0" y="787791"/>
                </a:moveTo>
                <a:cubicBezTo>
                  <a:pt x="152400" y="658837"/>
                  <a:pt x="304800" y="529884"/>
                  <a:pt x="520505" y="576776"/>
                </a:cubicBezTo>
                <a:cubicBezTo>
                  <a:pt x="736210" y="623668"/>
                  <a:pt x="757311" y="926124"/>
                  <a:pt x="1294228" y="1069145"/>
                </a:cubicBezTo>
                <a:cubicBezTo>
                  <a:pt x="1831145" y="1212167"/>
                  <a:pt x="3214468" y="1613096"/>
                  <a:pt x="3742006" y="1434905"/>
                </a:cubicBezTo>
                <a:cubicBezTo>
                  <a:pt x="4269545" y="1256714"/>
                  <a:pt x="4364502" y="628357"/>
                  <a:pt x="4459459" y="0"/>
                </a:cubicBezTo>
              </a:path>
            </a:pathLst>
          </a:custGeom>
          <a:noFill/>
          <a:ln w="254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BA56711F-145D-C326-820A-DA0318C85E0A}"/>
              </a:ext>
            </a:extLst>
          </p:cNvPr>
          <p:cNvCxnSpPr>
            <a:cxnSpLocks/>
          </p:cNvCxnSpPr>
          <p:nvPr/>
        </p:nvCxnSpPr>
        <p:spPr>
          <a:xfrm flipV="1">
            <a:off x="7215520" y="3384377"/>
            <a:ext cx="0" cy="2060632"/>
          </a:xfrm>
          <a:prstGeom prst="line">
            <a:avLst/>
          </a:prstGeom>
          <a:ln>
            <a:prstDash val="dash"/>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78495D1B-FD29-1000-073F-82E55C38F4C7}"/>
                  </a:ext>
                </a:extLst>
              </p:cNvPr>
              <p:cNvSpPr txBox="1"/>
              <p:nvPr/>
            </p:nvSpPr>
            <p:spPr>
              <a:xfrm>
                <a:off x="6887535" y="5533326"/>
                <a:ext cx="655969" cy="38465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𝑥</m:t>
                          </m:r>
                        </m:e>
                        <m:sup>
                          <m:r>
                            <a:rPr lang="en-US" sz="2400" b="0" i="1" smtClean="0">
                              <a:latin typeface="Cambria Math" panose="02040503050406030204" pitchFamily="18" charset="0"/>
                            </a:rPr>
                            <m:t>(2)</m:t>
                          </m:r>
                        </m:sup>
                      </m:sSup>
                    </m:oMath>
                  </m:oMathPara>
                </a14:m>
                <a:endParaRPr lang="en-US" sz="2400" dirty="0"/>
              </a:p>
            </p:txBody>
          </p:sp>
        </mc:Choice>
        <mc:Fallback xmlns="">
          <p:sp>
            <p:nvSpPr>
              <p:cNvPr id="26" name="TextBox 25">
                <a:extLst>
                  <a:ext uri="{FF2B5EF4-FFF2-40B4-BE49-F238E27FC236}">
                    <a16:creationId xmlns:a16="http://schemas.microsoft.com/office/drawing/2014/main" id="{78495D1B-FD29-1000-073F-82E55C38F4C7}"/>
                  </a:ext>
                </a:extLst>
              </p:cNvPr>
              <p:cNvSpPr txBox="1">
                <a:spLocks noRot="1" noChangeAspect="1" noMove="1" noResize="1" noEditPoints="1" noAdjustHandles="1" noChangeArrowheads="1" noChangeShapeType="1" noTextEdit="1"/>
              </p:cNvSpPr>
              <p:nvPr/>
            </p:nvSpPr>
            <p:spPr>
              <a:xfrm>
                <a:off x="6887535" y="5533326"/>
                <a:ext cx="655969" cy="384657"/>
              </a:xfrm>
              <a:prstGeom prst="rect">
                <a:avLst/>
              </a:prstGeom>
              <a:blipFill>
                <a:blip r:embed="rId17"/>
                <a:stretch>
                  <a:fillRect t="-6250" r="-38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5055124E-4A08-0D88-AC7F-B0E759D0E6A8}"/>
                  </a:ext>
                </a:extLst>
              </p:cNvPr>
              <p:cNvSpPr txBox="1"/>
              <p:nvPr/>
            </p:nvSpPr>
            <p:spPr>
              <a:xfrm>
                <a:off x="6267848" y="3343623"/>
                <a:ext cx="45485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𝑠</m:t>
                          </m:r>
                        </m:e>
                        <m:sup>
                          <m:r>
                            <a:rPr lang="en-US" sz="2400" b="0" i="1" smtClean="0">
                              <a:latin typeface="Cambria Math" panose="02040503050406030204" pitchFamily="18" charset="0"/>
                            </a:rPr>
                            <m:t>′</m:t>
                          </m:r>
                        </m:sup>
                      </m:sSup>
                    </m:oMath>
                  </m:oMathPara>
                </a14:m>
                <a:endParaRPr lang="en-US" sz="2400" dirty="0"/>
              </a:p>
            </p:txBody>
          </p:sp>
        </mc:Choice>
        <mc:Fallback xmlns="">
          <p:sp>
            <p:nvSpPr>
              <p:cNvPr id="29" name="TextBox 28">
                <a:extLst>
                  <a:ext uri="{FF2B5EF4-FFF2-40B4-BE49-F238E27FC236}">
                    <a16:creationId xmlns:a16="http://schemas.microsoft.com/office/drawing/2014/main" id="{5055124E-4A08-0D88-AC7F-B0E759D0E6A8}"/>
                  </a:ext>
                </a:extLst>
              </p:cNvPr>
              <p:cNvSpPr txBox="1">
                <a:spLocks noRot="1" noChangeAspect="1" noMove="1" noResize="1" noEditPoints="1" noAdjustHandles="1" noChangeArrowheads="1" noChangeShapeType="1" noTextEdit="1"/>
              </p:cNvSpPr>
              <p:nvPr/>
            </p:nvSpPr>
            <p:spPr>
              <a:xfrm>
                <a:off x="6267848" y="3343623"/>
                <a:ext cx="454856" cy="369332"/>
              </a:xfrm>
              <a:prstGeom prst="rect">
                <a:avLst/>
              </a:prstGeom>
              <a:blipFill>
                <a:blip r:embed="rId1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Google Shape;518;p45">
                <a:extLst>
                  <a:ext uri="{FF2B5EF4-FFF2-40B4-BE49-F238E27FC236}">
                    <a16:creationId xmlns:a16="http://schemas.microsoft.com/office/drawing/2014/main" id="{4BE959CC-76B6-5A7C-2A12-93DABE11097A}"/>
                  </a:ext>
                </a:extLst>
              </p:cNvPr>
              <p:cNvSpPr/>
              <p:nvPr/>
            </p:nvSpPr>
            <p:spPr>
              <a:xfrm>
                <a:off x="1370377" y="4851346"/>
                <a:ext cx="9542349" cy="1991090"/>
              </a:xfrm>
              <a:prstGeom prst="cloud">
                <a:avLst/>
              </a:prstGeom>
              <a:solidFill>
                <a:schemeClr val="accent1">
                  <a:lumMod val="20000"/>
                  <a:lumOff val="80000"/>
                </a:schemeClr>
              </a:solidFill>
              <a:ln w="25400" cap="flat" cmpd="sng">
                <a:solidFill>
                  <a:schemeClr val="accent1"/>
                </a:solidFill>
                <a:prstDash val="solid"/>
                <a:round/>
                <a:headEnd type="none" w="sm" len="sm"/>
                <a:tailEnd type="none" w="sm" len="sm"/>
              </a:ln>
            </p:spPr>
            <p:txBody>
              <a:bodyPr spcFirstLastPara="1" wrap="square" lIns="45720" tIns="91425" rIns="45720" bIns="91425" anchor="ctr" anchorCtr="0">
                <a:noAutofit/>
              </a:bodyPr>
              <a:lstStyle/>
              <a:p>
                <a:r>
                  <a:rPr lang="en-US" sz="2400" dirty="0">
                    <a:solidFill>
                      <a:schemeClr val="accent1">
                        <a:lumMod val="50000"/>
                      </a:schemeClr>
                    </a:solidFill>
                    <a:latin typeface="PT Serif" panose="020A0603040505020204" pitchFamily="18" charset="77"/>
                    <a:ea typeface="PT Serif"/>
                    <a:cs typeface="PT Serif"/>
                    <a:sym typeface="PT Serif"/>
                  </a:rPr>
                  <a:t>Randomly sampled </a:t>
                </a:r>
                <a14:m>
                  <m:oMath xmlns:m="http://schemas.openxmlformats.org/officeDocument/2006/math">
                    <m:d>
                      <m:dPr>
                        <m:ctrlPr>
                          <a:rPr lang="en-US" sz="2400" i="1">
                            <a:latin typeface="Cambria Math" panose="02040503050406030204" pitchFamily="18" charset="0"/>
                          </a:rPr>
                        </m:ctrlPr>
                      </m:dPr>
                      <m:e>
                        <m:sSup>
                          <m:sSupPr>
                            <m:ctrlPr>
                              <a:rPr lang="en-US" sz="2400" i="1">
                                <a:latin typeface="Cambria Math" panose="02040503050406030204" pitchFamily="18" charset="0"/>
                              </a:rPr>
                            </m:ctrlPr>
                          </m:sSupPr>
                          <m:e>
                            <m:r>
                              <a:rPr lang="en-US" sz="2400" i="1">
                                <a:latin typeface="Cambria Math" panose="02040503050406030204" pitchFamily="18" charset="0"/>
                              </a:rPr>
                              <m:t>𝑥</m:t>
                            </m:r>
                          </m:e>
                          <m:sup>
                            <m:d>
                              <m:dPr>
                                <m:ctrlPr>
                                  <a:rPr lang="en-US" sz="2400" i="1">
                                    <a:latin typeface="Cambria Math" panose="02040503050406030204" pitchFamily="18" charset="0"/>
                                  </a:rPr>
                                </m:ctrlPr>
                              </m:dPr>
                              <m:e>
                                <m:r>
                                  <a:rPr lang="en-US" sz="2400" i="1">
                                    <a:latin typeface="Cambria Math" panose="02040503050406030204" pitchFamily="18" charset="0"/>
                                  </a:rPr>
                                  <m:t>1</m:t>
                                </m:r>
                              </m:e>
                            </m:d>
                          </m:sup>
                        </m:sSup>
                        <m:r>
                          <a:rPr lang="en-US" sz="2400" i="1">
                            <a:latin typeface="Cambria Math" panose="02040503050406030204" pitchFamily="18" charset="0"/>
                          </a:rPr>
                          <m:t> ,</m:t>
                        </m:r>
                        <m:sSup>
                          <m:sSupPr>
                            <m:ctrlPr>
                              <a:rPr lang="en-US" sz="2400" i="1">
                                <a:latin typeface="Cambria Math" panose="02040503050406030204" pitchFamily="18" charset="0"/>
                              </a:rPr>
                            </m:ctrlPr>
                          </m:sSupPr>
                          <m:e>
                            <m:r>
                              <a:rPr lang="en-US" sz="2400" i="1">
                                <a:latin typeface="Cambria Math" panose="02040503050406030204" pitchFamily="18" charset="0"/>
                              </a:rPr>
                              <m:t>𝑦</m:t>
                            </m:r>
                          </m:e>
                          <m:sup>
                            <m:d>
                              <m:dPr>
                                <m:ctrlPr>
                                  <a:rPr lang="en-US" sz="2400" i="1">
                                    <a:latin typeface="Cambria Math" panose="02040503050406030204" pitchFamily="18" charset="0"/>
                                  </a:rPr>
                                </m:ctrlPr>
                              </m:dPr>
                              <m:e>
                                <m:r>
                                  <a:rPr lang="en-US" sz="2400" i="1">
                                    <a:latin typeface="Cambria Math" panose="02040503050406030204" pitchFamily="18" charset="0"/>
                                  </a:rPr>
                                  <m:t>1</m:t>
                                </m:r>
                              </m:e>
                            </m:d>
                          </m:sup>
                        </m:sSup>
                      </m:e>
                    </m:d>
                    <m:r>
                      <a:rPr lang="en-US" sz="2400" i="1">
                        <a:latin typeface="Cambria Math" panose="02040503050406030204" pitchFamily="18" charset="0"/>
                      </a:rPr>
                      <m:t>,</m:t>
                    </m:r>
                    <m:d>
                      <m:dPr>
                        <m:ctrlPr>
                          <a:rPr lang="en-US" sz="2400" i="1">
                            <a:latin typeface="Cambria Math" panose="02040503050406030204" pitchFamily="18" charset="0"/>
                          </a:rPr>
                        </m:ctrlPr>
                      </m:dPr>
                      <m:e>
                        <m:sSup>
                          <m:sSupPr>
                            <m:ctrlPr>
                              <a:rPr lang="en-US" sz="2400" i="1">
                                <a:latin typeface="Cambria Math" panose="02040503050406030204" pitchFamily="18" charset="0"/>
                              </a:rPr>
                            </m:ctrlPr>
                          </m:sSupPr>
                          <m:e>
                            <m:r>
                              <a:rPr lang="en-US" sz="2400" i="1">
                                <a:latin typeface="Cambria Math" panose="02040503050406030204" pitchFamily="18" charset="0"/>
                              </a:rPr>
                              <m:t>𝑥</m:t>
                            </m:r>
                          </m:e>
                          <m:sup>
                            <m:d>
                              <m:dPr>
                                <m:ctrlPr>
                                  <a:rPr lang="en-US" sz="2400" i="1">
                                    <a:latin typeface="Cambria Math" panose="02040503050406030204" pitchFamily="18" charset="0"/>
                                  </a:rPr>
                                </m:ctrlPr>
                              </m:dPr>
                              <m:e>
                                <m:r>
                                  <a:rPr lang="en-US" sz="2400" i="1">
                                    <a:latin typeface="Cambria Math" panose="02040503050406030204" pitchFamily="18" charset="0"/>
                                  </a:rPr>
                                  <m:t>2</m:t>
                                </m:r>
                              </m:e>
                            </m:d>
                          </m:sup>
                        </m:sSup>
                        <m:r>
                          <a:rPr lang="en-US" sz="2400" i="1">
                            <a:latin typeface="Cambria Math" panose="02040503050406030204" pitchFamily="18" charset="0"/>
                          </a:rPr>
                          <m:t> , </m:t>
                        </m:r>
                        <m:sSup>
                          <m:sSupPr>
                            <m:ctrlPr>
                              <a:rPr lang="en-US" sz="2400" i="1">
                                <a:latin typeface="Cambria Math" panose="02040503050406030204" pitchFamily="18" charset="0"/>
                              </a:rPr>
                            </m:ctrlPr>
                          </m:sSupPr>
                          <m:e>
                            <m:r>
                              <a:rPr lang="en-US" sz="2400" i="1">
                                <a:latin typeface="Cambria Math" panose="02040503050406030204" pitchFamily="18" charset="0"/>
                              </a:rPr>
                              <m:t>𝑦</m:t>
                            </m:r>
                          </m:e>
                          <m:sup>
                            <m:d>
                              <m:dPr>
                                <m:ctrlPr>
                                  <a:rPr lang="en-US" sz="2400" i="1">
                                    <a:latin typeface="Cambria Math" panose="02040503050406030204" pitchFamily="18" charset="0"/>
                                  </a:rPr>
                                </m:ctrlPr>
                              </m:dPr>
                              <m:e>
                                <m:r>
                                  <a:rPr lang="en-US" sz="2400" i="1">
                                    <a:latin typeface="Cambria Math" panose="02040503050406030204" pitchFamily="18" charset="0"/>
                                  </a:rPr>
                                  <m:t>2</m:t>
                                </m:r>
                              </m:e>
                            </m:d>
                          </m:sup>
                        </m:sSup>
                      </m:e>
                    </m:d>
                  </m:oMath>
                </a14:m>
                <a:r>
                  <a:rPr lang="en-US" sz="2400" dirty="0">
                    <a:latin typeface="PT Serif" panose="020A0603040505020204" pitchFamily="18" charset="77"/>
                  </a:rPr>
                  <a:t> will not be consistent with </a:t>
                </a:r>
                <a14:m>
                  <m:oMath xmlns:m="http://schemas.openxmlformats.org/officeDocument/2006/math">
                    <m:r>
                      <a:rPr lang="en-US" sz="2400" b="0" i="1" smtClean="0">
                        <a:latin typeface="Cambria Math" panose="02040503050406030204" pitchFamily="18" charset="0"/>
                      </a:rPr>
                      <m:t>(</m:t>
                    </m:r>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 </m:t>
                    </m:r>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m:t>
                    </m:r>
                  </m:oMath>
                </a14:m>
                <a:r>
                  <a:rPr lang="en-US" sz="2400" dirty="0">
                    <a:latin typeface="PT Serif" panose="020A0603040505020204" pitchFamily="18" charset="77"/>
                  </a:rPr>
                  <a:t> </a:t>
                </a:r>
                <a:r>
                  <a:rPr lang="en-US" sz="2400" dirty="0" err="1">
                    <a:latin typeface="PT Serif" panose="020A0603040505020204" pitchFamily="18" charset="77"/>
                  </a:rPr>
                  <a:t>w.h.p</a:t>
                </a:r>
                <a:r>
                  <a:rPr lang="en-US" sz="2400" dirty="0">
                    <a:latin typeface="PT Serif" panose="020A0603040505020204" pitchFamily="18" charset="77"/>
                  </a:rPr>
                  <a:t>.</a:t>
                </a:r>
              </a:p>
              <a:p>
                <a:r>
                  <a:rPr lang="en-US" sz="2400" dirty="0">
                    <a:latin typeface="PT Serif" panose="020A0603040505020204" pitchFamily="18" charset="77"/>
                  </a:rPr>
                  <a:t>⇒ Box will simply abort given such inputs</a:t>
                </a:r>
              </a:p>
            </p:txBody>
          </p:sp>
        </mc:Choice>
        <mc:Fallback xmlns="">
          <p:sp>
            <p:nvSpPr>
              <p:cNvPr id="43" name="Google Shape;518;p45">
                <a:extLst>
                  <a:ext uri="{FF2B5EF4-FFF2-40B4-BE49-F238E27FC236}">
                    <a16:creationId xmlns:a16="http://schemas.microsoft.com/office/drawing/2014/main" id="{4BE959CC-76B6-5A7C-2A12-93DABE11097A}"/>
                  </a:ext>
                </a:extLst>
              </p:cNvPr>
              <p:cNvSpPr>
                <a:spLocks noRot="1" noChangeAspect="1" noMove="1" noResize="1" noEditPoints="1" noAdjustHandles="1" noChangeArrowheads="1" noChangeShapeType="1" noTextEdit="1"/>
              </p:cNvSpPr>
              <p:nvPr/>
            </p:nvSpPr>
            <p:spPr>
              <a:xfrm>
                <a:off x="1370377" y="4851346"/>
                <a:ext cx="9542349" cy="1991090"/>
              </a:xfrm>
              <a:prstGeom prst="cloud">
                <a:avLst/>
              </a:prstGeom>
              <a:blipFill>
                <a:blip r:embed="rId24"/>
                <a:stretch>
                  <a:fillRect/>
                </a:stretch>
              </a:blipFill>
              <a:ln w="25400" cap="flat" cmpd="sng">
                <a:solidFill>
                  <a:schemeClr val="accent1"/>
                </a:solidFill>
                <a:prstDash val="solid"/>
                <a:round/>
                <a:headEnd type="none" w="sm" len="sm"/>
                <a:tailEnd type="none" w="sm" len="sm"/>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Snip and Round Single Corner Rectangle 3">
                <a:extLst>
                  <a:ext uri="{FF2B5EF4-FFF2-40B4-BE49-F238E27FC236}">
                    <a16:creationId xmlns:a16="http://schemas.microsoft.com/office/drawing/2014/main" id="{DE5ABF71-AFC4-380E-70C6-B7A2B6A6E140}"/>
                  </a:ext>
                </a:extLst>
              </p:cNvPr>
              <p:cNvSpPr/>
              <p:nvPr/>
            </p:nvSpPr>
            <p:spPr>
              <a:xfrm>
                <a:off x="2499805" y="3835170"/>
                <a:ext cx="1172340" cy="474139"/>
              </a:xfrm>
              <a:prstGeom prst="snip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 3 ,4 }</m:t>
                      </m:r>
                    </m:oMath>
                  </m:oMathPara>
                </a14:m>
                <a:endParaRPr lang="en-US" sz="2400" dirty="0"/>
              </a:p>
            </p:txBody>
          </p:sp>
        </mc:Choice>
        <mc:Fallback xmlns="">
          <p:sp>
            <p:nvSpPr>
              <p:cNvPr id="4" name="Snip and Round Single Corner Rectangle 3">
                <a:extLst>
                  <a:ext uri="{FF2B5EF4-FFF2-40B4-BE49-F238E27FC236}">
                    <a16:creationId xmlns:a16="http://schemas.microsoft.com/office/drawing/2014/main" id="{DE5ABF71-AFC4-380E-70C6-B7A2B6A6E140}"/>
                  </a:ext>
                </a:extLst>
              </p:cNvPr>
              <p:cNvSpPr>
                <a:spLocks noRot="1" noChangeAspect="1" noMove="1" noResize="1" noEditPoints="1" noAdjustHandles="1" noChangeArrowheads="1" noChangeShapeType="1" noTextEdit="1"/>
              </p:cNvSpPr>
              <p:nvPr/>
            </p:nvSpPr>
            <p:spPr>
              <a:xfrm>
                <a:off x="2499805" y="3835170"/>
                <a:ext cx="1172340" cy="474139"/>
              </a:xfrm>
              <a:prstGeom prst="snipRoundRect">
                <a:avLst/>
              </a:prstGeom>
              <a:blipFill>
                <a:blip r:embed="rId25"/>
                <a:stretch>
                  <a:fillRect l="-3191" b="-15000"/>
                </a:stretch>
              </a:blipFill>
            </p:spPr>
            <p:txBody>
              <a:bodyPr/>
              <a:lstStyle/>
              <a:p>
                <a:r>
                  <a:rPr lang="en-US">
                    <a:noFill/>
                  </a:rPr>
                  <a:t> </a:t>
                </a:r>
              </a:p>
            </p:txBody>
          </p:sp>
        </mc:Fallback>
      </mc:AlternateContent>
      <p:pic>
        <p:nvPicPr>
          <p:cNvPr id="5" name="Picture 4" descr="A grey box with green labels&#10;&#10;Description automatically generated">
            <a:extLst>
              <a:ext uri="{FF2B5EF4-FFF2-40B4-BE49-F238E27FC236}">
                <a16:creationId xmlns:a16="http://schemas.microsoft.com/office/drawing/2014/main" id="{CA132E00-98BE-9C81-5824-B125D2140C96}"/>
              </a:ext>
            </a:extLst>
          </p:cNvPr>
          <p:cNvPicPr>
            <a:picLocks noChangeAspect="1"/>
          </p:cNvPicPr>
          <p:nvPr/>
        </p:nvPicPr>
        <p:blipFill>
          <a:blip r:embed="rId26"/>
          <a:stretch>
            <a:fillRect/>
          </a:stretch>
        </p:blipFill>
        <p:spPr>
          <a:xfrm>
            <a:off x="2736519" y="1114157"/>
            <a:ext cx="941293" cy="1159672"/>
          </a:xfrm>
          <a:prstGeom prst="rect">
            <a:avLst/>
          </a:prstGeom>
        </p:spPr>
      </p:pic>
      <p:pic>
        <p:nvPicPr>
          <p:cNvPr id="6" name="Picture 5" descr="A grey box with green labels&#10;&#10;Description automatically generated">
            <a:extLst>
              <a:ext uri="{FF2B5EF4-FFF2-40B4-BE49-F238E27FC236}">
                <a16:creationId xmlns:a16="http://schemas.microsoft.com/office/drawing/2014/main" id="{FCA42571-6434-65F4-BA57-DF63F5E7B106}"/>
              </a:ext>
            </a:extLst>
          </p:cNvPr>
          <p:cNvPicPr>
            <a:picLocks noChangeAspect="1"/>
          </p:cNvPicPr>
          <p:nvPr/>
        </p:nvPicPr>
        <p:blipFill>
          <a:blip r:embed="rId26"/>
          <a:stretch>
            <a:fillRect/>
          </a:stretch>
        </p:blipFill>
        <p:spPr>
          <a:xfrm>
            <a:off x="4787832" y="1114157"/>
            <a:ext cx="941293" cy="1159672"/>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E783E2E-8C0C-1D41-DB44-E06B696488A9}"/>
                  </a:ext>
                </a:extLst>
              </p:cNvPr>
              <p:cNvSpPr txBox="1"/>
              <p:nvPr/>
            </p:nvSpPr>
            <p:spPr>
              <a:xfrm>
                <a:off x="234698" y="2477165"/>
                <a:ext cx="188263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m:t>
                      </m:r>
                    </m:oMath>
                  </m:oMathPara>
                </a14:m>
                <a:endParaRPr lang="en-US" sz="2400" dirty="0"/>
              </a:p>
            </p:txBody>
          </p:sp>
        </mc:Choice>
        <mc:Fallback xmlns="">
          <p:sp>
            <p:nvSpPr>
              <p:cNvPr id="7" name="TextBox 6">
                <a:extLst>
                  <a:ext uri="{FF2B5EF4-FFF2-40B4-BE49-F238E27FC236}">
                    <a16:creationId xmlns:a16="http://schemas.microsoft.com/office/drawing/2014/main" id="{0E783E2E-8C0C-1D41-DB44-E06B696488A9}"/>
                  </a:ext>
                </a:extLst>
              </p:cNvPr>
              <p:cNvSpPr txBox="1">
                <a:spLocks noRot="1" noChangeAspect="1" noMove="1" noResize="1" noEditPoints="1" noAdjustHandles="1" noChangeArrowheads="1" noChangeShapeType="1" noTextEdit="1"/>
              </p:cNvSpPr>
              <p:nvPr/>
            </p:nvSpPr>
            <p:spPr>
              <a:xfrm>
                <a:off x="234698" y="2477165"/>
                <a:ext cx="1882631" cy="369332"/>
              </a:xfrm>
              <a:prstGeom prst="rect">
                <a:avLst/>
              </a:prstGeom>
              <a:blipFill>
                <a:blip r:embed="rId27"/>
                <a:stretch>
                  <a:fillRect l="-2013" r="-5369" b="-290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FBE0665E-DBA2-2E8A-EF35-4840ADB3D2CA}"/>
                  </a:ext>
                </a:extLst>
              </p:cNvPr>
              <p:cNvSpPr txBox="1"/>
              <p:nvPr/>
            </p:nvSpPr>
            <p:spPr>
              <a:xfrm>
                <a:off x="2409955" y="2489638"/>
                <a:ext cx="190398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m:t>
                      </m:r>
                    </m:oMath>
                  </m:oMathPara>
                </a14:m>
                <a:endParaRPr lang="en-US" sz="2400" dirty="0"/>
              </a:p>
            </p:txBody>
          </p:sp>
        </mc:Choice>
        <mc:Fallback xmlns="">
          <p:sp>
            <p:nvSpPr>
              <p:cNvPr id="8" name="TextBox 7">
                <a:extLst>
                  <a:ext uri="{FF2B5EF4-FFF2-40B4-BE49-F238E27FC236}">
                    <a16:creationId xmlns:a16="http://schemas.microsoft.com/office/drawing/2014/main" id="{FBE0665E-DBA2-2E8A-EF35-4840ADB3D2CA}"/>
                  </a:ext>
                </a:extLst>
              </p:cNvPr>
              <p:cNvSpPr txBox="1">
                <a:spLocks noRot="1" noChangeAspect="1" noMove="1" noResize="1" noEditPoints="1" noAdjustHandles="1" noChangeArrowheads="1" noChangeShapeType="1" noTextEdit="1"/>
              </p:cNvSpPr>
              <p:nvPr/>
            </p:nvSpPr>
            <p:spPr>
              <a:xfrm>
                <a:off x="2409955" y="2489638"/>
                <a:ext cx="1903983" cy="369332"/>
              </a:xfrm>
              <a:prstGeom prst="rect">
                <a:avLst/>
              </a:prstGeom>
              <a:blipFill>
                <a:blip r:embed="rId28"/>
                <a:stretch>
                  <a:fillRect l="-1325" r="-5298" b="-290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5A076957-92E9-FADC-C0FE-759718F36C7F}"/>
                  </a:ext>
                </a:extLst>
              </p:cNvPr>
              <p:cNvSpPr txBox="1"/>
              <p:nvPr/>
            </p:nvSpPr>
            <p:spPr>
              <a:xfrm>
                <a:off x="4542157" y="2490889"/>
                <a:ext cx="190398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m:t>
                      </m:r>
                    </m:oMath>
                  </m:oMathPara>
                </a14:m>
                <a:endParaRPr lang="en-US" sz="2400" dirty="0"/>
              </a:p>
            </p:txBody>
          </p:sp>
        </mc:Choice>
        <mc:Fallback xmlns="">
          <p:sp>
            <p:nvSpPr>
              <p:cNvPr id="15" name="TextBox 14">
                <a:extLst>
                  <a:ext uri="{FF2B5EF4-FFF2-40B4-BE49-F238E27FC236}">
                    <a16:creationId xmlns:a16="http://schemas.microsoft.com/office/drawing/2014/main" id="{5A076957-92E9-FADC-C0FE-759718F36C7F}"/>
                  </a:ext>
                </a:extLst>
              </p:cNvPr>
              <p:cNvSpPr txBox="1">
                <a:spLocks noRot="1" noChangeAspect="1" noMove="1" noResize="1" noEditPoints="1" noAdjustHandles="1" noChangeArrowheads="1" noChangeShapeType="1" noTextEdit="1"/>
              </p:cNvSpPr>
              <p:nvPr/>
            </p:nvSpPr>
            <p:spPr>
              <a:xfrm>
                <a:off x="4542157" y="2490889"/>
                <a:ext cx="1903983" cy="369332"/>
              </a:xfrm>
              <a:prstGeom prst="rect">
                <a:avLst/>
              </a:prstGeom>
              <a:blipFill>
                <a:blip r:embed="rId29"/>
                <a:stretch>
                  <a:fillRect l="-1325" t="-3333" r="-5298" b="-30000"/>
                </a:stretch>
              </a:blipFill>
            </p:spPr>
            <p:txBody>
              <a:bodyPr/>
              <a:lstStyle/>
              <a:p>
                <a:r>
                  <a:rPr lang="en-US">
                    <a:noFill/>
                  </a:rPr>
                  <a:t> </a:t>
                </a:r>
              </a:p>
            </p:txBody>
          </p:sp>
        </mc:Fallback>
      </mc:AlternateContent>
      <p:pic>
        <p:nvPicPr>
          <p:cNvPr id="16" name="Picture 15" descr="A grey box with green labels&#10;&#10;Description automatically generated">
            <a:extLst>
              <a:ext uri="{FF2B5EF4-FFF2-40B4-BE49-F238E27FC236}">
                <a16:creationId xmlns:a16="http://schemas.microsoft.com/office/drawing/2014/main" id="{42C0182E-08C2-EC13-0064-960C84AE9069}"/>
              </a:ext>
            </a:extLst>
          </p:cNvPr>
          <p:cNvPicPr>
            <a:picLocks noChangeAspect="1"/>
          </p:cNvPicPr>
          <p:nvPr/>
        </p:nvPicPr>
        <p:blipFill>
          <a:blip r:embed="rId26"/>
          <a:stretch>
            <a:fillRect/>
          </a:stretch>
        </p:blipFill>
        <p:spPr>
          <a:xfrm>
            <a:off x="6924874" y="1114157"/>
            <a:ext cx="941293" cy="1159672"/>
          </a:xfrm>
          <a:prstGeom prst="rect">
            <a:avLst/>
          </a:prstGeom>
        </p:spPr>
      </p:pic>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DE20BF98-61E9-A113-79E3-A9561E87BEC4}"/>
                  </a:ext>
                </a:extLst>
              </p:cNvPr>
              <p:cNvSpPr txBox="1"/>
              <p:nvPr/>
            </p:nvSpPr>
            <p:spPr>
              <a:xfrm>
                <a:off x="6622386" y="2492484"/>
                <a:ext cx="189083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4</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4</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4</m:t>
                          </m:r>
                        </m:sub>
                      </m:sSub>
                      <m:r>
                        <a:rPr lang="en-US" sz="2400" b="0" i="1" smtClean="0">
                          <a:latin typeface="Cambria Math" panose="02040503050406030204" pitchFamily="18" charset="0"/>
                        </a:rPr>
                        <m:t>)</m:t>
                      </m:r>
                    </m:oMath>
                  </m:oMathPara>
                </a14:m>
                <a:endParaRPr lang="en-US" sz="2400" dirty="0"/>
              </a:p>
            </p:txBody>
          </p:sp>
        </mc:Choice>
        <mc:Fallback xmlns="">
          <p:sp>
            <p:nvSpPr>
              <p:cNvPr id="18" name="TextBox 17">
                <a:extLst>
                  <a:ext uri="{FF2B5EF4-FFF2-40B4-BE49-F238E27FC236}">
                    <a16:creationId xmlns:a16="http://schemas.microsoft.com/office/drawing/2014/main" id="{DE20BF98-61E9-A113-79E3-A9561E87BEC4}"/>
                  </a:ext>
                </a:extLst>
              </p:cNvPr>
              <p:cNvSpPr txBox="1">
                <a:spLocks noRot="1" noChangeAspect="1" noMove="1" noResize="1" noEditPoints="1" noAdjustHandles="1" noChangeArrowheads="1" noChangeShapeType="1" noTextEdit="1"/>
              </p:cNvSpPr>
              <p:nvPr/>
            </p:nvSpPr>
            <p:spPr>
              <a:xfrm>
                <a:off x="6622386" y="2492484"/>
                <a:ext cx="1890838" cy="369332"/>
              </a:xfrm>
              <a:prstGeom prst="rect">
                <a:avLst/>
              </a:prstGeom>
              <a:blipFill>
                <a:blip r:embed="rId30"/>
                <a:stretch>
                  <a:fillRect l="-2000" t="-3333" r="-5333" b="-30000"/>
                </a:stretch>
              </a:blipFill>
            </p:spPr>
            <p:txBody>
              <a:bodyPr/>
              <a:lstStyle/>
              <a:p>
                <a:r>
                  <a:rPr lang="en-US">
                    <a:noFill/>
                  </a:rPr>
                  <a:t> </a:t>
                </a:r>
              </a:p>
            </p:txBody>
          </p:sp>
        </mc:Fallback>
      </mc:AlternateContent>
      <p:pic>
        <p:nvPicPr>
          <p:cNvPr id="30" name="Picture 29" descr="A grey box with green labels&#10;&#10;Description automatically generated">
            <a:extLst>
              <a:ext uri="{FF2B5EF4-FFF2-40B4-BE49-F238E27FC236}">
                <a16:creationId xmlns:a16="http://schemas.microsoft.com/office/drawing/2014/main" id="{CF8A5F0A-F589-44C0-1169-CB603C0ED0B3}"/>
              </a:ext>
            </a:extLst>
          </p:cNvPr>
          <p:cNvPicPr>
            <a:picLocks noChangeAspect="1"/>
          </p:cNvPicPr>
          <p:nvPr/>
        </p:nvPicPr>
        <p:blipFill>
          <a:blip r:embed="rId26"/>
          <a:stretch>
            <a:fillRect/>
          </a:stretch>
        </p:blipFill>
        <p:spPr>
          <a:xfrm>
            <a:off x="705366" y="1154302"/>
            <a:ext cx="941293" cy="1159672"/>
          </a:xfrm>
          <a:prstGeom prst="rect">
            <a:avLst/>
          </a:prstGeom>
        </p:spPr>
      </p:pic>
      <p:pic>
        <p:nvPicPr>
          <p:cNvPr id="33" name="Picture 32" descr="A grey box with green labels&#10;&#10;Description automatically generated">
            <a:extLst>
              <a:ext uri="{FF2B5EF4-FFF2-40B4-BE49-F238E27FC236}">
                <a16:creationId xmlns:a16="http://schemas.microsoft.com/office/drawing/2014/main" id="{84589F49-30D0-F104-B864-852C114611FD}"/>
              </a:ext>
            </a:extLst>
          </p:cNvPr>
          <p:cNvPicPr>
            <a:picLocks noChangeAspect="1"/>
          </p:cNvPicPr>
          <p:nvPr/>
        </p:nvPicPr>
        <p:blipFill>
          <a:blip r:embed="rId26"/>
          <a:stretch>
            <a:fillRect/>
          </a:stretch>
        </p:blipFill>
        <p:spPr>
          <a:xfrm>
            <a:off x="9103868" y="1098838"/>
            <a:ext cx="941293" cy="1159672"/>
          </a:xfrm>
          <a:prstGeom prst="rect">
            <a:avLst/>
          </a:prstGeom>
        </p:spPr>
      </p:pic>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D8D4F018-1018-3591-D1A3-69A270D5D6FF}"/>
                  </a:ext>
                </a:extLst>
              </p:cNvPr>
              <p:cNvSpPr txBox="1"/>
              <p:nvPr/>
            </p:nvSpPr>
            <p:spPr>
              <a:xfrm>
                <a:off x="8801380" y="2477165"/>
                <a:ext cx="190398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5</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5</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5</m:t>
                          </m:r>
                        </m:sub>
                      </m:sSub>
                      <m:r>
                        <a:rPr lang="en-US" sz="2400" b="0" i="1" smtClean="0">
                          <a:latin typeface="Cambria Math" panose="02040503050406030204" pitchFamily="18" charset="0"/>
                        </a:rPr>
                        <m:t>)</m:t>
                      </m:r>
                    </m:oMath>
                  </m:oMathPara>
                </a14:m>
                <a:endParaRPr lang="en-US" sz="2400" dirty="0"/>
              </a:p>
            </p:txBody>
          </p:sp>
        </mc:Choice>
        <mc:Fallback xmlns="">
          <p:sp>
            <p:nvSpPr>
              <p:cNvPr id="34" name="TextBox 33">
                <a:extLst>
                  <a:ext uri="{FF2B5EF4-FFF2-40B4-BE49-F238E27FC236}">
                    <a16:creationId xmlns:a16="http://schemas.microsoft.com/office/drawing/2014/main" id="{D8D4F018-1018-3591-D1A3-69A270D5D6FF}"/>
                  </a:ext>
                </a:extLst>
              </p:cNvPr>
              <p:cNvSpPr txBox="1">
                <a:spLocks noRot="1" noChangeAspect="1" noMove="1" noResize="1" noEditPoints="1" noAdjustHandles="1" noChangeArrowheads="1" noChangeShapeType="1" noTextEdit="1"/>
              </p:cNvSpPr>
              <p:nvPr/>
            </p:nvSpPr>
            <p:spPr>
              <a:xfrm>
                <a:off x="8801380" y="2477165"/>
                <a:ext cx="1903983" cy="369332"/>
              </a:xfrm>
              <a:prstGeom prst="rect">
                <a:avLst/>
              </a:prstGeom>
              <a:blipFill>
                <a:blip r:embed="rId32"/>
                <a:stretch>
                  <a:fillRect l="-2000" r="-6000" b="-29032"/>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36658058-74F1-17D0-B9DC-6B72B47BB0F9}"/>
              </a:ext>
            </a:extLst>
          </p:cNvPr>
          <p:cNvSpPr>
            <a:spLocks noGrp="1"/>
          </p:cNvSpPr>
          <p:nvPr>
            <p:ph type="sldNum" sz="quarter" idx="12"/>
          </p:nvPr>
        </p:nvSpPr>
        <p:spPr/>
        <p:txBody>
          <a:bodyPr/>
          <a:lstStyle/>
          <a:p>
            <a:fld id="{2C6E2BD9-12E2-A94F-B436-2026D1C44FCB}" type="slidenum">
              <a:rPr lang="en-US" smtClean="0"/>
              <a:pPr/>
              <a:t>46</a:t>
            </a:fld>
            <a:endParaRPr lang="en-US">
              <a:latin typeface="PT Serif" panose="020A0603040505020204" pitchFamily="18" charset="77"/>
            </a:endParaRPr>
          </a:p>
        </p:txBody>
      </p:sp>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E5757D15-D5F0-C5E7-3967-4E5FD7C8EB55}"/>
                  </a:ext>
                </a:extLst>
              </p:cNvPr>
              <p:cNvSpPr txBox="1">
                <a:spLocks/>
              </p:cNvSpPr>
              <p:nvPr/>
            </p:nvSpPr>
            <p:spPr>
              <a:xfrm>
                <a:off x="10452129" y="1102901"/>
                <a:ext cx="1391728" cy="14056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T Serif" panose="020A0603040505020204" pitchFamily="18"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T Serif" panose="020A0603040505020204" pitchFamily="18"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T Serif" panose="020A0603040505020204" pitchFamily="18"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T Serif" panose="020A0603040505020204" pitchFamily="18"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T Serif" panose="020A0603040505020204" pitchFamily="18"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𝑛</m:t>
                      </m:r>
                      <m:r>
                        <a:rPr lang="en-US" i="1" smtClean="0">
                          <a:latin typeface="Cambria Math" panose="02040503050406030204" pitchFamily="18" charset="0"/>
                        </a:rPr>
                        <m:t>=5 </m:t>
                      </m:r>
                    </m:oMath>
                  </m:oMathPara>
                </a14:m>
                <a:endParaRPr lang="en-US" i="1" dirty="0">
                  <a:latin typeface="Cambria Math" panose="02040503050406030204" pitchFamily="18" charset="0"/>
                </a:endParaRPr>
              </a:p>
              <a:p>
                <a:pPr marL="0" indent="0">
                  <a:buFont typeface="Arial" panose="020B0604020202020204" pitchFamily="34" charset="0"/>
                  <a:buNone/>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𝑡</m:t>
                      </m:r>
                      <m:r>
                        <a:rPr lang="en-US" i="1" smtClean="0">
                          <a:latin typeface="Cambria Math" panose="02040503050406030204" pitchFamily="18" charset="0"/>
                        </a:rPr>
                        <m:t>=3 </m:t>
                      </m:r>
                    </m:oMath>
                  </m:oMathPara>
                </a14:m>
                <a:endParaRPr lang="en-US" i="1" dirty="0">
                  <a:latin typeface="Cambria Math" panose="02040503050406030204" pitchFamily="18" charset="0"/>
                </a:endParaRPr>
              </a:p>
              <a:p>
                <a:pPr marL="0" indent="0">
                  <a:buFont typeface="Arial" panose="020B0604020202020204" pitchFamily="34" charset="0"/>
                  <a:buNone/>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𝑓</m:t>
                      </m:r>
                      <m:r>
                        <a:rPr lang="en-US" i="1" smtClean="0">
                          <a:latin typeface="Cambria Math" panose="02040503050406030204" pitchFamily="18" charset="0"/>
                        </a:rPr>
                        <m:t>=2</m:t>
                      </m:r>
                    </m:oMath>
                  </m:oMathPara>
                </a14:m>
                <a:endParaRPr lang="en-US" dirty="0"/>
              </a:p>
            </p:txBody>
          </p:sp>
        </mc:Choice>
        <mc:Fallback xmlns="">
          <p:sp>
            <p:nvSpPr>
              <p:cNvPr id="12" name="Content Placeholder 2">
                <a:extLst>
                  <a:ext uri="{FF2B5EF4-FFF2-40B4-BE49-F238E27FC236}">
                    <a16:creationId xmlns:a16="http://schemas.microsoft.com/office/drawing/2014/main" id="{E5757D15-D5F0-C5E7-3967-4E5FD7C8EB55}"/>
                  </a:ext>
                </a:extLst>
              </p:cNvPr>
              <p:cNvSpPr txBox="1">
                <a:spLocks noRot="1" noChangeAspect="1" noMove="1" noResize="1" noEditPoints="1" noAdjustHandles="1" noChangeArrowheads="1" noChangeShapeType="1" noTextEdit="1"/>
              </p:cNvSpPr>
              <p:nvPr/>
            </p:nvSpPr>
            <p:spPr>
              <a:xfrm>
                <a:off x="10452129" y="1102901"/>
                <a:ext cx="1391728" cy="1405646"/>
              </a:xfrm>
              <a:prstGeom prst="rect">
                <a:avLst/>
              </a:prstGeom>
              <a:blipFill>
                <a:blip r:embed="rId33"/>
                <a:stretch>
                  <a:fillRect t="-1786"/>
                </a:stretch>
              </a:blipFill>
            </p:spPr>
            <p:txBody>
              <a:bodyPr/>
              <a:lstStyle/>
              <a:p>
                <a:r>
                  <a:rPr lang="en-US">
                    <a:noFill/>
                  </a:rPr>
                  <a:t> </a:t>
                </a:r>
              </a:p>
            </p:txBody>
          </p:sp>
        </mc:Fallback>
      </mc:AlternateContent>
    </p:spTree>
    <p:extLst>
      <p:ext uri="{BB962C8B-B14F-4D97-AF65-F5344CB8AC3E}">
        <p14:creationId xmlns:p14="http://schemas.microsoft.com/office/powerpoint/2010/main" val="240092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p:bldP spid="39" grpId="0"/>
      <p:bldP spid="14" grpId="0" animBg="1"/>
      <p:bldP spid="20" grpId="0"/>
      <p:bldP spid="21" grpId="0" animBg="1"/>
      <p:bldP spid="22" grpId="0"/>
      <p:bldP spid="23" grpId="0" animBg="1"/>
      <p:bldP spid="24" grpId="0" animBg="1"/>
      <p:bldP spid="26" grpId="0"/>
      <p:bldP spid="29" grpId="0"/>
      <p:bldP spid="43" grpId="0" animBg="1"/>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FF291-B8D1-F6B1-6D95-E611C4FD5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46B066-7E41-B017-AF8E-2B86D1C6953E}"/>
              </a:ext>
            </a:extLst>
          </p:cNvPr>
          <p:cNvSpPr>
            <a:spLocks noGrp="1"/>
          </p:cNvSpPr>
          <p:nvPr>
            <p:ph type="title"/>
          </p:nvPr>
        </p:nvSpPr>
        <p:spPr/>
        <p:txBody>
          <a:bodyPr/>
          <a:lstStyle/>
          <a:p>
            <a:r>
              <a:rPr lang="en-US" dirty="0">
                <a:latin typeface="PT Serif" panose="020A0603040505020204" pitchFamily="18" charset="77"/>
              </a:rPr>
              <a:t>Our constructions</a:t>
            </a:r>
          </a:p>
        </p:txBody>
      </p:sp>
      <p:cxnSp>
        <p:nvCxnSpPr>
          <p:cNvPr id="4" name="Straight Connector 3">
            <a:extLst>
              <a:ext uri="{FF2B5EF4-FFF2-40B4-BE49-F238E27FC236}">
                <a16:creationId xmlns:a16="http://schemas.microsoft.com/office/drawing/2014/main" id="{D5660702-9311-55C2-A0EE-DB51A64D1281}"/>
              </a:ext>
            </a:extLst>
          </p:cNvPr>
          <p:cNvCxnSpPr>
            <a:cxnSpLocks/>
          </p:cNvCxnSpPr>
          <p:nvPr/>
        </p:nvCxnSpPr>
        <p:spPr>
          <a:xfrm>
            <a:off x="104297" y="6274970"/>
            <a:ext cx="5221355"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7ABB97B-6AEA-1853-86A4-C7AC1E74F661}"/>
              </a:ext>
            </a:extLst>
          </p:cNvPr>
          <p:cNvSpPr txBox="1"/>
          <p:nvPr/>
        </p:nvSpPr>
        <p:spPr>
          <a:xfrm>
            <a:off x="38037" y="6284971"/>
            <a:ext cx="5870712" cy="543675"/>
          </a:xfrm>
          <a:prstGeom prst="rect">
            <a:avLst/>
          </a:prstGeom>
          <a:noFill/>
        </p:spPr>
        <p:txBody>
          <a:bodyPr wrap="square" rtlCol="0">
            <a:spAutoFit/>
          </a:bodyPr>
          <a:lstStyle/>
          <a:p>
            <a:r>
              <a:rPr lang="en-US" sz="2800" dirty="0">
                <a:latin typeface="PT Serif" panose="020A0603040505020204" pitchFamily="18" charset="77"/>
              </a:rPr>
              <a:t>https://</a:t>
            </a:r>
            <a:r>
              <a:rPr lang="en-US" sz="2800" dirty="0" err="1">
                <a:latin typeface="PT Serif" panose="020A0603040505020204" pitchFamily="18" charset="77"/>
              </a:rPr>
              <a:t>eprint.iacr.org</a:t>
            </a:r>
            <a:r>
              <a:rPr lang="en-US" sz="2800" dirty="0">
                <a:latin typeface="PT Serif" panose="020A0603040505020204" pitchFamily="18" charset="77"/>
              </a:rPr>
              <a:t>/2025/1980</a:t>
            </a:r>
          </a:p>
        </p:txBody>
      </p:sp>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BD7D46CF-AE8F-6E9A-85B0-00EA76A64762}"/>
                  </a:ext>
                </a:extLst>
              </p:cNvPr>
              <p:cNvGraphicFramePr>
                <a:graphicFrameLocks noGrp="1"/>
              </p:cNvGraphicFramePr>
              <p:nvPr>
                <p:extLst>
                  <p:ext uri="{D42A27DB-BD31-4B8C-83A1-F6EECF244321}">
                    <p14:modId xmlns:p14="http://schemas.microsoft.com/office/powerpoint/2010/main" val="2477101856"/>
                  </p:ext>
                </p:extLst>
              </p:nvPr>
            </p:nvGraphicFramePr>
            <p:xfrm>
              <a:off x="104297" y="1430523"/>
              <a:ext cx="11983406" cy="4343822"/>
            </p:xfrm>
            <a:graphic>
              <a:graphicData uri="http://schemas.openxmlformats.org/drawingml/2006/table">
                <a:tbl>
                  <a:tblPr firstRow="1" bandRow="1">
                    <a:tableStyleId>{5C22544A-7EE6-4342-B048-85BDC9FD1C3A}</a:tableStyleId>
                  </a:tblPr>
                  <a:tblGrid>
                    <a:gridCol w="2610768">
                      <a:extLst>
                        <a:ext uri="{9D8B030D-6E8A-4147-A177-3AD203B41FA5}">
                          <a16:colId xmlns:a16="http://schemas.microsoft.com/office/drawing/2014/main" val="3351157172"/>
                        </a:ext>
                      </a:extLst>
                    </a:gridCol>
                    <a:gridCol w="1899138">
                      <a:extLst>
                        <a:ext uri="{9D8B030D-6E8A-4147-A177-3AD203B41FA5}">
                          <a16:colId xmlns:a16="http://schemas.microsoft.com/office/drawing/2014/main" val="3819427861"/>
                        </a:ext>
                      </a:extLst>
                    </a:gridCol>
                    <a:gridCol w="1505243">
                      <a:extLst>
                        <a:ext uri="{9D8B030D-6E8A-4147-A177-3AD203B41FA5}">
                          <a16:colId xmlns:a16="http://schemas.microsoft.com/office/drawing/2014/main" val="3581767473"/>
                        </a:ext>
                      </a:extLst>
                    </a:gridCol>
                    <a:gridCol w="2039816">
                      <a:extLst>
                        <a:ext uri="{9D8B030D-6E8A-4147-A177-3AD203B41FA5}">
                          <a16:colId xmlns:a16="http://schemas.microsoft.com/office/drawing/2014/main" val="3127365912"/>
                        </a:ext>
                      </a:extLst>
                    </a:gridCol>
                    <a:gridCol w="1913206">
                      <a:extLst>
                        <a:ext uri="{9D8B030D-6E8A-4147-A177-3AD203B41FA5}">
                          <a16:colId xmlns:a16="http://schemas.microsoft.com/office/drawing/2014/main" val="3817250347"/>
                        </a:ext>
                      </a:extLst>
                    </a:gridCol>
                    <a:gridCol w="2015235">
                      <a:extLst>
                        <a:ext uri="{9D8B030D-6E8A-4147-A177-3AD203B41FA5}">
                          <a16:colId xmlns:a16="http://schemas.microsoft.com/office/drawing/2014/main" val="3526199442"/>
                        </a:ext>
                      </a:extLst>
                    </a:gridCol>
                  </a:tblGrid>
                  <a:tr h="481094">
                    <a:tc>
                      <a:txBody>
                        <a:bodyPr/>
                        <a:lstStyle/>
                        <a:p>
                          <a:endParaRPr lang="en-US" sz="2400" dirty="0">
                            <a:latin typeface="PT Serif" panose="020A0603040505020204" pitchFamily="18"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Traceability</a:t>
                          </a:r>
                        </a:p>
                        <a:p>
                          <a:r>
                            <a:rPr lang="en-US" sz="2300" dirty="0">
                              <a:latin typeface="PT Serif" panose="020A0603040505020204" pitchFamily="18" charset="77"/>
                            </a:rPr>
                            <a:t>guarantee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Access</a:t>
                          </a:r>
                        </a:p>
                        <a:p>
                          <a:r>
                            <a:rPr lang="en-US" sz="2300" dirty="0">
                              <a:latin typeface="PT Serif" panose="020A0603040505020204" pitchFamily="18" charset="77"/>
                            </a:rPr>
                            <a:t>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Secret share size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Public share</a:t>
                          </a:r>
                        </a:p>
                        <a:p>
                          <a:r>
                            <a:rPr lang="en-US" sz="2300" dirty="0">
                              <a:latin typeface="PT Serif" panose="020A0603040505020204" pitchFamily="18" charset="77"/>
                            </a:rPr>
                            <a:t>size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Non-</a:t>
                          </a:r>
                          <a:r>
                            <a:rPr lang="en-US" sz="2300" dirty="0" err="1">
                              <a:latin typeface="PT Serif" panose="020A0603040505020204" pitchFamily="18" charset="77"/>
                            </a:rPr>
                            <a:t>imputability</a:t>
                          </a:r>
                          <a:endParaRPr lang="en-US" sz="2300" dirty="0">
                            <a:latin typeface="PT Serif" panose="020A0603040505020204" pitchFamily="18"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9535821"/>
                      </a:ext>
                    </a:extLst>
                  </a:tr>
                  <a:tr h="731731">
                    <a:tc>
                      <a:txBody>
                        <a:bodyPr/>
                        <a:lstStyle/>
                        <a:p>
                          <a:r>
                            <a:rPr lang="en-US" sz="2000" dirty="0">
                              <a:solidFill>
                                <a:schemeClr val="bg2">
                                  <a:lumMod val="25000"/>
                                </a:schemeClr>
                              </a:solidFill>
                              <a:latin typeface="PT Serif" panose="020A0603040505020204" pitchFamily="18" charset="77"/>
                            </a:rPr>
                            <a:t>GSS21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2000" dirty="0">
                              <a:solidFill>
                                <a:schemeClr val="bg2">
                                  <a:lumMod val="25000"/>
                                </a:schemeClr>
                              </a:solidFill>
                              <a:latin typeface="PT Serif" panose="020A0603040505020204" pitchFamily="18" charset="77"/>
                            </a:rPr>
                            <a:t>Threshold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sSup>
                                  <m:sSupPr>
                                    <m:ctrlPr>
                                      <a:rPr lang="en-US" sz="2000" b="0" i="1" smtClean="0">
                                        <a:solidFill>
                                          <a:schemeClr val="bg2">
                                            <a:lumMod val="25000"/>
                                          </a:schemeClr>
                                        </a:solidFill>
                                        <a:latin typeface="Cambria Math" panose="02040503050406030204" pitchFamily="18" charset="0"/>
                                      </a:rPr>
                                    </m:ctrlPr>
                                  </m:sSupPr>
                                  <m:e>
                                    <m:d>
                                      <m:dPr>
                                        <m:begChr m:val="|"/>
                                        <m:endChr m:val="|"/>
                                        <m:ctrlPr>
                                          <a:rPr lang="en-US" sz="2000" b="0" i="1" smtClean="0">
                                            <a:solidFill>
                                              <a:schemeClr val="bg2">
                                                <a:lumMod val="25000"/>
                                              </a:schemeClr>
                                            </a:solidFill>
                                            <a:latin typeface="Cambria Math" panose="02040503050406030204" pitchFamily="18" charset="0"/>
                                          </a:rPr>
                                        </m:ctrlPr>
                                      </m:dPr>
                                      <m:e>
                                        <m:r>
                                          <a:rPr lang="en-US" sz="2000" b="0" i="1" smtClean="0">
                                            <a:solidFill>
                                              <a:schemeClr val="bg2">
                                                <a:lumMod val="25000"/>
                                              </a:schemeClr>
                                            </a:solidFill>
                                            <a:latin typeface="Cambria Math" panose="02040503050406030204" pitchFamily="18" charset="0"/>
                                          </a:rPr>
                                          <m:t>𝑠</m:t>
                                        </m:r>
                                      </m:e>
                                    </m:d>
                                  </m:e>
                                  <m:sup>
                                    <m:r>
                                      <a:rPr lang="en-US" sz="2000" b="0" i="1" smtClean="0">
                                        <a:solidFill>
                                          <a:schemeClr val="bg2">
                                            <a:lumMod val="25000"/>
                                          </a:schemeClr>
                                        </a:solidFill>
                                        <a:latin typeface="Cambria Math" panose="02040503050406030204" pitchFamily="18" charset="0"/>
                                      </a:rPr>
                                      <m:t>2</m:t>
                                    </m:r>
                                  </m:sup>
                                </m:sSup>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2000" b="0" i="1" smtClean="0">
                                    <a:solidFill>
                                      <a:schemeClr val="bg2">
                                        <a:lumMod val="25000"/>
                                      </a:schemeClr>
                                    </a:solidFill>
                                    <a:latin typeface="Cambria Math" panose="02040503050406030204" pitchFamily="18" charset="0"/>
                                  </a:rPr>
                                  <m:t>⊥</m:t>
                                </m:r>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38895025"/>
                      </a:ext>
                    </a:extLst>
                  </a:tr>
                  <a:tr h="731731">
                    <a:tc>
                      <a:txBody>
                        <a:bodyPr/>
                        <a:lstStyle/>
                        <a:p>
                          <a:r>
                            <a:rPr lang="en-US" sz="2000" dirty="0">
                              <a:solidFill>
                                <a:schemeClr val="bg2">
                                  <a:lumMod val="25000"/>
                                </a:schemeClr>
                              </a:solidFill>
                              <a:latin typeface="PT Serif" panose="020A0603040505020204" pitchFamily="18" charset="77"/>
                            </a:rPr>
                            <a:t>BPR24 </a:t>
                          </a:r>
                          <a:r>
                            <a:rPr lang="en-US" sz="1900" dirty="0">
                              <a:solidFill>
                                <a:schemeClr val="bg2">
                                  <a:lumMod val="25000"/>
                                </a:schemeClr>
                              </a:solidFill>
                              <a:latin typeface="PT Serif" panose="020A0603040505020204" pitchFamily="18" charset="77"/>
                            </a:rPr>
                            <a:t>[Shamir-based]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2000" dirty="0">
                              <a:solidFill>
                                <a:schemeClr val="bg2">
                                  <a:lumMod val="25000"/>
                                </a:schemeClr>
                              </a:solidFill>
                              <a:latin typeface="PT Serif" panose="020A0603040505020204" pitchFamily="18" charset="77"/>
                            </a:rPr>
                            <a:t>Threshold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2000" b="0" i="1" smtClean="0">
                                    <a:solidFill>
                                      <a:schemeClr val="bg2">
                                        <a:lumMod val="25000"/>
                                      </a:schemeClr>
                                    </a:solidFill>
                                    <a:latin typeface="Cambria Math" panose="02040503050406030204" pitchFamily="18" charset="0"/>
                                  </a:rPr>
                                  <m:t>2 |</m:t>
                                </m:r>
                                <m:r>
                                  <a:rPr lang="en-US" sz="2000" b="0" i="1" smtClean="0">
                                    <a:solidFill>
                                      <a:schemeClr val="bg2">
                                        <a:lumMod val="25000"/>
                                      </a:schemeClr>
                                    </a:solidFill>
                                    <a:latin typeface="Cambria Math" panose="02040503050406030204" pitchFamily="18" charset="0"/>
                                  </a:rPr>
                                  <m:t>𝑠</m:t>
                                </m:r>
                                <m:r>
                                  <a:rPr lang="en-US" sz="2000" b="0" i="1" smtClean="0">
                                    <a:solidFill>
                                      <a:schemeClr val="bg2">
                                        <a:lumMod val="25000"/>
                                      </a:schemeClr>
                                    </a:solidFill>
                                    <a:latin typeface="Cambria Math" panose="02040503050406030204" pitchFamily="18" charset="0"/>
                                  </a:rPr>
                                  <m:t>|</m:t>
                                </m:r>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2000" b="0" i="1" smtClean="0">
                                    <a:solidFill>
                                      <a:schemeClr val="bg2">
                                        <a:lumMod val="25000"/>
                                      </a:schemeClr>
                                    </a:solidFill>
                                    <a:latin typeface="Cambria Math" panose="02040503050406030204" pitchFamily="18" charset="0"/>
                                  </a:rPr>
                                  <m:t>⊥</m:t>
                                </m:r>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6456469"/>
                      </a:ext>
                    </a:extLst>
                  </a:tr>
                  <a:tr h="643443">
                    <a:tc>
                      <a:txBody>
                        <a:bodyPr/>
                        <a:lstStyle/>
                        <a:p>
                          <a:r>
                            <a:rPr lang="en-US" sz="2000" dirty="0">
                              <a:solidFill>
                                <a:schemeClr val="bg2">
                                  <a:lumMod val="25000"/>
                                </a:schemeClr>
                              </a:solidFill>
                              <a:latin typeface="PT Serif" panose="020A0603040505020204" pitchFamily="18" charset="77"/>
                            </a:rPr>
                            <a:t>BPR24 </a:t>
                          </a:r>
                          <a:r>
                            <a:rPr lang="en-US" sz="1900" dirty="0">
                              <a:solidFill>
                                <a:schemeClr val="bg2">
                                  <a:lumMod val="25000"/>
                                </a:schemeClr>
                              </a:solidFill>
                              <a:latin typeface="PT Serif" panose="020A0603040505020204" pitchFamily="18" charset="77"/>
                            </a:rPr>
                            <a:t>[Blakely-based]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2000" dirty="0">
                              <a:solidFill>
                                <a:schemeClr val="bg2">
                                  <a:lumMod val="25000"/>
                                </a:schemeClr>
                              </a:solidFill>
                              <a:latin typeface="PT Serif" panose="020A0603040505020204" pitchFamily="18" charset="77"/>
                            </a:rPr>
                            <a:t>Threshold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2000" b="0" i="1" smtClean="0">
                                    <a:solidFill>
                                      <a:schemeClr val="bg2">
                                        <a:lumMod val="25000"/>
                                      </a:schemeClr>
                                    </a:solidFill>
                                    <a:latin typeface="Cambria Math" panose="02040503050406030204" pitchFamily="18" charset="0"/>
                                  </a:rPr>
                                  <m:t>2 |</m:t>
                                </m:r>
                                <m:r>
                                  <a:rPr lang="en-US" sz="2000" b="0" i="1" smtClean="0">
                                    <a:solidFill>
                                      <a:schemeClr val="bg2">
                                        <a:lumMod val="25000"/>
                                      </a:schemeClr>
                                    </a:solidFill>
                                    <a:latin typeface="Cambria Math" panose="02040503050406030204" pitchFamily="18" charset="0"/>
                                  </a:rPr>
                                  <m:t>𝑠</m:t>
                                </m:r>
                                <m:r>
                                  <a:rPr lang="en-US" sz="2000" b="0" i="1" smtClean="0">
                                    <a:solidFill>
                                      <a:schemeClr val="bg2">
                                        <a:lumMod val="25000"/>
                                      </a:schemeClr>
                                    </a:solidFill>
                                    <a:latin typeface="Cambria Math" panose="02040503050406030204" pitchFamily="18" charset="0"/>
                                  </a:rPr>
                                  <m:t>|</m:t>
                                </m:r>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2000" b="0" i="1" smtClean="0">
                                    <a:solidFill>
                                      <a:schemeClr val="bg2">
                                        <a:lumMod val="25000"/>
                                      </a:schemeClr>
                                    </a:solidFill>
                                    <a:latin typeface="Cambria Math" panose="02040503050406030204" pitchFamily="18" charset="0"/>
                                  </a:rPr>
                                  <m:t>⊥</m:t>
                                </m:r>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3757606"/>
                      </a:ext>
                    </a:extLst>
                  </a:tr>
                  <a:tr h="643443">
                    <a:tc>
                      <a:txBody>
                        <a:bodyPr/>
                        <a:lstStyle/>
                        <a:p>
                          <a:r>
                            <a:rPr lang="en-US" sz="2000" dirty="0" err="1">
                              <a:solidFill>
                                <a:schemeClr val="bg2">
                                  <a:lumMod val="25000"/>
                                </a:schemeClr>
                              </a:solidFill>
                              <a:latin typeface="PT Serif" panose="020A0603040505020204" pitchFamily="18" charset="77"/>
                            </a:rPr>
                            <a:t>iO</a:t>
                          </a:r>
                          <a:r>
                            <a:rPr lang="en-US" sz="2000" dirty="0">
                              <a:solidFill>
                                <a:schemeClr val="bg2">
                                  <a:lumMod val="25000"/>
                                </a:schemeClr>
                              </a:solidFill>
                              <a:latin typeface="PT Serif" panose="020A0603040505020204" pitchFamily="18" charset="77"/>
                            </a:rPr>
                            <a:t>-based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US" sz="2000" b="0" i="1" smtClean="0">
                                  <a:solidFill>
                                    <a:schemeClr val="bg2">
                                      <a:lumMod val="25000"/>
                                    </a:schemeClr>
                                  </a:solidFill>
                                  <a:latin typeface="Cambria Math" panose="02040503050406030204" pitchFamily="18" charset="0"/>
                                </a:rPr>
                                <m:t>∅</m:t>
                              </m:r>
                            </m:oMath>
                          </a14:m>
                          <a:r>
                            <a:rPr lang="en-US" sz="2000" dirty="0">
                              <a:solidFill>
                                <a:schemeClr val="bg2">
                                  <a:lumMod val="25000"/>
                                </a:schemeClr>
                              </a:solidFill>
                              <a:latin typeface="PT Serif" panose="020A0603040505020204" pitchFamily="18" charset="77"/>
                            </a:rPr>
                            <a:t>-Strong 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en-US" sz="2000" dirty="0">
                              <a:solidFill>
                                <a:schemeClr val="bg2">
                                  <a:lumMod val="25000"/>
                                </a:schemeClr>
                              </a:solidFill>
                              <a:latin typeface="PT Serif" panose="020A0603040505020204" pitchFamily="18" charset="77"/>
                            </a:rPr>
                            <a:t>Monotone circuits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2000" b="0" i="1" smtClean="0">
                                    <a:solidFill>
                                      <a:schemeClr val="bg2">
                                        <a:lumMod val="25000"/>
                                      </a:schemeClr>
                                    </a:solidFill>
                                    <a:latin typeface="Cambria Math" panose="02040503050406030204" pitchFamily="18" charset="0"/>
                                  </a:rPr>
                                  <m:t>𝑝𝑜𝑙𝑦</m:t>
                                </m:r>
                                <m:r>
                                  <a:rPr lang="en-US" sz="2000" b="0" i="1" smtClean="0">
                                    <a:solidFill>
                                      <a:schemeClr val="bg2">
                                        <a:lumMod val="25000"/>
                                      </a:schemeClr>
                                    </a:solidFill>
                                    <a:latin typeface="Cambria Math" panose="02040503050406030204" pitchFamily="18" charset="0"/>
                                  </a:rPr>
                                  <m:t>(</m:t>
                                </m:r>
                                <m:d>
                                  <m:dPr>
                                    <m:begChr m:val="|"/>
                                    <m:endChr m:val="|"/>
                                    <m:ctrlPr>
                                      <a:rPr lang="en-US" sz="2000" b="0" i="1" smtClean="0">
                                        <a:solidFill>
                                          <a:schemeClr val="bg2">
                                            <a:lumMod val="25000"/>
                                          </a:schemeClr>
                                        </a:solidFill>
                                        <a:latin typeface="Cambria Math" panose="02040503050406030204" pitchFamily="18" charset="0"/>
                                      </a:rPr>
                                    </m:ctrlPr>
                                  </m:dPr>
                                  <m:e>
                                    <m:r>
                                      <a:rPr lang="en-US" sz="2000" b="0" i="1" smtClean="0">
                                        <a:solidFill>
                                          <a:schemeClr val="bg2">
                                            <a:lumMod val="25000"/>
                                          </a:schemeClr>
                                        </a:solidFill>
                                        <a:latin typeface="Cambria Math" panose="02040503050406030204" pitchFamily="18" charset="0"/>
                                      </a:rPr>
                                      <m:t>𝑠</m:t>
                                    </m:r>
                                  </m:e>
                                </m:d>
                                <m:r>
                                  <a:rPr lang="en-US" sz="2000" b="0" i="1" smtClean="0">
                                    <a:solidFill>
                                      <a:schemeClr val="bg2">
                                        <a:lumMod val="25000"/>
                                      </a:schemeClr>
                                    </a:solidFill>
                                    <a:latin typeface="Cambria Math" panose="02040503050406030204" pitchFamily="18" charset="0"/>
                                  </a:rPr>
                                  <m:t>,</m:t>
                                </m:r>
                                <m:func>
                                  <m:funcPr>
                                    <m:ctrlPr>
                                      <a:rPr lang="en-US" sz="2000" b="0" i="1" smtClean="0">
                                        <a:solidFill>
                                          <a:schemeClr val="bg2">
                                            <a:lumMod val="25000"/>
                                          </a:schemeClr>
                                        </a:solidFill>
                                        <a:latin typeface="Cambria Math" panose="02040503050406030204" pitchFamily="18" charset="0"/>
                                      </a:rPr>
                                    </m:ctrlPr>
                                  </m:funcPr>
                                  <m:fName>
                                    <m:r>
                                      <m:rPr>
                                        <m:sty m:val="p"/>
                                      </m:rPr>
                                      <a:rPr lang="en-US" sz="2000" b="0" i="0" smtClean="0">
                                        <a:solidFill>
                                          <a:schemeClr val="bg2">
                                            <a:lumMod val="25000"/>
                                          </a:schemeClr>
                                        </a:solidFill>
                                        <a:latin typeface="Cambria Math" panose="02040503050406030204" pitchFamily="18" charset="0"/>
                                      </a:rPr>
                                      <m:t>log</m:t>
                                    </m:r>
                                  </m:fName>
                                  <m:e>
                                    <m:d>
                                      <m:dPr>
                                        <m:ctrlPr>
                                          <a:rPr lang="en-US" sz="2000" b="0" i="1" smtClean="0">
                                            <a:solidFill>
                                              <a:schemeClr val="bg2">
                                                <a:lumMod val="25000"/>
                                              </a:schemeClr>
                                            </a:solidFill>
                                            <a:latin typeface="Cambria Math" panose="02040503050406030204" pitchFamily="18" charset="0"/>
                                          </a:rPr>
                                        </m:ctrlPr>
                                      </m:dPr>
                                      <m:e>
                                        <m:r>
                                          <a:rPr lang="en-US" sz="2000" b="0" i="1" smtClean="0">
                                            <a:solidFill>
                                              <a:schemeClr val="bg2">
                                                <a:lumMod val="25000"/>
                                              </a:schemeClr>
                                            </a:solidFill>
                                            <a:latin typeface="Cambria Math" panose="02040503050406030204" pitchFamily="18" charset="0"/>
                                          </a:rPr>
                                          <m:t>𝑛</m:t>
                                        </m:r>
                                      </m:e>
                                    </m:d>
                                  </m:e>
                                </m:func>
                                <m:r>
                                  <a:rPr lang="en-US" sz="2000" b="0" i="1" smtClean="0">
                                    <a:solidFill>
                                      <a:schemeClr val="bg2">
                                        <a:lumMod val="25000"/>
                                      </a:schemeClr>
                                    </a:solidFill>
                                    <a:latin typeface="Cambria Math" panose="02040503050406030204" pitchFamily="18" charset="0"/>
                                  </a:rPr>
                                  <m:t>)</m:t>
                                </m:r>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2000" b="0" i="1" smtClean="0">
                                    <a:solidFill>
                                      <a:schemeClr val="bg2">
                                        <a:lumMod val="25000"/>
                                      </a:schemeClr>
                                    </a:solidFill>
                                    <a:latin typeface="Cambria Math" panose="02040503050406030204" pitchFamily="18" charset="0"/>
                                  </a:rPr>
                                  <m:t>𝑝𝑜𝑙𝑦</m:t>
                                </m:r>
                                <m:r>
                                  <a:rPr lang="en-US" sz="2000" b="0" i="1" smtClean="0">
                                    <a:solidFill>
                                      <a:schemeClr val="bg2">
                                        <a:lumMod val="25000"/>
                                      </a:schemeClr>
                                    </a:solidFill>
                                    <a:latin typeface="Cambria Math" panose="02040503050406030204" pitchFamily="18" charset="0"/>
                                  </a:rPr>
                                  <m:t>(</m:t>
                                </m:r>
                                <m:d>
                                  <m:dPr>
                                    <m:begChr m:val="|"/>
                                    <m:endChr m:val="|"/>
                                    <m:ctrlPr>
                                      <a:rPr lang="en-US" sz="2000" b="0" i="1" smtClean="0">
                                        <a:solidFill>
                                          <a:schemeClr val="bg2">
                                            <a:lumMod val="25000"/>
                                          </a:schemeClr>
                                        </a:solidFill>
                                        <a:latin typeface="Cambria Math" panose="02040503050406030204" pitchFamily="18" charset="0"/>
                                      </a:rPr>
                                    </m:ctrlPr>
                                  </m:dPr>
                                  <m:e>
                                    <m:r>
                                      <a:rPr lang="en-US" sz="2000" b="0" i="1" smtClean="0">
                                        <a:solidFill>
                                          <a:schemeClr val="bg2">
                                            <a:lumMod val="25000"/>
                                          </a:schemeClr>
                                        </a:solidFill>
                                        <a:latin typeface="Cambria Math" panose="02040503050406030204" pitchFamily="18" charset="0"/>
                                      </a:rPr>
                                      <m:t>𝑠</m:t>
                                    </m:r>
                                  </m:e>
                                </m:d>
                                <m:r>
                                  <a:rPr lang="en-US" sz="2000" b="0" i="1" smtClean="0">
                                    <a:solidFill>
                                      <a:schemeClr val="bg2">
                                        <a:lumMod val="25000"/>
                                      </a:schemeClr>
                                    </a:solidFill>
                                    <a:latin typeface="Cambria Math" panose="02040503050406030204" pitchFamily="18" charset="0"/>
                                  </a:rPr>
                                  <m:t>,</m:t>
                                </m:r>
                                <m:r>
                                  <a:rPr lang="en-US" sz="2000" b="0" i="1" smtClean="0">
                                    <a:solidFill>
                                      <a:schemeClr val="bg2">
                                        <a:lumMod val="25000"/>
                                      </a:schemeClr>
                                    </a:solidFill>
                                    <a:latin typeface="Cambria Math" panose="02040503050406030204" pitchFamily="18" charset="0"/>
                                  </a:rPr>
                                  <m:t>𝑛</m:t>
                                </m:r>
                                <m:r>
                                  <a:rPr lang="en-US" sz="2000" b="0" i="1" smtClean="0">
                                    <a:solidFill>
                                      <a:schemeClr val="bg2">
                                        <a:lumMod val="25000"/>
                                      </a:schemeClr>
                                    </a:solidFill>
                                    <a:latin typeface="Cambria Math" panose="02040503050406030204" pitchFamily="18" charset="0"/>
                                  </a:rPr>
                                  <m:t>,|</m:t>
                                </m:r>
                                <m:r>
                                  <a:rPr lang="en-US" sz="2000" b="0" i="1" smtClean="0">
                                    <a:solidFill>
                                      <a:schemeClr val="bg2">
                                        <a:lumMod val="25000"/>
                                      </a:schemeClr>
                                    </a:solidFill>
                                    <a:latin typeface="Cambria Math" panose="02040503050406030204" pitchFamily="18" charset="0"/>
                                  </a:rPr>
                                  <m:t>𝐶</m:t>
                                </m:r>
                                <m:r>
                                  <a:rPr lang="en-US" sz="2000" b="0" i="1" smtClean="0">
                                    <a:solidFill>
                                      <a:schemeClr val="bg2">
                                        <a:lumMod val="25000"/>
                                      </a:schemeClr>
                                    </a:solidFill>
                                    <a:latin typeface="Cambria Math" panose="02040503050406030204" pitchFamily="18" charset="0"/>
                                  </a:rPr>
                                  <m:t>|)</m:t>
                                </m:r>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9360606"/>
                      </a:ext>
                    </a:extLst>
                  </a:tr>
                  <a:tr h="643443">
                    <a:tc>
                      <a:txBody>
                        <a:bodyPr/>
                        <a:lstStyle/>
                        <a:p>
                          <a:r>
                            <a:rPr lang="en-US" sz="2000" dirty="0">
                              <a:solidFill>
                                <a:schemeClr val="bg2">
                                  <a:lumMod val="25000"/>
                                </a:schemeClr>
                              </a:solidFill>
                              <a:latin typeface="PT Serif" panose="020A0603040505020204" pitchFamily="18" charset="77"/>
                            </a:rPr>
                            <a:t>OWF-based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Strong 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r>
                            <a:rPr lang="en-US" sz="2000" dirty="0">
                              <a:solidFill>
                                <a:schemeClr val="bg2">
                                  <a:lumMod val="25000"/>
                                </a:schemeClr>
                              </a:solidFill>
                              <a:latin typeface="PT Serif" panose="020A0603040505020204" pitchFamily="18" charset="77"/>
                            </a:rPr>
                            <a:t>Monotone circuits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2000" b="0" i="1" smtClean="0">
                                    <a:solidFill>
                                      <a:schemeClr val="bg2">
                                        <a:lumMod val="25000"/>
                                      </a:schemeClr>
                                    </a:solidFill>
                                    <a:latin typeface="Cambria Math" panose="02040503050406030204" pitchFamily="18" charset="0"/>
                                  </a:rPr>
                                  <m:t>𝑛</m:t>
                                </m:r>
                                <m:r>
                                  <a:rPr lang="en-US" sz="2000" b="0" i="1" smtClean="0">
                                    <a:solidFill>
                                      <a:schemeClr val="bg2">
                                        <a:lumMod val="25000"/>
                                      </a:schemeClr>
                                    </a:solidFill>
                                    <a:latin typeface="Cambria Math" panose="02040503050406030204" pitchFamily="18" charset="0"/>
                                  </a:rPr>
                                  <m:t>⋅|</m:t>
                                </m:r>
                                <m:r>
                                  <a:rPr lang="en-US" sz="2000" b="0" i="1" smtClean="0">
                                    <a:solidFill>
                                      <a:schemeClr val="bg2">
                                        <a:lumMod val="25000"/>
                                      </a:schemeClr>
                                    </a:solidFill>
                                    <a:latin typeface="Cambria Math" panose="02040503050406030204" pitchFamily="18" charset="0"/>
                                  </a:rPr>
                                  <m:t>𝑠</m:t>
                                </m:r>
                                <m:r>
                                  <a:rPr lang="en-US" sz="2000" b="0" i="1" smtClean="0">
                                    <a:solidFill>
                                      <a:schemeClr val="bg2">
                                        <a:lumMod val="25000"/>
                                      </a:schemeClr>
                                    </a:solidFill>
                                    <a:latin typeface="Cambria Math" panose="02040503050406030204" pitchFamily="18" charset="0"/>
                                  </a:rPr>
                                  <m:t>|</m:t>
                                </m:r>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2000" b="0" i="1" smtClean="0">
                                    <a:solidFill>
                                      <a:schemeClr val="bg2">
                                        <a:lumMod val="25000"/>
                                      </a:schemeClr>
                                    </a:solidFill>
                                    <a:latin typeface="Cambria Math" panose="02040503050406030204" pitchFamily="18" charset="0"/>
                                  </a:rPr>
                                  <m:t>𝑝𝑜𝑙𝑦</m:t>
                                </m:r>
                                <m:r>
                                  <a:rPr lang="en-US" sz="2000" b="0" i="1" smtClean="0">
                                    <a:solidFill>
                                      <a:schemeClr val="bg2">
                                        <a:lumMod val="25000"/>
                                      </a:schemeClr>
                                    </a:solidFill>
                                    <a:latin typeface="Cambria Math" panose="02040503050406030204" pitchFamily="18" charset="0"/>
                                  </a:rPr>
                                  <m:t>(</m:t>
                                </m:r>
                                <m:d>
                                  <m:dPr>
                                    <m:begChr m:val="|"/>
                                    <m:endChr m:val="|"/>
                                    <m:ctrlPr>
                                      <a:rPr lang="en-US" sz="2000" b="0" i="1" smtClean="0">
                                        <a:solidFill>
                                          <a:schemeClr val="bg2">
                                            <a:lumMod val="25000"/>
                                          </a:schemeClr>
                                        </a:solidFill>
                                        <a:latin typeface="Cambria Math" panose="02040503050406030204" pitchFamily="18" charset="0"/>
                                      </a:rPr>
                                    </m:ctrlPr>
                                  </m:dPr>
                                  <m:e>
                                    <m:r>
                                      <a:rPr lang="en-US" sz="2000" b="0" i="1" smtClean="0">
                                        <a:solidFill>
                                          <a:schemeClr val="bg2">
                                            <a:lumMod val="25000"/>
                                          </a:schemeClr>
                                        </a:solidFill>
                                        <a:latin typeface="Cambria Math" panose="02040503050406030204" pitchFamily="18" charset="0"/>
                                      </a:rPr>
                                      <m:t>𝑠</m:t>
                                    </m:r>
                                  </m:e>
                                </m:d>
                                <m:r>
                                  <a:rPr lang="en-US" sz="2000" b="0" i="1" smtClean="0">
                                    <a:solidFill>
                                      <a:schemeClr val="bg2">
                                        <a:lumMod val="25000"/>
                                      </a:schemeClr>
                                    </a:solidFill>
                                    <a:latin typeface="Cambria Math" panose="02040503050406030204" pitchFamily="18" charset="0"/>
                                  </a:rPr>
                                  <m:t>, |</m:t>
                                </m:r>
                                <m:r>
                                  <a:rPr lang="en-US" sz="2000" b="0" i="1" smtClean="0">
                                    <a:solidFill>
                                      <a:schemeClr val="bg2">
                                        <a:lumMod val="25000"/>
                                      </a:schemeClr>
                                    </a:solidFill>
                                    <a:latin typeface="Cambria Math" panose="02040503050406030204" pitchFamily="18" charset="0"/>
                                  </a:rPr>
                                  <m:t>𝐶</m:t>
                                </m:r>
                                <m:r>
                                  <a:rPr lang="en-US" sz="2000" b="0" i="1" smtClean="0">
                                    <a:solidFill>
                                      <a:schemeClr val="bg2">
                                        <a:lumMod val="25000"/>
                                      </a:schemeClr>
                                    </a:solidFill>
                                    <a:latin typeface="Cambria Math" panose="02040503050406030204" pitchFamily="18" charset="0"/>
                                  </a:rPr>
                                  <m:t>|)</m:t>
                                </m:r>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374609253"/>
                      </a:ext>
                    </a:extLst>
                  </a:tr>
                </a:tbl>
              </a:graphicData>
            </a:graphic>
          </p:graphicFrame>
        </mc:Choice>
        <mc:Fallback xmlns="">
          <p:graphicFrame>
            <p:nvGraphicFramePr>
              <p:cNvPr id="6" name="Table 5">
                <a:extLst>
                  <a:ext uri="{FF2B5EF4-FFF2-40B4-BE49-F238E27FC236}">
                    <a16:creationId xmlns:a16="http://schemas.microsoft.com/office/drawing/2014/main" id="{BD7D46CF-AE8F-6E9A-85B0-00EA76A64762}"/>
                  </a:ext>
                </a:extLst>
              </p:cNvPr>
              <p:cNvGraphicFramePr>
                <a:graphicFrameLocks noGrp="1"/>
              </p:cNvGraphicFramePr>
              <p:nvPr>
                <p:extLst>
                  <p:ext uri="{D42A27DB-BD31-4B8C-83A1-F6EECF244321}">
                    <p14:modId xmlns:p14="http://schemas.microsoft.com/office/powerpoint/2010/main" val="2477101856"/>
                  </p:ext>
                </p:extLst>
              </p:nvPr>
            </p:nvGraphicFramePr>
            <p:xfrm>
              <a:off x="104297" y="1430523"/>
              <a:ext cx="11983406" cy="4343822"/>
            </p:xfrm>
            <a:graphic>
              <a:graphicData uri="http://schemas.openxmlformats.org/drawingml/2006/table">
                <a:tbl>
                  <a:tblPr firstRow="1" bandRow="1">
                    <a:tableStyleId>{5C22544A-7EE6-4342-B048-85BDC9FD1C3A}</a:tableStyleId>
                  </a:tblPr>
                  <a:tblGrid>
                    <a:gridCol w="2610768">
                      <a:extLst>
                        <a:ext uri="{9D8B030D-6E8A-4147-A177-3AD203B41FA5}">
                          <a16:colId xmlns:a16="http://schemas.microsoft.com/office/drawing/2014/main" val="3351157172"/>
                        </a:ext>
                      </a:extLst>
                    </a:gridCol>
                    <a:gridCol w="1899138">
                      <a:extLst>
                        <a:ext uri="{9D8B030D-6E8A-4147-A177-3AD203B41FA5}">
                          <a16:colId xmlns:a16="http://schemas.microsoft.com/office/drawing/2014/main" val="3819427861"/>
                        </a:ext>
                      </a:extLst>
                    </a:gridCol>
                    <a:gridCol w="1505243">
                      <a:extLst>
                        <a:ext uri="{9D8B030D-6E8A-4147-A177-3AD203B41FA5}">
                          <a16:colId xmlns:a16="http://schemas.microsoft.com/office/drawing/2014/main" val="3581767473"/>
                        </a:ext>
                      </a:extLst>
                    </a:gridCol>
                    <a:gridCol w="2039816">
                      <a:extLst>
                        <a:ext uri="{9D8B030D-6E8A-4147-A177-3AD203B41FA5}">
                          <a16:colId xmlns:a16="http://schemas.microsoft.com/office/drawing/2014/main" val="3127365912"/>
                        </a:ext>
                      </a:extLst>
                    </a:gridCol>
                    <a:gridCol w="1913206">
                      <a:extLst>
                        <a:ext uri="{9D8B030D-6E8A-4147-A177-3AD203B41FA5}">
                          <a16:colId xmlns:a16="http://schemas.microsoft.com/office/drawing/2014/main" val="3817250347"/>
                        </a:ext>
                      </a:extLst>
                    </a:gridCol>
                    <a:gridCol w="2015235">
                      <a:extLst>
                        <a:ext uri="{9D8B030D-6E8A-4147-A177-3AD203B41FA5}">
                          <a16:colId xmlns:a16="http://schemas.microsoft.com/office/drawing/2014/main" val="3526199442"/>
                        </a:ext>
                      </a:extLst>
                    </a:gridCol>
                  </a:tblGrid>
                  <a:tr h="792480">
                    <a:tc>
                      <a:txBody>
                        <a:bodyPr/>
                        <a:lstStyle/>
                        <a:p>
                          <a:endParaRPr lang="en-US" sz="2400" dirty="0">
                            <a:latin typeface="PT Serif" panose="020A0603040505020204" pitchFamily="18"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Traceability</a:t>
                          </a:r>
                        </a:p>
                        <a:p>
                          <a:r>
                            <a:rPr lang="en-US" sz="2300" dirty="0">
                              <a:latin typeface="PT Serif" panose="020A0603040505020204" pitchFamily="18" charset="77"/>
                            </a:rPr>
                            <a:t>guarantee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Access</a:t>
                          </a:r>
                        </a:p>
                        <a:p>
                          <a:r>
                            <a:rPr lang="en-US" sz="2300" dirty="0">
                              <a:latin typeface="PT Serif" panose="020A0603040505020204" pitchFamily="18" charset="77"/>
                            </a:rPr>
                            <a:t>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Secret share size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Public share</a:t>
                          </a:r>
                        </a:p>
                        <a:p>
                          <a:r>
                            <a:rPr lang="en-US" sz="2300" dirty="0">
                              <a:latin typeface="PT Serif" panose="020A0603040505020204" pitchFamily="18" charset="77"/>
                            </a:rPr>
                            <a:t>size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300" dirty="0">
                              <a:latin typeface="PT Serif" panose="020A0603040505020204" pitchFamily="18" charset="77"/>
                            </a:rPr>
                            <a:t>Non-</a:t>
                          </a:r>
                          <a:r>
                            <a:rPr lang="en-US" sz="2300" dirty="0" err="1">
                              <a:latin typeface="PT Serif" panose="020A0603040505020204" pitchFamily="18" charset="77"/>
                            </a:rPr>
                            <a:t>imputability</a:t>
                          </a:r>
                          <a:endParaRPr lang="en-US" sz="2300" dirty="0">
                            <a:latin typeface="PT Serif" panose="020A0603040505020204" pitchFamily="18"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9535821"/>
                      </a:ext>
                    </a:extLst>
                  </a:tr>
                  <a:tr h="731731">
                    <a:tc>
                      <a:txBody>
                        <a:bodyPr/>
                        <a:lstStyle/>
                        <a:p>
                          <a:r>
                            <a:rPr lang="en-US" sz="2000" dirty="0">
                              <a:solidFill>
                                <a:schemeClr val="bg2">
                                  <a:lumMod val="25000"/>
                                </a:schemeClr>
                              </a:solidFill>
                              <a:latin typeface="PT Serif" panose="020A0603040505020204" pitchFamily="18" charset="77"/>
                            </a:rPr>
                            <a:t>GSS21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2000" dirty="0">
                              <a:solidFill>
                                <a:schemeClr val="bg2">
                                  <a:lumMod val="25000"/>
                                </a:schemeClr>
                              </a:solidFill>
                              <a:latin typeface="PT Serif" panose="020A0603040505020204" pitchFamily="18" charset="77"/>
                            </a:rPr>
                            <a:t>Threshold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95031" t="-117544" r="-192547" b="-407018"/>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4000" t="-117544" r="-106667" b="-407018"/>
                          </a:stretch>
                        </a:blipFill>
                      </a:tcPr>
                    </a:tc>
                    <a:tc>
                      <a:txBody>
                        <a:bodyPr/>
                        <a:lstStyle/>
                        <a:p>
                          <a:r>
                            <a:rPr lang="en-US" sz="2000" dirty="0">
                              <a:solidFill>
                                <a:schemeClr val="bg2">
                                  <a:lumMod val="25000"/>
                                </a:schemeClr>
                              </a:solidFill>
                              <a:latin typeface="PT Serif" panose="020A0603040505020204" pitchFamily="18" charset="77"/>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38895025"/>
                      </a:ext>
                    </a:extLst>
                  </a:tr>
                  <a:tr h="731731">
                    <a:tc>
                      <a:txBody>
                        <a:bodyPr/>
                        <a:lstStyle/>
                        <a:p>
                          <a:r>
                            <a:rPr lang="en-US" sz="2000" dirty="0">
                              <a:solidFill>
                                <a:schemeClr val="bg2">
                                  <a:lumMod val="25000"/>
                                </a:schemeClr>
                              </a:solidFill>
                              <a:latin typeface="PT Serif" panose="020A0603040505020204" pitchFamily="18" charset="77"/>
                            </a:rPr>
                            <a:t>BPR24 </a:t>
                          </a:r>
                          <a:r>
                            <a:rPr lang="en-US" sz="1900" dirty="0">
                              <a:solidFill>
                                <a:schemeClr val="bg2">
                                  <a:lumMod val="25000"/>
                                </a:schemeClr>
                              </a:solidFill>
                              <a:latin typeface="PT Serif" panose="020A0603040505020204" pitchFamily="18" charset="77"/>
                            </a:rPr>
                            <a:t>[Shamir-based]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2000" dirty="0">
                              <a:solidFill>
                                <a:schemeClr val="bg2">
                                  <a:lumMod val="25000"/>
                                </a:schemeClr>
                              </a:solidFill>
                              <a:latin typeface="PT Serif" panose="020A0603040505020204" pitchFamily="18" charset="77"/>
                            </a:rPr>
                            <a:t>Threshold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95031" t="-213793" r="-192547" b="-3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4000" t="-213793" r="-106667" b="-300000"/>
                          </a:stretch>
                        </a:blipFill>
                      </a:tcPr>
                    </a:tc>
                    <a:tc>
                      <a:txBody>
                        <a:bodyPr/>
                        <a:lstStyle/>
                        <a:p>
                          <a:r>
                            <a:rPr lang="en-US" sz="2000" dirty="0">
                              <a:solidFill>
                                <a:schemeClr val="bg2">
                                  <a:lumMod val="25000"/>
                                </a:schemeClr>
                              </a:solidFill>
                              <a:latin typeface="PT Serif" panose="020A0603040505020204" pitchFamily="18" charset="77"/>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6456469"/>
                      </a:ext>
                    </a:extLst>
                  </a:tr>
                  <a:tr h="685800">
                    <a:tc>
                      <a:txBody>
                        <a:bodyPr/>
                        <a:lstStyle/>
                        <a:p>
                          <a:r>
                            <a:rPr lang="en-US" sz="2000" dirty="0">
                              <a:solidFill>
                                <a:schemeClr val="bg2">
                                  <a:lumMod val="25000"/>
                                </a:schemeClr>
                              </a:solidFill>
                              <a:latin typeface="PT Serif" panose="020A0603040505020204" pitchFamily="18" charset="77"/>
                            </a:rPr>
                            <a:t>BPR24 </a:t>
                          </a:r>
                          <a:r>
                            <a:rPr lang="en-US" sz="1900" dirty="0">
                              <a:solidFill>
                                <a:schemeClr val="bg2">
                                  <a:lumMod val="25000"/>
                                </a:schemeClr>
                              </a:solidFill>
                              <a:latin typeface="PT Serif" panose="020A0603040505020204" pitchFamily="18" charset="77"/>
                            </a:rPr>
                            <a:t>[Blakely-based]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2000" dirty="0">
                              <a:solidFill>
                                <a:schemeClr val="bg2">
                                  <a:lumMod val="25000"/>
                                </a:schemeClr>
                              </a:solidFill>
                              <a:latin typeface="PT Serif" panose="020A0603040505020204" pitchFamily="18" charset="77"/>
                            </a:rPr>
                            <a:t>Threshold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95031" t="-337037" r="-192547" b="-22222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4000" t="-337037" r="-106667" b="-222222"/>
                          </a:stretch>
                        </a:blipFill>
                      </a:tcPr>
                    </a:tc>
                    <a:tc>
                      <a:txBody>
                        <a:bodyPr/>
                        <a:lstStyle/>
                        <a:p>
                          <a:r>
                            <a:rPr lang="en-US" sz="2000" dirty="0">
                              <a:solidFill>
                                <a:schemeClr val="bg2">
                                  <a:lumMod val="25000"/>
                                </a:schemeClr>
                              </a:solidFill>
                              <a:latin typeface="PT Serif" panose="020A0603040505020204" pitchFamily="18" charset="77"/>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3757606"/>
                      </a:ext>
                    </a:extLst>
                  </a:tr>
                  <a:tr h="701040">
                    <a:tc>
                      <a:txBody>
                        <a:bodyPr/>
                        <a:lstStyle/>
                        <a:p>
                          <a:r>
                            <a:rPr lang="en-US" sz="2000" dirty="0" err="1">
                              <a:solidFill>
                                <a:schemeClr val="bg2">
                                  <a:lumMod val="25000"/>
                                </a:schemeClr>
                              </a:solidFill>
                              <a:latin typeface="PT Serif" panose="020A0603040505020204" pitchFamily="18" charset="77"/>
                            </a:rPr>
                            <a:t>iO</a:t>
                          </a:r>
                          <a:r>
                            <a:rPr lang="en-US" sz="2000" dirty="0">
                              <a:solidFill>
                                <a:schemeClr val="bg2">
                                  <a:lumMod val="25000"/>
                                </a:schemeClr>
                              </a:solidFill>
                              <a:latin typeface="PT Serif" panose="020A0603040505020204" pitchFamily="18" charset="77"/>
                            </a:rPr>
                            <a:t>-based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38926" t="-421429" r="-395973" b="-114286"/>
                          </a:stretch>
                        </a:blipFill>
                      </a:tcPr>
                    </a:tc>
                    <a:tc>
                      <a:txBody>
                        <a:bodyPr/>
                        <a:lstStyle/>
                        <a:p>
                          <a:r>
                            <a:rPr lang="en-US" sz="2000" dirty="0">
                              <a:solidFill>
                                <a:schemeClr val="bg2">
                                  <a:lumMod val="25000"/>
                                </a:schemeClr>
                              </a:solidFill>
                              <a:latin typeface="PT Serif" panose="020A0603040505020204" pitchFamily="18" charset="77"/>
                            </a:rPr>
                            <a:t>Monotone circuits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95031" t="-421429" r="-192547" b="-11428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4000" t="-421429" r="-106667" b="-114286"/>
                          </a:stretch>
                        </a:blipFill>
                      </a:tcPr>
                    </a:tc>
                    <a:tc>
                      <a:txBody>
                        <a:bodyPr/>
                        <a:lstStyle/>
                        <a:p>
                          <a:r>
                            <a:rPr lang="en-US" sz="2000" dirty="0">
                              <a:solidFill>
                                <a:schemeClr val="bg2">
                                  <a:lumMod val="25000"/>
                                </a:schemeClr>
                              </a:solidFill>
                              <a:latin typeface="PT Serif" panose="020A0603040505020204" pitchFamily="18" charset="77"/>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9360606"/>
                      </a:ext>
                    </a:extLst>
                  </a:tr>
                  <a:tr h="701040">
                    <a:tc>
                      <a:txBody>
                        <a:bodyPr/>
                        <a:lstStyle/>
                        <a:p>
                          <a:r>
                            <a:rPr lang="en-US" sz="2000" dirty="0">
                              <a:solidFill>
                                <a:schemeClr val="bg2">
                                  <a:lumMod val="25000"/>
                                </a:schemeClr>
                              </a:solidFill>
                              <a:latin typeface="PT Serif" panose="020A0603040505020204" pitchFamily="18" charset="77"/>
                            </a:rPr>
                            <a:t>OWF-based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Strong 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r>
                            <a:rPr lang="en-US" sz="2000" dirty="0">
                              <a:solidFill>
                                <a:schemeClr val="bg2">
                                  <a:lumMod val="25000"/>
                                </a:schemeClr>
                              </a:solidFill>
                              <a:latin typeface="PT Serif" panose="020A0603040505020204" pitchFamily="18" charset="77"/>
                            </a:rPr>
                            <a:t>Monotone circuits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95031" t="-530909" r="-192547" b="-16364"/>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4000" t="-530909" r="-106667" b="-16364"/>
                          </a:stretch>
                        </a:blipFill>
                      </a:tcPr>
                    </a:tc>
                    <a:tc>
                      <a:txBody>
                        <a:bodyPr/>
                        <a:lstStyle/>
                        <a:p>
                          <a:r>
                            <a:rPr lang="en-US" sz="2000" dirty="0">
                              <a:solidFill>
                                <a:schemeClr val="bg2">
                                  <a:lumMod val="25000"/>
                                </a:schemeClr>
                              </a:solidFill>
                              <a:latin typeface="PT Serif" panose="020A0603040505020204" pitchFamily="18" charset="77"/>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374609253"/>
                      </a:ext>
                    </a:extLst>
                  </a:tr>
                </a:tbl>
              </a:graphicData>
            </a:graphic>
          </p:graphicFrame>
        </mc:Fallback>
      </mc:AlternateContent>
      <p:sp>
        <p:nvSpPr>
          <p:cNvPr id="3" name="Slide Number Placeholder 2">
            <a:extLst>
              <a:ext uri="{FF2B5EF4-FFF2-40B4-BE49-F238E27FC236}">
                <a16:creationId xmlns:a16="http://schemas.microsoft.com/office/drawing/2014/main" id="{0305A3F1-D6A2-8E6F-FF32-D09AD0EDCBC1}"/>
              </a:ext>
            </a:extLst>
          </p:cNvPr>
          <p:cNvSpPr>
            <a:spLocks noGrp="1"/>
          </p:cNvSpPr>
          <p:nvPr>
            <p:ph type="sldNum" sz="quarter" idx="12"/>
          </p:nvPr>
        </p:nvSpPr>
        <p:spPr/>
        <p:txBody>
          <a:bodyPr/>
          <a:lstStyle/>
          <a:p>
            <a:fld id="{2C6E2BD9-12E2-A94F-B436-2026D1C44FCB}" type="slidenum">
              <a:rPr lang="en-US" smtClean="0"/>
              <a:pPr/>
              <a:t>47</a:t>
            </a:fld>
            <a:endParaRPr lang="en-US">
              <a:latin typeface="PT Serif" panose="020A0603040505020204" pitchFamily="18" charset="77"/>
            </a:endParaRPr>
          </a:p>
        </p:txBody>
      </p:sp>
    </p:spTree>
    <p:extLst>
      <p:ext uri="{BB962C8B-B14F-4D97-AF65-F5344CB8AC3E}">
        <p14:creationId xmlns:p14="http://schemas.microsoft.com/office/powerpoint/2010/main" val="2496590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2DBDE-FB7F-2E63-2A3C-F425918E3B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4EFA98-F592-2746-AF9B-79656D11945F}"/>
              </a:ext>
            </a:extLst>
          </p:cNvPr>
          <p:cNvSpPr>
            <a:spLocks noGrp="1"/>
          </p:cNvSpPr>
          <p:nvPr>
            <p:ph type="title"/>
          </p:nvPr>
        </p:nvSpPr>
        <p:spPr>
          <a:xfrm>
            <a:off x="125931" y="1195"/>
            <a:ext cx="11325343" cy="1325563"/>
          </a:xfrm>
        </p:spPr>
        <p:txBody>
          <a:bodyPr>
            <a:normAutofit/>
          </a:bodyPr>
          <a:lstStyle/>
          <a:p>
            <a:r>
              <a:rPr lang="en-US" sz="4000" dirty="0">
                <a:latin typeface="PT Serif" panose="020A0603040505020204" pitchFamily="18" charset="77"/>
              </a:rPr>
              <a:t>Accountability in Threshold Cryptography</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03A4CD01-8966-AF9F-EEB7-86A34583E617}"/>
                  </a:ext>
                </a:extLst>
              </p:cNvPr>
              <p:cNvSpPr>
                <a:spLocks noGrp="1"/>
              </p:cNvSpPr>
              <p:nvPr>
                <p:ph idx="1"/>
              </p:nvPr>
            </p:nvSpPr>
            <p:spPr>
              <a:xfrm>
                <a:off x="125930" y="1253331"/>
                <a:ext cx="12137788" cy="4351338"/>
              </a:xfrm>
            </p:spPr>
            <p:txBody>
              <a:bodyPr>
                <a:normAutofit/>
              </a:bodyPr>
              <a:lstStyle/>
              <a:p>
                <a:pPr>
                  <a:lnSpc>
                    <a:spcPct val="130000"/>
                  </a:lnSpc>
                </a:pPr>
                <a:r>
                  <a:rPr lang="en-US" sz="2400" dirty="0"/>
                  <a:t>Accountable </a:t>
                </a:r>
                <a:r>
                  <a:rPr lang="en-US" sz="2400" u="sng" dirty="0"/>
                  <a:t>Threshold Signatures</a:t>
                </a:r>
                <a:r>
                  <a:rPr lang="en-US" sz="2400" dirty="0"/>
                  <a:t> </a:t>
                </a:r>
                <a:r>
                  <a:rPr lang="en-US" sz="2000" dirty="0"/>
                  <a:t>[MOR01,…,BDN18,B</a:t>
                </a:r>
                <a:r>
                  <a:rPr lang="en-US" sz="2000" b="1" dirty="0"/>
                  <a:t>P</a:t>
                </a:r>
                <a:r>
                  <a:rPr lang="en-US" sz="2000" dirty="0"/>
                  <a:t>R24,B</a:t>
                </a:r>
                <a:r>
                  <a:rPr lang="en-US" sz="2000" b="1" dirty="0"/>
                  <a:t>P</a:t>
                </a:r>
                <a:r>
                  <a:rPr lang="en-US" sz="2000" dirty="0"/>
                  <a:t>W25]</a:t>
                </a:r>
                <a:endParaRPr lang="en-US" dirty="0"/>
              </a:p>
              <a:p>
                <a:pPr>
                  <a:lnSpc>
                    <a:spcPct val="130000"/>
                  </a:lnSpc>
                </a:pPr>
                <a:r>
                  <a:rPr lang="en-US" sz="2400" dirty="0"/>
                  <a:t>Accountable </a:t>
                </a:r>
                <a:r>
                  <a:rPr lang="en-US" sz="2400" u="sng" dirty="0"/>
                  <a:t>Threshold Decryption</a:t>
                </a:r>
                <a:r>
                  <a:rPr lang="en-US" dirty="0"/>
                  <a:t> </a:t>
                </a:r>
                <a:r>
                  <a:rPr lang="en-US" sz="2000" dirty="0"/>
                  <a:t>[B</a:t>
                </a:r>
                <a:r>
                  <a:rPr lang="en-US" sz="2000" b="1" dirty="0"/>
                  <a:t>P</a:t>
                </a:r>
                <a:r>
                  <a:rPr lang="en-US" sz="2000" dirty="0"/>
                  <a:t>R24,BBF+25,BHO25,CPP25,CMM+25,DD</a:t>
                </a:r>
                <a:r>
                  <a:rPr lang="en-US" sz="2000" b="1" dirty="0"/>
                  <a:t>P+</a:t>
                </a:r>
                <a:r>
                  <a:rPr lang="en-US" sz="2000" dirty="0"/>
                  <a:t>25,B</a:t>
                </a:r>
                <a:r>
                  <a:rPr lang="en-US" sz="2000" b="1" dirty="0"/>
                  <a:t>P</a:t>
                </a:r>
                <a:r>
                  <a:rPr lang="en-US" sz="2000" dirty="0"/>
                  <a:t>Z26…]</a:t>
                </a:r>
                <a:endParaRPr lang="en-US" dirty="0"/>
              </a:p>
              <a:p>
                <a:pPr>
                  <a:lnSpc>
                    <a:spcPct val="130000"/>
                  </a:lnSpc>
                </a:pPr>
                <a:r>
                  <a:rPr lang="en-US" sz="2400" dirty="0"/>
                  <a:t>Accountability in </a:t>
                </a:r>
                <a:r>
                  <a:rPr lang="en-US" sz="2400" u="sng" dirty="0"/>
                  <a:t>Secret Sharing</a:t>
                </a:r>
                <a:r>
                  <a:rPr lang="en-US" sz="2400" dirty="0"/>
                  <a:t> </a:t>
                </a:r>
                <a:r>
                  <a:rPr lang="en-US" sz="2000" dirty="0"/>
                  <a:t>[GSS21,B</a:t>
                </a:r>
                <a:r>
                  <a:rPr lang="en-US" sz="2000" b="1" dirty="0"/>
                  <a:t>P</a:t>
                </a:r>
                <a:r>
                  <a:rPr lang="en-US" sz="2000" dirty="0"/>
                  <a:t>R24,FG25,GJ</a:t>
                </a:r>
                <a:r>
                  <a:rPr lang="en-US" sz="2000" b="1" dirty="0"/>
                  <a:t>P</a:t>
                </a:r>
                <a:r>
                  <a:rPr lang="en-US" sz="2000" dirty="0"/>
                  <a:t>25,…] </a:t>
                </a:r>
                <a:endParaRPr lang="en-US" sz="2400" dirty="0"/>
              </a:p>
              <a:p>
                <a:pPr>
                  <a:lnSpc>
                    <a:spcPct val="130000"/>
                  </a:lnSpc>
                </a:pPr>
                <a:r>
                  <a:rPr lang="en-US" sz="2400" dirty="0"/>
                  <a:t>Accountability in </a:t>
                </a:r>
                <a:r>
                  <a:rPr lang="en-US" sz="2400" u="sng" dirty="0"/>
                  <a:t>Threshold VRFs</a:t>
                </a:r>
                <a:r>
                  <a:rPr lang="en-US" sz="2400" dirty="0"/>
                  <a:t> </a:t>
                </a:r>
                <a:r>
                  <a:rPr lang="en-US" sz="2000" dirty="0"/>
                  <a:t>[B</a:t>
                </a:r>
                <a:r>
                  <a:rPr lang="en-US" sz="2000" b="1" dirty="0"/>
                  <a:t>P</a:t>
                </a:r>
                <a:r>
                  <a:rPr lang="en-US" sz="2000" dirty="0"/>
                  <a:t>R25]</a:t>
                </a:r>
                <a:endParaRPr lang="en-US" sz="2200" dirty="0">
                  <a:latin typeface="PT Serif" panose="020A0603040505020204" pitchFamily="18" charset="77"/>
                </a:endParaRPr>
              </a:p>
              <a:p>
                <a:pPr marL="0" indent="0">
                  <a:lnSpc>
                    <a:spcPct val="100000"/>
                  </a:lnSpc>
                  <a:buNone/>
                </a:pPr>
                <a:r>
                  <a:rPr lang="en-US" dirty="0">
                    <a:latin typeface="PT Serif" panose="020A0603040505020204" pitchFamily="18" charset="77"/>
                  </a:rPr>
                  <a:t>Many open questions…</a:t>
                </a:r>
              </a:p>
              <a:p>
                <a:pPr>
                  <a:lnSpc>
                    <a:spcPct val="100000"/>
                  </a:lnSpc>
                </a:pPr>
                <a:r>
                  <a:rPr lang="en-US" sz="2400" dirty="0"/>
                  <a:t>Achieving TSS with </a:t>
                </a:r>
                <a14:m>
                  <m:oMath xmlns:m="http://schemas.openxmlformats.org/officeDocument/2006/math">
                    <m:r>
                      <a:rPr lang="en-US" sz="2400" i="1">
                        <a:latin typeface="Cambria Math" panose="02040503050406030204" pitchFamily="18" charset="0"/>
                      </a:rPr>
                      <m:t>∅</m:t>
                    </m:r>
                  </m:oMath>
                </a14:m>
                <a:r>
                  <a:rPr lang="en-US" sz="2400" dirty="0"/>
                  <a:t>-strong traceability from weaker assumptions</a:t>
                </a:r>
              </a:p>
            </p:txBody>
          </p:sp>
        </mc:Choice>
        <mc:Fallback>
          <p:sp>
            <p:nvSpPr>
              <p:cNvPr id="3" name="Content Placeholder 2">
                <a:extLst>
                  <a:ext uri="{FF2B5EF4-FFF2-40B4-BE49-F238E27FC236}">
                    <a16:creationId xmlns:a16="http://schemas.microsoft.com/office/drawing/2014/main" id="{03A4CD01-8966-AF9F-EEB7-86A34583E617}"/>
                  </a:ext>
                </a:extLst>
              </p:cNvPr>
              <p:cNvSpPr>
                <a:spLocks noGrp="1" noRot="1" noChangeAspect="1" noMove="1" noResize="1" noEditPoints="1" noAdjustHandles="1" noChangeArrowheads="1" noChangeShapeType="1" noTextEdit="1"/>
              </p:cNvSpPr>
              <p:nvPr>
                <p:ph idx="1"/>
              </p:nvPr>
            </p:nvSpPr>
            <p:spPr>
              <a:xfrm>
                <a:off x="125930" y="1253331"/>
                <a:ext cx="12137788" cy="4351338"/>
              </a:xfrm>
              <a:blipFill>
                <a:blip r:embed="rId3"/>
                <a:stretch>
                  <a:fillRect l="-1046"/>
                </a:stretch>
              </a:blipFill>
            </p:spPr>
            <p:txBody>
              <a:bodyPr/>
              <a:lstStyle/>
              <a:p>
                <a:r>
                  <a:rPr lang="en-US">
                    <a:noFill/>
                  </a:rPr>
                  <a:t> </a:t>
                </a:r>
              </a:p>
            </p:txBody>
          </p:sp>
        </mc:Fallback>
      </mc:AlternateContent>
      <p:sp>
        <p:nvSpPr>
          <p:cNvPr id="6" name="Slide Number Placeholder 5">
            <a:extLst>
              <a:ext uri="{FF2B5EF4-FFF2-40B4-BE49-F238E27FC236}">
                <a16:creationId xmlns:a16="http://schemas.microsoft.com/office/drawing/2014/main" id="{4CBB5CEF-A805-3F04-E5B0-8A74606CF746}"/>
              </a:ext>
            </a:extLst>
          </p:cNvPr>
          <p:cNvSpPr>
            <a:spLocks noGrp="1"/>
          </p:cNvSpPr>
          <p:nvPr>
            <p:ph type="sldNum" sz="quarter" idx="12"/>
          </p:nvPr>
        </p:nvSpPr>
        <p:spPr/>
        <p:txBody>
          <a:bodyPr/>
          <a:lstStyle/>
          <a:p>
            <a:fld id="{2C6E2BD9-12E2-A94F-B436-2026D1C44FCB}" type="slidenum">
              <a:rPr lang="en-US" smtClean="0"/>
              <a:pPr/>
              <a:t>48</a:t>
            </a:fld>
            <a:endParaRPr lang="en-US">
              <a:latin typeface="PT Serif" panose="020A0603040505020204" pitchFamily="18" charset="77"/>
            </a:endParaRPr>
          </a:p>
        </p:txBody>
      </p:sp>
      <p:sp>
        <p:nvSpPr>
          <p:cNvPr id="7" name="TextBox 6">
            <a:extLst>
              <a:ext uri="{FF2B5EF4-FFF2-40B4-BE49-F238E27FC236}">
                <a16:creationId xmlns:a16="http://schemas.microsoft.com/office/drawing/2014/main" id="{F951E589-2217-392A-FBF7-BDE3B08B4FE9}"/>
              </a:ext>
            </a:extLst>
          </p:cNvPr>
          <p:cNvSpPr txBox="1"/>
          <p:nvPr/>
        </p:nvSpPr>
        <p:spPr>
          <a:xfrm>
            <a:off x="4657726" y="5222151"/>
            <a:ext cx="2933700" cy="707886"/>
          </a:xfrm>
          <a:prstGeom prst="rect">
            <a:avLst/>
          </a:prstGeom>
          <a:noFill/>
        </p:spPr>
        <p:txBody>
          <a:bodyPr wrap="square" rtlCol="0">
            <a:spAutoFit/>
          </a:bodyPr>
          <a:lstStyle/>
          <a:p>
            <a:r>
              <a:rPr lang="en-US" sz="4000" dirty="0">
                <a:latin typeface="PT Serif" panose="020A0603040505020204" pitchFamily="18" charset="77"/>
              </a:rPr>
              <a:t>Thank you!</a:t>
            </a:r>
          </a:p>
        </p:txBody>
      </p:sp>
      <p:cxnSp>
        <p:nvCxnSpPr>
          <p:cNvPr id="5" name="Straight Connector 4">
            <a:extLst>
              <a:ext uri="{FF2B5EF4-FFF2-40B4-BE49-F238E27FC236}">
                <a16:creationId xmlns:a16="http://schemas.microsoft.com/office/drawing/2014/main" id="{ED9ACC29-13B3-22DB-E0E4-3A98CABF07B8}"/>
              </a:ext>
            </a:extLst>
          </p:cNvPr>
          <p:cNvCxnSpPr>
            <a:cxnSpLocks/>
          </p:cNvCxnSpPr>
          <p:nvPr/>
        </p:nvCxnSpPr>
        <p:spPr>
          <a:xfrm>
            <a:off x="49368" y="6136449"/>
            <a:ext cx="457978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306925D3-A72D-6AF5-6253-309E357D209A}"/>
              </a:ext>
            </a:extLst>
          </p:cNvPr>
          <p:cNvSpPr txBox="1"/>
          <p:nvPr/>
        </p:nvSpPr>
        <p:spPr>
          <a:xfrm>
            <a:off x="-12571" y="6136449"/>
            <a:ext cx="4641721" cy="430887"/>
          </a:xfrm>
          <a:prstGeom prst="rect">
            <a:avLst/>
          </a:prstGeom>
          <a:noFill/>
        </p:spPr>
        <p:txBody>
          <a:bodyPr wrap="square" rtlCol="0">
            <a:spAutoFit/>
          </a:bodyPr>
          <a:lstStyle/>
          <a:p>
            <a:r>
              <a:rPr lang="en-US" sz="2200" dirty="0">
                <a:latin typeface="PT Serif" panose="020A0603040505020204" pitchFamily="18" charset="77"/>
              </a:rPr>
              <a:t>https://</a:t>
            </a:r>
            <a:r>
              <a:rPr lang="en-US" sz="2200" dirty="0" err="1">
                <a:latin typeface="PT Serif" panose="020A0603040505020204" pitchFamily="18" charset="77"/>
              </a:rPr>
              <a:t>eprint.iacr.org</a:t>
            </a:r>
            <a:r>
              <a:rPr lang="en-US" sz="2200" dirty="0">
                <a:latin typeface="PT Serif" panose="020A0603040505020204" pitchFamily="18" charset="77"/>
              </a:rPr>
              <a:t>/2024/405</a:t>
            </a:r>
          </a:p>
        </p:txBody>
      </p:sp>
      <p:sp>
        <p:nvSpPr>
          <p:cNvPr id="13" name="TextBox 12">
            <a:extLst>
              <a:ext uri="{FF2B5EF4-FFF2-40B4-BE49-F238E27FC236}">
                <a16:creationId xmlns:a16="http://schemas.microsoft.com/office/drawing/2014/main" id="{3E5E1FDD-FA1A-E35E-1FB1-0919AA2EFCD4}"/>
              </a:ext>
            </a:extLst>
          </p:cNvPr>
          <p:cNvSpPr txBox="1"/>
          <p:nvPr/>
        </p:nvSpPr>
        <p:spPr>
          <a:xfrm>
            <a:off x="-12571" y="6497470"/>
            <a:ext cx="4641721" cy="430887"/>
          </a:xfrm>
          <a:prstGeom prst="rect">
            <a:avLst/>
          </a:prstGeom>
          <a:noFill/>
        </p:spPr>
        <p:txBody>
          <a:bodyPr wrap="square" rtlCol="0">
            <a:spAutoFit/>
          </a:bodyPr>
          <a:lstStyle/>
          <a:p>
            <a:r>
              <a:rPr lang="en-US" sz="2200" dirty="0">
                <a:latin typeface="PT Serif" panose="020A0603040505020204" pitchFamily="18" charset="77"/>
              </a:rPr>
              <a:t>https://</a:t>
            </a:r>
            <a:r>
              <a:rPr lang="en-US" sz="2200" dirty="0" err="1">
                <a:latin typeface="PT Serif" panose="020A0603040505020204" pitchFamily="18" charset="77"/>
              </a:rPr>
              <a:t>eprint.iacr.org</a:t>
            </a:r>
            <a:r>
              <a:rPr lang="en-US" sz="2200" dirty="0">
                <a:latin typeface="PT Serif" panose="020A0603040505020204" pitchFamily="18" charset="77"/>
              </a:rPr>
              <a:t>/2025/1980</a:t>
            </a:r>
          </a:p>
        </p:txBody>
      </p:sp>
      <p:sp>
        <p:nvSpPr>
          <p:cNvPr id="4" name="TextBox 3">
            <a:extLst>
              <a:ext uri="{FF2B5EF4-FFF2-40B4-BE49-F238E27FC236}">
                <a16:creationId xmlns:a16="http://schemas.microsoft.com/office/drawing/2014/main" id="{9FB35376-9B1A-B268-F27B-813852A021BD}"/>
              </a:ext>
            </a:extLst>
          </p:cNvPr>
          <p:cNvSpPr txBox="1"/>
          <p:nvPr/>
        </p:nvSpPr>
        <p:spPr>
          <a:xfrm>
            <a:off x="9496539" y="3129811"/>
            <a:ext cx="2149275" cy="415498"/>
          </a:xfrm>
          <a:custGeom>
            <a:avLst/>
            <a:gdLst>
              <a:gd name="csX0" fmla="*/ 0 w 2149275"/>
              <a:gd name="csY0" fmla="*/ 0 h 415498"/>
              <a:gd name="csX1" fmla="*/ 515826 w 2149275"/>
              <a:gd name="csY1" fmla="*/ 0 h 415498"/>
              <a:gd name="csX2" fmla="*/ 988666 w 2149275"/>
              <a:gd name="csY2" fmla="*/ 0 h 415498"/>
              <a:gd name="csX3" fmla="*/ 1568971 w 2149275"/>
              <a:gd name="csY3" fmla="*/ 0 h 415498"/>
              <a:gd name="csX4" fmla="*/ 2149275 w 2149275"/>
              <a:gd name="csY4" fmla="*/ 0 h 415498"/>
              <a:gd name="csX5" fmla="*/ 2149275 w 2149275"/>
              <a:gd name="csY5" fmla="*/ 415498 h 415498"/>
              <a:gd name="csX6" fmla="*/ 1654942 w 2149275"/>
              <a:gd name="csY6" fmla="*/ 415498 h 415498"/>
              <a:gd name="csX7" fmla="*/ 1160609 w 2149275"/>
              <a:gd name="csY7" fmla="*/ 415498 h 415498"/>
              <a:gd name="csX8" fmla="*/ 580304 w 2149275"/>
              <a:gd name="csY8" fmla="*/ 415498 h 415498"/>
              <a:gd name="csX9" fmla="*/ 0 w 2149275"/>
              <a:gd name="csY9" fmla="*/ 415498 h 415498"/>
              <a:gd name="csX10" fmla="*/ 0 w 2149275"/>
              <a:gd name="csY10" fmla="*/ 0 h 4154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49275" h="415498" extrusionOk="0">
                <a:moveTo>
                  <a:pt x="0" y="0"/>
                </a:moveTo>
                <a:cubicBezTo>
                  <a:pt x="112236" y="-24588"/>
                  <a:pt x="395723" y="11821"/>
                  <a:pt x="515826" y="0"/>
                </a:cubicBezTo>
                <a:cubicBezTo>
                  <a:pt x="635929" y="-11821"/>
                  <a:pt x="844697" y="28236"/>
                  <a:pt x="988666" y="0"/>
                </a:cubicBezTo>
                <a:cubicBezTo>
                  <a:pt x="1132635" y="-28236"/>
                  <a:pt x="1372959" y="36898"/>
                  <a:pt x="1568971" y="0"/>
                </a:cubicBezTo>
                <a:cubicBezTo>
                  <a:pt x="1764984" y="-36898"/>
                  <a:pt x="1977843" y="35432"/>
                  <a:pt x="2149275" y="0"/>
                </a:cubicBezTo>
                <a:cubicBezTo>
                  <a:pt x="2177965" y="199892"/>
                  <a:pt x="2146830" y="278647"/>
                  <a:pt x="2149275" y="415498"/>
                </a:cubicBezTo>
                <a:cubicBezTo>
                  <a:pt x="1972048" y="473505"/>
                  <a:pt x="1900800" y="370907"/>
                  <a:pt x="1654942" y="415498"/>
                </a:cubicBezTo>
                <a:cubicBezTo>
                  <a:pt x="1409084" y="460089"/>
                  <a:pt x="1353070" y="389321"/>
                  <a:pt x="1160609" y="415498"/>
                </a:cubicBezTo>
                <a:cubicBezTo>
                  <a:pt x="968148" y="441675"/>
                  <a:pt x="835676" y="350484"/>
                  <a:pt x="580304" y="415498"/>
                </a:cubicBezTo>
                <a:cubicBezTo>
                  <a:pt x="324932" y="480512"/>
                  <a:pt x="145172" y="384886"/>
                  <a:pt x="0" y="415498"/>
                </a:cubicBezTo>
                <a:cubicBezTo>
                  <a:pt x="-9058" y="307813"/>
                  <a:pt x="16367" y="99044"/>
                  <a:pt x="0" y="0"/>
                </a:cubicBezTo>
                <a:close/>
              </a:path>
            </a:pathLst>
          </a:custGeom>
          <a:noFill/>
          <a:ln w="15875">
            <a:solidFill>
              <a:schemeClr val="accent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r>
              <a:rPr lang="en-US" sz="2100" dirty="0">
                <a:latin typeface="PT Serif" panose="020A0603040505020204" pitchFamily="18" charset="77"/>
              </a:rPr>
              <a:t>At AsiaCrypt’26</a:t>
            </a:r>
          </a:p>
        </p:txBody>
      </p:sp>
      <p:cxnSp>
        <p:nvCxnSpPr>
          <p:cNvPr id="8" name="Curved Connector 7">
            <a:extLst>
              <a:ext uri="{FF2B5EF4-FFF2-40B4-BE49-F238E27FC236}">
                <a16:creationId xmlns:a16="http://schemas.microsoft.com/office/drawing/2014/main" id="{F4F29BE5-4AED-41E5-BEE3-3333E3E81D1D}"/>
              </a:ext>
            </a:extLst>
          </p:cNvPr>
          <p:cNvCxnSpPr>
            <a:cxnSpLocks/>
            <a:endCxn id="4" idx="0"/>
          </p:cNvCxnSpPr>
          <p:nvPr/>
        </p:nvCxnSpPr>
        <p:spPr>
          <a:xfrm rot="5400000">
            <a:off x="10553858" y="2405136"/>
            <a:ext cx="741995" cy="707355"/>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14" name="Round Diagonal Corner Rectangle 13">
            <a:extLst>
              <a:ext uri="{FF2B5EF4-FFF2-40B4-BE49-F238E27FC236}">
                <a16:creationId xmlns:a16="http://schemas.microsoft.com/office/drawing/2014/main" id="{0B044DE3-7882-B2F2-818E-E3F46C6C8651}"/>
              </a:ext>
            </a:extLst>
          </p:cNvPr>
          <p:cNvSpPr/>
          <p:nvPr/>
        </p:nvSpPr>
        <p:spPr>
          <a:xfrm>
            <a:off x="10797919" y="2018374"/>
            <a:ext cx="825035" cy="380872"/>
          </a:xfrm>
          <a:prstGeom prst="round2DiagRect">
            <a:avLst/>
          </a:prstGeom>
          <a:solidFill>
            <a:schemeClr val="accent6">
              <a:lumMod val="60000"/>
              <a:lumOff val="40000"/>
              <a:alpha val="3966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4428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6F55B-9807-60FB-A00A-275D73630511}"/>
              </a:ext>
            </a:extLst>
          </p:cNvPr>
          <p:cNvSpPr>
            <a:spLocks noGrp="1"/>
          </p:cNvSpPr>
          <p:nvPr>
            <p:ph type="title"/>
          </p:nvPr>
        </p:nvSpPr>
        <p:spPr>
          <a:xfrm>
            <a:off x="179719" y="1195"/>
            <a:ext cx="11325343" cy="1325563"/>
          </a:xfrm>
        </p:spPr>
        <p:txBody>
          <a:bodyPr>
            <a:normAutofit/>
          </a:bodyPr>
          <a:lstStyle/>
          <a:p>
            <a:r>
              <a:rPr lang="en-US" sz="4000" dirty="0">
                <a:latin typeface="PT Serif" panose="020A0603040505020204" pitchFamily="18" charset="77"/>
              </a:rPr>
              <a:t>Accountability in Threshold Cryptography</a:t>
            </a:r>
          </a:p>
        </p:txBody>
      </p:sp>
      <p:sp>
        <p:nvSpPr>
          <p:cNvPr id="3" name="Content Placeholder 2">
            <a:extLst>
              <a:ext uri="{FF2B5EF4-FFF2-40B4-BE49-F238E27FC236}">
                <a16:creationId xmlns:a16="http://schemas.microsoft.com/office/drawing/2014/main" id="{88922EFA-834C-C6CA-FBE5-B48CA14248DB}"/>
              </a:ext>
            </a:extLst>
          </p:cNvPr>
          <p:cNvSpPr>
            <a:spLocks noGrp="1"/>
          </p:cNvSpPr>
          <p:nvPr>
            <p:ph idx="1"/>
          </p:nvPr>
        </p:nvSpPr>
        <p:spPr>
          <a:xfrm>
            <a:off x="179719" y="1362542"/>
            <a:ext cx="12012281" cy="4351338"/>
          </a:xfrm>
        </p:spPr>
        <p:txBody>
          <a:bodyPr>
            <a:normAutofit/>
          </a:bodyPr>
          <a:lstStyle/>
          <a:p>
            <a:pPr marL="0" indent="0">
              <a:buNone/>
            </a:pPr>
            <a:r>
              <a:rPr lang="en-US" sz="2600" dirty="0">
                <a:latin typeface="PT Serif" panose="020A0603040505020204" pitchFamily="18" charset="77"/>
              </a:rPr>
              <a:t>Lots of recent work:</a:t>
            </a:r>
          </a:p>
          <a:p>
            <a:pPr>
              <a:lnSpc>
                <a:spcPct val="130000"/>
              </a:lnSpc>
            </a:pPr>
            <a:r>
              <a:rPr lang="en-US" sz="2400" dirty="0"/>
              <a:t>Accountable </a:t>
            </a:r>
            <a:r>
              <a:rPr lang="en-US" sz="2400" u="sng" dirty="0"/>
              <a:t>Threshold Signatures</a:t>
            </a:r>
            <a:r>
              <a:rPr lang="en-US" dirty="0"/>
              <a:t> </a:t>
            </a:r>
            <a:r>
              <a:rPr lang="en-US" sz="2000" dirty="0"/>
              <a:t>[MOR01,…,BDN18,B</a:t>
            </a:r>
            <a:r>
              <a:rPr lang="en-US" sz="2000" b="1" dirty="0"/>
              <a:t>P</a:t>
            </a:r>
            <a:r>
              <a:rPr lang="en-US" sz="2000" dirty="0"/>
              <a:t>R24,B</a:t>
            </a:r>
            <a:r>
              <a:rPr lang="en-US" sz="2000" b="1" dirty="0"/>
              <a:t>P</a:t>
            </a:r>
            <a:r>
              <a:rPr lang="en-US" sz="2000" dirty="0"/>
              <a:t>W25]</a:t>
            </a:r>
            <a:endParaRPr lang="en-US" sz="2400" dirty="0"/>
          </a:p>
          <a:p>
            <a:pPr>
              <a:lnSpc>
                <a:spcPct val="130000"/>
              </a:lnSpc>
            </a:pPr>
            <a:r>
              <a:rPr lang="en-US" sz="2400" dirty="0"/>
              <a:t>Accountable </a:t>
            </a:r>
            <a:r>
              <a:rPr lang="en-US" sz="2400" u="sng" dirty="0"/>
              <a:t>Threshold Decryption</a:t>
            </a:r>
            <a:r>
              <a:rPr lang="en-US" sz="2400" dirty="0"/>
              <a:t> </a:t>
            </a:r>
            <a:r>
              <a:rPr lang="en-US" sz="2000" dirty="0"/>
              <a:t>[B</a:t>
            </a:r>
            <a:r>
              <a:rPr lang="en-US" sz="2000" b="1" dirty="0"/>
              <a:t>P</a:t>
            </a:r>
            <a:r>
              <a:rPr lang="en-US" sz="2000" dirty="0"/>
              <a:t>R24,BBF+25,BHO25,CPP25,CMM+25,DD</a:t>
            </a:r>
            <a:r>
              <a:rPr lang="en-US" sz="2000" b="1" dirty="0"/>
              <a:t>P+</a:t>
            </a:r>
            <a:r>
              <a:rPr lang="en-US" sz="2000" dirty="0"/>
              <a:t>25,B</a:t>
            </a:r>
            <a:r>
              <a:rPr lang="en-US" sz="2000" b="1" dirty="0"/>
              <a:t>P</a:t>
            </a:r>
            <a:r>
              <a:rPr lang="en-US" sz="2000" dirty="0"/>
              <a:t>Z26…]</a:t>
            </a:r>
            <a:endParaRPr lang="en-US" sz="2100" dirty="0"/>
          </a:p>
          <a:p>
            <a:pPr>
              <a:lnSpc>
                <a:spcPct val="130000"/>
              </a:lnSpc>
            </a:pPr>
            <a:r>
              <a:rPr lang="en-US" sz="2400" dirty="0"/>
              <a:t>Accountability in </a:t>
            </a:r>
            <a:r>
              <a:rPr lang="en-US" sz="2400" u="sng" dirty="0"/>
              <a:t>Secret Sharing</a:t>
            </a:r>
            <a:r>
              <a:rPr lang="en-US" dirty="0"/>
              <a:t> </a:t>
            </a:r>
            <a:r>
              <a:rPr lang="en-US" sz="2000" dirty="0"/>
              <a:t>[GSS21,B</a:t>
            </a:r>
            <a:r>
              <a:rPr lang="en-US" sz="2000" b="1" dirty="0"/>
              <a:t>P</a:t>
            </a:r>
            <a:r>
              <a:rPr lang="en-US" sz="2000" dirty="0"/>
              <a:t>R24,FG25,GJ</a:t>
            </a:r>
            <a:r>
              <a:rPr lang="en-US" sz="2000" b="1" dirty="0"/>
              <a:t>P</a:t>
            </a:r>
            <a:r>
              <a:rPr lang="en-US" sz="2000" dirty="0"/>
              <a:t>25,…]</a:t>
            </a:r>
            <a:r>
              <a:rPr lang="en-US" dirty="0"/>
              <a:t> </a:t>
            </a:r>
          </a:p>
          <a:p>
            <a:pPr>
              <a:lnSpc>
                <a:spcPct val="130000"/>
              </a:lnSpc>
            </a:pPr>
            <a:r>
              <a:rPr lang="en-US" sz="2400" dirty="0"/>
              <a:t>Accountability in </a:t>
            </a:r>
            <a:r>
              <a:rPr lang="en-US" sz="2400" u="sng" dirty="0"/>
              <a:t>Threshold VRFs</a:t>
            </a:r>
            <a:r>
              <a:rPr lang="en-US" dirty="0"/>
              <a:t> </a:t>
            </a:r>
            <a:r>
              <a:rPr lang="en-US" sz="2000" dirty="0"/>
              <a:t>[B</a:t>
            </a:r>
            <a:r>
              <a:rPr lang="en-US" sz="2000" b="1" dirty="0"/>
              <a:t>P</a:t>
            </a:r>
            <a:r>
              <a:rPr lang="en-US" sz="2000" dirty="0"/>
              <a:t>R25]</a:t>
            </a:r>
            <a:endParaRPr lang="en-US" sz="2400" dirty="0"/>
          </a:p>
          <a:p>
            <a:pPr marL="0" indent="0">
              <a:lnSpc>
                <a:spcPct val="150000"/>
              </a:lnSpc>
              <a:buNone/>
            </a:pPr>
            <a:r>
              <a:rPr lang="en-US" sz="2600" dirty="0">
                <a:latin typeface="PT Serif" panose="020A0603040505020204" pitchFamily="18" charset="77"/>
              </a:rPr>
              <a:t>Many open questions…</a:t>
            </a:r>
          </a:p>
        </p:txBody>
      </p:sp>
      <p:sp>
        <p:nvSpPr>
          <p:cNvPr id="4" name="Slide Number Placeholder 3">
            <a:extLst>
              <a:ext uri="{FF2B5EF4-FFF2-40B4-BE49-F238E27FC236}">
                <a16:creationId xmlns:a16="http://schemas.microsoft.com/office/drawing/2014/main" id="{54E9F46D-1075-CE25-229C-3ED7F8055BCA}"/>
              </a:ext>
            </a:extLst>
          </p:cNvPr>
          <p:cNvSpPr>
            <a:spLocks noGrp="1"/>
          </p:cNvSpPr>
          <p:nvPr>
            <p:ph type="sldNum" sz="quarter" idx="12"/>
          </p:nvPr>
        </p:nvSpPr>
        <p:spPr/>
        <p:txBody>
          <a:bodyPr/>
          <a:lstStyle/>
          <a:p>
            <a:fld id="{59C26DE2-BFBF-B440-AF55-B2C5C80336AD}" type="slidenum">
              <a:rPr lang="en-US" smtClean="0">
                <a:latin typeface="PT Serif" panose="020A0603040505020204" pitchFamily="18" charset="77"/>
              </a:rPr>
              <a:t>5</a:t>
            </a:fld>
            <a:endParaRPr lang="en-US">
              <a:latin typeface="PT Serif" panose="020A0603040505020204" pitchFamily="18" charset="77"/>
            </a:endParaRPr>
          </a:p>
        </p:txBody>
      </p:sp>
      <p:sp>
        <p:nvSpPr>
          <p:cNvPr id="5" name="Round Diagonal Corner Rectangle 4">
            <a:extLst>
              <a:ext uri="{FF2B5EF4-FFF2-40B4-BE49-F238E27FC236}">
                <a16:creationId xmlns:a16="http://schemas.microsoft.com/office/drawing/2014/main" id="{26602F4C-F172-44F3-4675-CA0B8B20A7B2}"/>
              </a:ext>
            </a:extLst>
          </p:cNvPr>
          <p:cNvSpPr/>
          <p:nvPr/>
        </p:nvSpPr>
        <p:spPr>
          <a:xfrm>
            <a:off x="179719" y="3119510"/>
            <a:ext cx="8971209" cy="735039"/>
          </a:xfrm>
          <a:prstGeom prst="round2DiagRect">
            <a:avLst/>
          </a:prstGeom>
          <a:solidFill>
            <a:schemeClr val="accent6">
              <a:lumMod val="60000"/>
              <a:lumOff val="40000"/>
              <a:alpha val="3966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656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7548E-3F55-27E9-5A75-7DDE4EB75E6B}"/>
              </a:ext>
            </a:extLst>
          </p:cNvPr>
          <p:cNvSpPr>
            <a:spLocks noGrp="1"/>
          </p:cNvSpPr>
          <p:nvPr>
            <p:ph type="title"/>
          </p:nvPr>
        </p:nvSpPr>
        <p:spPr/>
        <p:txBody>
          <a:bodyPr/>
          <a:lstStyle/>
          <a:p>
            <a:r>
              <a:rPr lang="en-US" dirty="0">
                <a:latin typeface="PT Serif" panose="020A0603040505020204" pitchFamily="18" charset="77"/>
              </a:rPr>
              <a:t>Secret Sharing</a:t>
            </a:r>
          </a:p>
        </p:txBody>
      </p:sp>
      <p:pic>
        <p:nvPicPr>
          <p:cNvPr id="6" name="Google Shape;74;p15">
            <a:extLst>
              <a:ext uri="{FF2B5EF4-FFF2-40B4-BE49-F238E27FC236}">
                <a16:creationId xmlns:a16="http://schemas.microsoft.com/office/drawing/2014/main" id="{896F53A1-A07B-9D15-5244-7378450BA7A6}"/>
              </a:ext>
            </a:extLst>
          </p:cNvPr>
          <p:cNvPicPr preferRelativeResize="0"/>
          <p:nvPr/>
        </p:nvPicPr>
        <p:blipFill>
          <a:blip r:embed="rId3">
            <a:alphaModFix/>
          </a:blip>
          <a:stretch>
            <a:fillRect/>
          </a:stretch>
        </p:blipFill>
        <p:spPr>
          <a:xfrm>
            <a:off x="5484744" y="213543"/>
            <a:ext cx="834050" cy="1152898"/>
          </a:xfrm>
          <a:prstGeom prst="rect">
            <a:avLst/>
          </a:prstGeom>
          <a:noFill/>
          <a:ln>
            <a:noFill/>
          </a:ln>
        </p:spPr>
      </p:pic>
      <mc:AlternateContent xmlns:mc="http://schemas.openxmlformats.org/markup-compatibility/2006" xmlns:a14="http://schemas.microsoft.com/office/drawing/2010/main">
        <mc:Choice Requires="a14">
          <p:sp>
            <p:nvSpPr>
              <p:cNvPr id="7" name="Google Shape;75;p15">
                <a:extLst>
                  <a:ext uri="{FF2B5EF4-FFF2-40B4-BE49-F238E27FC236}">
                    <a16:creationId xmlns:a16="http://schemas.microsoft.com/office/drawing/2014/main" id="{31F34F53-6BFA-4E7E-1099-EFA49EA82F5F}"/>
                  </a:ext>
                </a:extLst>
              </p:cNvPr>
              <p:cNvSpPr txBox="1"/>
              <p:nvPr/>
            </p:nvSpPr>
            <p:spPr>
              <a:xfrm>
                <a:off x="5053198" y="1282735"/>
                <a:ext cx="1939800" cy="54544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m:rPr>
                          <m:sty m:val="p"/>
                        </m:rPr>
                        <a:rPr lang="en-US" sz="2400" b="0" i="0" smtClean="0">
                          <a:latin typeface="Cambria Math" panose="02040503050406030204" pitchFamily="18" charset="0"/>
                        </a:rPr>
                        <m:t>Share</m:t>
                      </m:r>
                      <m:r>
                        <a:rPr lang="en-US" sz="2400" b="0" i="0" smtClean="0">
                          <a:latin typeface="Cambria Math" panose="02040503050406030204" pitchFamily="18" charset="0"/>
                        </a:rPr>
                        <m:t>(</m:t>
                      </m:r>
                      <m:r>
                        <a:rPr lang="en-US" sz="2400" b="0" i="1" smtClean="0">
                          <a:latin typeface="Cambria Math" panose="02040503050406030204" pitchFamily="18" charset="0"/>
                        </a:rPr>
                        <m:t>𝑠</m:t>
                      </m:r>
                      <m:r>
                        <a:rPr lang="en-US" sz="2400" b="0" i="1" smtClean="0">
                          <a:latin typeface="Cambria Math" panose="02040503050406030204" pitchFamily="18" charset="0"/>
                        </a:rPr>
                        <m:t> , </m:t>
                      </m:r>
                      <m:r>
                        <a:rPr lang="en-US" sz="2400" b="0" i="1" smtClean="0">
                          <a:latin typeface="Cambria Math" panose="02040503050406030204" pitchFamily="18" charset="0"/>
                        </a:rPr>
                        <m:t>𝑛</m:t>
                      </m:r>
                      <m:r>
                        <a:rPr lang="en-US" sz="2400" b="0" i="1" smtClean="0">
                          <a:latin typeface="Cambria Math" panose="02040503050406030204" pitchFamily="18" charset="0"/>
                        </a:rPr>
                        <m:t> , </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sz="2400" baseline="-25000" dirty="0">
                  <a:latin typeface="PT Serif" panose="020A0603040505020204" pitchFamily="18" charset="77"/>
                </a:endParaRPr>
              </a:p>
            </p:txBody>
          </p:sp>
        </mc:Choice>
        <mc:Fallback xmlns="">
          <p:sp>
            <p:nvSpPr>
              <p:cNvPr id="7" name="Google Shape;75;p15">
                <a:extLst>
                  <a:ext uri="{FF2B5EF4-FFF2-40B4-BE49-F238E27FC236}">
                    <a16:creationId xmlns:a16="http://schemas.microsoft.com/office/drawing/2014/main" id="{31F34F53-6BFA-4E7E-1099-EFA49EA82F5F}"/>
                  </a:ext>
                </a:extLst>
              </p:cNvPr>
              <p:cNvSpPr txBox="1">
                <a:spLocks noRot="1" noChangeAspect="1" noMove="1" noResize="1" noEditPoints="1" noAdjustHandles="1" noChangeArrowheads="1" noChangeShapeType="1" noTextEdit="1"/>
              </p:cNvSpPr>
              <p:nvPr/>
            </p:nvSpPr>
            <p:spPr>
              <a:xfrm>
                <a:off x="5053198" y="1282735"/>
                <a:ext cx="1939800" cy="545440"/>
              </a:xfrm>
              <a:prstGeom prst="rect">
                <a:avLst/>
              </a:prstGeom>
              <a:blipFill>
                <a:blip r:embed="rId4"/>
                <a:stretch>
                  <a:fillRect l="-649" r="-5195" b="-11364"/>
                </a:stretch>
              </a:blipFill>
              <a:ln>
                <a:noFill/>
              </a:ln>
            </p:spPr>
            <p:txBody>
              <a:bodyPr/>
              <a:lstStyle/>
              <a:p>
                <a:r>
                  <a:rPr lang="en-US">
                    <a:noFill/>
                  </a:rPr>
                  <a:t> </a:t>
                </a:r>
              </a:p>
            </p:txBody>
          </p:sp>
        </mc:Fallback>
      </mc:AlternateContent>
      <p:pic>
        <p:nvPicPr>
          <p:cNvPr id="9" name="Picture 8" descr="A grey box with green labels&#10;&#10;Description automatically generated">
            <a:extLst>
              <a:ext uri="{FF2B5EF4-FFF2-40B4-BE49-F238E27FC236}">
                <a16:creationId xmlns:a16="http://schemas.microsoft.com/office/drawing/2014/main" id="{C0E6A9D3-9CD8-84B5-F363-F909EAA434BA}"/>
              </a:ext>
            </a:extLst>
          </p:cNvPr>
          <p:cNvPicPr>
            <a:picLocks noChangeAspect="1"/>
          </p:cNvPicPr>
          <p:nvPr/>
        </p:nvPicPr>
        <p:blipFill>
          <a:blip r:embed="rId5"/>
          <a:stretch>
            <a:fillRect/>
          </a:stretch>
        </p:blipFill>
        <p:spPr>
          <a:xfrm>
            <a:off x="1118945" y="2300817"/>
            <a:ext cx="1249188" cy="1538999"/>
          </a:xfrm>
          <a:prstGeom prst="rect">
            <a:avLst/>
          </a:prstGeom>
        </p:spPr>
      </p:pic>
      <p:pic>
        <p:nvPicPr>
          <p:cNvPr id="10" name="Picture 9" descr="A grey box with green labels&#10;&#10;Description automatically generated">
            <a:extLst>
              <a:ext uri="{FF2B5EF4-FFF2-40B4-BE49-F238E27FC236}">
                <a16:creationId xmlns:a16="http://schemas.microsoft.com/office/drawing/2014/main" id="{A6EE8311-AEB8-97E8-6072-5F90DD5F8AE9}"/>
              </a:ext>
            </a:extLst>
          </p:cNvPr>
          <p:cNvPicPr>
            <a:picLocks noChangeAspect="1"/>
          </p:cNvPicPr>
          <p:nvPr/>
        </p:nvPicPr>
        <p:blipFill>
          <a:blip r:embed="rId5"/>
          <a:stretch>
            <a:fillRect/>
          </a:stretch>
        </p:blipFill>
        <p:spPr>
          <a:xfrm>
            <a:off x="4271513" y="2348669"/>
            <a:ext cx="1246909" cy="1536192"/>
          </a:xfrm>
          <a:prstGeom prst="rect">
            <a:avLst/>
          </a:prstGeom>
        </p:spPr>
      </p:pic>
      <p:pic>
        <p:nvPicPr>
          <p:cNvPr id="11" name="Picture 10" descr="A grey box with green labels&#10;&#10;Description automatically generated">
            <a:extLst>
              <a:ext uri="{FF2B5EF4-FFF2-40B4-BE49-F238E27FC236}">
                <a16:creationId xmlns:a16="http://schemas.microsoft.com/office/drawing/2014/main" id="{DA7390FE-69A5-3E0D-9B1E-1612F481D7E9}"/>
              </a:ext>
            </a:extLst>
          </p:cNvPr>
          <p:cNvPicPr>
            <a:picLocks noChangeAspect="1"/>
          </p:cNvPicPr>
          <p:nvPr/>
        </p:nvPicPr>
        <p:blipFill>
          <a:blip r:embed="rId5"/>
          <a:stretch>
            <a:fillRect/>
          </a:stretch>
        </p:blipFill>
        <p:spPr>
          <a:xfrm>
            <a:off x="7243560" y="2325220"/>
            <a:ext cx="1249188" cy="1539000"/>
          </a:xfrm>
          <a:prstGeom prst="rect">
            <a:avLst/>
          </a:prstGeom>
        </p:spPr>
      </p:pic>
      <p:cxnSp>
        <p:nvCxnSpPr>
          <p:cNvPr id="13" name="Straight Arrow Connector 12">
            <a:extLst>
              <a:ext uri="{FF2B5EF4-FFF2-40B4-BE49-F238E27FC236}">
                <a16:creationId xmlns:a16="http://schemas.microsoft.com/office/drawing/2014/main" id="{4CE85D4C-7359-539A-4995-99EB24131465}"/>
              </a:ext>
            </a:extLst>
          </p:cNvPr>
          <p:cNvCxnSpPr>
            <a:cxnSpLocks/>
            <a:endCxn id="11" idx="0"/>
          </p:cNvCxnSpPr>
          <p:nvPr/>
        </p:nvCxnSpPr>
        <p:spPr>
          <a:xfrm>
            <a:off x="6485490" y="1794150"/>
            <a:ext cx="1382664" cy="53107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3F308F43-ACA6-D01A-733C-221C090FCC46}"/>
              </a:ext>
            </a:extLst>
          </p:cNvPr>
          <p:cNvCxnSpPr>
            <a:cxnSpLocks/>
            <a:endCxn id="10" idx="0"/>
          </p:cNvCxnSpPr>
          <p:nvPr/>
        </p:nvCxnSpPr>
        <p:spPr>
          <a:xfrm flipH="1">
            <a:off x="4894968" y="1782886"/>
            <a:ext cx="589776" cy="5657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65170C11-78D1-87C3-7BEE-0A2B1F31CBC7}"/>
              </a:ext>
            </a:extLst>
          </p:cNvPr>
          <p:cNvCxnSpPr>
            <a:cxnSpLocks/>
            <a:endCxn id="9" idx="0"/>
          </p:cNvCxnSpPr>
          <p:nvPr/>
        </p:nvCxnSpPr>
        <p:spPr>
          <a:xfrm flipH="1">
            <a:off x="1743539" y="1764216"/>
            <a:ext cx="3309659" cy="5366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7E618B6-EFF6-952B-EB99-F7A6C13C543F}"/>
                  </a:ext>
                </a:extLst>
              </p:cNvPr>
              <p:cNvSpPr txBox="1"/>
              <p:nvPr/>
            </p:nvSpPr>
            <p:spPr>
              <a:xfrm>
                <a:off x="1213780" y="2004976"/>
                <a:ext cx="51847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1</m:t>
                          </m:r>
                        </m:sub>
                      </m:sSub>
                    </m:oMath>
                  </m:oMathPara>
                </a14:m>
                <a:endParaRPr lang="en-US" sz="2400" dirty="0"/>
              </a:p>
            </p:txBody>
          </p:sp>
        </mc:Choice>
        <mc:Fallback xmlns="">
          <p:sp>
            <p:nvSpPr>
              <p:cNvPr id="18" name="TextBox 17">
                <a:extLst>
                  <a:ext uri="{FF2B5EF4-FFF2-40B4-BE49-F238E27FC236}">
                    <a16:creationId xmlns:a16="http://schemas.microsoft.com/office/drawing/2014/main" id="{57E618B6-EFF6-952B-EB99-F7A6C13C543F}"/>
                  </a:ext>
                </a:extLst>
              </p:cNvPr>
              <p:cNvSpPr txBox="1">
                <a:spLocks noRot="1" noChangeAspect="1" noMove="1" noResize="1" noEditPoints="1" noAdjustHandles="1" noChangeArrowheads="1" noChangeShapeType="1" noTextEdit="1"/>
              </p:cNvSpPr>
              <p:nvPr/>
            </p:nvSpPr>
            <p:spPr>
              <a:xfrm>
                <a:off x="1213780" y="2004976"/>
                <a:ext cx="518475" cy="369332"/>
              </a:xfrm>
              <a:prstGeom prst="rect">
                <a:avLst/>
              </a:prstGeom>
              <a:blipFill>
                <a:blip r:embed="rId6"/>
                <a:stretch>
                  <a:fillRect l="-7143" r="-4762"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644C504C-4111-8EFF-A83B-F3990D5703F7}"/>
                  </a:ext>
                </a:extLst>
              </p:cNvPr>
              <p:cNvSpPr txBox="1"/>
              <p:nvPr/>
            </p:nvSpPr>
            <p:spPr>
              <a:xfrm>
                <a:off x="5147228" y="2110033"/>
                <a:ext cx="525592"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2</m:t>
                          </m:r>
                        </m:sub>
                      </m:sSub>
                    </m:oMath>
                  </m:oMathPara>
                </a14:m>
                <a:endParaRPr lang="en-US" sz="2400" dirty="0"/>
              </a:p>
            </p:txBody>
          </p:sp>
        </mc:Choice>
        <mc:Fallback xmlns="">
          <p:sp>
            <p:nvSpPr>
              <p:cNvPr id="19" name="TextBox 18">
                <a:extLst>
                  <a:ext uri="{FF2B5EF4-FFF2-40B4-BE49-F238E27FC236}">
                    <a16:creationId xmlns:a16="http://schemas.microsoft.com/office/drawing/2014/main" id="{644C504C-4111-8EFF-A83B-F3990D5703F7}"/>
                  </a:ext>
                </a:extLst>
              </p:cNvPr>
              <p:cNvSpPr txBox="1">
                <a:spLocks noRot="1" noChangeAspect="1" noMove="1" noResize="1" noEditPoints="1" noAdjustHandles="1" noChangeArrowheads="1" noChangeShapeType="1" noTextEdit="1"/>
              </p:cNvSpPr>
              <p:nvPr/>
            </p:nvSpPr>
            <p:spPr>
              <a:xfrm>
                <a:off x="5147228" y="2110033"/>
                <a:ext cx="525592" cy="369332"/>
              </a:xfrm>
              <a:prstGeom prst="rect">
                <a:avLst/>
              </a:prstGeom>
              <a:blipFill>
                <a:blip r:embed="rId7"/>
                <a:stretch>
                  <a:fillRect l="-7143" r="-4762"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B5A96763-7322-F01C-51EB-3FB80B856AF9}"/>
                  </a:ext>
                </a:extLst>
              </p:cNvPr>
              <p:cNvSpPr txBox="1"/>
              <p:nvPr/>
            </p:nvSpPr>
            <p:spPr>
              <a:xfrm>
                <a:off x="6994765" y="2082508"/>
                <a:ext cx="525592"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3</m:t>
                          </m:r>
                        </m:sub>
                      </m:sSub>
                    </m:oMath>
                  </m:oMathPara>
                </a14:m>
                <a:endParaRPr lang="en-US" sz="2400" dirty="0"/>
              </a:p>
            </p:txBody>
          </p:sp>
        </mc:Choice>
        <mc:Fallback xmlns="">
          <p:sp>
            <p:nvSpPr>
              <p:cNvPr id="20" name="TextBox 19">
                <a:extLst>
                  <a:ext uri="{FF2B5EF4-FFF2-40B4-BE49-F238E27FC236}">
                    <a16:creationId xmlns:a16="http://schemas.microsoft.com/office/drawing/2014/main" id="{B5A96763-7322-F01C-51EB-3FB80B856AF9}"/>
                  </a:ext>
                </a:extLst>
              </p:cNvPr>
              <p:cNvSpPr txBox="1">
                <a:spLocks noRot="1" noChangeAspect="1" noMove="1" noResize="1" noEditPoints="1" noAdjustHandles="1" noChangeArrowheads="1" noChangeShapeType="1" noTextEdit="1"/>
              </p:cNvSpPr>
              <p:nvPr/>
            </p:nvSpPr>
            <p:spPr>
              <a:xfrm>
                <a:off x="6994765" y="2082508"/>
                <a:ext cx="525592" cy="369332"/>
              </a:xfrm>
              <a:prstGeom prst="rect">
                <a:avLst/>
              </a:prstGeom>
              <a:blipFill>
                <a:blip r:embed="rId8"/>
                <a:stretch>
                  <a:fillRect l="-6977" r="-4651" b="-1379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79DADEBF-A479-4FEC-0769-17C2C0526797}"/>
                  </a:ext>
                </a:extLst>
              </p:cNvPr>
              <p:cNvSpPr txBox="1"/>
              <p:nvPr/>
            </p:nvSpPr>
            <p:spPr>
              <a:xfrm>
                <a:off x="1732256" y="5668609"/>
                <a:ext cx="9248876" cy="1140184"/>
              </a:xfrm>
              <a:prstGeom prst="rect">
                <a:avLst/>
              </a:prstGeom>
              <a:noFill/>
            </p:spPr>
            <p:txBody>
              <a:bodyPr wrap="square" rtlCol="0">
                <a:spAutoFit/>
              </a:bodyPr>
              <a:lstStyle/>
              <a:p>
                <a:pPr algn="ctr">
                  <a:lnSpc>
                    <a:spcPct val="150000"/>
                  </a:lnSpc>
                </a:pPr>
                <a:r>
                  <a:rPr lang="en-US" sz="2400" dirty="0">
                    <a:solidFill>
                      <a:schemeClr val="accent6">
                        <a:lumMod val="75000"/>
                      </a:schemeClr>
                    </a:solidFill>
                    <a:latin typeface="PT Serif" panose="020A0603040505020204" pitchFamily="18" charset="77"/>
                  </a:rPr>
                  <a:t>Fault Tolerance:</a:t>
                </a:r>
                <a:r>
                  <a:rPr lang="en-US" sz="2400" dirty="0">
                    <a:latin typeface="PT Serif" panose="020A0603040505020204" pitchFamily="18" charset="77"/>
                  </a:rPr>
                  <a:t> Query any </a:t>
                </a:r>
                <a14:m>
                  <m:oMath xmlns:m="http://schemas.openxmlformats.org/officeDocument/2006/math">
                    <m:r>
                      <a:rPr lang="en-US" sz="2400" b="0" i="1" smtClean="0">
                        <a:latin typeface="Cambria Math" panose="02040503050406030204" pitchFamily="18" charset="0"/>
                      </a:rPr>
                      <m:t>𝑡</m:t>
                    </m:r>
                  </m:oMath>
                </a14:m>
                <a:r>
                  <a:rPr lang="en-US" sz="2400" dirty="0">
                    <a:latin typeface="PT Serif" panose="020A0603040505020204" pitchFamily="18" charset="77"/>
                  </a:rPr>
                  <a:t> servers to reconstruct </a:t>
                </a:r>
                <a14:m>
                  <m:oMath xmlns:m="http://schemas.openxmlformats.org/officeDocument/2006/math">
                    <m:r>
                      <a:rPr lang="en-US" sz="2400" b="0" i="1" smtClean="0">
                        <a:latin typeface="Cambria Math" panose="02040503050406030204" pitchFamily="18" charset="0"/>
                      </a:rPr>
                      <m:t>𝑠</m:t>
                    </m:r>
                  </m:oMath>
                </a14:m>
                <a:endParaRPr lang="en-US" sz="2400" dirty="0">
                  <a:latin typeface="PT Serif" panose="020A0603040505020204" pitchFamily="18" charset="77"/>
                </a:endParaRPr>
              </a:p>
              <a:p>
                <a:pPr algn="ctr">
                  <a:lnSpc>
                    <a:spcPct val="150000"/>
                  </a:lnSpc>
                </a:pPr>
                <a:r>
                  <a:rPr lang="en-US" sz="2400" dirty="0">
                    <a:solidFill>
                      <a:schemeClr val="accent6">
                        <a:lumMod val="75000"/>
                      </a:schemeClr>
                    </a:solidFill>
                    <a:latin typeface="PT Serif" panose="020A0603040505020204" pitchFamily="18" charset="77"/>
                  </a:rPr>
                  <a:t>Privacy:</a:t>
                </a:r>
                <a:r>
                  <a:rPr lang="en-US" sz="2400" dirty="0">
                    <a:latin typeface="PT Serif" panose="020A0603040505020204" pitchFamily="18" charset="77"/>
                  </a:rPr>
                  <a:t> The distribution of any </a:t>
                </a:r>
                <a14:m>
                  <m:oMath xmlns:m="http://schemas.openxmlformats.org/officeDocument/2006/math">
                    <m:r>
                      <a:rPr lang="en-US" sz="2400" b="0" i="1" smtClean="0">
                        <a:latin typeface="Cambria Math" panose="02040503050406030204" pitchFamily="18" charset="0"/>
                      </a:rPr>
                      <m:t>𝑡</m:t>
                    </m:r>
                    <m:r>
                      <a:rPr lang="en-US" sz="2400" b="0" i="1" smtClean="0">
                        <a:latin typeface="Cambria Math" panose="02040503050406030204" pitchFamily="18" charset="0"/>
                      </a:rPr>
                      <m:t>−1</m:t>
                    </m:r>
                  </m:oMath>
                </a14:m>
                <a:r>
                  <a:rPr lang="en-US" sz="2400" dirty="0">
                    <a:latin typeface="PT Serif" panose="020A0603040505020204" pitchFamily="18" charset="77"/>
                  </a:rPr>
                  <a:t> shares is same for all secrets</a:t>
                </a:r>
              </a:p>
            </p:txBody>
          </p:sp>
        </mc:Choice>
        <mc:Fallback xmlns="">
          <p:sp>
            <p:nvSpPr>
              <p:cNvPr id="31" name="TextBox 30">
                <a:extLst>
                  <a:ext uri="{FF2B5EF4-FFF2-40B4-BE49-F238E27FC236}">
                    <a16:creationId xmlns:a16="http://schemas.microsoft.com/office/drawing/2014/main" id="{79DADEBF-A479-4FEC-0769-17C2C0526797}"/>
                  </a:ext>
                </a:extLst>
              </p:cNvPr>
              <p:cNvSpPr txBox="1">
                <a:spLocks noRot="1" noChangeAspect="1" noMove="1" noResize="1" noEditPoints="1" noAdjustHandles="1" noChangeArrowheads="1" noChangeShapeType="1" noTextEdit="1"/>
              </p:cNvSpPr>
              <p:nvPr/>
            </p:nvSpPr>
            <p:spPr>
              <a:xfrm>
                <a:off x="1732256" y="5668609"/>
                <a:ext cx="9248876" cy="1140184"/>
              </a:xfrm>
              <a:prstGeom prst="rect">
                <a:avLst/>
              </a:prstGeom>
              <a:blipFill>
                <a:blip r:embed="rId9"/>
                <a:stretch>
                  <a:fillRect l="-412" r="-274" b="-109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8E301569-FD89-5F7E-CAFE-39E329C1EAC2}"/>
                  </a:ext>
                </a:extLst>
              </p:cNvPr>
              <p:cNvSpPr txBox="1"/>
              <p:nvPr/>
            </p:nvSpPr>
            <p:spPr>
              <a:xfrm>
                <a:off x="297872" y="1167053"/>
                <a:ext cx="1977682"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𝑛</m:t>
                      </m:r>
                      <m:r>
                        <a:rPr lang="en-US" sz="2400" b="0" i="1" smtClean="0">
                          <a:latin typeface="Cambria Math" panose="02040503050406030204" pitchFamily="18" charset="0"/>
                        </a:rPr>
                        <m:t>=4 , </m:t>
                      </m:r>
                      <m:r>
                        <a:rPr lang="en-US" sz="2400" b="0" i="1" smtClean="0">
                          <a:latin typeface="Cambria Math" panose="02040503050406030204" pitchFamily="18" charset="0"/>
                        </a:rPr>
                        <m:t>𝑡</m:t>
                      </m:r>
                      <m:r>
                        <a:rPr lang="en-US" sz="2400" b="0" i="1" smtClean="0">
                          <a:latin typeface="Cambria Math" panose="02040503050406030204" pitchFamily="18" charset="0"/>
                        </a:rPr>
                        <m:t>=3</m:t>
                      </m:r>
                    </m:oMath>
                  </m:oMathPara>
                </a14:m>
                <a:endParaRPr lang="en-US" sz="2400" dirty="0">
                  <a:latin typeface="PT Serif" panose="020A0603040505020204" pitchFamily="18" charset="77"/>
                </a:endParaRPr>
              </a:p>
            </p:txBody>
          </p:sp>
        </mc:Choice>
        <mc:Fallback xmlns="">
          <p:sp>
            <p:nvSpPr>
              <p:cNvPr id="32" name="TextBox 31">
                <a:extLst>
                  <a:ext uri="{FF2B5EF4-FFF2-40B4-BE49-F238E27FC236}">
                    <a16:creationId xmlns:a16="http://schemas.microsoft.com/office/drawing/2014/main" id="{8E301569-FD89-5F7E-CAFE-39E329C1EAC2}"/>
                  </a:ext>
                </a:extLst>
              </p:cNvPr>
              <p:cNvSpPr txBox="1">
                <a:spLocks noRot="1" noChangeAspect="1" noMove="1" noResize="1" noEditPoints="1" noAdjustHandles="1" noChangeArrowheads="1" noChangeShapeType="1" noTextEdit="1"/>
              </p:cNvSpPr>
              <p:nvPr/>
            </p:nvSpPr>
            <p:spPr>
              <a:xfrm>
                <a:off x="297872" y="1167053"/>
                <a:ext cx="1977682" cy="461665"/>
              </a:xfrm>
              <a:prstGeom prst="rect">
                <a:avLst/>
              </a:prstGeom>
              <a:blipFill>
                <a:blip r:embed="rId10"/>
                <a:stretch>
                  <a:fillRect b="-1842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7BFF2D3E-EB93-EE9D-D0A5-DED8D0E9C464}"/>
                  </a:ext>
                </a:extLst>
              </p:cNvPr>
              <p:cNvSpPr txBox="1"/>
              <p:nvPr/>
            </p:nvSpPr>
            <p:spPr>
              <a:xfrm>
                <a:off x="3533953" y="4761717"/>
                <a:ext cx="256204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𝑅𝑒𝑐</m:t>
                      </m:r>
                      <m:r>
                        <a:rPr lang="en-US" sz="2400" b="0" i="1" smtClean="0">
                          <a:latin typeface="Cambria Math" panose="02040503050406030204" pitchFamily="18" charset="0"/>
                        </a:rPr>
                        <m:t>(</m:t>
                      </m:r>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 , </m:t>
                      </m:r>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 , </m:t>
                      </m:r>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m:t>
                      </m:r>
                    </m:oMath>
                  </m:oMathPara>
                </a14:m>
                <a:endParaRPr lang="en-US" sz="2400" dirty="0"/>
              </a:p>
            </p:txBody>
          </p:sp>
        </mc:Choice>
        <mc:Fallback xmlns="">
          <p:sp>
            <p:nvSpPr>
              <p:cNvPr id="39" name="TextBox 38">
                <a:extLst>
                  <a:ext uri="{FF2B5EF4-FFF2-40B4-BE49-F238E27FC236}">
                    <a16:creationId xmlns:a16="http://schemas.microsoft.com/office/drawing/2014/main" id="{7BFF2D3E-EB93-EE9D-D0A5-DED8D0E9C464}"/>
                  </a:ext>
                </a:extLst>
              </p:cNvPr>
              <p:cNvSpPr txBox="1">
                <a:spLocks noRot="1" noChangeAspect="1" noMove="1" noResize="1" noEditPoints="1" noAdjustHandles="1" noChangeArrowheads="1" noChangeShapeType="1" noTextEdit="1"/>
              </p:cNvSpPr>
              <p:nvPr/>
            </p:nvSpPr>
            <p:spPr>
              <a:xfrm>
                <a:off x="3533953" y="4761717"/>
                <a:ext cx="2562047" cy="369332"/>
              </a:xfrm>
              <a:prstGeom prst="rect">
                <a:avLst/>
              </a:prstGeom>
              <a:blipFill>
                <a:blip r:embed="rId11"/>
                <a:stretch>
                  <a:fillRect l="-2463" t="-6452" r="-3448" b="-32258"/>
                </a:stretch>
              </a:blipFill>
            </p:spPr>
            <p:txBody>
              <a:bodyPr/>
              <a:lstStyle/>
              <a:p>
                <a:r>
                  <a:rPr lang="en-US">
                    <a:noFill/>
                  </a:rPr>
                  <a:t> </a:t>
                </a:r>
              </a:p>
            </p:txBody>
          </p:sp>
        </mc:Fallback>
      </mc:AlternateContent>
      <p:cxnSp>
        <p:nvCxnSpPr>
          <p:cNvPr id="41" name="Straight Arrow Connector 40">
            <a:extLst>
              <a:ext uri="{FF2B5EF4-FFF2-40B4-BE49-F238E27FC236}">
                <a16:creationId xmlns:a16="http://schemas.microsoft.com/office/drawing/2014/main" id="{A98D70F0-C599-EC38-A7F7-02E921DCD711}"/>
              </a:ext>
            </a:extLst>
          </p:cNvPr>
          <p:cNvCxnSpPr>
            <a:cxnSpLocks/>
            <a:stCxn id="9" idx="2"/>
          </p:cNvCxnSpPr>
          <p:nvPr/>
        </p:nvCxnSpPr>
        <p:spPr>
          <a:xfrm>
            <a:off x="1743539" y="3839816"/>
            <a:ext cx="2004132" cy="87417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09BCBF00-017C-054D-C9CB-79630B76019D}"/>
              </a:ext>
            </a:extLst>
          </p:cNvPr>
          <p:cNvCxnSpPr>
            <a:cxnSpLocks/>
            <a:stCxn id="10" idx="2"/>
            <a:endCxn id="39" idx="0"/>
          </p:cNvCxnSpPr>
          <p:nvPr/>
        </p:nvCxnSpPr>
        <p:spPr>
          <a:xfrm flipH="1">
            <a:off x="4814977" y="3884861"/>
            <a:ext cx="79991" cy="87685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A43FA9E3-C094-BECF-49BE-30A8E7FBA8A1}"/>
                  </a:ext>
                </a:extLst>
              </p:cNvPr>
              <p:cNvSpPr txBox="1"/>
              <p:nvPr/>
            </p:nvSpPr>
            <p:spPr>
              <a:xfrm>
                <a:off x="4679809" y="5369340"/>
                <a:ext cx="270335"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oMath>
                  </m:oMathPara>
                </a14:m>
                <a:endParaRPr lang="en-US" sz="2400" dirty="0"/>
              </a:p>
            </p:txBody>
          </p:sp>
        </mc:Choice>
        <mc:Fallback xmlns="">
          <p:sp>
            <p:nvSpPr>
              <p:cNvPr id="44" name="TextBox 43">
                <a:extLst>
                  <a:ext uri="{FF2B5EF4-FFF2-40B4-BE49-F238E27FC236}">
                    <a16:creationId xmlns:a16="http://schemas.microsoft.com/office/drawing/2014/main" id="{A43FA9E3-C094-BECF-49BE-30A8E7FBA8A1}"/>
                  </a:ext>
                </a:extLst>
              </p:cNvPr>
              <p:cNvSpPr txBox="1">
                <a:spLocks noRot="1" noChangeAspect="1" noMove="1" noResize="1" noEditPoints="1" noAdjustHandles="1" noChangeArrowheads="1" noChangeShapeType="1" noTextEdit="1"/>
              </p:cNvSpPr>
              <p:nvPr/>
            </p:nvSpPr>
            <p:spPr>
              <a:xfrm>
                <a:off x="4679809" y="5369340"/>
                <a:ext cx="270335" cy="369332"/>
              </a:xfrm>
              <a:prstGeom prst="rect">
                <a:avLst/>
              </a:prstGeom>
              <a:blipFill>
                <a:blip r:embed="rId12"/>
                <a:stretch>
                  <a:fillRect l="-4545" r="-4545"/>
                </a:stretch>
              </a:blipFill>
            </p:spPr>
            <p:txBody>
              <a:bodyPr/>
              <a:lstStyle/>
              <a:p>
                <a:r>
                  <a:rPr lang="en-US">
                    <a:noFill/>
                  </a:rPr>
                  <a:t> </a:t>
                </a:r>
              </a:p>
            </p:txBody>
          </p:sp>
        </mc:Fallback>
      </mc:AlternateContent>
      <p:cxnSp>
        <p:nvCxnSpPr>
          <p:cNvPr id="52" name="Straight Arrow Connector 51">
            <a:extLst>
              <a:ext uri="{FF2B5EF4-FFF2-40B4-BE49-F238E27FC236}">
                <a16:creationId xmlns:a16="http://schemas.microsoft.com/office/drawing/2014/main" id="{2D01BD10-C49B-9402-39B2-1D92EA5F5820}"/>
              </a:ext>
            </a:extLst>
          </p:cNvPr>
          <p:cNvCxnSpPr>
            <a:cxnSpLocks/>
            <a:stCxn id="39" idx="2"/>
            <a:endCxn id="44" idx="0"/>
          </p:cNvCxnSpPr>
          <p:nvPr/>
        </p:nvCxnSpPr>
        <p:spPr>
          <a:xfrm>
            <a:off x="4814977" y="5131049"/>
            <a:ext cx="0" cy="23829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 name="Oval Callout 2">
                <a:extLst>
                  <a:ext uri="{FF2B5EF4-FFF2-40B4-BE49-F238E27FC236}">
                    <a16:creationId xmlns:a16="http://schemas.microsoft.com/office/drawing/2014/main" id="{19AE51C2-0B99-F32F-5917-FB3D63F8DE1F}"/>
                  </a:ext>
                </a:extLst>
              </p:cNvPr>
              <p:cNvSpPr/>
              <p:nvPr/>
            </p:nvSpPr>
            <p:spPr>
              <a:xfrm>
                <a:off x="7171509" y="509451"/>
                <a:ext cx="2222983" cy="773549"/>
              </a:xfrm>
              <a:prstGeom prst="wedgeEllipseCallout">
                <a:avLst>
                  <a:gd name="adj1" fmla="val -82534"/>
                  <a:gd name="adj2" fmla="val -1686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latin typeface="PT Serif" panose="020A0603040505020204" pitchFamily="18" charset="77"/>
                  </a:rPr>
                  <a:t>Secret </a:t>
                </a:r>
                <a14:m>
                  <m:oMath xmlns:m="http://schemas.openxmlformats.org/officeDocument/2006/math">
                    <m:r>
                      <a:rPr lang="en-US" sz="2400" b="0" i="1" smtClean="0">
                        <a:latin typeface="Cambria Math" panose="02040503050406030204" pitchFamily="18" charset="0"/>
                      </a:rPr>
                      <m:t>𝑠</m:t>
                    </m:r>
                  </m:oMath>
                </a14:m>
                <a:endParaRPr lang="en-US" sz="2400" dirty="0">
                  <a:latin typeface="PT Serif" panose="020A0603040505020204" pitchFamily="18" charset="77"/>
                </a:endParaRPr>
              </a:p>
            </p:txBody>
          </p:sp>
        </mc:Choice>
        <mc:Fallback xmlns="">
          <p:sp>
            <p:nvSpPr>
              <p:cNvPr id="3" name="Oval Callout 2">
                <a:extLst>
                  <a:ext uri="{FF2B5EF4-FFF2-40B4-BE49-F238E27FC236}">
                    <a16:creationId xmlns:a16="http://schemas.microsoft.com/office/drawing/2014/main" id="{19AE51C2-0B99-F32F-5917-FB3D63F8DE1F}"/>
                  </a:ext>
                </a:extLst>
              </p:cNvPr>
              <p:cNvSpPr>
                <a:spLocks noRot="1" noChangeAspect="1" noMove="1" noResize="1" noEditPoints="1" noAdjustHandles="1" noChangeArrowheads="1" noChangeShapeType="1" noTextEdit="1"/>
              </p:cNvSpPr>
              <p:nvPr/>
            </p:nvSpPr>
            <p:spPr>
              <a:xfrm>
                <a:off x="7171509" y="509451"/>
                <a:ext cx="2222983" cy="773549"/>
              </a:xfrm>
              <a:prstGeom prst="wedgeEllipseCallout">
                <a:avLst>
                  <a:gd name="adj1" fmla="val -82534"/>
                  <a:gd name="adj2" fmla="val -16868"/>
                </a:avLst>
              </a:prstGeom>
              <a:blipFill>
                <a:blip r:embed="rId13"/>
                <a:stretch>
                  <a:fillRect/>
                </a:stretch>
              </a:blipFill>
            </p:spPr>
            <p:txBody>
              <a:bodyPr/>
              <a:lstStyle/>
              <a:p>
                <a:r>
                  <a:rPr lang="en-US">
                    <a:noFill/>
                  </a:rPr>
                  <a:t> </a:t>
                </a:r>
              </a:p>
            </p:txBody>
          </p:sp>
        </mc:Fallback>
      </mc:AlternateContent>
      <p:pic>
        <p:nvPicPr>
          <p:cNvPr id="4" name="Picture 3" descr="A grey box with green labels&#10;&#10;Description automatically generated">
            <a:extLst>
              <a:ext uri="{FF2B5EF4-FFF2-40B4-BE49-F238E27FC236}">
                <a16:creationId xmlns:a16="http://schemas.microsoft.com/office/drawing/2014/main" id="{48D3B6BC-7D24-9ABF-86EE-F4A8CDCE2D61}"/>
              </a:ext>
            </a:extLst>
          </p:cNvPr>
          <p:cNvPicPr>
            <a:picLocks noChangeAspect="1"/>
          </p:cNvPicPr>
          <p:nvPr/>
        </p:nvPicPr>
        <p:blipFill>
          <a:blip r:embed="rId5"/>
          <a:stretch>
            <a:fillRect/>
          </a:stretch>
        </p:blipFill>
        <p:spPr>
          <a:xfrm>
            <a:off x="9902203" y="2356838"/>
            <a:ext cx="1249188" cy="1539000"/>
          </a:xfrm>
          <a:prstGeom prst="rect">
            <a:avLst/>
          </a:prstGeom>
        </p:spPr>
      </p:pic>
      <p:cxnSp>
        <p:nvCxnSpPr>
          <p:cNvPr id="22" name="Straight Arrow Connector 21">
            <a:extLst>
              <a:ext uri="{FF2B5EF4-FFF2-40B4-BE49-F238E27FC236}">
                <a16:creationId xmlns:a16="http://schemas.microsoft.com/office/drawing/2014/main" id="{CF9083A4-5683-04A0-04B0-FD04699B2D33}"/>
              </a:ext>
            </a:extLst>
          </p:cNvPr>
          <p:cNvCxnSpPr>
            <a:cxnSpLocks/>
            <a:endCxn id="4" idx="0"/>
          </p:cNvCxnSpPr>
          <p:nvPr/>
        </p:nvCxnSpPr>
        <p:spPr>
          <a:xfrm>
            <a:off x="7012560" y="1726137"/>
            <a:ext cx="3514237" cy="6307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765DF410-0293-DCF0-6D05-8304559B7601}"/>
                  </a:ext>
                </a:extLst>
              </p:cNvPr>
              <p:cNvSpPr txBox="1"/>
              <p:nvPr/>
            </p:nvSpPr>
            <p:spPr>
              <a:xfrm>
                <a:off x="10666957" y="2110033"/>
                <a:ext cx="525592"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𝑠</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4</m:t>
                          </m:r>
                        </m:sub>
                      </m:sSub>
                    </m:oMath>
                  </m:oMathPara>
                </a14:m>
                <a:endParaRPr lang="en-US" sz="2400" dirty="0"/>
              </a:p>
            </p:txBody>
          </p:sp>
        </mc:Choice>
        <mc:Fallback xmlns="">
          <p:sp>
            <p:nvSpPr>
              <p:cNvPr id="26" name="TextBox 25">
                <a:extLst>
                  <a:ext uri="{FF2B5EF4-FFF2-40B4-BE49-F238E27FC236}">
                    <a16:creationId xmlns:a16="http://schemas.microsoft.com/office/drawing/2014/main" id="{765DF410-0293-DCF0-6D05-8304559B7601}"/>
                  </a:ext>
                </a:extLst>
              </p:cNvPr>
              <p:cNvSpPr txBox="1">
                <a:spLocks noRot="1" noChangeAspect="1" noMove="1" noResize="1" noEditPoints="1" noAdjustHandles="1" noChangeArrowheads="1" noChangeShapeType="1" noTextEdit="1"/>
              </p:cNvSpPr>
              <p:nvPr/>
            </p:nvSpPr>
            <p:spPr>
              <a:xfrm>
                <a:off x="10666957" y="2110033"/>
                <a:ext cx="525592" cy="369332"/>
              </a:xfrm>
              <a:prstGeom prst="rect">
                <a:avLst/>
              </a:prstGeom>
              <a:blipFill>
                <a:blip r:embed="rId14"/>
                <a:stretch>
                  <a:fillRect l="-9524" r="-4762" b="-10000"/>
                </a:stretch>
              </a:blipFill>
            </p:spPr>
            <p:txBody>
              <a:bodyPr/>
              <a:lstStyle/>
              <a:p>
                <a:r>
                  <a:rPr lang="en-US">
                    <a:noFill/>
                  </a:rPr>
                  <a:t> </a:t>
                </a:r>
              </a:p>
            </p:txBody>
          </p:sp>
        </mc:Fallback>
      </mc:AlternateContent>
      <p:cxnSp>
        <p:nvCxnSpPr>
          <p:cNvPr id="29" name="Straight Arrow Connector 28">
            <a:extLst>
              <a:ext uri="{FF2B5EF4-FFF2-40B4-BE49-F238E27FC236}">
                <a16:creationId xmlns:a16="http://schemas.microsoft.com/office/drawing/2014/main" id="{591D62DF-813C-10A8-3BBD-6C7947987FB5}"/>
              </a:ext>
            </a:extLst>
          </p:cNvPr>
          <p:cNvCxnSpPr>
            <a:cxnSpLocks/>
            <a:stCxn id="11" idx="2"/>
          </p:cNvCxnSpPr>
          <p:nvPr/>
        </p:nvCxnSpPr>
        <p:spPr>
          <a:xfrm flipH="1">
            <a:off x="5418810" y="3864220"/>
            <a:ext cx="2449344" cy="86729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 name="Slide Number Placeholder 4">
            <a:extLst>
              <a:ext uri="{FF2B5EF4-FFF2-40B4-BE49-F238E27FC236}">
                <a16:creationId xmlns:a16="http://schemas.microsoft.com/office/drawing/2014/main" id="{8B85460A-5388-1E18-AD6C-98623C0F8AA0}"/>
              </a:ext>
            </a:extLst>
          </p:cNvPr>
          <p:cNvSpPr>
            <a:spLocks noGrp="1"/>
          </p:cNvSpPr>
          <p:nvPr>
            <p:ph type="sldNum" sz="quarter" idx="12"/>
          </p:nvPr>
        </p:nvSpPr>
        <p:spPr/>
        <p:txBody>
          <a:bodyPr/>
          <a:lstStyle/>
          <a:p>
            <a:fld id="{2C6E2BD9-12E2-A94F-B436-2026D1C44FCB}" type="slidenum">
              <a:rPr lang="en-US" smtClean="0"/>
              <a:pPr/>
              <a:t>6</a:t>
            </a:fld>
            <a:endParaRPr lang="en-US">
              <a:latin typeface="PT Serif" panose="020A0603040505020204" pitchFamily="18" charset="77"/>
            </a:endParaRPr>
          </a:p>
        </p:txBody>
      </p:sp>
    </p:spTree>
    <p:extLst>
      <p:ext uri="{BB962C8B-B14F-4D97-AF65-F5344CB8AC3E}">
        <p14:creationId xmlns:p14="http://schemas.microsoft.com/office/powerpoint/2010/main" val="3630694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par>
                                <p:cTn id="8" presetID="1"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4"/>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41"/>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43"/>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29"/>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39"/>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52"/>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44"/>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8" grpId="0"/>
      <p:bldP spid="19" grpId="0"/>
      <p:bldP spid="20" grpId="0"/>
      <p:bldP spid="31" grpId="0"/>
      <p:bldP spid="39" grpId="0"/>
      <p:bldP spid="44" grpId="0"/>
      <p:bldP spid="3" grpId="0" animBg="1"/>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CDA8E612-8E88-65E0-E52F-B97716722D38}"/>
              </a:ext>
            </a:extLst>
          </p:cNvPr>
          <p:cNvSpPr/>
          <p:nvPr/>
        </p:nvSpPr>
        <p:spPr>
          <a:xfrm>
            <a:off x="1983545" y="5520262"/>
            <a:ext cx="3784209" cy="434746"/>
          </a:xfrm>
          <a:prstGeom prst="rect">
            <a:avLst/>
          </a:prstGeom>
          <a:solidFill>
            <a:schemeClr val="accent1">
              <a:alpha val="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DDB57D-A00D-BD91-32AA-0206A2C1D5A7}"/>
              </a:ext>
            </a:extLst>
          </p:cNvPr>
          <p:cNvSpPr>
            <a:spLocks noGrp="1"/>
          </p:cNvSpPr>
          <p:nvPr>
            <p:ph type="title"/>
          </p:nvPr>
        </p:nvSpPr>
        <p:spPr>
          <a:xfrm>
            <a:off x="297872" y="94960"/>
            <a:ext cx="10891496" cy="1325563"/>
          </a:xfrm>
        </p:spPr>
        <p:txBody>
          <a:bodyPr/>
          <a:lstStyle/>
          <a:p>
            <a:r>
              <a:rPr lang="en-US" dirty="0">
                <a:latin typeface="PT Serif" panose="020A0603040505020204" pitchFamily="18" charset="77"/>
              </a:rPr>
              <a:t>Traceability in Secret Sharing: Motivation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98EC311-128C-7F4C-72E5-18C052A7BFAC}"/>
                  </a:ext>
                </a:extLst>
              </p:cNvPr>
              <p:cNvSpPr>
                <a:spLocks noGrp="1"/>
              </p:cNvSpPr>
              <p:nvPr>
                <p:ph idx="1"/>
              </p:nvPr>
            </p:nvSpPr>
            <p:spPr>
              <a:xfrm>
                <a:off x="297871" y="1253331"/>
                <a:ext cx="10987749" cy="4351338"/>
              </a:xfrm>
            </p:spPr>
            <p:txBody>
              <a:bodyPr/>
              <a:lstStyle/>
              <a:p>
                <a:pPr marL="0" indent="0">
                  <a:buNone/>
                </a:pPr>
                <a:r>
                  <a:rPr lang="en-US" dirty="0">
                    <a:latin typeface="PT Serif" panose="020A0603040505020204" pitchFamily="18" charset="77"/>
                  </a:rPr>
                  <a:t>What if an adversary </a:t>
                </a:r>
                <a14:m>
                  <m:oMath xmlns:m="http://schemas.openxmlformats.org/officeDocument/2006/math">
                    <m:r>
                      <a:rPr lang="en-US" sz="2800" i="1" smtClean="0">
                        <a:solidFill>
                          <a:schemeClr val="tx1">
                            <a:lumMod val="85000"/>
                            <a:lumOff val="15000"/>
                          </a:schemeClr>
                        </a:solidFill>
                        <a:latin typeface="Cambria Math" panose="02040503050406030204" pitchFamily="18" charset="0"/>
                        <a:ea typeface="Cambria Math" panose="02040503050406030204" pitchFamily="18" charset="0"/>
                      </a:rPr>
                      <m:t>𝒜</m:t>
                    </m:r>
                    <m:r>
                      <a:rPr lang="en-US" sz="2800" i="1" smtClean="0">
                        <a:solidFill>
                          <a:schemeClr val="tx1">
                            <a:lumMod val="85000"/>
                            <a:lumOff val="15000"/>
                          </a:schemeClr>
                        </a:solidFill>
                        <a:latin typeface="Cambria Math" panose="02040503050406030204" pitchFamily="18" charset="0"/>
                        <a:ea typeface="Cambria Math" panose="02040503050406030204" pitchFamily="18" charset="0"/>
                      </a:rPr>
                      <m:t> </m:t>
                    </m:r>
                  </m:oMath>
                </a14:m>
                <a:r>
                  <a:rPr lang="en-US" dirty="0">
                    <a:latin typeface="PT Serif" panose="020A0603040505020204" pitchFamily="18" charset="77"/>
                  </a:rPr>
                  <a:t>offers to buy the secret shares of servers?</a:t>
                </a:r>
              </a:p>
            </p:txBody>
          </p:sp>
        </mc:Choice>
        <mc:Fallback xmlns="">
          <p:sp>
            <p:nvSpPr>
              <p:cNvPr id="3" name="Content Placeholder 2">
                <a:extLst>
                  <a:ext uri="{FF2B5EF4-FFF2-40B4-BE49-F238E27FC236}">
                    <a16:creationId xmlns:a16="http://schemas.microsoft.com/office/drawing/2014/main" id="{F98EC311-128C-7F4C-72E5-18C052A7BFAC}"/>
                  </a:ext>
                </a:extLst>
              </p:cNvPr>
              <p:cNvSpPr>
                <a:spLocks noGrp="1" noRot="1" noChangeAspect="1" noMove="1" noResize="1" noEditPoints="1" noAdjustHandles="1" noChangeArrowheads="1" noChangeShapeType="1" noTextEdit="1"/>
              </p:cNvSpPr>
              <p:nvPr>
                <p:ph idx="1"/>
              </p:nvPr>
            </p:nvSpPr>
            <p:spPr>
              <a:xfrm>
                <a:off x="297871" y="1253331"/>
                <a:ext cx="10987749" cy="4351338"/>
              </a:xfrm>
              <a:blipFill>
                <a:blip r:embed="rId3"/>
                <a:stretch>
                  <a:fillRect l="-1155" t="-2326"/>
                </a:stretch>
              </a:blipFill>
            </p:spPr>
            <p:txBody>
              <a:bodyPr/>
              <a:lstStyle/>
              <a:p>
                <a:r>
                  <a:rPr lang="en-US">
                    <a:noFill/>
                  </a:rPr>
                  <a:t> </a:t>
                </a:r>
              </a:p>
            </p:txBody>
          </p:sp>
        </mc:Fallback>
      </mc:AlternateContent>
      <p:pic>
        <p:nvPicPr>
          <p:cNvPr id="4" name="Picture 3" descr="A grey box with green labels&#10;&#10;Description automatically generated">
            <a:extLst>
              <a:ext uri="{FF2B5EF4-FFF2-40B4-BE49-F238E27FC236}">
                <a16:creationId xmlns:a16="http://schemas.microsoft.com/office/drawing/2014/main" id="{F67DE9FF-522A-EC77-7757-7E7294F0AACA}"/>
              </a:ext>
            </a:extLst>
          </p:cNvPr>
          <p:cNvPicPr>
            <a:picLocks noChangeAspect="1"/>
          </p:cNvPicPr>
          <p:nvPr/>
        </p:nvPicPr>
        <p:blipFill>
          <a:blip r:embed="rId4"/>
          <a:stretch>
            <a:fillRect/>
          </a:stretch>
        </p:blipFill>
        <p:spPr>
          <a:xfrm>
            <a:off x="2339161" y="1742705"/>
            <a:ext cx="1187983" cy="1463595"/>
          </a:xfrm>
          <a:prstGeom prst="rect">
            <a:avLst/>
          </a:prstGeom>
        </p:spPr>
      </p:pic>
      <p:pic>
        <p:nvPicPr>
          <p:cNvPr id="5" name="Picture 4" descr="A grey box with green labels&#10;&#10;Description automatically generated">
            <a:extLst>
              <a:ext uri="{FF2B5EF4-FFF2-40B4-BE49-F238E27FC236}">
                <a16:creationId xmlns:a16="http://schemas.microsoft.com/office/drawing/2014/main" id="{1E36D66D-C023-6477-89F9-BC333EFB0311}"/>
              </a:ext>
            </a:extLst>
          </p:cNvPr>
          <p:cNvPicPr>
            <a:picLocks noChangeAspect="1"/>
          </p:cNvPicPr>
          <p:nvPr/>
        </p:nvPicPr>
        <p:blipFill>
          <a:blip r:embed="rId4"/>
          <a:stretch>
            <a:fillRect/>
          </a:stretch>
        </p:blipFill>
        <p:spPr>
          <a:xfrm>
            <a:off x="4869827" y="1742704"/>
            <a:ext cx="1187983" cy="1463595"/>
          </a:xfrm>
          <a:prstGeom prst="rect">
            <a:avLst/>
          </a:prstGeom>
        </p:spPr>
      </p:pic>
      <p:pic>
        <p:nvPicPr>
          <p:cNvPr id="6" name="Picture 5" descr="A grey box with green labels&#10;&#10;Description automatically generated">
            <a:extLst>
              <a:ext uri="{FF2B5EF4-FFF2-40B4-BE49-F238E27FC236}">
                <a16:creationId xmlns:a16="http://schemas.microsoft.com/office/drawing/2014/main" id="{2E2AB38A-3CB4-7D00-8B95-27B8D6937D21}"/>
              </a:ext>
            </a:extLst>
          </p:cNvPr>
          <p:cNvPicPr>
            <a:picLocks noChangeAspect="1"/>
          </p:cNvPicPr>
          <p:nvPr/>
        </p:nvPicPr>
        <p:blipFill>
          <a:blip r:embed="rId4"/>
          <a:stretch>
            <a:fillRect/>
          </a:stretch>
        </p:blipFill>
        <p:spPr>
          <a:xfrm>
            <a:off x="7364869" y="1742703"/>
            <a:ext cx="1187983" cy="1463595"/>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CBBABCE-B3C2-9574-683A-FFF5F7F70DC6}"/>
                  </a:ext>
                </a:extLst>
              </p:cNvPr>
              <p:cNvSpPr txBox="1"/>
              <p:nvPr/>
            </p:nvSpPr>
            <p:spPr>
              <a:xfrm>
                <a:off x="2360179" y="3113900"/>
                <a:ext cx="495584"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1</m:t>
                          </m:r>
                        </m:sub>
                      </m:sSub>
                    </m:oMath>
                  </m:oMathPara>
                </a14:m>
                <a:endParaRPr lang="en-US" sz="2300" dirty="0"/>
              </a:p>
            </p:txBody>
          </p:sp>
        </mc:Choice>
        <mc:Fallback xmlns="">
          <p:sp>
            <p:nvSpPr>
              <p:cNvPr id="7" name="TextBox 6">
                <a:extLst>
                  <a:ext uri="{FF2B5EF4-FFF2-40B4-BE49-F238E27FC236}">
                    <a16:creationId xmlns:a16="http://schemas.microsoft.com/office/drawing/2014/main" id="{BCBBABCE-B3C2-9574-683A-FFF5F7F70DC6}"/>
                  </a:ext>
                </a:extLst>
              </p:cNvPr>
              <p:cNvSpPr txBox="1">
                <a:spLocks noRot="1" noChangeAspect="1" noMove="1" noResize="1" noEditPoints="1" noAdjustHandles="1" noChangeArrowheads="1" noChangeShapeType="1" noTextEdit="1"/>
              </p:cNvSpPr>
              <p:nvPr/>
            </p:nvSpPr>
            <p:spPr>
              <a:xfrm>
                <a:off x="2360179" y="3113900"/>
                <a:ext cx="495584" cy="353943"/>
              </a:xfrm>
              <a:prstGeom prst="rect">
                <a:avLst/>
              </a:prstGeom>
              <a:blipFill>
                <a:blip r:embed="rId5"/>
                <a:stretch>
                  <a:fillRect l="-7500" r="-5000" b="-689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A5AF5B33-6D18-4D9B-4522-2A3619D77FF3}"/>
                  </a:ext>
                </a:extLst>
              </p:cNvPr>
              <p:cNvSpPr txBox="1"/>
              <p:nvPr/>
            </p:nvSpPr>
            <p:spPr>
              <a:xfrm>
                <a:off x="7467830" y="3117030"/>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3</m:t>
                          </m:r>
                        </m:sub>
                      </m:sSub>
                    </m:oMath>
                  </m:oMathPara>
                </a14:m>
                <a:endParaRPr lang="en-US" sz="2300" dirty="0"/>
              </a:p>
            </p:txBody>
          </p:sp>
        </mc:Choice>
        <mc:Fallback xmlns="">
          <p:sp>
            <p:nvSpPr>
              <p:cNvPr id="9" name="TextBox 8">
                <a:extLst>
                  <a:ext uri="{FF2B5EF4-FFF2-40B4-BE49-F238E27FC236}">
                    <a16:creationId xmlns:a16="http://schemas.microsoft.com/office/drawing/2014/main" id="{A5AF5B33-6D18-4D9B-4522-2A3619D77FF3}"/>
                  </a:ext>
                </a:extLst>
              </p:cNvPr>
              <p:cNvSpPr txBox="1">
                <a:spLocks noRot="1" noChangeAspect="1" noMove="1" noResize="1" noEditPoints="1" noAdjustHandles="1" noChangeArrowheads="1" noChangeShapeType="1" noTextEdit="1"/>
              </p:cNvSpPr>
              <p:nvPr/>
            </p:nvSpPr>
            <p:spPr>
              <a:xfrm>
                <a:off x="7467830" y="3117030"/>
                <a:ext cx="502382" cy="353943"/>
              </a:xfrm>
              <a:prstGeom prst="rect">
                <a:avLst/>
              </a:prstGeom>
              <a:blipFill>
                <a:blip r:embed="rId7"/>
                <a:stretch>
                  <a:fillRect l="-10000" r="-5000" b="-10345"/>
                </a:stretch>
              </a:blipFill>
            </p:spPr>
            <p:txBody>
              <a:bodyPr/>
              <a:lstStyle/>
              <a:p>
                <a:r>
                  <a:rPr lang="en-US">
                    <a:noFill/>
                  </a:rPr>
                  <a:t> </a:t>
                </a:r>
              </a:p>
            </p:txBody>
          </p:sp>
        </mc:Fallback>
      </mc:AlternateContent>
      <p:pic>
        <p:nvPicPr>
          <p:cNvPr id="11" name="Picture 10" descr="A red smiley face with horns&#10;&#10;Description automatically generated">
            <a:extLst>
              <a:ext uri="{FF2B5EF4-FFF2-40B4-BE49-F238E27FC236}">
                <a16:creationId xmlns:a16="http://schemas.microsoft.com/office/drawing/2014/main" id="{E7B7C915-6EF8-F3AC-B46F-9CE52ED8890D}"/>
              </a:ext>
            </a:extLst>
          </p:cNvPr>
          <p:cNvPicPr>
            <a:picLocks noChangeAspect="1"/>
          </p:cNvPicPr>
          <p:nvPr/>
        </p:nvPicPr>
        <p:blipFill>
          <a:blip r:embed="rId8"/>
          <a:stretch>
            <a:fillRect/>
          </a:stretch>
        </p:blipFill>
        <p:spPr>
          <a:xfrm>
            <a:off x="297870" y="5384221"/>
            <a:ext cx="1133627" cy="1107095"/>
          </a:xfrm>
          <a:prstGeom prst="rect">
            <a:avLst/>
          </a:prstGeom>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23ADC9B7-23EC-725B-40B5-9AA007828AEF}"/>
                  </a:ext>
                </a:extLst>
              </p:cNvPr>
              <p:cNvSpPr txBox="1"/>
              <p:nvPr/>
            </p:nvSpPr>
            <p:spPr>
              <a:xfrm>
                <a:off x="535105" y="4795708"/>
                <a:ext cx="659155"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i="1" smtClean="0">
                          <a:solidFill>
                            <a:schemeClr val="tx1"/>
                          </a:solidFill>
                          <a:latin typeface="Cambria Math" panose="02040503050406030204" pitchFamily="18" charset="0"/>
                          <a:ea typeface="Cambria Math" panose="02040503050406030204" pitchFamily="18" charset="0"/>
                        </a:rPr>
                        <m:t>𝒜</m:t>
                      </m:r>
                    </m:oMath>
                  </m:oMathPara>
                </a14:m>
                <a:endParaRPr lang="en-US" sz="3200" dirty="0">
                  <a:solidFill>
                    <a:schemeClr val="tx1"/>
                  </a:solidFill>
                </a:endParaRPr>
              </a:p>
            </p:txBody>
          </p:sp>
        </mc:Choice>
        <mc:Fallback xmlns="">
          <p:sp>
            <p:nvSpPr>
              <p:cNvPr id="12" name="TextBox 11">
                <a:extLst>
                  <a:ext uri="{FF2B5EF4-FFF2-40B4-BE49-F238E27FC236}">
                    <a16:creationId xmlns:a16="http://schemas.microsoft.com/office/drawing/2014/main" id="{23ADC9B7-23EC-725B-40B5-9AA007828AEF}"/>
                  </a:ext>
                </a:extLst>
              </p:cNvPr>
              <p:cNvSpPr txBox="1">
                <a:spLocks noRot="1" noChangeAspect="1" noMove="1" noResize="1" noEditPoints="1" noAdjustHandles="1" noChangeArrowheads="1" noChangeShapeType="1" noTextEdit="1"/>
              </p:cNvSpPr>
              <p:nvPr/>
            </p:nvSpPr>
            <p:spPr>
              <a:xfrm>
                <a:off x="535105" y="4795708"/>
                <a:ext cx="659155" cy="584775"/>
              </a:xfrm>
              <a:prstGeom prst="rect">
                <a:avLst/>
              </a:prstGeom>
              <a:blipFill>
                <a:blip r:embed="rId9"/>
                <a:stretch>
                  <a:fillRect/>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BBBAF770-7E0D-1118-915F-1A3FDB93ED96}"/>
              </a:ext>
            </a:extLst>
          </p:cNvPr>
          <p:cNvCxnSpPr>
            <a:cxnSpLocks/>
          </p:cNvCxnSpPr>
          <p:nvPr/>
        </p:nvCxnSpPr>
        <p:spPr>
          <a:xfrm>
            <a:off x="2607971" y="3580387"/>
            <a:ext cx="0" cy="1767823"/>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0AAD443-D53D-354A-28FB-F431C2DD413D}"/>
                  </a:ext>
                </a:extLst>
              </p:cNvPr>
              <p:cNvSpPr txBox="1"/>
              <p:nvPr/>
            </p:nvSpPr>
            <p:spPr>
              <a:xfrm>
                <a:off x="2360762" y="3302164"/>
                <a:ext cx="495584"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1</m:t>
                          </m:r>
                        </m:sub>
                      </m:sSub>
                    </m:oMath>
                  </m:oMathPara>
                </a14:m>
                <a:endParaRPr lang="en-US" sz="2300" dirty="0"/>
              </a:p>
            </p:txBody>
          </p:sp>
        </mc:Choice>
        <mc:Fallback xmlns="">
          <p:sp>
            <p:nvSpPr>
              <p:cNvPr id="14" name="TextBox 13">
                <a:extLst>
                  <a:ext uri="{FF2B5EF4-FFF2-40B4-BE49-F238E27FC236}">
                    <a16:creationId xmlns:a16="http://schemas.microsoft.com/office/drawing/2014/main" id="{D0AAD443-D53D-354A-28FB-F431C2DD413D}"/>
                  </a:ext>
                </a:extLst>
              </p:cNvPr>
              <p:cNvSpPr txBox="1">
                <a:spLocks noRot="1" noChangeAspect="1" noMove="1" noResize="1" noEditPoints="1" noAdjustHandles="1" noChangeArrowheads="1" noChangeShapeType="1" noTextEdit="1"/>
              </p:cNvSpPr>
              <p:nvPr/>
            </p:nvSpPr>
            <p:spPr>
              <a:xfrm>
                <a:off x="2360762" y="3302164"/>
                <a:ext cx="495584" cy="353943"/>
              </a:xfrm>
              <a:prstGeom prst="rect">
                <a:avLst/>
              </a:prstGeom>
              <a:blipFill>
                <a:blip r:embed="rId11"/>
                <a:stretch>
                  <a:fillRect l="-7317" r="-2439" b="-10714"/>
                </a:stretch>
              </a:blipFill>
            </p:spPr>
            <p:txBody>
              <a:bodyPr/>
              <a:lstStyle/>
              <a:p>
                <a:r>
                  <a:rPr lang="en-US">
                    <a:noFill/>
                  </a:rPr>
                  <a:t> </a:t>
                </a:r>
              </a:p>
            </p:txBody>
          </p:sp>
        </mc:Fallback>
      </mc:AlternateContent>
      <p:pic>
        <p:nvPicPr>
          <p:cNvPr id="18" name="Picture 17" descr="A grey box with green labels&#10;&#10;Description automatically generated">
            <a:extLst>
              <a:ext uri="{FF2B5EF4-FFF2-40B4-BE49-F238E27FC236}">
                <a16:creationId xmlns:a16="http://schemas.microsoft.com/office/drawing/2014/main" id="{38DB3A8A-417A-4A7D-E898-1C259D8E9164}"/>
              </a:ext>
            </a:extLst>
          </p:cNvPr>
          <p:cNvPicPr>
            <a:picLocks noChangeAspect="1"/>
          </p:cNvPicPr>
          <p:nvPr/>
        </p:nvPicPr>
        <p:blipFill>
          <a:blip r:embed="rId4"/>
          <a:stretch>
            <a:fillRect/>
          </a:stretch>
        </p:blipFill>
        <p:spPr>
          <a:xfrm>
            <a:off x="10204748" y="1742703"/>
            <a:ext cx="1187983" cy="1463595"/>
          </a:xfrm>
          <a:prstGeom prst="rect">
            <a:avLst/>
          </a:prstGeom>
        </p:spPr>
      </p:pic>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C29D9DED-0F60-8DF1-66F6-027DEE70242A}"/>
                  </a:ext>
                </a:extLst>
              </p:cNvPr>
              <p:cNvSpPr txBox="1"/>
              <p:nvPr/>
            </p:nvSpPr>
            <p:spPr>
              <a:xfrm>
                <a:off x="10042414" y="3104843"/>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4</m:t>
                          </m:r>
                        </m:sub>
                      </m:sSub>
                    </m:oMath>
                  </m:oMathPara>
                </a14:m>
                <a:endParaRPr lang="en-US" sz="2300" dirty="0"/>
              </a:p>
            </p:txBody>
          </p:sp>
        </mc:Choice>
        <mc:Fallback xmlns="">
          <p:sp>
            <p:nvSpPr>
              <p:cNvPr id="20" name="TextBox 19">
                <a:extLst>
                  <a:ext uri="{FF2B5EF4-FFF2-40B4-BE49-F238E27FC236}">
                    <a16:creationId xmlns:a16="http://schemas.microsoft.com/office/drawing/2014/main" id="{C29D9DED-0F60-8DF1-66F6-027DEE70242A}"/>
                  </a:ext>
                </a:extLst>
              </p:cNvPr>
              <p:cNvSpPr txBox="1">
                <a:spLocks noRot="1" noChangeAspect="1" noMove="1" noResize="1" noEditPoints="1" noAdjustHandles="1" noChangeArrowheads="1" noChangeShapeType="1" noTextEdit="1"/>
              </p:cNvSpPr>
              <p:nvPr/>
            </p:nvSpPr>
            <p:spPr>
              <a:xfrm>
                <a:off x="10042414" y="3104843"/>
                <a:ext cx="502382" cy="353943"/>
              </a:xfrm>
              <a:prstGeom prst="rect">
                <a:avLst/>
              </a:prstGeom>
              <a:blipFill>
                <a:blip r:embed="rId16"/>
                <a:stretch>
                  <a:fillRect l="-7317" r="-2439" b="-10345"/>
                </a:stretch>
              </a:blipFill>
            </p:spPr>
            <p:txBody>
              <a:bodyPr/>
              <a:lstStyle/>
              <a:p>
                <a:r>
                  <a:rPr lang="en-US">
                    <a:noFill/>
                  </a:rPr>
                  <a:t> </a:t>
                </a:r>
              </a:p>
            </p:txBody>
          </p:sp>
        </mc:Fallback>
      </mc:AlternateContent>
      <p:cxnSp>
        <p:nvCxnSpPr>
          <p:cNvPr id="29" name="Straight Arrow Connector 28">
            <a:extLst>
              <a:ext uri="{FF2B5EF4-FFF2-40B4-BE49-F238E27FC236}">
                <a16:creationId xmlns:a16="http://schemas.microsoft.com/office/drawing/2014/main" id="{45DFCEA0-52F8-17F6-B178-0418B468CE1A}"/>
              </a:ext>
            </a:extLst>
          </p:cNvPr>
          <p:cNvCxnSpPr>
            <a:cxnSpLocks/>
          </p:cNvCxnSpPr>
          <p:nvPr/>
        </p:nvCxnSpPr>
        <p:spPr>
          <a:xfrm flipH="1">
            <a:off x="5123149" y="3580387"/>
            <a:ext cx="1" cy="1767823"/>
          </a:xfrm>
          <a:prstGeom prst="straightConnector1">
            <a:avLst/>
          </a:prstGeom>
          <a:ln w="22225">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ED768BBE-BE90-950B-82A1-BCD73281B829}"/>
                  </a:ext>
                </a:extLst>
              </p:cNvPr>
              <p:cNvSpPr txBox="1"/>
              <p:nvPr/>
            </p:nvSpPr>
            <p:spPr>
              <a:xfrm>
                <a:off x="5290787" y="4036014"/>
                <a:ext cx="2467931" cy="461665"/>
              </a:xfrm>
              <a:prstGeom prst="rect">
                <a:avLst/>
              </a:prstGeom>
              <a:noFill/>
            </p:spPr>
            <p:txBody>
              <a:bodyPr wrap="square" rtlCol="0">
                <a:spAutoFit/>
              </a:bodyPr>
              <a:lstStyle/>
              <a:p>
                <a14:m>
                  <m:oMath xmlns:m="http://schemas.openxmlformats.org/officeDocument/2006/math">
                    <m:r>
                      <a:rPr lang="en-US" sz="2400" b="0" i="1" smtClean="0">
                        <a:latin typeface="Cambria Math" panose="02040503050406030204" pitchFamily="18" charset="0"/>
                      </a:rPr>
                      <m:t>𝑓</m:t>
                    </m:r>
                    <m:r>
                      <a:rPr lang="en-US" sz="2400" b="0" i="1" smtClean="0">
                        <a:latin typeface="Cambria Math" panose="02040503050406030204" pitchFamily="18" charset="0"/>
                      </a:rPr>
                      <m:t>&lt;</m:t>
                    </m:r>
                    <m:r>
                      <a:rPr lang="en-US" sz="2400" b="0" i="1" smtClean="0">
                        <a:latin typeface="Cambria Math" panose="02040503050406030204" pitchFamily="18" charset="0"/>
                      </a:rPr>
                      <m:t>𝑡</m:t>
                    </m:r>
                  </m:oMath>
                </a14:m>
                <a:r>
                  <a:rPr lang="en-US" sz="2400" dirty="0">
                    <a:latin typeface="PT Serif" panose="020A0603040505020204" pitchFamily="18" charset="77"/>
                  </a:rPr>
                  <a:t> Servers</a:t>
                </a:r>
              </a:p>
            </p:txBody>
          </p:sp>
        </mc:Choice>
        <mc:Fallback xmlns="">
          <p:sp>
            <p:nvSpPr>
              <p:cNvPr id="33" name="TextBox 32">
                <a:extLst>
                  <a:ext uri="{FF2B5EF4-FFF2-40B4-BE49-F238E27FC236}">
                    <a16:creationId xmlns:a16="http://schemas.microsoft.com/office/drawing/2014/main" id="{ED768BBE-BE90-950B-82A1-BCD73281B829}"/>
                  </a:ext>
                </a:extLst>
              </p:cNvPr>
              <p:cNvSpPr txBox="1">
                <a:spLocks noRot="1" noChangeAspect="1" noMove="1" noResize="1" noEditPoints="1" noAdjustHandles="1" noChangeArrowheads="1" noChangeShapeType="1" noTextEdit="1"/>
              </p:cNvSpPr>
              <p:nvPr/>
            </p:nvSpPr>
            <p:spPr>
              <a:xfrm>
                <a:off x="5290787" y="4036014"/>
                <a:ext cx="2467931" cy="461665"/>
              </a:xfrm>
              <a:prstGeom prst="rect">
                <a:avLst/>
              </a:prstGeom>
              <a:blipFill>
                <a:blip r:embed="rId17"/>
                <a:stretch>
                  <a:fillRect l="-2041" t="-10526" b="-28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45B26935-E8B4-16D3-AE2B-325F6ADD3FCF}"/>
                  </a:ext>
                </a:extLst>
              </p:cNvPr>
              <p:cNvSpPr txBox="1"/>
              <p:nvPr/>
            </p:nvSpPr>
            <p:spPr>
              <a:xfrm>
                <a:off x="4894754" y="3113900"/>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2</m:t>
                          </m:r>
                        </m:sub>
                      </m:sSub>
                    </m:oMath>
                  </m:oMathPara>
                </a14:m>
                <a:endParaRPr lang="en-US" sz="2300" dirty="0"/>
              </a:p>
            </p:txBody>
          </p:sp>
        </mc:Choice>
        <mc:Fallback xmlns="">
          <p:sp>
            <p:nvSpPr>
              <p:cNvPr id="16" name="TextBox 15">
                <a:extLst>
                  <a:ext uri="{FF2B5EF4-FFF2-40B4-BE49-F238E27FC236}">
                    <a16:creationId xmlns:a16="http://schemas.microsoft.com/office/drawing/2014/main" id="{45B26935-E8B4-16D3-AE2B-325F6ADD3FCF}"/>
                  </a:ext>
                </a:extLst>
              </p:cNvPr>
              <p:cNvSpPr txBox="1">
                <a:spLocks noRot="1" noChangeAspect="1" noMove="1" noResize="1" noEditPoints="1" noAdjustHandles="1" noChangeArrowheads="1" noChangeShapeType="1" noTextEdit="1"/>
              </p:cNvSpPr>
              <p:nvPr/>
            </p:nvSpPr>
            <p:spPr>
              <a:xfrm>
                <a:off x="4894754" y="3113900"/>
                <a:ext cx="502382" cy="353943"/>
              </a:xfrm>
              <a:prstGeom prst="rect">
                <a:avLst/>
              </a:prstGeom>
              <a:blipFill>
                <a:blip r:embed="rId20"/>
                <a:stretch>
                  <a:fillRect l="-7500" r="-5000" b="-689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1496FF9D-ADF6-39FB-AB99-99FE51A10E7D}"/>
                  </a:ext>
                </a:extLst>
              </p:cNvPr>
              <p:cNvSpPr txBox="1"/>
              <p:nvPr/>
            </p:nvSpPr>
            <p:spPr>
              <a:xfrm>
                <a:off x="4895337" y="3302164"/>
                <a:ext cx="502382" cy="3539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𝑠</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h</m:t>
                          </m:r>
                        </m:e>
                        <m:sub>
                          <m:r>
                            <a:rPr lang="en-US" sz="2300" b="0" i="1" smtClean="0">
                              <a:latin typeface="Cambria Math" panose="02040503050406030204" pitchFamily="18" charset="0"/>
                            </a:rPr>
                            <m:t>2</m:t>
                          </m:r>
                        </m:sub>
                      </m:sSub>
                    </m:oMath>
                  </m:oMathPara>
                </a14:m>
                <a:endParaRPr lang="en-US" sz="2300" dirty="0"/>
              </a:p>
            </p:txBody>
          </p:sp>
        </mc:Choice>
        <mc:Fallback xmlns="">
          <p:sp>
            <p:nvSpPr>
              <p:cNvPr id="26" name="TextBox 25">
                <a:extLst>
                  <a:ext uri="{FF2B5EF4-FFF2-40B4-BE49-F238E27FC236}">
                    <a16:creationId xmlns:a16="http://schemas.microsoft.com/office/drawing/2014/main" id="{1496FF9D-ADF6-39FB-AB99-99FE51A10E7D}"/>
                  </a:ext>
                </a:extLst>
              </p:cNvPr>
              <p:cNvSpPr txBox="1">
                <a:spLocks noRot="1" noChangeAspect="1" noMove="1" noResize="1" noEditPoints="1" noAdjustHandles="1" noChangeArrowheads="1" noChangeShapeType="1" noTextEdit="1"/>
              </p:cNvSpPr>
              <p:nvPr/>
            </p:nvSpPr>
            <p:spPr>
              <a:xfrm>
                <a:off x="4895337" y="3302164"/>
                <a:ext cx="502382" cy="353943"/>
              </a:xfrm>
              <a:prstGeom prst="rect">
                <a:avLst/>
              </a:prstGeom>
              <a:blipFill>
                <a:blip r:embed="rId21"/>
                <a:stretch>
                  <a:fillRect l="-7500" r="-5000" b="-107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94D8FD2-6818-14DD-2E6E-409B85AA153E}"/>
                  </a:ext>
                </a:extLst>
              </p:cNvPr>
              <p:cNvSpPr txBox="1"/>
              <p:nvPr/>
            </p:nvSpPr>
            <p:spPr>
              <a:xfrm>
                <a:off x="280312" y="1849719"/>
                <a:ext cx="1147912"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𝑡</m:t>
                      </m:r>
                      <m:r>
                        <a:rPr lang="en-US" sz="2400" b="0" i="1" smtClean="0">
                          <a:latin typeface="Cambria Math" panose="02040503050406030204" pitchFamily="18" charset="0"/>
                        </a:rPr>
                        <m:t>=3</m:t>
                      </m:r>
                    </m:oMath>
                  </m:oMathPara>
                </a14:m>
                <a:endParaRPr lang="en-US" sz="2400" dirty="0">
                  <a:latin typeface="PT Serif" panose="020A0603040505020204" pitchFamily="18" charset="77"/>
                </a:endParaRPr>
              </a:p>
            </p:txBody>
          </p:sp>
        </mc:Choice>
        <mc:Fallback xmlns="">
          <p:sp>
            <p:nvSpPr>
              <p:cNvPr id="8" name="TextBox 7">
                <a:extLst>
                  <a:ext uri="{FF2B5EF4-FFF2-40B4-BE49-F238E27FC236}">
                    <a16:creationId xmlns:a16="http://schemas.microsoft.com/office/drawing/2014/main" id="{694D8FD2-6818-14DD-2E6E-409B85AA153E}"/>
                  </a:ext>
                </a:extLst>
              </p:cNvPr>
              <p:cNvSpPr txBox="1">
                <a:spLocks noRot="1" noChangeAspect="1" noMove="1" noResize="1" noEditPoints="1" noAdjustHandles="1" noChangeArrowheads="1" noChangeShapeType="1" noTextEdit="1"/>
              </p:cNvSpPr>
              <p:nvPr/>
            </p:nvSpPr>
            <p:spPr>
              <a:xfrm>
                <a:off x="280312" y="1849719"/>
                <a:ext cx="1147912" cy="461665"/>
              </a:xfrm>
              <a:prstGeom prst="rect">
                <a:avLst/>
              </a:prstGeom>
              <a:blipFill>
                <a:blip r:embed="rId22"/>
                <a:stretch>
                  <a:fillRect/>
                </a:stretch>
              </a:blipFill>
            </p:spPr>
            <p:txBody>
              <a:bodyPr/>
              <a:lstStyle/>
              <a:p>
                <a:r>
                  <a:rPr lang="en-US">
                    <a:noFill/>
                  </a:rPr>
                  <a:t> </a:t>
                </a:r>
              </a:p>
            </p:txBody>
          </p:sp>
        </mc:Fallback>
      </mc:AlternateContent>
      <p:sp>
        <p:nvSpPr>
          <p:cNvPr id="27" name="Rounded Rectangle 26">
            <a:extLst>
              <a:ext uri="{FF2B5EF4-FFF2-40B4-BE49-F238E27FC236}">
                <a16:creationId xmlns:a16="http://schemas.microsoft.com/office/drawing/2014/main" id="{1A2871AE-CCB1-62F0-A97C-C0C912520D9C}"/>
              </a:ext>
            </a:extLst>
          </p:cNvPr>
          <p:cNvSpPr/>
          <p:nvPr/>
        </p:nvSpPr>
        <p:spPr>
          <a:xfrm>
            <a:off x="6966922" y="5217675"/>
            <a:ext cx="1482436" cy="105745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latin typeface="PT Serif" panose="020A0603040505020204" pitchFamily="18" charset="77"/>
              </a:rPr>
              <a:t>Tracer</a:t>
            </a:r>
          </a:p>
        </p:txBody>
      </p:sp>
      <p:sp>
        <p:nvSpPr>
          <p:cNvPr id="28" name="TextBox 27">
            <a:extLst>
              <a:ext uri="{FF2B5EF4-FFF2-40B4-BE49-F238E27FC236}">
                <a16:creationId xmlns:a16="http://schemas.microsoft.com/office/drawing/2014/main" id="{7A34452F-B5D2-81D7-AB15-64F284B58450}"/>
              </a:ext>
            </a:extLst>
          </p:cNvPr>
          <p:cNvSpPr txBox="1"/>
          <p:nvPr/>
        </p:nvSpPr>
        <p:spPr>
          <a:xfrm>
            <a:off x="9366430" y="5392294"/>
            <a:ext cx="2527699" cy="707886"/>
          </a:xfrm>
          <a:prstGeom prst="rect">
            <a:avLst/>
          </a:prstGeom>
          <a:noFill/>
        </p:spPr>
        <p:txBody>
          <a:bodyPr wrap="square" rtlCol="0">
            <a:spAutoFit/>
          </a:bodyPr>
          <a:lstStyle/>
          <a:p>
            <a:pPr algn="l"/>
            <a:r>
              <a:rPr lang="en-US" sz="2000" dirty="0">
                <a:latin typeface="PT Serif" panose="020A0603040505020204" pitchFamily="18" charset="77"/>
              </a:rPr>
              <a:t>Trace to {1,2}</a:t>
            </a:r>
            <a:br>
              <a:rPr lang="en-US" sz="2000" dirty="0">
                <a:latin typeface="PT Serif" panose="020A0603040505020204" pitchFamily="18" charset="77"/>
              </a:rPr>
            </a:br>
            <a:r>
              <a:rPr lang="en-US" sz="2000" dirty="0">
                <a:latin typeface="PT Serif" panose="020A0603040505020204" pitchFamily="18" charset="77"/>
              </a:rPr>
              <a:t>with proof</a:t>
            </a:r>
          </a:p>
        </p:txBody>
      </p:sp>
      <p:cxnSp>
        <p:nvCxnSpPr>
          <p:cNvPr id="37" name="Straight Arrow Connector 36">
            <a:extLst>
              <a:ext uri="{FF2B5EF4-FFF2-40B4-BE49-F238E27FC236}">
                <a16:creationId xmlns:a16="http://schemas.microsoft.com/office/drawing/2014/main" id="{56FEF65F-3BCE-6B4A-51D2-61479E18F3C5}"/>
              </a:ext>
            </a:extLst>
          </p:cNvPr>
          <p:cNvCxnSpPr>
            <a:cxnSpLocks/>
            <a:stCxn id="35" idx="3"/>
            <a:endCxn id="27" idx="1"/>
          </p:cNvCxnSpPr>
          <p:nvPr/>
        </p:nvCxnSpPr>
        <p:spPr>
          <a:xfrm>
            <a:off x="5767754" y="5737635"/>
            <a:ext cx="1199168" cy="876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 name="Straight Arrow Connector 38">
            <a:extLst>
              <a:ext uri="{FF2B5EF4-FFF2-40B4-BE49-F238E27FC236}">
                <a16:creationId xmlns:a16="http://schemas.microsoft.com/office/drawing/2014/main" id="{8F9D6ECE-69CA-4829-BDC1-104AF356657D}"/>
              </a:ext>
            </a:extLst>
          </p:cNvPr>
          <p:cNvCxnSpPr>
            <a:cxnSpLocks/>
            <a:stCxn id="27" idx="3"/>
            <a:endCxn id="28" idx="1"/>
          </p:cNvCxnSpPr>
          <p:nvPr/>
        </p:nvCxnSpPr>
        <p:spPr>
          <a:xfrm flipV="1">
            <a:off x="8449358" y="5746237"/>
            <a:ext cx="917072" cy="1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0" name="Picture 9" descr="A stack of money on a white background&#10;&#10;Description automatically generated">
            <a:extLst>
              <a:ext uri="{FF2B5EF4-FFF2-40B4-BE49-F238E27FC236}">
                <a16:creationId xmlns:a16="http://schemas.microsoft.com/office/drawing/2014/main" id="{89EED8AC-3C58-4076-13E4-669AEE774371}"/>
              </a:ext>
            </a:extLst>
          </p:cNvPr>
          <p:cNvPicPr>
            <a:picLocks noChangeAspect="1"/>
          </p:cNvPicPr>
          <p:nvPr/>
        </p:nvPicPr>
        <p:blipFill>
          <a:blip r:embed="rId23"/>
          <a:stretch>
            <a:fillRect/>
          </a:stretch>
        </p:blipFill>
        <p:spPr>
          <a:xfrm>
            <a:off x="2175155" y="5547405"/>
            <a:ext cx="841023" cy="675962"/>
          </a:xfrm>
          <a:prstGeom prst="rect">
            <a:avLst/>
          </a:prstGeom>
        </p:spPr>
      </p:pic>
      <p:pic>
        <p:nvPicPr>
          <p:cNvPr id="25" name="Picture 24" descr="A stack of money on a white background&#10;&#10;Description automatically generated">
            <a:extLst>
              <a:ext uri="{FF2B5EF4-FFF2-40B4-BE49-F238E27FC236}">
                <a16:creationId xmlns:a16="http://schemas.microsoft.com/office/drawing/2014/main" id="{B56D6DF8-6081-2A06-2F99-3537A52CD83E}"/>
              </a:ext>
            </a:extLst>
          </p:cNvPr>
          <p:cNvPicPr>
            <a:picLocks noChangeAspect="1"/>
          </p:cNvPicPr>
          <p:nvPr/>
        </p:nvPicPr>
        <p:blipFill>
          <a:blip r:embed="rId23"/>
          <a:stretch>
            <a:fillRect/>
          </a:stretch>
        </p:blipFill>
        <p:spPr>
          <a:xfrm>
            <a:off x="4788899" y="5534468"/>
            <a:ext cx="841023" cy="675962"/>
          </a:xfrm>
          <a:prstGeom prst="rect">
            <a:avLst/>
          </a:prstGeom>
        </p:spPr>
      </p:pic>
      <p:sp>
        <p:nvSpPr>
          <p:cNvPr id="50" name="Google Shape;518;p45">
            <a:extLst>
              <a:ext uri="{FF2B5EF4-FFF2-40B4-BE49-F238E27FC236}">
                <a16:creationId xmlns:a16="http://schemas.microsoft.com/office/drawing/2014/main" id="{AC110788-D744-AAE4-A3BE-03863A6EB050}"/>
              </a:ext>
            </a:extLst>
          </p:cNvPr>
          <p:cNvSpPr/>
          <p:nvPr/>
        </p:nvSpPr>
        <p:spPr>
          <a:xfrm>
            <a:off x="599068" y="6189822"/>
            <a:ext cx="6868762" cy="668178"/>
          </a:xfrm>
          <a:prstGeom prst="cloud">
            <a:avLst/>
          </a:prstGeom>
          <a:solidFill>
            <a:schemeClr val="accent1">
              <a:lumMod val="20000"/>
              <a:lumOff val="80000"/>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algn="ctr"/>
            <a:r>
              <a:rPr lang="en-IL" sz="2000">
                <a:latin typeface="PT Serif" panose="020A0603040505020204" pitchFamily="18" charset="77"/>
              </a:rPr>
              <a:t>Essentially reduces the threshold to 1</a:t>
            </a:r>
            <a:r>
              <a:rPr lang="en-US" sz="2000" dirty="0">
                <a:latin typeface="PT Serif" panose="020A0603040505020204" pitchFamily="18" charset="77"/>
              </a:rPr>
              <a:t>!</a:t>
            </a:r>
            <a:endParaRPr lang="en-IL" sz="2000" dirty="0">
              <a:latin typeface="PT Serif" panose="020A0603040505020204" pitchFamily="18" charset="77"/>
            </a:endParaRPr>
          </a:p>
        </p:txBody>
      </p:sp>
      <p:sp>
        <p:nvSpPr>
          <p:cNvPr id="15" name="Slide Number Placeholder 14">
            <a:extLst>
              <a:ext uri="{FF2B5EF4-FFF2-40B4-BE49-F238E27FC236}">
                <a16:creationId xmlns:a16="http://schemas.microsoft.com/office/drawing/2014/main" id="{18EA9167-2A47-F6AC-4309-23E7978FF05A}"/>
              </a:ext>
            </a:extLst>
          </p:cNvPr>
          <p:cNvSpPr>
            <a:spLocks noGrp="1"/>
          </p:cNvSpPr>
          <p:nvPr>
            <p:ph type="sldNum" sz="quarter" idx="12"/>
          </p:nvPr>
        </p:nvSpPr>
        <p:spPr/>
        <p:txBody>
          <a:bodyPr/>
          <a:lstStyle/>
          <a:p>
            <a:fld id="{2C6E2BD9-12E2-A94F-B436-2026D1C44FCB}" type="slidenum">
              <a:rPr lang="en-US" smtClean="0"/>
              <a:pPr/>
              <a:t>7</a:t>
            </a:fld>
            <a:endParaRPr lang="en-US">
              <a:latin typeface="PT Serif" panose="020A0603040505020204" pitchFamily="18" charset="77"/>
            </a:endParaRPr>
          </a:p>
        </p:txBody>
      </p:sp>
      <p:sp>
        <p:nvSpPr>
          <p:cNvPr id="17" name="Cloud Callout 16">
            <a:extLst>
              <a:ext uri="{FF2B5EF4-FFF2-40B4-BE49-F238E27FC236}">
                <a16:creationId xmlns:a16="http://schemas.microsoft.com/office/drawing/2014/main" id="{03FCE904-8DDA-BE4F-8BBE-2B2425C08116}"/>
              </a:ext>
            </a:extLst>
          </p:cNvPr>
          <p:cNvSpPr/>
          <p:nvPr/>
        </p:nvSpPr>
        <p:spPr>
          <a:xfrm>
            <a:off x="3098410" y="3630176"/>
            <a:ext cx="6537855" cy="1556710"/>
          </a:xfrm>
          <a:prstGeom prst="cloudCallout">
            <a:avLst>
              <a:gd name="adj1" fmla="val 43648"/>
              <a:gd name="adj2" fmla="val 4986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300" dirty="0">
                <a:latin typeface="PT Serif" panose="020A0603040505020204" pitchFamily="18" charset="77"/>
              </a:rPr>
              <a:t>Traceability can deter servers from selling their shares!</a:t>
            </a:r>
          </a:p>
        </p:txBody>
      </p:sp>
    </p:spTree>
    <p:extLst>
      <p:ext uri="{BB962C8B-B14F-4D97-AF65-F5344CB8AC3E}">
        <p14:creationId xmlns:p14="http://schemas.microsoft.com/office/powerpoint/2010/main" val="288961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42" presetClass="path" presetSubtype="0" accel="50000" decel="50000" fill="hold" grpId="0" nodeType="withEffect">
                                  <p:stCondLst>
                                    <p:cond delay="0"/>
                                  </p:stCondLst>
                                  <p:childTnLst>
                                    <p:animMotion origin="layout" path="M -2.29167E-6 0.00416 L -0.00651 0.32801 " pathEditMode="relative" rAng="0" ptsTypes="AA">
                                      <p:cBhvr>
                                        <p:cTn id="18" dur="2000" fill="hold"/>
                                        <p:tgtEl>
                                          <p:spTgt spid="14"/>
                                        </p:tgtEl>
                                        <p:attrNameLst>
                                          <p:attrName>ppt_x</p:attrName>
                                          <p:attrName>ppt_y</p:attrName>
                                        </p:attrNameLst>
                                      </p:cBhvr>
                                      <p:rCtr x="-326" y="16181"/>
                                    </p:animMotion>
                                  </p:childTnLst>
                                </p:cTn>
                              </p:par>
                              <p:par>
                                <p:cTn id="19" presetID="0" presetClass="path" presetSubtype="0" accel="50000" decel="50000" fill="hold" nodeType="withEffect">
                                  <p:stCondLst>
                                    <p:cond delay="0"/>
                                  </p:stCondLst>
                                  <p:childTnLst>
                                    <p:animMotion origin="layout" path="M -0.00664 0.00486 L -0.00482 -0.48842 " pathEditMode="relative" rAng="0" ptsTypes="AA">
                                      <p:cBhvr>
                                        <p:cTn id="20" dur="2000" fill="hold"/>
                                        <p:tgtEl>
                                          <p:spTgt spid="10"/>
                                        </p:tgtEl>
                                        <p:attrNameLst>
                                          <p:attrName>ppt_x</p:attrName>
                                          <p:attrName>ppt_y</p:attrName>
                                        </p:attrNameLst>
                                      </p:cBhvr>
                                      <p:rCtr x="91" y="-24676"/>
                                    </p:animMotion>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42" presetClass="path" presetSubtype="0" accel="50000" decel="50000" fill="hold" grpId="0" nodeType="withEffect">
                                  <p:stCondLst>
                                    <p:cond delay="0"/>
                                  </p:stCondLst>
                                  <p:childTnLst>
                                    <p:animMotion origin="layout" path="M 4.58333E-6 0.00416 L -0.00651 0.32801 " pathEditMode="relative" rAng="0" ptsTypes="AA">
                                      <p:cBhvr>
                                        <p:cTn id="28" dur="2000" fill="hold"/>
                                        <p:tgtEl>
                                          <p:spTgt spid="26"/>
                                        </p:tgtEl>
                                        <p:attrNameLst>
                                          <p:attrName>ppt_x</p:attrName>
                                          <p:attrName>ppt_y</p:attrName>
                                        </p:attrNameLst>
                                      </p:cBhvr>
                                      <p:rCtr x="-326" y="16181"/>
                                    </p:animMotion>
                                  </p:childTnLst>
                                </p:cTn>
                              </p:par>
                              <p:par>
                                <p:cTn id="29" presetID="1"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0" presetClass="path" presetSubtype="0" accel="50000" decel="50000" fill="hold" nodeType="withEffect">
                                  <p:stCondLst>
                                    <p:cond delay="0"/>
                                  </p:stCondLst>
                                  <p:childTnLst>
                                    <p:animMotion origin="layout" path="M -0.00664 0.00486 L -0.00547 -0.48657 " pathEditMode="relative" rAng="0" ptsTypes="AA">
                                      <p:cBhvr>
                                        <p:cTn id="32" dur="2000" fill="hold"/>
                                        <p:tgtEl>
                                          <p:spTgt spid="25"/>
                                        </p:tgtEl>
                                        <p:attrNameLst>
                                          <p:attrName>ppt_x</p:attrName>
                                          <p:attrName>ppt_y</p:attrName>
                                        </p:attrNameLst>
                                      </p:cBhvr>
                                      <p:rCtr x="52" y="-24583"/>
                                    </p:animMotion>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12" grpId="0"/>
      <p:bldP spid="14" grpId="0"/>
      <p:bldP spid="14" grpId="1"/>
      <p:bldP spid="33" grpId="0"/>
      <p:bldP spid="26" grpId="0"/>
      <p:bldP spid="26" grpId="1"/>
      <p:bldP spid="27" grpId="0" animBg="1"/>
      <p:bldP spid="28" grpId="0"/>
      <p:bldP spid="50"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4110D-76DB-76FA-AD8D-C542938545F5}"/>
              </a:ext>
            </a:extLst>
          </p:cNvPr>
          <p:cNvSpPr>
            <a:spLocks noGrp="1"/>
          </p:cNvSpPr>
          <p:nvPr>
            <p:ph type="title"/>
          </p:nvPr>
        </p:nvSpPr>
        <p:spPr>
          <a:xfrm>
            <a:off x="213464" y="-144196"/>
            <a:ext cx="11894128" cy="1325563"/>
          </a:xfrm>
        </p:spPr>
        <p:txBody>
          <a:bodyPr/>
          <a:lstStyle/>
          <a:p>
            <a:r>
              <a:rPr lang="en-US" dirty="0">
                <a:latin typeface="PT Serif" panose="020A0603040505020204" pitchFamily="18" charset="77"/>
              </a:rPr>
              <a:t>Traceable Secret Sharing</a:t>
            </a:r>
          </a:p>
        </p:txBody>
      </p:sp>
      <p:sp>
        <p:nvSpPr>
          <p:cNvPr id="3" name="Content Placeholder 2">
            <a:extLst>
              <a:ext uri="{FF2B5EF4-FFF2-40B4-BE49-F238E27FC236}">
                <a16:creationId xmlns:a16="http://schemas.microsoft.com/office/drawing/2014/main" id="{33F1D737-6E0D-2EBF-F1C2-72F89DC72475}"/>
              </a:ext>
            </a:extLst>
          </p:cNvPr>
          <p:cNvSpPr>
            <a:spLocks noGrp="1"/>
          </p:cNvSpPr>
          <p:nvPr>
            <p:ph idx="1"/>
          </p:nvPr>
        </p:nvSpPr>
        <p:spPr>
          <a:xfrm>
            <a:off x="213464" y="873498"/>
            <a:ext cx="10515600" cy="4351338"/>
          </a:xfrm>
        </p:spPr>
        <p:txBody>
          <a:bodyPr>
            <a:normAutofit/>
          </a:bodyPr>
          <a:lstStyle/>
          <a:p>
            <a:pPr marL="0" indent="0">
              <a:buNone/>
            </a:pPr>
            <a:r>
              <a:rPr lang="en-US" sz="2300" dirty="0"/>
              <a:t>[ First considered by Goyal , Song , Srinivasan’21 ]</a:t>
            </a:r>
          </a:p>
          <a:p>
            <a:pPr marL="0" indent="0">
              <a:buNone/>
            </a:pPr>
            <a:r>
              <a:rPr lang="en-US" sz="2300" dirty="0"/>
              <a:t>B</a:t>
            </a:r>
            <a:r>
              <a:rPr lang="en-US" sz="2300" b="1" dirty="0"/>
              <a:t>P</a:t>
            </a:r>
            <a:r>
              <a:rPr lang="en-US" sz="2300" dirty="0"/>
              <a:t>R@Crypto’24:</a:t>
            </a:r>
          </a:p>
          <a:p>
            <a:r>
              <a:rPr lang="en-US" sz="2300" dirty="0"/>
              <a:t> New definitions</a:t>
            </a:r>
          </a:p>
        </p:txBody>
      </p:sp>
      <p:sp>
        <p:nvSpPr>
          <p:cNvPr id="5" name="Slide Number Placeholder 4">
            <a:extLst>
              <a:ext uri="{FF2B5EF4-FFF2-40B4-BE49-F238E27FC236}">
                <a16:creationId xmlns:a16="http://schemas.microsoft.com/office/drawing/2014/main" id="{37335F47-0664-C0CC-34ED-08EBDFE5A454}"/>
              </a:ext>
            </a:extLst>
          </p:cNvPr>
          <p:cNvSpPr>
            <a:spLocks noGrp="1"/>
          </p:cNvSpPr>
          <p:nvPr>
            <p:ph type="sldNum" sz="quarter" idx="12"/>
          </p:nvPr>
        </p:nvSpPr>
        <p:spPr/>
        <p:txBody>
          <a:bodyPr/>
          <a:lstStyle/>
          <a:p>
            <a:fld id="{2C6E2BD9-12E2-A94F-B436-2026D1C44FCB}" type="slidenum">
              <a:rPr lang="en-US" smtClean="0"/>
              <a:pPr/>
              <a:t>8</a:t>
            </a:fld>
            <a:endParaRPr lang="en-US">
              <a:latin typeface="PT Serif" panose="020A0603040505020204" pitchFamily="18" charset="77"/>
            </a:endParaRPr>
          </a:p>
        </p:txBody>
      </p:sp>
      <mc:AlternateContent xmlns:mc="http://schemas.openxmlformats.org/markup-compatibility/2006">
        <mc:Choice xmlns:a14="http://schemas.microsoft.com/office/drawing/2010/main" Requires="a14">
          <p:graphicFrame>
            <p:nvGraphicFramePr>
              <p:cNvPr id="6" name="Table 5">
                <a:extLst>
                  <a:ext uri="{FF2B5EF4-FFF2-40B4-BE49-F238E27FC236}">
                    <a16:creationId xmlns:a16="http://schemas.microsoft.com/office/drawing/2014/main" id="{6945C6CD-F11D-376E-8086-A6B1B7BA07CA}"/>
                  </a:ext>
                </a:extLst>
              </p:cNvPr>
              <p:cNvGraphicFramePr>
                <a:graphicFrameLocks noGrp="1"/>
              </p:cNvGraphicFramePr>
              <p:nvPr>
                <p:extLst>
                  <p:ext uri="{D42A27DB-BD31-4B8C-83A1-F6EECF244321}">
                    <p14:modId xmlns:p14="http://schemas.microsoft.com/office/powerpoint/2010/main" val="2953044617"/>
                  </p:ext>
                </p:extLst>
              </p:nvPr>
            </p:nvGraphicFramePr>
            <p:xfrm>
              <a:off x="1073833" y="3010484"/>
              <a:ext cx="10044334" cy="2459864"/>
            </p:xfrm>
            <a:graphic>
              <a:graphicData uri="http://schemas.openxmlformats.org/drawingml/2006/table">
                <a:tbl>
                  <a:tblPr firstRow="1" bandRow="1">
                    <a:tableStyleId>{5C22544A-7EE6-4342-B048-85BDC9FD1C3A}</a:tableStyleId>
                  </a:tblPr>
                  <a:tblGrid>
                    <a:gridCol w="3255561">
                      <a:extLst>
                        <a:ext uri="{9D8B030D-6E8A-4147-A177-3AD203B41FA5}">
                          <a16:colId xmlns:a16="http://schemas.microsoft.com/office/drawing/2014/main" val="3351157172"/>
                        </a:ext>
                      </a:extLst>
                    </a:gridCol>
                    <a:gridCol w="2368176">
                      <a:extLst>
                        <a:ext uri="{9D8B030D-6E8A-4147-A177-3AD203B41FA5}">
                          <a16:colId xmlns:a16="http://schemas.microsoft.com/office/drawing/2014/main" val="3819427861"/>
                        </a:ext>
                      </a:extLst>
                    </a:gridCol>
                    <a:gridCol w="1876999">
                      <a:extLst>
                        <a:ext uri="{9D8B030D-6E8A-4147-A177-3AD203B41FA5}">
                          <a16:colId xmlns:a16="http://schemas.microsoft.com/office/drawing/2014/main" val="3581767473"/>
                        </a:ext>
                      </a:extLst>
                    </a:gridCol>
                    <a:gridCol w="2543598">
                      <a:extLst>
                        <a:ext uri="{9D8B030D-6E8A-4147-A177-3AD203B41FA5}">
                          <a16:colId xmlns:a16="http://schemas.microsoft.com/office/drawing/2014/main" val="3127365912"/>
                        </a:ext>
                      </a:extLst>
                    </a:gridCol>
                  </a:tblGrid>
                  <a:tr h="702297">
                    <a:tc>
                      <a:txBody>
                        <a:bodyPr/>
                        <a:lstStyle/>
                        <a:p>
                          <a:endParaRPr lang="en-US" sz="2400" dirty="0">
                            <a:latin typeface="PT Serif" panose="020A0603040505020204" pitchFamily="18"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100" dirty="0">
                              <a:latin typeface="PT Serif" panose="020A0603040505020204" pitchFamily="18" charset="77"/>
                            </a:rPr>
                            <a:t>Traceability</a:t>
                          </a:r>
                        </a:p>
                        <a:p>
                          <a:r>
                            <a:rPr lang="en-US" sz="2100" dirty="0">
                              <a:latin typeface="PT Serif" panose="020A0603040505020204" pitchFamily="18" charset="77"/>
                            </a:rPr>
                            <a:t>guarantee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100" dirty="0">
                              <a:latin typeface="PT Serif" panose="020A0603040505020204" pitchFamily="18" charset="77"/>
                            </a:rPr>
                            <a:t>Access</a:t>
                          </a:r>
                        </a:p>
                        <a:p>
                          <a:r>
                            <a:rPr lang="en-US" sz="2100" dirty="0">
                              <a:latin typeface="PT Serif" panose="020A0603040505020204" pitchFamily="18" charset="77"/>
                            </a:rPr>
                            <a:t>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100" dirty="0">
                              <a:latin typeface="PT Serif" panose="020A0603040505020204" pitchFamily="18" charset="77"/>
                            </a:rPr>
                            <a:t>Secret share size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9535821"/>
                      </a:ext>
                    </a:extLst>
                  </a:tr>
                  <a:tr h="600256">
                    <a:tc>
                      <a:txBody>
                        <a:bodyPr/>
                        <a:lstStyle/>
                        <a:p>
                          <a:r>
                            <a:rPr lang="en-US" sz="2000" dirty="0">
                              <a:solidFill>
                                <a:schemeClr val="bg2">
                                  <a:lumMod val="25000"/>
                                </a:schemeClr>
                              </a:solidFill>
                              <a:latin typeface="PT Serif" panose="020A0603040505020204" pitchFamily="18" charset="77"/>
                            </a:rPr>
                            <a:t>GSS21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2000" dirty="0">
                              <a:solidFill>
                                <a:schemeClr val="bg2">
                                  <a:lumMod val="25000"/>
                                </a:schemeClr>
                              </a:solidFill>
                              <a:latin typeface="PT Serif" panose="020A0603040505020204" pitchFamily="18" charset="77"/>
                            </a:rPr>
                            <a:t>Threshold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sSup>
                                  <m:sSupPr>
                                    <m:ctrlPr>
                                      <a:rPr lang="en-US" sz="2000" b="0" i="1" smtClean="0">
                                        <a:solidFill>
                                          <a:schemeClr val="bg2">
                                            <a:lumMod val="25000"/>
                                          </a:schemeClr>
                                        </a:solidFill>
                                        <a:latin typeface="Cambria Math" panose="02040503050406030204" pitchFamily="18" charset="0"/>
                                      </a:rPr>
                                    </m:ctrlPr>
                                  </m:sSupPr>
                                  <m:e>
                                    <m:d>
                                      <m:dPr>
                                        <m:begChr m:val="|"/>
                                        <m:endChr m:val="|"/>
                                        <m:ctrlPr>
                                          <a:rPr lang="en-US" sz="2000" b="0" i="1" smtClean="0">
                                            <a:solidFill>
                                              <a:schemeClr val="bg2">
                                                <a:lumMod val="25000"/>
                                              </a:schemeClr>
                                            </a:solidFill>
                                            <a:latin typeface="Cambria Math" panose="02040503050406030204" pitchFamily="18" charset="0"/>
                                          </a:rPr>
                                        </m:ctrlPr>
                                      </m:dPr>
                                      <m:e>
                                        <m:r>
                                          <a:rPr lang="en-US" sz="2000" b="0" i="1" smtClean="0">
                                            <a:solidFill>
                                              <a:schemeClr val="bg2">
                                                <a:lumMod val="25000"/>
                                              </a:schemeClr>
                                            </a:solidFill>
                                            <a:latin typeface="Cambria Math" panose="02040503050406030204" pitchFamily="18" charset="0"/>
                                          </a:rPr>
                                          <m:t>𝑠</m:t>
                                        </m:r>
                                      </m:e>
                                    </m:d>
                                  </m:e>
                                  <m:sup>
                                    <m:r>
                                      <a:rPr lang="en-US" sz="2000" b="0" i="1" smtClean="0">
                                        <a:solidFill>
                                          <a:schemeClr val="bg2">
                                            <a:lumMod val="25000"/>
                                          </a:schemeClr>
                                        </a:solidFill>
                                        <a:latin typeface="Cambria Math" panose="02040503050406030204" pitchFamily="18" charset="0"/>
                                      </a:rPr>
                                      <m:t>2</m:t>
                                    </m:r>
                                  </m:sup>
                                </m:sSup>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38895025"/>
                      </a:ext>
                    </a:extLst>
                  </a:tr>
                  <a:tr h="600256">
                    <a:tc>
                      <a:txBody>
                        <a:bodyPr/>
                        <a:lstStyle/>
                        <a:p>
                          <a:r>
                            <a:rPr lang="en-US" sz="2000" dirty="0">
                              <a:solidFill>
                                <a:schemeClr val="bg2">
                                  <a:lumMod val="25000"/>
                                </a:schemeClr>
                              </a:solidFill>
                              <a:latin typeface="PT Serif" panose="020A0603040505020204" pitchFamily="18" charset="77"/>
                            </a:rPr>
                            <a:t>BPR24 </a:t>
                          </a:r>
                          <a:r>
                            <a:rPr lang="en-US" sz="1900" dirty="0">
                              <a:solidFill>
                                <a:schemeClr val="bg2">
                                  <a:lumMod val="25000"/>
                                </a:schemeClr>
                              </a:solidFill>
                              <a:latin typeface="PT Serif" panose="020A0603040505020204" pitchFamily="18" charset="77"/>
                            </a:rPr>
                            <a:t>[Shamir-based]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2000" dirty="0">
                              <a:solidFill>
                                <a:schemeClr val="bg2">
                                  <a:lumMod val="25000"/>
                                </a:schemeClr>
                              </a:solidFill>
                              <a:latin typeface="PT Serif" panose="020A0603040505020204" pitchFamily="18" charset="77"/>
                            </a:rPr>
                            <a:t>Threshold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2000" b="0" i="1" smtClean="0">
                                    <a:solidFill>
                                      <a:schemeClr val="bg2">
                                        <a:lumMod val="25000"/>
                                      </a:schemeClr>
                                    </a:solidFill>
                                    <a:latin typeface="Cambria Math" panose="02040503050406030204" pitchFamily="18" charset="0"/>
                                  </a:rPr>
                                  <m:t>2 |</m:t>
                                </m:r>
                                <m:r>
                                  <a:rPr lang="en-US" sz="2000" b="0" i="1" smtClean="0">
                                    <a:solidFill>
                                      <a:schemeClr val="bg2">
                                        <a:lumMod val="25000"/>
                                      </a:schemeClr>
                                    </a:solidFill>
                                    <a:latin typeface="Cambria Math" panose="02040503050406030204" pitchFamily="18" charset="0"/>
                                  </a:rPr>
                                  <m:t>𝑠</m:t>
                                </m:r>
                                <m:r>
                                  <a:rPr lang="en-US" sz="2000" b="0" i="1" smtClean="0">
                                    <a:solidFill>
                                      <a:schemeClr val="bg2">
                                        <a:lumMod val="25000"/>
                                      </a:schemeClr>
                                    </a:solidFill>
                                    <a:latin typeface="Cambria Math" panose="02040503050406030204" pitchFamily="18" charset="0"/>
                                  </a:rPr>
                                  <m:t>|</m:t>
                                </m:r>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6456469"/>
                      </a:ext>
                    </a:extLst>
                  </a:tr>
                  <a:tr h="527832">
                    <a:tc>
                      <a:txBody>
                        <a:bodyPr/>
                        <a:lstStyle/>
                        <a:p>
                          <a:r>
                            <a:rPr lang="en-US" sz="2000" dirty="0">
                              <a:solidFill>
                                <a:schemeClr val="bg2">
                                  <a:lumMod val="25000"/>
                                </a:schemeClr>
                              </a:solidFill>
                              <a:latin typeface="PT Serif" panose="020A0603040505020204" pitchFamily="18" charset="77"/>
                            </a:rPr>
                            <a:t>BPR24 </a:t>
                          </a:r>
                          <a:r>
                            <a:rPr lang="en-US" sz="1900" dirty="0">
                              <a:solidFill>
                                <a:schemeClr val="bg2">
                                  <a:lumMod val="25000"/>
                                </a:schemeClr>
                              </a:solidFill>
                              <a:latin typeface="PT Serif" panose="020A0603040505020204" pitchFamily="18" charset="77"/>
                            </a:rPr>
                            <a:t>[Blakely-based]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2000" dirty="0">
                              <a:solidFill>
                                <a:schemeClr val="bg2">
                                  <a:lumMod val="25000"/>
                                </a:schemeClr>
                              </a:solidFill>
                              <a:latin typeface="PT Serif" panose="020A0603040505020204" pitchFamily="18" charset="77"/>
                            </a:rPr>
                            <a:t>Threshold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2000" b="0" i="1" smtClean="0">
                                    <a:solidFill>
                                      <a:schemeClr val="bg2">
                                        <a:lumMod val="25000"/>
                                      </a:schemeClr>
                                    </a:solidFill>
                                    <a:latin typeface="Cambria Math" panose="02040503050406030204" pitchFamily="18" charset="0"/>
                                  </a:rPr>
                                  <m:t>2 |</m:t>
                                </m:r>
                                <m:r>
                                  <a:rPr lang="en-US" sz="2000" b="0" i="1" smtClean="0">
                                    <a:solidFill>
                                      <a:schemeClr val="bg2">
                                        <a:lumMod val="25000"/>
                                      </a:schemeClr>
                                    </a:solidFill>
                                    <a:latin typeface="Cambria Math" panose="02040503050406030204" pitchFamily="18" charset="0"/>
                                  </a:rPr>
                                  <m:t>𝑠</m:t>
                                </m:r>
                                <m:r>
                                  <a:rPr lang="en-US" sz="2000" b="0" i="1" smtClean="0">
                                    <a:solidFill>
                                      <a:schemeClr val="bg2">
                                        <a:lumMod val="25000"/>
                                      </a:schemeClr>
                                    </a:solidFill>
                                    <a:latin typeface="Cambria Math" panose="02040503050406030204" pitchFamily="18" charset="0"/>
                                  </a:rPr>
                                  <m:t>|</m:t>
                                </m:r>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3757606"/>
                      </a:ext>
                    </a:extLst>
                  </a:tr>
                </a:tbl>
              </a:graphicData>
            </a:graphic>
          </p:graphicFrame>
        </mc:Choice>
        <mc:Fallback>
          <p:graphicFrame>
            <p:nvGraphicFramePr>
              <p:cNvPr id="6" name="Table 5">
                <a:extLst>
                  <a:ext uri="{FF2B5EF4-FFF2-40B4-BE49-F238E27FC236}">
                    <a16:creationId xmlns:a16="http://schemas.microsoft.com/office/drawing/2014/main" id="{6945C6CD-F11D-376E-8086-A6B1B7BA07CA}"/>
                  </a:ext>
                </a:extLst>
              </p:cNvPr>
              <p:cNvGraphicFramePr>
                <a:graphicFrameLocks noGrp="1"/>
              </p:cNvGraphicFramePr>
              <p:nvPr>
                <p:extLst>
                  <p:ext uri="{D42A27DB-BD31-4B8C-83A1-F6EECF244321}">
                    <p14:modId xmlns:p14="http://schemas.microsoft.com/office/powerpoint/2010/main" val="2953044617"/>
                  </p:ext>
                </p:extLst>
              </p:nvPr>
            </p:nvGraphicFramePr>
            <p:xfrm>
              <a:off x="1073833" y="3010484"/>
              <a:ext cx="10044334" cy="2459864"/>
            </p:xfrm>
            <a:graphic>
              <a:graphicData uri="http://schemas.openxmlformats.org/drawingml/2006/table">
                <a:tbl>
                  <a:tblPr firstRow="1" bandRow="1">
                    <a:tableStyleId>{5C22544A-7EE6-4342-B048-85BDC9FD1C3A}</a:tableStyleId>
                  </a:tblPr>
                  <a:tblGrid>
                    <a:gridCol w="3255561">
                      <a:extLst>
                        <a:ext uri="{9D8B030D-6E8A-4147-A177-3AD203B41FA5}">
                          <a16:colId xmlns:a16="http://schemas.microsoft.com/office/drawing/2014/main" val="3351157172"/>
                        </a:ext>
                      </a:extLst>
                    </a:gridCol>
                    <a:gridCol w="2368176">
                      <a:extLst>
                        <a:ext uri="{9D8B030D-6E8A-4147-A177-3AD203B41FA5}">
                          <a16:colId xmlns:a16="http://schemas.microsoft.com/office/drawing/2014/main" val="3819427861"/>
                        </a:ext>
                      </a:extLst>
                    </a:gridCol>
                    <a:gridCol w="1876999">
                      <a:extLst>
                        <a:ext uri="{9D8B030D-6E8A-4147-A177-3AD203B41FA5}">
                          <a16:colId xmlns:a16="http://schemas.microsoft.com/office/drawing/2014/main" val="3581767473"/>
                        </a:ext>
                      </a:extLst>
                    </a:gridCol>
                    <a:gridCol w="2543598">
                      <a:extLst>
                        <a:ext uri="{9D8B030D-6E8A-4147-A177-3AD203B41FA5}">
                          <a16:colId xmlns:a16="http://schemas.microsoft.com/office/drawing/2014/main" val="3127365912"/>
                        </a:ext>
                      </a:extLst>
                    </a:gridCol>
                  </a:tblGrid>
                  <a:tr h="731520">
                    <a:tc>
                      <a:txBody>
                        <a:bodyPr/>
                        <a:lstStyle/>
                        <a:p>
                          <a:endParaRPr lang="en-US" sz="2400" dirty="0">
                            <a:latin typeface="PT Serif" panose="020A0603040505020204" pitchFamily="18"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100" dirty="0">
                              <a:latin typeface="PT Serif" panose="020A0603040505020204" pitchFamily="18" charset="77"/>
                            </a:rPr>
                            <a:t>Traceability</a:t>
                          </a:r>
                        </a:p>
                        <a:p>
                          <a:r>
                            <a:rPr lang="en-US" sz="2100" dirty="0">
                              <a:latin typeface="PT Serif" panose="020A0603040505020204" pitchFamily="18" charset="77"/>
                            </a:rPr>
                            <a:t>guarantee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100" dirty="0">
                              <a:latin typeface="PT Serif" panose="020A0603040505020204" pitchFamily="18" charset="77"/>
                            </a:rPr>
                            <a:t>Access</a:t>
                          </a:r>
                        </a:p>
                        <a:p>
                          <a:r>
                            <a:rPr lang="en-US" sz="2100" dirty="0">
                              <a:latin typeface="PT Serif" panose="020A0603040505020204" pitchFamily="18" charset="77"/>
                            </a:rPr>
                            <a:t>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100" dirty="0">
                              <a:latin typeface="PT Serif" panose="020A0603040505020204" pitchFamily="18" charset="77"/>
                            </a:rPr>
                            <a:t>Secret share size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9535821"/>
                      </a:ext>
                    </a:extLst>
                  </a:tr>
                  <a:tr h="600256">
                    <a:tc>
                      <a:txBody>
                        <a:bodyPr/>
                        <a:lstStyle/>
                        <a:p>
                          <a:r>
                            <a:rPr lang="en-US" sz="2000" dirty="0">
                              <a:solidFill>
                                <a:schemeClr val="bg2">
                                  <a:lumMod val="25000"/>
                                </a:schemeClr>
                              </a:solidFill>
                              <a:latin typeface="PT Serif" panose="020A0603040505020204" pitchFamily="18" charset="77"/>
                            </a:rPr>
                            <a:t>GSS21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2000" dirty="0">
                              <a:solidFill>
                                <a:schemeClr val="bg2">
                                  <a:lumMod val="25000"/>
                                </a:schemeClr>
                              </a:solidFill>
                              <a:latin typeface="PT Serif" panose="020A0603040505020204" pitchFamily="18" charset="77"/>
                            </a:rPr>
                            <a:t>Threshold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94030" t="-129787" r="-498" b="-197872"/>
                          </a:stretch>
                        </a:blipFill>
                      </a:tcPr>
                    </a:tc>
                    <a:extLst>
                      <a:ext uri="{0D108BD9-81ED-4DB2-BD59-A6C34878D82A}">
                        <a16:rowId xmlns:a16="http://schemas.microsoft.com/office/drawing/2014/main" val="938895025"/>
                      </a:ext>
                    </a:extLst>
                  </a:tr>
                  <a:tr h="600256">
                    <a:tc>
                      <a:txBody>
                        <a:bodyPr/>
                        <a:lstStyle/>
                        <a:p>
                          <a:r>
                            <a:rPr lang="en-US" sz="2000" dirty="0">
                              <a:solidFill>
                                <a:schemeClr val="bg2">
                                  <a:lumMod val="25000"/>
                                </a:schemeClr>
                              </a:solidFill>
                              <a:latin typeface="PT Serif" panose="020A0603040505020204" pitchFamily="18" charset="77"/>
                            </a:rPr>
                            <a:t>BPR24 </a:t>
                          </a:r>
                          <a:r>
                            <a:rPr lang="en-US" sz="1900" dirty="0">
                              <a:solidFill>
                                <a:schemeClr val="bg2">
                                  <a:lumMod val="25000"/>
                                </a:schemeClr>
                              </a:solidFill>
                              <a:latin typeface="PT Serif" panose="020A0603040505020204" pitchFamily="18" charset="77"/>
                            </a:rPr>
                            <a:t>[Shamir-based]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2000" dirty="0">
                              <a:solidFill>
                                <a:schemeClr val="bg2">
                                  <a:lumMod val="25000"/>
                                </a:schemeClr>
                              </a:solidFill>
                              <a:latin typeface="PT Serif" panose="020A0603040505020204" pitchFamily="18" charset="77"/>
                            </a:rPr>
                            <a:t>Threshold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94030" t="-229787" r="-498" b="-97872"/>
                          </a:stretch>
                        </a:blipFill>
                      </a:tcPr>
                    </a:tc>
                    <a:extLst>
                      <a:ext uri="{0D108BD9-81ED-4DB2-BD59-A6C34878D82A}">
                        <a16:rowId xmlns:a16="http://schemas.microsoft.com/office/drawing/2014/main" val="2426456469"/>
                      </a:ext>
                    </a:extLst>
                  </a:tr>
                  <a:tr h="527832">
                    <a:tc>
                      <a:txBody>
                        <a:bodyPr/>
                        <a:lstStyle/>
                        <a:p>
                          <a:r>
                            <a:rPr lang="en-US" sz="2000" dirty="0">
                              <a:solidFill>
                                <a:schemeClr val="bg2">
                                  <a:lumMod val="25000"/>
                                </a:schemeClr>
                              </a:solidFill>
                              <a:latin typeface="PT Serif" panose="020A0603040505020204" pitchFamily="18" charset="77"/>
                            </a:rPr>
                            <a:t>BPR24 </a:t>
                          </a:r>
                          <a:r>
                            <a:rPr lang="en-US" sz="1900" dirty="0">
                              <a:solidFill>
                                <a:schemeClr val="bg2">
                                  <a:lumMod val="25000"/>
                                </a:schemeClr>
                              </a:solidFill>
                              <a:latin typeface="PT Serif" panose="020A0603040505020204" pitchFamily="18" charset="77"/>
                            </a:rPr>
                            <a:t>[Blakely-based]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2000" dirty="0">
                              <a:solidFill>
                                <a:schemeClr val="bg2">
                                  <a:lumMod val="25000"/>
                                </a:schemeClr>
                              </a:solidFill>
                              <a:latin typeface="PT Serif" panose="020A0603040505020204" pitchFamily="18" charset="77"/>
                            </a:rPr>
                            <a:t>Threshold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94030" t="-369048" r="-498" b="-9524"/>
                          </a:stretch>
                        </a:blipFill>
                      </a:tcPr>
                    </a:tc>
                    <a:extLst>
                      <a:ext uri="{0D108BD9-81ED-4DB2-BD59-A6C34878D82A}">
                        <a16:rowId xmlns:a16="http://schemas.microsoft.com/office/drawing/2014/main" val="2333757606"/>
                      </a:ext>
                    </a:extLst>
                  </a:tr>
                </a:tbl>
              </a:graphicData>
            </a:graphic>
          </p:graphicFrame>
        </mc:Fallback>
      </mc:AlternateContent>
    </p:spTree>
    <p:extLst>
      <p:ext uri="{BB962C8B-B14F-4D97-AF65-F5344CB8AC3E}">
        <p14:creationId xmlns:p14="http://schemas.microsoft.com/office/powerpoint/2010/main" val="2587316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A6E93-1AF5-F134-21B9-B2E3D59918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68A41D-DC5B-7ADE-6624-ACC57782347A}"/>
              </a:ext>
            </a:extLst>
          </p:cNvPr>
          <p:cNvSpPr>
            <a:spLocks noGrp="1"/>
          </p:cNvSpPr>
          <p:nvPr>
            <p:ph type="title"/>
          </p:nvPr>
        </p:nvSpPr>
        <p:spPr>
          <a:xfrm>
            <a:off x="213464" y="-144196"/>
            <a:ext cx="11894128" cy="1325563"/>
          </a:xfrm>
        </p:spPr>
        <p:txBody>
          <a:bodyPr/>
          <a:lstStyle/>
          <a:p>
            <a:r>
              <a:rPr lang="en-US" dirty="0">
                <a:latin typeface="PT Serif" panose="020A0603040505020204" pitchFamily="18" charset="77"/>
              </a:rPr>
              <a:t>Traceable Secret Sharing</a:t>
            </a:r>
          </a:p>
        </p:txBody>
      </p:sp>
      <p:sp>
        <p:nvSpPr>
          <p:cNvPr id="3" name="Content Placeholder 2">
            <a:extLst>
              <a:ext uri="{FF2B5EF4-FFF2-40B4-BE49-F238E27FC236}">
                <a16:creationId xmlns:a16="http://schemas.microsoft.com/office/drawing/2014/main" id="{17CDDD33-17AB-0186-2599-ED6D99E60779}"/>
              </a:ext>
            </a:extLst>
          </p:cNvPr>
          <p:cNvSpPr>
            <a:spLocks noGrp="1"/>
          </p:cNvSpPr>
          <p:nvPr>
            <p:ph idx="1"/>
          </p:nvPr>
        </p:nvSpPr>
        <p:spPr>
          <a:xfrm>
            <a:off x="213464" y="873498"/>
            <a:ext cx="10515600" cy="4351338"/>
          </a:xfrm>
        </p:spPr>
        <p:txBody>
          <a:bodyPr>
            <a:normAutofit/>
          </a:bodyPr>
          <a:lstStyle/>
          <a:p>
            <a:pPr marL="0" indent="0">
              <a:buNone/>
            </a:pPr>
            <a:r>
              <a:rPr lang="en-US" sz="2300" dirty="0"/>
              <a:t>[ First considered by Goyal , Song , Srinivasan’21 ]</a:t>
            </a:r>
          </a:p>
          <a:p>
            <a:pPr marL="0" indent="0">
              <a:buNone/>
            </a:pPr>
            <a:r>
              <a:rPr lang="en-US" sz="2300" dirty="0"/>
              <a:t>B</a:t>
            </a:r>
            <a:r>
              <a:rPr lang="en-US" sz="2300" b="1" dirty="0"/>
              <a:t>P</a:t>
            </a:r>
            <a:r>
              <a:rPr lang="en-US" sz="2300" dirty="0"/>
              <a:t>R@Crypto’24:</a:t>
            </a:r>
          </a:p>
          <a:p>
            <a:r>
              <a:rPr lang="en-US" sz="2300" dirty="0"/>
              <a:t> New definitions</a:t>
            </a:r>
          </a:p>
          <a:p>
            <a:pPr marL="0" indent="0">
              <a:buNone/>
            </a:pPr>
            <a:r>
              <a:rPr lang="en-US" sz="2300" dirty="0"/>
              <a:t>GJ</a:t>
            </a:r>
            <a:r>
              <a:rPr lang="en-US" sz="2300" b="1" dirty="0"/>
              <a:t>P</a:t>
            </a:r>
            <a:r>
              <a:rPr lang="en-US" sz="2300" dirty="0"/>
              <a:t>@EuroCrypt’26:</a:t>
            </a:r>
          </a:p>
          <a:p>
            <a:r>
              <a:rPr lang="en-US" sz="2300" dirty="0"/>
              <a:t>Stronger definitions and general access structures</a:t>
            </a:r>
          </a:p>
        </p:txBody>
      </p:sp>
      <p:sp>
        <p:nvSpPr>
          <p:cNvPr id="5" name="Slide Number Placeholder 4">
            <a:extLst>
              <a:ext uri="{FF2B5EF4-FFF2-40B4-BE49-F238E27FC236}">
                <a16:creationId xmlns:a16="http://schemas.microsoft.com/office/drawing/2014/main" id="{4CF0B4C3-BE33-C712-64F1-3E1742F98872}"/>
              </a:ext>
            </a:extLst>
          </p:cNvPr>
          <p:cNvSpPr>
            <a:spLocks noGrp="1"/>
          </p:cNvSpPr>
          <p:nvPr>
            <p:ph type="sldNum" sz="quarter" idx="12"/>
          </p:nvPr>
        </p:nvSpPr>
        <p:spPr/>
        <p:txBody>
          <a:bodyPr/>
          <a:lstStyle/>
          <a:p>
            <a:fld id="{2C6E2BD9-12E2-A94F-B436-2026D1C44FCB}" type="slidenum">
              <a:rPr lang="en-US" smtClean="0"/>
              <a:pPr/>
              <a:t>9</a:t>
            </a:fld>
            <a:endParaRPr lang="en-US">
              <a:latin typeface="PT Serif" panose="020A0603040505020204" pitchFamily="18" charset="77"/>
            </a:endParaRPr>
          </a:p>
        </p:txBody>
      </p:sp>
      <mc:AlternateContent xmlns:mc="http://schemas.openxmlformats.org/markup-compatibility/2006">
        <mc:Choice xmlns:a14="http://schemas.microsoft.com/office/drawing/2010/main" Requires="a14">
          <p:graphicFrame>
            <p:nvGraphicFramePr>
              <p:cNvPr id="6" name="Table 5">
                <a:extLst>
                  <a:ext uri="{FF2B5EF4-FFF2-40B4-BE49-F238E27FC236}">
                    <a16:creationId xmlns:a16="http://schemas.microsoft.com/office/drawing/2014/main" id="{08F7774B-85DD-9B4C-D5F4-8D02C1F09F16}"/>
                  </a:ext>
                </a:extLst>
              </p:cNvPr>
              <p:cNvGraphicFramePr>
                <a:graphicFrameLocks noGrp="1"/>
              </p:cNvGraphicFramePr>
              <p:nvPr/>
            </p:nvGraphicFramePr>
            <p:xfrm>
              <a:off x="1073833" y="3010484"/>
              <a:ext cx="10044334" cy="3861944"/>
            </p:xfrm>
            <a:graphic>
              <a:graphicData uri="http://schemas.openxmlformats.org/drawingml/2006/table">
                <a:tbl>
                  <a:tblPr firstRow="1" bandRow="1">
                    <a:tableStyleId>{5C22544A-7EE6-4342-B048-85BDC9FD1C3A}</a:tableStyleId>
                  </a:tblPr>
                  <a:tblGrid>
                    <a:gridCol w="3255561">
                      <a:extLst>
                        <a:ext uri="{9D8B030D-6E8A-4147-A177-3AD203B41FA5}">
                          <a16:colId xmlns:a16="http://schemas.microsoft.com/office/drawing/2014/main" val="3351157172"/>
                        </a:ext>
                      </a:extLst>
                    </a:gridCol>
                    <a:gridCol w="2368176">
                      <a:extLst>
                        <a:ext uri="{9D8B030D-6E8A-4147-A177-3AD203B41FA5}">
                          <a16:colId xmlns:a16="http://schemas.microsoft.com/office/drawing/2014/main" val="3819427861"/>
                        </a:ext>
                      </a:extLst>
                    </a:gridCol>
                    <a:gridCol w="1876999">
                      <a:extLst>
                        <a:ext uri="{9D8B030D-6E8A-4147-A177-3AD203B41FA5}">
                          <a16:colId xmlns:a16="http://schemas.microsoft.com/office/drawing/2014/main" val="3581767473"/>
                        </a:ext>
                      </a:extLst>
                    </a:gridCol>
                    <a:gridCol w="2543598">
                      <a:extLst>
                        <a:ext uri="{9D8B030D-6E8A-4147-A177-3AD203B41FA5}">
                          <a16:colId xmlns:a16="http://schemas.microsoft.com/office/drawing/2014/main" val="3127365912"/>
                        </a:ext>
                      </a:extLst>
                    </a:gridCol>
                  </a:tblGrid>
                  <a:tr h="702297">
                    <a:tc>
                      <a:txBody>
                        <a:bodyPr/>
                        <a:lstStyle/>
                        <a:p>
                          <a:endParaRPr lang="en-US" sz="2400" dirty="0">
                            <a:latin typeface="PT Serif" panose="020A0603040505020204" pitchFamily="18"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100" dirty="0">
                              <a:latin typeface="PT Serif" panose="020A0603040505020204" pitchFamily="18" charset="77"/>
                            </a:rPr>
                            <a:t>Traceability</a:t>
                          </a:r>
                        </a:p>
                        <a:p>
                          <a:r>
                            <a:rPr lang="en-US" sz="2100" dirty="0">
                              <a:latin typeface="PT Serif" panose="020A0603040505020204" pitchFamily="18" charset="77"/>
                            </a:rPr>
                            <a:t>guarantee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100" dirty="0">
                              <a:latin typeface="PT Serif" panose="020A0603040505020204" pitchFamily="18" charset="77"/>
                            </a:rPr>
                            <a:t>Access</a:t>
                          </a:r>
                        </a:p>
                        <a:p>
                          <a:r>
                            <a:rPr lang="en-US" sz="2100" dirty="0">
                              <a:latin typeface="PT Serif" panose="020A0603040505020204" pitchFamily="18" charset="77"/>
                            </a:rPr>
                            <a:t>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100" dirty="0">
                              <a:latin typeface="PT Serif" panose="020A0603040505020204" pitchFamily="18" charset="77"/>
                            </a:rPr>
                            <a:t>Secret share size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9535821"/>
                      </a:ext>
                    </a:extLst>
                  </a:tr>
                  <a:tr h="600256">
                    <a:tc>
                      <a:txBody>
                        <a:bodyPr/>
                        <a:lstStyle/>
                        <a:p>
                          <a:r>
                            <a:rPr lang="en-US" sz="2000" dirty="0">
                              <a:solidFill>
                                <a:schemeClr val="bg2">
                                  <a:lumMod val="25000"/>
                                </a:schemeClr>
                              </a:solidFill>
                              <a:latin typeface="PT Serif" panose="020A0603040505020204" pitchFamily="18" charset="77"/>
                            </a:rPr>
                            <a:t>GSS21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2000" dirty="0">
                              <a:solidFill>
                                <a:schemeClr val="bg2">
                                  <a:lumMod val="25000"/>
                                </a:schemeClr>
                              </a:solidFill>
                              <a:latin typeface="PT Serif" panose="020A0603040505020204" pitchFamily="18" charset="77"/>
                            </a:rPr>
                            <a:t>Threshold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sSup>
                                  <m:sSupPr>
                                    <m:ctrlPr>
                                      <a:rPr lang="en-US" sz="2000" b="0" i="1" smtClean="0">
                                        <a:solidFill>
                                          <a:schemeClr val="bg2">
                                            <a:lumMod val="25000"/>
                                          </a:schemeClr>
                                        </a:solidFill>
                                        <a:latin typeface="Cambria Math" panose="02040503050406030204" pitchFamily="18" charset="0"/>
                                      </a:rPr>
                                    </m:ctrlPr>
                                  </m:sSupPr>
                                  <m:e>
                                    <m:d>
                                      <m:dPr>
                                        <m:begChr m:val="|"/>
                                        <m:endChr m:val="|"/>
                                        <m:ctrlPr>
                                          <a:rPr lang="en-US" sz="2000" b="0" i="1" smtClean="0">
                                            <a:solidFill>
                                              <a:schemeClr val="bg2">
                                                <a:lumMod val="25000"/>
                                              </a:schemeClr>
                                            </a:solidFill>
                                            <a:latin typeface="Cambria Math" panose="02040503050406030204" pitchFamily="18" charset="0"/>
                                          </a:rPr>
                                        </m:ctrlPr>
                                      </m:dPr>
                                      <m:e>
                                        <m:r>
                                          <a:rPr lang="en-US" sz="2000" b="0" i="1" smtClean="0">
                                            <a:solidFill>
                                              <a:schemeClr val="bg2">
                                                <a:lumMod val="25000"/>
                                              </a:schemeClr>
                                            </a:solidFill>
                                            <a:latin typeface="Cambria Math" panose="02040503050406030204" pitchFamily="18" charset="0"/>
                                          </a:rPr>
                                          <m:t>𝑠</m:t>
                                        </m:r>
                                      </m:e>
                                    </m:d>
                                  </m:e>
                                  <m:sup>
                                    <m:r>
                                      <a:rPr lang="en-US" sz="2000" b="0" i="1" smtClean="0">
                                        <a:solidFill>
                                          <a:schemeClr val="bg2">
                                            <a:lumMod val="25000"/>
                                          </a:schemeClr>
                                        </a:solidFill>
                                        <a:latin typeface="Cambria Math" panose="02040503050406030204" pitchFamily="18" charset="0"/>
                                      </a:rPr>
                                      <m:t>2</m:t>
                                    </m:r>
                                  </m:sup>
                                </m:sSup>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38895025"/>
                      </a:ext>
                    </a:extLst>
                  </a:tr>
                  <a:tr h="600256">
                    <a:tc>
                      <a:txBody>
                        <a:bodyPr/>
                        <a:lstStyle/>
                        <a:p>
                          <a:r>
                            <a:rPr lang="en-US" sz="2000" dirty="0">
                              <a:solidFill>
                                <a:schemeClr val="bg2">
                                  <a:lumMod val="25000"/>
                                </a:schemeClr>
                              </a:solidFill>
                              <a:latin typeface="PT Serif" panose="020A0603040505020204" pitchFamily="18" charset="77"/>
                            </a:rPr>
                            <a:t>BPR24 </a:t>
                          </a:r>
                          <a:r>
                            <a:rPr lang="en-US" sz="1900" dirty="0">
                              <a:solidFill>
                                <a:schemeClr val="bg2">
                                  <a:lumMod val="25000"/>
                                </a:schemeClr>
                              </a:solidFill>
                              <a:latin typeface="PT Serif" panose="020A0603040505020204" pitchFamily="18" charset="77"/>
                            </a:rPr>
                            <a:t>[Shamir-based]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2000" dirty="0">
                              <a:solidFill>
                                <a:schemeClr val="bg2">
                                  <a:lumMod val="25000"/>
                                </a:schemeClr>
                              </a:solidFill>
                              <a:latin typeface="PT Serif" panose="020A0603040505020204" pitchFamily="18" charset="77"/>
                            </a:rPr>
                            <a:t>Threshold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2000" b="0" i="1" smtClean="0">
                                    <a:solidFill>
                                      <a:schemeClr val="bg2">
                                        <a:lumMod val="25000"/>
                                      </a:schemeClr>
                                    </a:solidFill>
                                    <a:latin typeface="Cambria Math" panose="02040503050406030204" pitchFamily="18" charset="0"/>
                                  </a:rPr>
                                  <m:t>2 |</m:t>
                                </m:r>
                                <m:r>
                                  <a:rPr lang="en-US" sz="2000" b="0" i="1" smtClean="0">
                                    <a:solidFill>
                                      <a:schemeClr val="bg2">
                                        <a:lumMod val="25000"/>
                                      </a:schemeClr>
                                    </a:solidFill>
                                    <a:latin typeface="Cambria Math" panose="02040503050406030204" pitchFamily="18" charset="0"/>
                                  </a:rPr>
                                  <m:t>𝑠</m:t>
                                </m:r>
                                <m:r>
                                  <a:rPr lang="en-US" sz="2000" b="0" i="1" smtClean="0">
                                    <a:solidFill>
                                      <a:schemeClr val="bg2">
                                        <a:lumMod val="25000"/>
                                      </a:schemeClr>
                                    </a:solidFill>
                                    <a:latin typeface="Cambria Math" panose="02040503050406030204" pitchFamily="18" charset="0"/>
                                  </a:rPr>
                                  <m:t>|</m:t>
                                </m:r>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6456469"/>
                      </a:ext>
                    </a:extLst>
                  </a:tr>
                  <a:tr h="527832">
                    <a:tc>
                      <a:txBody>
                        <a:bodyPr/>
                        <a:lstStyle/>
                        <a:p>
                          <a:r>
                            <a:rPr lang="en-US" sz="2000" dirty="0">
                              <a:solidFill>
                                <a:schemeClr val="bg2">
                                  <a:lumMod val="25000"/>
                                </a:schemeClr>
                              </a:solidFill>
                              <a:latin typeface="PT Serif" panose="020A0603040505020204" pitchFamily="18" charset="77"/>
                            </a:rPr>
                            <a:t>BPR24 </a:t>
                          </a:r>
                          <a:r>
                            <a:rPr lang="en-US" sz="1900" dirty="0">
                              <a:solidFill>
                                <a:schemeClr val="bg2">
                                  <a:lumMod val="25000"/>
                                </a:schemeClr>
                              </a:solidFill>
                              <a:latin typeface="PT Serif" panose="020A0603040505020204" pitchFamily="18" charset="77"/>
                            </a:rPr>
                            <a:t>[Blakely-based]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2000" dirty="0">
                              <a:solidFill>
                                <a:schemeClr val="bg2">
                                  <a:lumMod val="25000"/>
                                </a:schemeClr>
                              </a:solidFill>
                              <a:latin typeface="PT Serif" panose="020A0603040505020204" pitchFamily="18" charset="77"/>
                            </a:rPr>
                            <a:t>Threshold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2000" b="0" i="1" smtClean="0">
                                    <a:solidFill>
                                      <a:schemeClr val="bg2">
                                        <a:lumMod val="25000"/>
                                      </a:schemeClr>
                                    </a:solidFill>
                                    <a:latin typeface="Cambria Math" panose="02040503050406030204" pitchFamily="18" charset="0"/>
                                  </a:rPr>
                                  <m:t>2 |</m:t>
                                </m:r>
                                <m:r>
                                  <a:rPr lang="en-US" sz="2000" b="0" i="1" smtClean="0">
                                    <a:solidFill>
                                      <a:schemeClr val="bg2">
                                        <a:lumMod val="25000"/>
                                      </a:schemeClr>
                                    </a:solidFill>
                                    <a:latin typeface="Cambria Math" panose="02040503050406030204" pitchFamily="18" charset="0"/>
                                  </a:rPr>
                                  <m:t>𝑠</m:t>
                                </m:r>
                                <m:r>
                                  <a:rPr lang="en-US" sz="2000" b="0" i="1" smtClean="0">
                                    <a:solidFill>
                                      <a:schemeClr val="bg2">
                                        <a:lumMod val="25000"/>
                                      </a:schemeClr>
                                    </a:solidFill>
                                    <a:latin typeface="Cambria Math" panose="02040503050406030204" pitchFamily="18" charset="0"/>
                                  </a:rPr>
                                  <m:t>|</m:t>
                                </m:r>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3757606"/>
                      </a:ext>
                    </a:extLst>
                  </a:tr>
                  <a:tr h="659199">
                    <a:tc>
                      <a:txBody>
                        <a:bodyPr/>
                        <a:lstStyle/>
                        <a:p>
                          <a:r>
                            <a:rPr lang="en-US" sz="2000" dirty="0" err="1">
                              <a:solidFill>
                                <a:schemeClr val="bg2">
                                  <a:lumMod val="25000"/>
                                </a:schemeClr>
                              </a:solidFill>
                              <a:latin typeface="PT Serif" panose="020A0603040505020204" pitchFamily="18" charset="77"/>
                            </a:rPr>
                            <a:t>iO</a:t>
                          </a:r>
                          <a:r>
                            <a:rPr lang="en-US" sz="2000" dirty="0">
                              <a:solidFill>
                                <a:schemeClr val="bg2">
                                  <a:lumMod val="25000"/>
                                </a:schemeClr>
                              </a:solidFill>
                              <a:latin typeface="PT Serif" panose="020A0603040505020204" pitchFamily="18" charset="77"/>
                            </a:rPr>
                            <a:t>-based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US" sz="2000" b="0" i="1" smtClean="0">
                                  <a:solidFill>
                                    <a:schemeClr val="bg2">
                                      <a:lumMod val="25000"/>
                                    </a:schemeClr>
                                  </a:solidFill>
                                  <a:latin typeface="Cambria Math" panose="02040503050406030204" pitchFamily="18" charset="0"/>
                                </a:rPr>
                                <m:t>∅</m:t>
                              </m:r>
                            </m:oMath>
                          </a14:m>
                          <a:r>
                            <a:rPr lang="en-US" sz="2000" dirty="0">
                              <a:solidFill>
                                <a:schemeClr val="bg2">
                                  <a:lumMod val="25000"/>
                                </a:schemeClr>
                              </a:solidFill>
                              <a:latin typeface="PT Serif" panose="020A0603040505020204" pitchFamily="18" charset="77"/>
                            </a:rPr>
                            <a:t>-Strong 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en-US" sz="2000" dirty="0">
                              <a:solidFill>
                                <a:schemeClr val="bg2">
                                  <a:lumMod val="25000"/>
                                </a:schemeClr>
                              </a:solidFill>
                              <a:latin typeface="PT Serif" panose="020A0603040505020204" pitchFamily="18" charset="77"/>
                            </a:rPr>
                            <a:t>Monotone circuits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2000" b="0" i="1" smtClean="0">
                                    <a:solidFill>
                                      <a:schemeClr val="bg2">
                                        <a:lumMod val="25000"/>
                                      </a:schemeClr>
                                    </a:solidFill>
                                    <a:latin typeface="Cambria Math" panose="02040503050406030204" pitchFamily="18" charset="0"/>
                                  </a:rPr>
                                  <m:t>𝑝𝑜𝑙𝑦</m:t>
                                </m:r>
                                <m:r>
                                  <a:rPr lang="en-US" sz="2000" b="0" i="1" smtClean="0">
                                    <a:solidFill>
                                      <a:schemeClr val="bg2">
                                        <a:lumMod val="25000"/>
                                      </a:schemeClr>
                                    </a:solidFill>
                                    <a:latin typeface="Cambria Math" panose="02040503050406030204" pitchFamily="18" charset="0"/>
                                  </a:rPr>
                                  <m:t>(</m:t>
                                </m:r>
                                <m:d>
                                  <m:dPr>
                                    <m:begChr m:val="|"/>
                                    <m:endChr m:val="|"/>
                                    <m:ctrlPr>
                                      <a:rPr lang="en-US" sz="2000" b="0" i="1" smtClean="0">
                                        <a:solidFill>
                                          <a:schemeClr val="bg2">
                                            <a:lumMod val="25000"/>
                                          </a:schemeClr>
                                        </a:solidFill>
                                        <a:latin typeface="Cambria Math" panose="02040503050406030204" pitchFamily="18" charset="0"/>
                                      </a:rPr>
                                    </m:ctrlPr>
                                  </m:dPr>
                                  <m:e>
                                    <m:r>
                                      <a:rPr lang="en-US" sz="2000" b="0" i="1" smtClean="0">
                                        <a:solidFill>
                                          <a:schemeClr val="bg2">
                                            <a:lumMod val="25000"/>
                                          </a:schemeClr>
                                        </a:solidFill>
                                        <a:latin typeface="Cambria Math" panose="02040503050406030204" pitchFamily="18" charset="0"/>
                                      </a:rPr>
                                      <m:t>𝑠</m:t>
                                    </m:r>
                                  </m:e>
                                </m:d>
                                <m:r>
                                  <a:rPr lang="en-US" sz="2000" b="0" i="1" smtClean="0">
                                    <a:solidFill>
                                      <a:schemeClr val="bg2">
                                        <a:lumMod val="25000"/>
                                      </a:schemeClr>
                                    </a:solidFill>
                                    <a:latin typeface="Cambria Math" panose="02040503050406030204" pitchFamily="18" charset="0"/>
                                  </a:rPr>
                                  <m:t>,</m:t>
                                </m:r>
                                <m:func>
                                  <m:funcPr>
                                    <m:ctrlPr>
                                      <a:rPr lang="en-US" sz="2000" b="0" i="1" smtClean="0">
                                        <a:solidFill>
                                          <a:schemeClr val="bg2">
                                            <a:lumMod val="25000"/>
                                          </a:schemeClr>
                                        </a:solidFill>
                                        <a:latin typeface="Cambria Math" panose="02040503050406030204" pitchFamily="18" charset="0"/>
                                      </a:rPr>
                                    </m:ctrlPr>
                                  </m:funcPr>
                                  <m:fName>
                                    <m:r>
                                      <m:rPr>
                                        <m:sty m:val="p"/>
                                      </m:rPr>
                                      <a:rPr lang="en-US" sz="2000" b="0" i="0" smtClean="0">
                                        <a:solidFill>
                                          <a:schemeClr val="bg2">
                                            <a:lumMod val="25000"/>
                                          </a:schemeClr>
                                        </a:solidFill>
                                        <a:latin typeface="Cambria Math" panose="02040503050406030204" pitchFamily="18" charset="0"/>
                                      </a:rPr>
                                      <m:t>log</m:t>
                                    </m:r>
                                  </m:fName>
                                  <m:e>
                                    <m:d>
                                      <m:dPr>
                                        <m:ctrlPr>
                                          <a:rPr lang="en-US" sz="2000" b="0" i="1" smtClean="0">
                                            <a:solidFill>
                                              <a:schemeClr val="bg2">
                                                <a:lumMod val="25000"/>
                                              </a:schemeClr>
                                            </a:solidFill>
                                            <a:latin typeface="Cambria Math" panose="02040503050406030204" pitchFamily="18" charset="0"/>
                                          </a:rPr>
                                        </m:ctrlPr>
                                      </m:dPr>
                                      <m:e>
                                        <m:r>
                                          <a:rPr lang="en-US" sz="2000" b="0" i="1" smtClean="0">
                                            <a:solidFill>
                                              <a:schemeClr val="bg2">
                                                <a:lumMod val="25000"/>
                                              </a:schemeClr>
                                            </a:solidFill>
                                            <a:latin typeface="Cambria Math" panose="02040503050406030204" pitchFamily="18" charset="0"/>
                                          </a:rPr>
                                          <m:t>𝑛</m:t>
                                        </m:r>
                                      </m:e>
                                    </m:d>
                                  </m:e>
                                </m:func>
                                <m:r>
                                  <a:rPr lang="en-US" sz="2000" b="0" i="1" smtClean="0">
                                    <a:solidFill>
                                      <a:schemeClr val="bg2">
                                        <a:lumMod val="25000"/>
                                      </a:schemeClr>
                                    </a:solidFill>
                                    <a:latin typeface="Cambria Math" panose="02040503050406030204" pitchFamily="18" charset="0"/>
                                  </a:rPr>
                                  <m:t>)</m:t>
                                </m:r>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9360606"/>
                      </a:ext>
                    </a:extLst>
                  </a:tr>
                  <a:tr h="659199">
                    <a:tc>
                      <a:txBody>
                        <a:bodyPr/>
                        <a:lstStyle/>
                        <a:p>
                          <a:r>
                            <a:rPr lang="en-US" sz="2000" dirty="0">
                              <a:solidFill>
                                <a:schemeClr val="bg2">
                                  <a:lumMod val="25000"/>
                                </a:schemeClr>
                              </a:solidFill>
                              <a:latin typeface="PT Serif" panose="020A0603040505020204" pitchFamily="18" charset="77"/>
                            </a:rPr>
                            <a:t>OWF-based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Strong 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r>
                            <a:rPr lang="en-US" sz="2000" dirty="0">
                              <a:solidFill>
                                <a:schemeClr val="bg2">
                                  <a:lumMod val="25000"/>
                                </a:schemeClr>
                              </a:solidFill>
                              <a:latin typeface="PT Serif" panose="020A0603040505020204" pitchFamily="18" charset="77"/>
                            </a:rPr>
                            <a:t>Monotone circuits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2000" b="0" i="1" smtClean="0">
                                    <a:solidFill>
                                      <a:schemeClr val="bg2">
                                        <a:lumMod val="25000"/>
                                      </a:schemeClr>
                                    </a:solidFill>
                                    <a:latin typeface="Cambria Math" panose="02040503050406030204" pitchFamily="18" charset="0"/>
                                  </a:rPr>
                                  <m:t>𝑛</m:t>
                                </m:r>
                                <m:r>
                                  <a:rPr lang="en-US" sz="2000" b="0" i="1" smtClean="0">
                                    <a:solidFill>
                                      <a:schemeClr val="bg2">
                                        <a:lumMod val="25000"/>
                                      </a:schemeClr>
                                    </a:solidFill>
                                    <a:latin typeface="Cambria Math" panose="02040503050406030204" pitchFamily="18" charset="0"/>
                                  </a:rPr>
                                  <m:t>⋅|</m:t>
                                </m:r>
                                <m:r>
                                  <a:rPr lang="en-US" sz="2000" b="0" i="1" smtClean="0">
                                    <a:solidFill>
                                      <a:schemeClr val="bg2">
                                        <a:lumMod val="25000"/>
                                      </a:schemeClr>
                                    </a:solidFill>
                                    <a:latin typeface="Cambria Math" panose="02040503050406030204" pitchFamily="18" charset="0"/>
                                  </a:rPr>
                                  <m:t>𝑠</m:t>
                                </m:r>
                                <m:r>
                                  <a:rPr lang="en-US" sz="2000" b="0" i="1" smtClean="0">
                                    <a:solidFill>
                                      <a:schemeClr val="bg2">
                                        <a:lumMod val="25000"/>
                                      </a:schemeClr>
                                    </a:solidFill>
                                    <a:latin typeface="Cambria Math" panose="02040503050406030204" pitchFamily="18" charset="0"/>
                                  </a:rPr>
                                  <m:t>|</m:t>
                                </m:r>
                              </m:oMath>
                            </m:oMathPara>
                          </a14:m>
                          <a:endParaRPr lang="en-US" sz="2000" dirty="0">
                            <a:solidFill>
                              <a:schemeClr val="bg2">
                                <a:lumMod val="25000"/>
                              </a:schemeClr>
                            </a:solidFill>
                            <a:latin typeface="PT Serif" panose="020A0603040505020204" pitchFamily="18"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4609253"/>
                      </a:ext>
                    </a:extLst>
                  </a:tr>
                </a:tbl>
              </a:graphicData>
            </a:graphic>
          </p:graphicFrame>
        </mc:Choice>
        <mc:Fallback>
          <p:graphicFrame>
            <p:nvGraphicFramePr>
              <p:cNvPr id="6" name="Table 5">
                <a:extLst>
                  <a:ext uri="{FF2B5EF4-FFF2-40B4-BE49-F238E27FC236}">
                    <a16:creationId xmlns:a16="http://schemas.microsoft.com/office/drawing/2014/main" id="{08F7774B-85DD-9B4C-D5F4-8D02C1F09F16}"/>
                  </a:ext>
                </a:extLst>
              </p:cNvPr>
              <p:cNvGraphicFramePr>
                <a:graphicFrameLocks noGrp="1"/>
              </p:cNvGraphicFramePr>
              <p:nvPr/>
            </p:nvGraphicFramePr>
            <p:xfrm>
              <a:off x="1073833" y="3010484"/>
              <a:ext cx="10044334" cy="3861944"/>
            </p:xfrm>
            <a:graphic>
              <a:graphicData uri="http://schemas.openxmlformats.org/drawingml/2006/table">
                <a:tbl>
                  <a:tblPr firstRow="1" bandRow="1">
                    <a:tableStyleId>{5C22544A-7EE6-4342-B048-85BDC9FD1C3A}</a:tableStyleId>
                  </a:tblPr>
                  <a:tblGrid>
                    <a:gridCol w="3255561">
                      <a:extLst>
                        <a:ext uri="{9D8B030D-6E8A-4147-A177-3AD203B41FA5}">
                          <a16:colId xmlns:a16="http://schemas.microsoft.com/office/drawing/2014/main" val="3351157172"/>
                        </a:ext>
                      </a:extLst>
                    </a:gridCol>
                    <a:gridCol w="2368176">
                      <a:extLst>
                        <a:ext uri="{9D8B030D-6E8A-4147-A177-3AD203B41FA5}">
                          <a16:colId xmlns:a16="http://schemas.microsoft.com/office/drawing/2014/main" val="3819427861"/>
                        </a:ext>
                      </a:extLst>
                    </a:gridCol>
                    <a:gridCol w="1876999">
                      <a:extLst>
                        <a:ext uri="{9D8B030D-6E8A-4147-A177-3AD203B41FA5}">
                          <a16:colId xmlns:a16="http://schemas.microsoft.com/office/drawing/2014/main" val="3581767473"/>
                        </a:ext>
                      </a:extLst>
                    </a:gridCol>
                    <a:gridCol w="2543598">
                      <a:extLst>
                        <a:ext uri="{9D8B030D-6E8A-4147-A177-3AD203B41FA5}">
                          <a16:colId xmlns:a16="http://schemas.microsoft.com/office/drawing/2014/main" val="3127365912"/>
                        </a:ext>
                      </a:extLst>
                    </a:gridCol>
                  </a:tblGrid>
                  <a:tr h="731520">
                    <a:tc>
                      <a:txBody>
                        <a:bodyPr/>
                        <a:lstStyle/>
                        <a:p>
                          <a:endParaRPr lang="en-US" sz="2400" dirty="0">
                            <a:latin typeface="PT Serif" panose="020A0603040505020204" pitchFamily="18"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100" dirty="0">
                              <a:latin typeface="PT Serif" panose="020A0603040505020204" pitchFamily="18" charset="77"/>
                            </a:rPr>
                            <a:t>Traceability</a:t>
                          </a:r>
                        </a:p>
                        <a:p>
                          <a:r>
                            <a:rPr lang="en-US" sz="2100" dirty="0">
                              <a:latin typeface="PT Serif" panose="020A0603040505020204" pitchFamily="18" charset="77"/>
                            </a:rPr>
                            <a:t>guarantee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100" dirty="0">
                              <a:latin typeface="PT Serif" panose="020A0603040505020204" pitchFamily="18" charset="77"/>
                            </a:rPr>
                            <a:t>Access</a:t>
                          </a:r>
                        </a:p>
                        <a:p>
                          <a:r>
                            <a:rPr lang="en-US" sz="2100" dirty="0">
                              <a:latin typeface="PT Serif" panose="020A0603040505020204" pitchFamily="18" charset="77"/>
                            </a:rPr>
                            <a:t>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100" dirty="0">
                              <a:latin typeface="PT Serif" panose="020A0603040505020204" pitchFamily="18" charset="77"/>
                            </a:rPr>
                            <a:t>Secret share size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9535821"/>
                      </a:ext>
                    </a:extLst>
                  </a:tr>
                  <a:tr h="600256">
                    <a:tc>
                      <a:txBody>
                        <a:bodyPr/>
                        <a:lstStyle/>
                        <a:p>
                          <a:r>
                            <a:rPr lang="en-US" sz="2000" dirty="0">
                              <a:solidFill>
                                <a:schemeClr val="bg2">
                                  <a:lumMod val="25000"/>
                                </a:schemeClr>
                              </a:solidFill>
                              <a:latin typeface="PT Serif" panose="020A0603040505020204" pitchFamily="18" charset="77"/>
                            </a:rPr>
                            <a:t>GSS21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2000" dirty="0">
                              <a:solidFill>
                                <a:schemeClr val="bg2">
                                  <a:lumMod val="25000"/>
                                </a:schemeClr>
                              </a:solidFill>
                              <a:latin typeface="PT Serif" panose="020A0603040505020204" pitchFamily="18" charset="77"/>
                            </a:rPr>
                            <a:t>Threshold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94030" t="-129787" r="-498" b="-442553"/>
                          </a:stretch>
                        </a:blipFill>
                      </a:tcPr>
                    </a:tc>
                    <a:extLst>
                      <a:ext uri="{0D108BD9-81ED-4DB2-BD59-A6C34878D82A}">
                        <a16:rowId xmlns:a16="http://schemas.microsoft.com/office/drawing/2014/main" val="938895025"/>
                      </a:ext>
                    </a:extLst>
                  </a:tr>
                  <a:tr h="600256">
                    <a:tc>
                      <a:txBody>
                        <a:bodyPr/>
                        <a:lstStyle/>
                        <a:p>
                          <a:r>
                            <a:rPr lang="en-US" sz="2000" dirty="0">
                              <a:solidFill>
                                <a:schemeClr val="bg2">
                                  <a:lumMod val="25000"/>
                                </a:schemeClr>
                              </a:solidFill>
                              <a:latin typeface="PT Serif" panose="020A0603040505020204" pitchFamily="18" charset="77"/>
                            </a:rPr>
                            <a:t>BPR24 </a:t>
                          </a:r>
                          <a:r>
                            <a:rPr lang="en-US" sz="1900" dirty="0">
                              <a:solidFill>
                                <a:schemeClr val="bg2">
                                  <a:lumMod val="25000"/>
                                </a:schemeClr>
                              </a:solidFill>
                              <a:latin typeface="PT Serif" panose="020A0603040505020204" pitchFamily="18" charset="77"/>
                            </a:rPr>
                            <a:t>[Shamir-based]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2000" dirty="0">
                              <a:solidFill>
                                <a:schemeClr val="bg2">
                                  <a:lumMod val="25000"/>
                                </a:schemeClr>
                              </a:solidFill>
                              <a:latin typeface="PT Serif" panose="020A0603040505020204" pitchFamily="18" charset="77"/>
                            </a:rPr>
                            <a:t>Threshold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94030" t="-225000" r="-498" b="-333333"/>
                          </a:stretch>
                        </a:blipFill>
                      </a:tcPr>
                    </a:tc>
                    <a:extLst>
                      <a:ext uri="{0D108BD9-81ED-4DB2-BD59-A6C34878D82A}">
                        <a16:rowId xmlns:a16="http://schemas.microsoft.com/office/drawing/2014/main" val="2426456469"/>
                      </a:ext>
                    </a:extLst>
                  </a:tr>
                  <a:tr h="527832">
                    <a:tc>
                      <a:txBody>
                        <a:bodyPr/>
                        <a:lstStyle/>
                        <a:p>
                          <a:r>
                            <a:rPr lang="en-US" sz="2000" dirty="0">
                              <a:solidFill>
                                <a:schemeClr val="bg2">
                                  <a:lumMod val="25000"/>
                                </a:schemeClr>
                              </a:solidFill>
                              <a:latin typeface="PT Serif" panose="020A0603040505020204" pitchFamily="18" charset="77"/>
                            </a:rPr>
                            <a:t>BPR24 </a:t>
                          </a:r>
                          <a:r>
                            <a:rPr lang="en-US" sz="1900" dirty="0">
                              <a:solidFill>
                                <a:schemeClr val="bg2">
                                  <a:lumMod val="25000"/>
                                </a:schemeClr>
                              </a:solidFill>
                              <a:latin typeface="PT Serif" panose="020A0603040505020204" pitchFamily="18" charset="77"/>
                            </a:rPr>
                            <a:t>[Blakely-based]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2000" dirty="0">
                              <a:solidFill>
                                <a:schemeClr val="bg2">
                                  <a:lumMod val="25000"/>
                                </a:schemeClr>
                              </a:solidFill>
                              <a:latin typeface="PT Serif" panose="020A0603040505020204" pitchFamily="18" charset="77"/>
                            </a:rPr>
                            <a:t>Threshold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94030" t="-380488" r="-498" b="-290244"/>
                          </a:stretch>
                        </a:blipFill>
                      </a:tcPr>
                    </a:tc>
                    <a:extLst>
                      <a:ext uri="{0D108BD9-81ED-4DB2-BD59-A6C34878D82A}">
                        <a16:rowId xmlns:a16="http://schemas.microsoft.com/office/drawing/2014/main" val="2333757606"/>
                      </a:ext>
                    </a:extLst>
                  </a:tr>
                  <a:tr h="701040">
                    <a:tc>
                      <a:txBody>
                        <a:bodyPr/>
                        <a:lstStyle/>
                        <a:p>
                          <a:r>
                            <a:rPr lang="en-US" sz="2000" dirty="0" err="1">
                              <a:solidFill>
                                <a:schemeClr val="bg2">
                                  <a:lumMod val="25000"/>
                                </a:schemeClr>
                              </a:solidFill>
                              <a:latin typeface="PT Serif" panose="020A0603040505020204" pitchFamily="18" charset="77"/>
                            </a:rPr>
                            <a:t>iO</a:t>
                          </a:r>
                          <a:r>
                            <a:rPr lang="en-US" sz="2000" dirty="0">
                              <a:solidFill>
                                <a:schemeClr val="bg2">
                                  <a:lumMod val="25000"/>
                                </a:schemeClr>
                              </a:solidFill>
                              <a:latin typeface="PT Serif" panose="020A0603040505020204" pitchFamily="18" charset="77"/>
                            </a:rPr>
                            <a:t>-based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38172" t="-351786" r="-188172" b="-112500"/>
                          </a:stretch>
                        </a:blipFill>
                      </a:tcPr>
                    </a:tc>
                    <a:tc>
                      <a:txBody>
                        <a:bodyPr/>
                        <a:lstStyle/>
                        <a:p>
                          <a:r>
                            <a:rPr lang="en-US" sz="2000" dirty="0">
                              <a:solidFill>
                                <a:schemeClr val="bg2">
                                  <a:lumMod val="25000"/>
                                </a:schemeClr>
                              </a:solidFill>
                              <a:latin typeface="PT Serif" panose="020A0603040505020204" pitchFamily="18" charset="77"/>
                            </a:rPr>
                            <a:t>Monotone circuits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94030" t="-351786" r="-498" b="-112500"/>
                          </a:stretch>
                        </a:blipFill>
                      </a:tcPr>
                    </a:tc>
                    <a:extLst>
                      <a:ext uri="{0D108BD9-81ED-4DB2-BD59-A6C34878D82A}">
                        <a16:rowId xmlns:a16="http://schemas.microsoft.com/office/drawing/2014/main" val="2089360606"/>
                      </a:ext>
                    </a:extLst>
                  </a:tr>
                  <a:tr h="701040">
                    <a:tc>
                      <a:txBody>
                        <a:bodyPr/>
                        <a:lstStyle/>
                        <a:p>
                          <a:r>
                            <a:rPr lang="en-US" sz="2000" dirty="0">
                              <a:solidFill>
                                <a:schemeClr val="bg2">
                                  <a:lumMod val="25000"/>
                                </a:schemeClr>
                              </a:solidFill>
                              <a:latin typeface="PT Serif" panose="020A0603040505020204" pitchFamily="18" charset="77"/>
                            </a:rPr>
                            <a:t>OWF-based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bg2">
                                  <a:lumMod val="25000"/>
                                </a:schemeClr>
                              </a:solidFill>
                              <a:latin typeface="PT Serif" panose="020A0603040505020204" pitchFamily="18" charset="77"/>
                            </a:rPr>
                            <a:t>Strong Traceability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r>
                            <a:rPr lang="en-US" sz="2000" dirty="0">
                              <a:solidFill>
                                <a:schemeClr val="bg2">
                                  <a:lumMod val="25000"/>
                                </a:schemeClr>
                              </a:solidFill>
                              <a:latin typeface="PT Serif" panose="020A0603040505020204" pitchFamily="18" charset="77"/>
                            </a:rPr>
                            <a:t>Monotone circuits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94030" t="-460000" r="-498" b="-14545"/>
                          </a:stretch>
                        </a:blipFill>
                      </a:tcPr>
                    </a:tc>
                    <a:extLst>
                      <a:ext uri="{0D108BD9-81ED-4DB2-BD59-A6C34878D82A}">
                        <a16:rowId xmlns:a16="http://schemas.microsoft.com/office/drawing/2014/main" val="3374609253"/>
                      </a:ext>
                    </a:extLst>
                  </a:tr>
                </a:tbl>
              </a:graphicData>
            </a:graphic>
          </p:graphicFrame>
        </mc:Fallback>
      </mc:AlternateContent>
    </p:spTree>
    <p:extLst>
      <p:ext uri="{BB962C8B-B14F-4D97-AF65-F5344CB8AC3E}">
        <p14:creationId xmlns:p14="http://schemas.microsoft.com/office/powerpoint/2010/main" val="36121984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30456</TotalTime>
  <Words>9777</Words>
  <Application>Microsoft Macintosh PowerPoint</Application>
  <PresentationFormat>Widescreen</PresentationFormat>
  <Paragraphs>873</Paragraphs>
  <Slides>48</Slides>
  <Notes>47</Notes>
  <HiddenSlides>3</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48</vt:i4>
      </vt:variant>
    </vt:vector>
  </HeadingPairs>
  <TitlesOfParts>
    <vt:vector size="54" baseType="lpstr">
      <vt:lpstr>Aptos</vt:lpstr>
      <vt:lpstr>Aptos Display</vt:lpstr>
      <vt:lpstr>Arial</vt:lpstr>
      <vt:lpstr>Cambria Math</vt:lpstr>
      <vt:lpstr>PT Serif</vt:lpstr>
      <vt:lpstr>Office Theme</vt:lpstr>
      <vt:lpstr>Traceable Secret Sharing</vt:lpstr>
      <vt:lpstr>Threshold Cryptography</vt:lpstr>
      <vt:lpstr>Applications of Threshold Cryptography</vt:lpstr>
      <vt:lpstr>Accountability in Threshold Cryptography</vt:lpstr>
      <vt:lpstr>Accountability in Threshold Cryptography</vt:lpstr>
      <vt:lpstr>Secret Sharing</vt:lpstr>
      <vt:lpstr>Traceability in Secret Sharing: Motivation</vt:lpstr>
      <vt:lpstr>Traceable Secret Sharing</vt:lpstr>
      <vt:lpstr>Traceable Secret Sharing</vt:lpstr>
      <vt:lpstr>Defining Traceability</vt:lpstr>
      <vt:lpstr>A general model of leakage</vt:lpstr>
      <vt:lpstr>A general model of leakage</vt:lpstr>
      <vt:lpstr>Why focus on the f&lt;t case?</vt:lpstr>
      <vt:lpstr>Defining Traceable Secret Sharing</vt:lpstr>
      <vt:lpstr>Defining Traceable Secret Sharing</vt:lpstr>
      <vt:lpstr>Defining Traceable Secret Sharing</vt:lpstr>
      <vt:lpstr>Defining Traceable Secret Sharing</vt:lpstr>
      <vt:lpstr>Defining Traceable Secret Sharing</vt:lpstr>
      <vt:lpstr>Traceability for Traceable Secret Sharing</vt:lpstr>
      <vt:lpstr>Traceability for Traceable Secret Sharing</vt:lpstr>
      <vt:lpstr>Traceability for Traceable Secret Sharing</vt:lpstr>
      <vt:lpstr>Traceable Secret Sharing [BPR24]</vt:lpstr>
      <vt:lpstr>Standard Shamir Secret Sharing is not traceable</vt:lpstr>
      <vt:lpstr>PowerPoint Presentation</vt:lpstr>
      <vt:lpstr>Shamir-based Traceable Secret Sharing</vt:lpstr>
      <vt:lpstr>Shamir-based Traceable Secret Sharing</vt:lpstr>
      <vt:lpstr>Shamir-based Traceable Secret Sharing</vt:lpstr>
      <vt:lpstr>Shamir-based Traceable Secret Sharing: Trace</vt:lpstr>
      <vt:lpstr>Shamir-based Traceable Secret Sharing: Trace</vt:lpstr>
      <vt:lpstr>Shamir-based Traceable Secret Sharing</vt:lpstr>
      <vt:lpstr>Shamir-based Traceable Secret Sharing</vt:lpstr>
      <vt:lpstr>Tracing Imperfect boxes: The problem</vt:lpstr>
      <vt:lpstr>Tracing Imperfect boxes</vt:lpstr>
      <vt:lpstr>Tracing Imperfect boxes</vt:lpstr>
      <vt:lpstr>Tracing Imperfect boxes</vt:lpstr>
      <vt:lpstr>Tracing Imperfect boxes: Tracing Security</vt:lpstr>
      <vt:lpstr>Shamir-based Traceable Secret Sharing</vt:lpstr>
      <vt:lpstr>Summary [BPR24]</vt:lpstr>
      <vt:lpstr>…but, did we capture all types of reconstruction boxes?</vt:lpstr>
      <vt:lpstr>…but, did we capture all types of reconstruction boxes?</vt:lpstr>
      <vt:lpstr>…What about access structures beyond threshold?</vt:lpstr>
      <vt:lpstr>…What about boxes that don’t output the full secret?</vt:lpstr>
      <vt:lpstr>Traceable Secret Sharing Revisited [GJP26]</vt:lpstr>
      <vt:lpstr>Our new traceability definition</vt:lpstr>
      <vt:lpstr>The challenge in tracing</vt:lpstr>
      <vt:lpstr>The challenge in tracing: Over-authorization</vt:lpstr>
      <vt:lpstr>Our constructions</vt:lpstr>
      <vt:lpstr>Accountability in Threshold Cryptography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Traceable Secret Sharing: Strong Security and Efficient Constructions</dc:title>
  <dc:creator>Aditi Partap</dc:creator>
  <cp:lastModifiedBy>Aditi Partap</cp:lastModifiedBy>
  <cp:revision>647</cp:revision>
  <dcterms:created xsi:type="dcterms:W3CDTF">2024-03-27T06:21:54Z</dcterms:created>
  <dcterms:modified xsi:type="dcterms:W3CDTF">2026-08-27T19:01:01Z</dcterms:modified>
</cp:coreProperties>
</file>